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4" r:id="rId11"/>
    <p:sldId id="265" r:id="rId12"/>
    <p:sldId id="266" r:id="rId13"/>
    <p:sldId id="263" r:id="rId14"/>
    <p:sldId id="270" r:id="rId15"/>
    <p:sldId id="271" r:id="rId16"/>
    <p:sldId id="281" r:id="rId17"/>
    <p:sldId id="282" r:id="rId18"/>
    <p:sldId id="283" r:id="rId19"/>
    <p:sldId id="284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9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C1258-EFD0-41D4-AD7B-4FFF8F2AC55A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3986-633E-40D8-BA7E-6D22D77D6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5F70-BF33-4331-BF19-EA654AD3B213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D399-29ED-448C-A6E2-6C92343A6C1E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700E-5FF0-4DFF-9014-2B29536041B0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6270-FA5A-4090-9073-E44BCDC1FA46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4188-F8AD-4AEC-ADD4-B0B8072001AD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09D7-EA65-4CB3-AAA1-C206FCB1DD59}" type="datetime1">
              <a:rPr lang="ar-SA" smtClean="0"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6FF-1248-4DC5-88F2-BDCF195F5608}" type="datetime1">
              <a:rPr lang="ar-SA" smtClean="0"/>
              <a:t>20/05/39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A149-B798-43D9-97B0-BE3F513E6CE0}" type="datetime1">
              <a:rPr lang="ar-SA" smtClean="0"/>
              <a:t>20/05/39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9298-0228-4A9E-9FBE-61FD6F9F01D1}" type="datetime1">
              <a:rPr lang="ar-SA" smtClean="0"/>
              <a:t>20/05/39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5746-7F2E-4806-9B9B-C613EEB84409}" type="datetime1">
              <a:rPr lang="ar-SA" smtClean="0"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D7D6-E78B-49D6-8E17-DBD3C0173303}" type="datetime1">
              <a:rPr lang="ar-SA" smtClean="0"/>
              <a:t>20/05/39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68DA2-E384-43E6-B143-9D7519295F66}" type="datetime1">
              <a:rPr lang="ar-SA" smtClean="0"/>
              <a:t>20/05/39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584176"/>
          </a:xfrm>
        </p:spPr>
        <p:txBody>
          <a:bodyPr>
            <a:normAutofit/>
          </a:bodyPr>
          <a:lstStyle/>
          <a:p>
            <a:r>
              <a:rPr lang="ar-SA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خصائص </a:t>
            </a:r>
            <a:r>
              <a:rPr lang="ar-S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الجماعات</a:t>
            </a:r>
            <a:r>
              <a:rPr lang="ar-S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/>
            </a:r>
            <a:br>
              <a:rPr lang="ar-S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</a:br>
            <a:r>
              <a:rPr lang="ar-SA" altLang="ar-SA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rsi Simple Bold" pitchFamily="2" charset="-78"/>
              </a:rPr>
              <a:t>عرض ضمن مقرر ( 573 حين ) علم البيئة المتقدم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arsi Simple Bol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ar-SA" altLang="ar-SA" sz="2400" dirty="0">
                <a:solidFill>
                  <a:schemeClr val="bg2"/>
                </a:solidFill>
                <a:cs typeface="Farsi Simple Bold" pitchFamily="2" charset="-78"/>
              </a:rPr>
              <a:t>إعداد الطالب</a:t>
            </a:r>
            <a:r>
              <a:rPr lang="ar-SA" altLang="ar-SA" sz="2400" dirty="0">
                <a:solidFill>
                  <a:srgbClr val="FF0000"/>
                </a:solidFill>
                <a:cs typeface="Farsi Simple Bold" pitchFamily="2" charset="-78"/>
              </a:rPr>
              <a:t>: </a:t>
            </a:r>
            <a:r>
              <a:rPr lang="ar-SA" altLang="ar-SA" sz="2400" dirty="0">
                <a:solidFill>
                  <a:schemeClr val="bg1"/>
                </a:solidFill>
                <a:cs typeface="Farsi Simple Bold" pitchFamily="2" charset="-78"/>
              </a:rPr>
              <a:t>حسام </a:t>
            </a:r>
            <a:r>
              <a:rPr lang="ar-SA" altLang="ar-SA" sz="2400" dirty="0" smtClean="0">
                <a:solidFill>
                  <a:schemeClr val="bg1"/>
                </a:solidFill>
                <a:cs typeface="Farsi Simple Bold" pitchFamily="2" charset="-78"/>
              </a:rPr>
              <a:t>الجودة- </a:t>
            </a:r>
            <a:r>
              <a:rPr lang="ar-SA" altLang="ar-SA" sz="2400" dirty="0" err="1" smtClean="0">
                <a:solidFill>
                  <a:schemeClr val="bg1"/>
                </a:solidFill>
                <a:cs typeface="Farsi Simple Bold" pitchFamily="2" charset="-78"/>
              </a:rPr>
              <a:t>عبدارحمن</a:t>
            </a:r>
            <a:r>
              <a:rPr lang="ar-SA" altLang="ar-SA" sz="2400" dirty="0" smtClean="0">
                <a:solidFill>
                  <a:schemeClr val="bg1"/>
                </a:solidFill>
                <a:cs typeface="Farsi Simple Bold" pitchFamily="2" charset="-78"/>
              </a:rPr>
              <a:t> الغامدي</a:t>
            </a:r>
            <a:r>
              <a:rPr lang="ar-SA" altLang="ar-SA" sz="2400" dirty="0">
                <a:cs typeface="Farsi Simple Bold" pitchFamily="2" charset="-78"/>
              </a:rPr>
              <a:t/>
            </a:r>
            <a:br>
              <a:rPr lang="ar-SA" altLang="ar-SA" sz="2400" dirty="0">
                <a:cs typeface="Farsi Simple Bold" pitchFamily="2" charset="-78"/>
              </a:rPr>
            </a:br>
            <a:r>
              <a:rPr lang="ar-SA" altLang="ar-SA" sz="2800" dirty="0">
                <a:solidFill>
                  <a:schemeClr val="bg1"/>
                </a:solidFill>
                <a:cs typeface="Farsi Simple Bold" pitchFamily="2" charset="-78"/>
              </a:rPr>
              <a:t>إشراف</a:t>
            </a:r>
            <a:r>
              <a:rPr lang="ar-SA" altLang="ar-SA" sz="2800" dirty="0">
                <a:solidFill>
                  <a:srgbClr val="FF0000"/>
                </a:solidFill>
                <a:cs typeface="Farsi Simple Bold" pitchFamily="2" charset="-78"/>
              </a:rPr>
              <a:t> : </a:t>
            </a:r>
            <a:r>
              <a:rPr lang="ar-SA" altLang="ar-SA" sz="2800" dirty="0" err="1">
                <a:solidFill>
                  <a:schemeClr val="bg1"/>
                </a:solidFill>
                <a:cs typeface="Farsi Simple Bold" pitchFamily="2" charset="-78"/>
              </a:rPr>
              <a:t>أ.د</a:t>
            </a:r>
            <a:r>
              <a:rPr lang="ar-SA" altLang="ar-SA" sz="2800" dirty="0">
                <a:solidFill>
                  <a:schemeClr val="bg1"/>
                </a:solidFill>
                <a:cs typeface="Farsi Simple Bold" pitchFamily="2" charset="-78"/>
              </a:rPr>
              <a:t> منصور إبراهيم المنصور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1091" y="182275"/>
            <a:ext cx="8229600" cy="725775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2400" b="1" dirty="0"/>
              <a:t>1- </a:t>
            </a:r>
            <a:r>
              <a:rPr lang="ar-SA" sz="2500" b="1" dirty="0"/>
              <a:t>العد المباشر</a:t>
            </a:r>
            <a:r>
              <a:rPr lang="ar-S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Total count</a:t>
            </a:r>
          </a:p>
          <a:p>
            <a:pPr marL="0" indent="0">
              <a:buNone/>
            </a:pPr>
            <a:r>
              <a:rPr lang="ar-SA" sz="2200" dirty="0"/>
              <a:t>قد تستخدم الصور الفوتوغرافية الجوية والكاميرات </a:t>
            </a:r>
          </a:p>
          <a:p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2- </a:t>
            </a:r>
            <a:r>
              <a:rPr lang="ar-SA" sz="2500" b="1" dirty="0"/>
              <a:t>طريقة جمع العينات</a:t>
            </a:r>
            <a:r>
              <a:rPr lang="ar-S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Sampling Method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200" dirty="0"/>
              <a:t>يستعمل لهذه الطريقة المربعات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Quadrats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200" dirty="0"/>
              <a:t>او الخطوط المستعرضة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transicts</a:t>
            </a:r>
            <a:r>
              <a:rPr lang="ar-SA" sz="2200" dirty="0"/>
              <a:t>في دراسة </a:t>
            </a:r>
            <a:r>
              <a:rPr lang="ar-SA" sz="2200" dirty="0" smtClean="0"/>
              <a:t>النباتات.</a:t>
            </a:r>
            <a:endParaRPr lang="ar-SA" sz="2200" dirty="0"/>
          </a:p>
          <a:p>
            <a:pPr marL="0" indent="0">
              <a:lnSpc>
                <a:spcPct val="150000"/>
              </a:lnSpc>
              <a:buNone/>
            </a:pPr>
            <a:r>
              <a:rPr lang="ar-SA" sz="2200" dirty="0"/>
              <a:t>اما في دراسة الحيوانات فتستعمل شبكة الصيد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ar-SA" sz="2200" dirty="0"/>
              <a:t> والمصائد الخيطية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Linear traps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0" y="1052736"/>
            <a:ext cx="3635063" cy="245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" y="3717032"/>
            <a:ext cx="3553988" cy="273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14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781178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196752"/>
            <a:ext cx="8157592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b="1" dirty="0"/>
              <a:t>3- طريقة صيد العينات وتأشيرها واعادة صيدها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Capture release and recapture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sz="2200" dirty="0"/>
              <a:t>يوضع برنامج لصيد الحيوانات من منطقة معينه ثم وضع علامات مؤشره عليها واطلاقها بنفس المنطقة التي اصطيدت فيها ومن ثم اعاده وضع المصائد مره اخرى لصيدها .</a:t>
            </a:r>
          </a:p>
          <a:p>
            <a:pPr>
              <a:lnSpc>
                <a:spcPct val="150000"/>
              </a:lnSpc>
            </a:pPr>
            <a:r>
              <a:rPr lang="ar-SA" sz="2200" dirty="0"/>
              <a:t>يوجد العديد من الاحصائيات او الطرق لتوضيح هذه النقطة اكثرها شيوعا هو معامل لنكولن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Lincolin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Index </a:t>
            </a:r>
            <a:r>
              <a:rPr lang="ar-S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200" dirty="0"/>
              <a:t>او ما يعرف بطريقة </a:t>
            </a:r>
            <a:r>
              <a:rPr lang="ar-SA" sz="2200" dirty="0" err="1"/>
              <a:t>بيترسين</a:t>
            </a:r>
            <a:r>
              <a:rPr lang="ar-SA" sz="2200" dirty="0"/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Petersen method</a:t>
            </a:r>
            <a:r>
              <a:rPr lang="ar-SA" sz="2200" dirty="0"/>
              <a:t>: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P = M1 (T2/M2)</a:t>
            </a:r>
            <a:endParaRPr lang="ar-SA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13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A" sz="2200" dirty="0"/>
              <a:t>تتطلب طريقه صيد العينات وتأشيرها واعاده صيدها الشروط التالية :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ar-SA" sz="2200" dirty="0"/>
              <a:t>طريقه الصيد يجب ان تكون عشوائية وليس </a:t>
            </a:r>
            <a:r>
              <a:rPr lang="ar-SA" sz="2200" dirty="0" smtClean="0"/>
              <a:t>انتقائية</a:t>
            </a:r>
            <a:endParaRPr lang="ar-SA" sz="2200" dirty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ar-SA" sz="2200" dirty="0"/>
              <a:t>توفر جماعة محصورة نسبيا بحيث لا تحدث هجرة او </a:t>
            </a:r>
            <a:r>
              <a:rPr lang="ar-SA" sz="2200" dirty="0" smtClean="0"/>
              <a:t>استيطان.</a:t>
            </a:r>
            <a:endParaRPr lang="ar-SA" sz="2200" dirty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ar-SA" sz="2200" dirty="0"/>
              <a:t>جمع العينات في وقت تكون فيه الجماعة ثابتة نسبيا وليست في مرحلة تكاثر او في هجرة او في حالة موت بسبب وباء معين او قلة </a:t>
            </a:r>
            <a:r>
              <a:rPr lang="ar-SA" sz="2200" dirty="0" smtClean="0"/>
              <a:t>الغذاء.</a:t>
            </a:r>
            <a:endParaRPr lang="en-US" sz="22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12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2156" y="57944"/>
            <a:ext cx="8229600" cy="850106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177800" algn="l"/>
              </a:tabLst>
              <a:defRPr/>
            </a:pPr>
            <a:r>
              <a:rPr lang="ar-SA" b="1" dirty="0"/>
              <a:t>4- التركيب العمري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The age structure </a:t>
            </a:r>
            <a:endParaRPr lang="ar-SA" sz="3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177800" algn="l"/>
              </a:tabLst>
              <a:defRPr/>
            </a:pPr>
            <a:r>
              <a:rPr lang="ar-SA" dirty="0" smtClean="0"/>
              <a:t>يعرف التركيب العمري للجماعة على انه نسبة الفئات العمرية المختلفة بالنسبة لبعضها البعض ضمن الجماعة ككل .</a:t>
            </a:r>
            <a:endParaRPr lang="ar-SA" dirty="0"/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0" algn="l"/>
                <a:tab pos="177800" algn="l"/>
              </a:tabLst>
              <a:defRPr/>
            </a:pPr>
            <a:r>
              <a:rPr lang="ar-SA" dirty="0"/>
              <a:t>تمتاز كل مجموعه بتباين أعمار الأفراد التي تكونها ، فمثلاً قسمّت الحشرات في هذا المجال إلى مجموعة من الأطوار تبدأ بالبيضة ثم اليرقة التي تمر بمجموعة من الأعمار تتحـدد </a:t>
            </a:r>
            <a:r>
              <a:rPr lang="ar-SA" dirty="0" err="1"/>
              <a:t>بإنسلاخـات</a:t>
            </a:r>
            <a:r>
              <a:rPr lang="ar-SA" dirty="0"/>
              <a:t> لتتحول أخيراً إلى طور العذراء التي ستعطي الحشرة الكاملة 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5" b="14445"/>
          <a:stretch/>
        </p:blipFill>
        <p:spPr bwMode="auto">
          <a:xfrm>
            <a:off x="457200" y="1700808"/>
            <a:ext cx="37547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11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5"/>
            <a:ext cx="8543925" cy="5983288"/>
          </a:xfrm>
        </p:spPr>
        <p:txBody>
          <a:bodyPr rtlCol="1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ar-SA" sz="2000" dirty="0" smtClean="0">
              <a:solidFill>
                <a:srgbClr val="00B050"/>
              </a:solidFill>
              <a:cs typeface="Akhbar MT" pitchFamily="2" charset="-78"/>
            </a:endParaRPr>
          </a:p>
          <a:p>
            <a:r>
              <a:rPr lang="ar-SA" dirty="0" smtClean="0">
                <a:solidFill>
                  <a:schemeClr val="tx2"/>
                </a:solidFill>
              </a:rPr>
              <a:t>    يوجد العديد من الدراسات التي أجريت لتوضيح خصائص الجماعات </a:t>
            </a:r>
            <a:r>
              <a:rPr lang="en-US" sz="2800" dirty="0" smtClean="0">
                <a:solidFill>
                  <a:srgbClr val="FF0000"/>
                </a:solidFill>
              </a:rPr>
              <a:t>The characteristics of the animal population</a:t>
            </a:r>
            <a:endParaRPr lang="ar-SA" sz="2800" dirty="0" smtClean="0">
              <a:solidFill>
                <a:srgbClr val="FF0000"/>
              </a:solidFill>
            </a:endParaRPr>
          </a:p>
          <a:p>
            <a:endParaRPr lang="ar-SA" sz="28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solidFill>
                  <a:schemeClr val="tx2"/>
                </a:solidFill>
              </a:rPr>
              <a:t>إلا أننا ركزنا  على الدراسات التي أجريت لخصائص جماعات الإنسان في الوطن </a:t>
            </a:r>
            <a:r>
              <a:rPr lang="ar-SA" dirty="0" err="1" smtClean="0">
                <a:solidFill>
                  <a:schemeClr val="tx2"/>
                </a:solidFill>
              </a:rPr>
              <a:t>العربي.كونها</a:t>
            </a:r>
            <a:r>
              <a:rPr lang="ar-SA" dirty="0" smtClean="0">
                <a:solidFill>
                  <a:schemeClr val="tx2"/>
                </a:solidFill>
              </a:rPr>
              <a:t> من أهم مكونات المجتمعات الحيوية في وطننا </a:t>
            </a:r>
            <a:r>
              <a:rPr lang="ar-SA" dirty="0" err="1" smtClean="0">
                <a:solidFill>
                  <a:schemeClr val="tx2"/>
                </a:solidFill>
              </a:rPr>
              <a:t>العربي.ولما</a:t>
            </a:r>
            <a:r>
              <a:rPr lang="ar-SA" dirty="0" smtClean="0">
                <a:solidFill>
                  <a:schemeClr val="tx2"/>
                </a:solidFill>
              </a:rPr>
              <a:t> له من تأثير على البيئة ومكوناتها ومنها :</a:t>
            </a:r>
          </a:p>
          <a:p>
            <a:pPr>
              <a:buNone/>
              <a:defRPr/>
            </a:pPr>
            <a:endParaRPr lang="ar-SA" sz="2000" dirty="0" smtClean="0"/>
          </a:p>
          <a:p>
            <a:pPr>
              <a:buNone/>
              <a:defRPr/>
            </a:pPr>
            <a:endParaRPr lang="ar-SA" sz="2000" dirty="0" smtClean="0">
              <a:cs typeface="Akhbar MT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600" dirty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14356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10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الدراسات السابقة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  <a:p>
            <a:r>
              <a:rPr lang="ar-SA" sz="3500" dirty="0" smtClean="0">
                <a:solidFill>
                  <a:srgbClr val="00B050"/>
                </a:solidFill>
              </a:rPr>
              <a:t>دراسة خالد محمد ابو غوله</a:t>
            </a:r>
            <a:r>
              <a:rPr lang="ar-SA" sz="2400" dirty="0">
                <a:solidFill>
                  <a:schemeClr val="tx2"/>
                </a:solidFill>
              </a:rPr>
              <a:t>( </a:t>
            </a:r>
            <a:r>
              <a:rPr lang="ar-SA" sz="2400" dirty="0">
                <a:solidFill>
                  <a:srgbClr val="FF0000"/>
                </a:solidFill>
              </a:rPr>
              <a:t>الفلسطينيون في اسرائيل </a:t>
            </a:r>
            <a:r>
              <a:rPr lang="ar-SA" sz="2400" dirty="0">
                <a:solidFill>
                  <a:schemeClr val="tx2"/>
                </a:solidFill>
              </a:rPr>
              <a:t>) رسالة ماجستير - جامعه عين شمس - 2007م.</a:t>
            </a:r>
          </a:p>
          <a:p>
            <a:endParaRPr lang="ar-SA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ar-SA" sz="2000" dirty="0">
                <a:solidFill>
                  <a:srgbClr val="00B050"/>
                </a:solidFill>
              </a:rPr>
              <a:t>دراسة معين حسن أحمد جاسر  </a:t>
            </a:r>
            <a:r>
              <a:rPr lang="ar-SA" sz="2000" dirty="0">
                <a:solidFill>
                  <a:srgbClr val="FF0000"/>
                </a:solidFill>
              </a:rPr>
              <a:t>( محافظة بيت لحم دراسة في التركيب السكاني وخصائص المسكن )                </a:t>
            </a:r>
            <a:r>
              <a:rPr lang="ar-SA" sz="2000" dirty="0">
                <a:solidFill>
                  <a:schemeClr val="tx2"/>
                </a:solidFill>
              </a:rPr>
              <a:t>رسالة ماجستير - الجامعة الاسلامية - غزة 2011م.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ar-SA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endParaRPr lang="ar-SA" sz="2000" dirty="0" smtClean="0"/>
          </a:p>
          <a:p>
            <a:pPr>
              <a:buNone/>
              <a:defRPr/>
            </a:pPr>
            <a:r>
              <a:rPr lang="ar-SA" sz="2000" dirty="0">
                <a:solidFill>
                  <a:srgbClr val="00B050"/>
                </a:solidFill>
              </a:rPr>
              <a:t> دراسة أفنان محمد محمود </a:t>
            </a:r>
            <a:r>
              <a:rPr lang="ar-SA" sz="2000" dirty="0" smtClean="0">
                <a:solidFill>
                  <a:srgbClr val="00B050"/>
                </a:solidFill>
              </a:rPr>
              <a:t>زيد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( أثر العوامل الديموغرافية </a:t>
            </a:r>
            <a:r>
              <a:rPr lang="ar-SA" sz="2000" b="1" dirty="0" err="1">
                <a:solidFill>
                  <a:srgbClr val="FF0000"/>
                </a:solidFill>
              </a:rPr>
              <a:t>والإقتصادية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 err="1">
                <a:solidFill>
                  <a:srgbClr val="FF0000"/>
                </a:solidFill>
              </a:rPr>
              <a:t>والإجتماعية</a:t>
            </a:r>
            <a:r>
              <a:rPr lang="ar-SA" sz="2000" b="1" dirty="0">
                <a:solidFill>
                  <a:srgbClr val="FF0000"/>
                </a:solidFill>
              </a:rPr>
              <a:t> في وفيات الأطفال الرضع في الأراضي الفلسطينية من واقع بيانات مسح الأسرة الفلسطينية 2010 ) </a:t>
            </a:r>
            <a:r>
              <a:rPr lang="ar-SA" sz="2000" b="1" dirty="0">
                <a:solidFill>
                  <a:schemeClr val="tx2"/>
                </a:solidFill>
              </a:rPr>
              <a:t>رسالة ماجستير - جامعة النجاح الوطنية - نابلس 2014م.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buNone/>
              <a:defRPr/>
            </a:pPr>
            <a:r>
              <a:rPr lang="ar-SA" sz="2000" dirty="0" smtClean="0">
                <a:solidFill>
                  <a:srgbClr val="00B050"/>
                </a:solidFill>
              </a:rPr>
              <a:t>   </a:t>
            </a:r>
            <a:endParaRPr lang="ar-SA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ar-SA" sz="2000" dirty="0">
                <a:solidFill>
                  <a:srgbClr val="00B050"/>
                </a:solidFill>
              </a:rPr>
              <a:t>دراسة نوال بنت احمد يوسف </a:t>
            </a:r>
            <a:r>
              <a:rPr lang="ar-SA" sz="2000" dirty="0" smtClean="0">
                <a:solidFill>
                  <a:srgbClr val="00B050"/>
                </a:solidFill>
              </a:rPr>
              <a:t>الزهراني</a:t>
            </a:r>
            <a:r>
              <a:rPr lang="ar-SA" sz="2000" dirty="0">
                <a:solidFill>
                  <a:schemeClr val="tx2"/>
                </a:solidFill>
              </a:rPr>
              <a:t>( </a:t>
            </a:r>
            <a:r>
              <a:rPr lang="ar-SA" sz="2000" dirty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000" dirty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buNone/>
              <a:defRPr/>
            </a:pPr>
            <a:endParaRPr lang="ar-SA" sz="2000" dirty="0">
              <a:solidFill>
                <a:srgbClr val="00B050"/>
              </a:solidFill>
            </a:endParaRPr>
          </a:p>
          <a:p>
            <a:pPr>
              <a:buNone/>
              <a:defRPr/>
            </a:pPr>
            <a:endParaRPr lang="ar-SA" sz="2000" dirty="0" smtClean="0">
              <a:cs typeface="Akhbar MT" pitchFamily="2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600" dirty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714356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9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8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07154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solidFill>
                  <a:srgbClr val="00B050"/>
                </a:solidFill>
              </a:rPr>
              <a:t>دراسة نوال بنت احمد يوسف </a:t>
            </a:r>
            <a:r>
              <a:rPr lang="ar-SA" sz="3200" dirty="0" err="1" smtClean="0">
                <a:solidFill>
                  <a:srgbClr val="00B050"/>
                </a:solidFill>
              </a:rPr>
              <a:t>الزهراني</a:t>
            </a:r>
            <a:endParaRPr lang="ar-SA" sz="3200" dirty="0" smtClean="0">
              <a:solidFill>
                <a:srgbClr val="00B050"/>
              </a:solidFill>
            </a:endParaRPr>
          </a:p>
          <a:p>
            <a:pPr algn="ctr"/>
            <a:endParaRPr lang="ar-SA" sz="3200" dirty="0" smtClean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 l="23082" t="20382" r="24396" b="33731"/>
          <a:stretch>
            <a:fillRect/>
          </a:stretch>
        </p:blipFill>
        <p:spPr bwMode="auto">
          <a:xfrm>
            <a:off x="428596" y="1785926"/>
            <a:ext cx="80724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8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7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34582" t="11988" r="34946" b="10828"/>
          <a:stretch>
            <a:fillRect/>
          </a:stretch>
        </p:blipFill>
        <p:spPr bwMode="auto">
          <a:xfrm>
            <a:off x="892969" y="1071546"/>
            <a:ext cx="7279432" cy="50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0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6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7141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30763" t="11370" r="27257" b="5011"/>
          <a:stretch>
            <a:fillRect/>
          </a:stretch>
        </p:blipFill>
        <p:spPr bwMode="auto">
          <a:xfrm>
            <a:off x="571472" y="1071546"/>
            <a:ext cx="8321008" cy="53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5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rcRect l="26171" t="32166" r="24217" b="11465"/>
          <a:stretch>
            <a:fillRect/>
          </a:stretch>
        </p:blipFill>
        <p:spPr bwMode="auto">
          <a:xfrm>
            <a:off x="4357686" y="1071546"/>
            <a:ext cx="47863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34869" t="12420" r="32979" b="9554"/>
          <a:stretch>
            <a:fillRect/>
          </a:stretch>
        </p:blipFill>
        <p:spPr bwMode="auto">
          <a:xfrm>
            <a:off x="428596" y="1071546"/>
            <a:ext cx="4286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6513" y="-99392"/>
            <a:ext cx="8229600" cy="1143000"/>
          </a:xfrm>
        </p:spPr>
        <p:txBody>
          <a:bodyPr/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المحتويات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Font typeface="Wingdings 3" pitchFamily="18" charset="2"/>
              <a:buChar char=""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تعريف بعض المصطلحات البيئية</a:t>
            </a:r>
          </a:p>
          <a:p>
            <a:pPr marL="365125" lvl="0" indent="-255588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Font typeface="Wingdings 3" pitchFamily="18" charset="2"/>
              <a:buChar char=""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خصائص الجماعات</a:t>
            </a:r>
          </a:p>
          <a:p>
            <a:pPr marL="109537" lvl="0" indent="0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None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- معدل الولادات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Natality</a:t>
            </a:r>
            <a:endParaRPr lang="ar-SA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None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- معدل الوفيات</a:t>
            </a:r>
            <a:r>
              <a:rPr lang="en-US" sz="2400" b="1" dirty="0">
                <a:solidFill>
                  <a:prstClr val="black"/>
                </a:solidFill>
              </a:rPr>
              <a:t> Mortality</a:t>
            </a:r>
            <a:endParaRPr lang="ar-SA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None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-  الكثافة</a:t>
            </a:r>
            <a:r>
              <a:rPr lang="en-US" sz="2400" b="1" dirty="0">
                <a:solidFill>
                  <a:prstClr val="black"/>
                </a:solidFill>
              </a:rPr>
              <a:t>Density</a:t>
            </a:r>
            <a:endParaRPr lang="ar-SA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lnSpc>
                <a:spcPct val="150000"/>
              </a:lnSpc>
              <a:spcBef>
                <a:spcPts val="0"/>
              </a:spcBef>
              <a:buClr>
                <a:srgbClr val="4F81BD"/>
              </a:buClr>
              <a:buSzPct val="68000"/>
              <a:buNone/>
              <a:defRPr/>
            </a:pPr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- التركيب العمري</a:t>
            </a:r>
            <a:r>
              <a:rPr lang="en-US" sz="2400" b="1" dirty="0">
                <a:solidFill>
                  <a:prstClr val="black"/>
                </a:solidFill>
              </a:rPr>
              <a:t>The age structure </a:t>
            </a:r>
            <a:endParaRPr lang="ar-SA" sz="24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22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4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30281" t="11790" r="28687" b="42071"/>
          <a:stretch>
            <a:fillRect/>
          </a:stretch>
        </p:blipFill>
        <p:spPr bwMode="auto">
          <a:xfrm>
            <a:off x="0" y="1000108"/>
            <a:ext cx="8929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6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5"/>
            <a:ext cx="9001125" cy="598328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29731" t="12102" r="28330" b="4459"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2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4"/>
            <a:ext cx="9001125" cy="635796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28976" t="55437" r="27436" b="12420"/>
          <a:stretch>
            <a:fillRect/>
          </a:stretch>
        </p:blipFill>
        <p:spPr bwMode="auto">
          <a:xfrm>
            <a:off x="1214414" y="1071546"/>
            <a:ext cx="648034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4"/>
            <a:ext cx="9001125" cy="635796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25425" y="92867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125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043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</a:rPr>
              <a:t>( </a:t>
            </a:r>
            <a:r>
              <a:rPr lang="ar-SA" sz="2400" dirty="0" smtClean="0">
                <a:solidFill>
                  <a:srgbClr val="FF0000"/>
                </a:solidFill>
              </a:rPr>
              <a:t>الخصائص العامة للسكان بمدينه تبوك </a:t>
            </a:r>
            <a:r>
              <a:rPr lang="ar-SA" sz="2400" dirty="0" smtClean="0">
                <a:solidFill>
                  <a:schemeClr val="tx2"/>
                </a:solidFill>
              </a:rPr>
              <a:t>) رسالة ماجستير - جامعه أم القرى - المملكة العربية السعودية .2013م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31326" t="10828" r="29582" b="5905"/>
          <a:stretch>
            <a:fillRect/>
          </a:stretch>
        </p:blipFill>
        <p:spPr bwMode="auto">
          <a:xfrm>
            <a:off x="357158" y="1000108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6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prstClr val="black"/>
                </a:solidFill>
              </a:rPr>
              <a:t>مصطلحات بيئية</a:t>
            </a:r>
            <a:endParaRPr lang="en-US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Ecology</a:t>
            </a:r>
            <a:r>
              <a:rPr lang="ar-SA" sz="3100" b="1" dirty="0" smtClean="0">
                <a:latin typeface="Times New Roman" pitchFamily="18" charset="0"/>
                <a:cs typeface="Times New Roman" pitchFamily="18" charset="0"/>
              </a:rPr>
              <a:t>(علم البيئة)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dirty="0"/>
              <a:t>هو احد الفروع الرئيسية في الدراسات البيولوجية,</a:t>
            </a: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dirty="0"/>
              <a:t>وهو علم يختص بدراسة العلاقة القائمة بين الكائنات الحية والاوساط التي تعيش فيها هذه الكائنات</a:t>
            </a:r>
            <a:r>
              <a:rPr lang="ar-SA" b="1" dirty="0"/>
              <a:t>.</a:t>
            </a:r>
            <a:endParaRPr lang="en-US" b="1" dirty="0"/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Autecology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(علم البيئة الفردي)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dirty="0"/>
              <a:t>وهو العلم الذي يدرس العلاقة بين فرد او عده افراد من نفس النوع مع الوسط المحيط بها. مثل دراسة نوع خاص من الاسماك.</a:t>
            </a:r>
            <a:endParaRPr lang="en-US" dirty="0"/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Synecology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(علم البيئة الجماعي)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dirty="0"/>
              <a:t>وهو العلم الذي يدرس العلاقة بين مجموعات من الاحياء النباتية او الحيوانية  مع الوسط المحيط بها. مثل دراسة المجموعات الحيوانية الموجودة في احدى البحيرات.</a:t>
            </a:r>
            <a:endParaRPr lang="en-US" dirty="0"/>
          </a:p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21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5712" y="-15899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prstClr val="black"/>
                </a:solidFill>
              </a:rPr>
              <a:t>مصطلحات بيئية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indent="-5143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Ecosystem</a:t>
            </a:r>
            <a:r>
              <a:rPr lang="ar-SA" sz="3500" b="1" dirty="0" smtClean="0">
                <a:latin typeface="Times New Roman" pitchFamily="18" charset="0"/>
                <a:cs typeface="Times New Roman" pitchFamily="18" charset="0"/>
              </a:rPr>
              <a:t>(النظام البيئي)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623888" indent="-514350">
              <a:lnSpc>
                <a:spcPct val="150000"/>
              </a:lnSpc>
              <a:spcBef>
                <a:spcPct val="0"/>
              </a:spcBef>
              <a:buNone/>
            </a:pPr>
            <a:r>
              <a:rPr lang="ar-SA" dirty="0"/>
              <a:t>هو عباره عن أي وحده تنظيمية او مكانية تشمل كائنات حية ومواد غير حية متفاعلة بحيث تؤدي الى تبادل للمواد بين الاجزاء الحية وغير الحية.</a:t>
            </a:r>
            <a:endParaRPr lang="en-US" dirty="0"/>
          </a:p>
          <a:p>
            <a:pPr marL="624078" indent="-5143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ar-SA" sz="3500" b="1" dirty="0" smtClean="0">
                <a:latin typeface="Times New Roman" pitchFamily="18" charset="0"/>
                <a:cs typeface="Times New Roman" pitchFamily="18" charset="0"/>
              </a:rPr>
              <a:t>(البيئة)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623888" indent="-514350">
              <a:lnSpc>
                <a:spcPct val="150000"/>
              </a:lnSpc>
              <a:spcBef>
                <a:spcPct val="0"/>
              </a:spcBef>
              <a:buNone/>
            </a:pPr>
            <a:r>
              <a:rPr lang="ar-SA" dirty="0"/>
              <a:t>وهو الوسط الذي تعيش فيه الكائنات الحية.</a:t>
            </a:r>
          </a:p>
          <a:p>
            <a:pPr marL="623888" indent="-514350">
              <a:lnSpc>
                <a:spcPct val="150000"/>
              </a:lnSpc>
              <a:spcBef>
                <a:spcPct val="0"/>
              </a:spcBef>
              <a:buNone/>
            </a:pPr>
            <a:r>
              <a:rPr lang="ar-SA" dirty="0"/>
              <a:t>تعريف اخر: ويعني جميع الحالات والظروف والتأثيرات المحيطة والمؤثرة على الكائن الحي او مجموعة من الكائنات الحية.</a:t>
            </a:r>
            <a:endParaRPr lang="en-US" dirty="0"/>
          </a:p>
          <a:p>
            <a:pPr marL="624078" indent="-5143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ar-SA" sz="3500" b="1" dirty="0" smtClean="0">
                <a:latin typeface="Times New Roman" pitchFamily="18" charset="0"/>
                <a:cs typeface="Times New Roman" pitchFamily="18" charset="0"/>
              </a:rPr>
              <a:t>(الجماعة)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623888" indent="-514350">
              <a:lnSpc>
                <a:spcPct val="150000"/>
              </a:lnSpc>
              <a:spcBef>
                <a:spcPct val="0"/>
              </a:spcBef>
              <a:buNone/>
            </a:pPr>
            <a:r>
              <a:rPr lang="ar-SA" dirty="0"/>
              <a:t>وهي عبارة عن مجموعة من الافراد التي تنتمي الى نفس النوع المتفاعلة معا والتي تعيش في منطقة معينة.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20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7321"/>
            <a:ext cx="7516068" cy="880729"/>
          </a:xfrm>
        </p:spPr>
        <p:txBody>
          <a:bodyPr>
            <a:normAutofit/>
          </a:bodyPr>
          <a:lstStyle/>
          <a:p>
            <a:r>
              <a:rPr lang="ar-SA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sz="36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ar-SA" b="1" dirty="0"/>
              <a:t>1- </a:t>
            </a:r>
            <a:r>
              <a:rPr lang="ar-SA" sz="3200" b="1" dirty="0"/>
              <a:t>نسبة الولادات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Natality</a:t>
            </a:r>
            <a:endParaRPr lang="ar-SA" sz="2600" b="1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Low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sz="2400" dirty="0"/>
              <a:t>يقصد بها انتاج افراد جديدة عن طريق الولادة، الفقس </a:t>
            </a:r>
            <a:r>
              <a:rPr lang="ar-SA" sz="2400" dirty="0" smtClean="0"/>
              <a:t>،الانشطار </a:t>
            </a:r>
            <a:r>
              <a:rPr lang="ar-SA" sz="2400" dirty="0"/>
              <a:t>.</a:t>
            </a:r>
          </a:p>
          <a:p>
            <a:pPr marL="624078" indent="-514350" algn="justLow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ar-SA" sz="2400" dirty="0" smtClean="0"/>
              <a:t>- يرتبط </a:t>
            </a:r>
            <a:r>
              <a:rPr lang="ar-SA" sz="2400" dirty="0"/>
              <a:t>بنسبه المواليد مفهومين هما 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r>
              <a:rPr lang="ar-SA" dirty="0" smtClean="0"/>
              <a:t>1- الخصوبة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Fertilit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ar-SA" dirty="0" smtClean="0"/>
              <a:t>2- الذرية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Fecundity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ar-SA" sz="2400" dirty="0"/>
              <a:t>والذرية لها مفهومين ايضا هما </a:t>
            </a:r>
            <a:r>
              <a:rPr lang="ar-SA" dirty="0" smtClean="0"/>
              <a:t>: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   أ- الذرية الظاهرية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Realized</a:t>
            </a:r>
            <a:r>
              <a:rPr lang="en-US" dirty="0" smtClean="0"/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fecundity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   ب- الذرية الحقيقي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fecundity</a:t>
            </a:r>
            <a:endParaRPr lang="ar-SA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682752" cy="4392488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19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43608"/>
          </a:xfrm>
        </p:spPr>
        <p:txBody>
          <a:bodyPr>
            <a:normAutofit/>
          </a:bodyPr>
          <a:lstStyle/>
          <a:p>
            <a:r>
              <a:rPr lang="ar-SA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/>
              <a:t>ويعتمد معدل المواليد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(Birth Rate)</a:t>
            </a:r>
            <a:r>
              <a:rPr lang="ar-SA" dirty="0"/>
              <a:t> </a:t>
            </a:r>
            <a:r>
              <a:rPr lang="ar-SA" sz="2400" dirty="0"/>
              <a:t>على السعة التكاثرية </a:t>
            </a:r>
            <a:r>
              <a:rPr lang="en-US" dirty="0"/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Reproduction capacity)</a:t>
            </a:r>
            <a:r>
              <a:rPr lang="ar-SA" dirty="0"/>
              <a:t>	</a:t>
            </a:r>
            <a:r>
              <a:rPr lang="ar-SA" sz="2400" dirty="0"/>
              <a:t>للنوع ، وتتوقف السعة التكاثرية أو الطاقة التكاثرية للنوع على عوامل وراثية حيث تختلف أنواع الكائنات الحية في درجة الخصوبة ، هذا وتؤثر العوامل البيئية مثل وفرة الغذاء ونوعه والأعداد الطبيعية والعوامل الفيزيائية على السعة التكاثرية للأنواع </a:t>
            </a:r>
            <a:r>
              <a:rPr lang="ar-SA" sz="2400" dirty="0" smtClean="0"/>
              <a:t>المختلفة.</a:t>
            </a:r>
            <a:endParaRPr lang="en-US" sz="2400" dirty="0"/>
          </a:p>
          <a:p>
            <a:r>
              <a:rPr lang="ar-SA" sz="2400" dirty="0"/>
              <a:t>تؤدي نسبة المواليد الى زيادة حجم </a:t>
            </a:r>
            <a:r>
              <a:rPr lang="ar-SA" sz="2400" dirty="0" smtClean="0"/>
              <a:t>الجماعة.</a:t>
            </a:r>
            <a:endParaRPr lang="ar-SA" sz="2400" dirty="0"/>
          </a:p>
          <a:p>
            <a:r>
              <a:rPr lang="ar-SA" sz="2400" dirty="0"/>
              <a:t>اعداد المواليد تتفاوت حسب </a:t>
            </a:r>
            <a:r>
              <a:rPr lang="ar-SA" sz="2400" dirty="0" smtClean="0"/>
              <a:t>النوع.</a:t>
            </a:r>
            <a:endParaRPr lang="ar-SA" sz="2400" dirty="0"/>
          </a:p>
          <a:p>
            <a:r>
              <a:rPr lang="ar-SA" sz="2400" dirty="0"/>
              <a:t>تحسب نسبة المواليد عن طريق حساب عدد الافراد </a:t>
            </a:r>
            <a:r>
              <a:rPr lang="ar-SA" sz="2400" dirty="0" smtClean="0"/>
              <a:t>المولودة </a:t>
            </a:r>
            <a:r>
              <a:rPr lang="ar-SA" sz="2400" dirty="0"/>
              <a:t>لكل انثى في وحدة زمن معينة.</a:t>
            </a:r>
            <a:endParaRPr 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18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5613" y="202107"/>
            <a:ext cx="8229600" cy="706090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b="1" dirty="0"/>
              <a:t>2- </a:t>
            </a:r>
            <a:r>
              <a:rPr lang="ar-SA" sz="3200" b="1" dirty="0"/>
              <a:t>نسبة الوفيات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Mortality</a:t>
            </a:r>
            <a:endParaRPr lang="ar-SA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ar-SA" sz="2600" dirty="0"/>
              <a:t>نسبة الوفيات هي معدل الموت في أفراد الجماعات ، وعادة ما يتم التعبير عن معــدلات المــوت في الأعمــار المختلفة بمنحنيـات الحيــاة العمــــرية </a:t>
            </a:r>
            <a:r>
              <a:rPr lang="en-US" dirty="0"/>
              <a:t>(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Age Specific Survivor-ship Curves</a:t>
            </a:r>
            <a:r>
              <a:rPr lang="en-US" dirty="0"/>
              <a:t>)</a:t>
            </a:r>
            <a:r>
              <a:rPr lang="ar-SA" dirty="0"/>
              <a:t> </a:t>
            </a:r>
            <a:r>
              <a:rPr lang="ar-SA" sz="2600" dirty="0"/>
              <a:t>والتي تعبر عن معدلات الوفيات في الأعمار المختلفة . وهي تنقسم إلى :</a:t>
            </a:r>
            <a:endParaRPr lang="en-US" sz="2600" dirty="0"/>
          </a:p>
          <a:p>
            <a:r>
              <a:rPr lang="ar-SA" b="1" dirty="0" smtClean="0"/>
              <a:t>معدل </a:t>
            </a:r>
            <a:r>
              <a:rPr lang="ar-SA" b="1" dirty="0"/>
              <a:t>الوفيات الفسيولوجية </a:t>
            </a:r>
            <a:r>
              <a:rPr lang="ar-SA" dirty="0"/>
              <a:t>: </a:t>
            </a:r>
            <a:r>
              <a:rPr lang="ar-SA" sz="2600" dirty="0"/>
              <a:t>وهي التي لا تحدث إلا نتيجة </a:t>
            </a:r>
            <a:r>
              <a:rPr lang="ar-SA" sz="2600" dirty="0" smtClean="0"/>
              <a:t>الكبر</a:t>
            </a:r>
            <a:r>
              <a:rPr lang="ar-SA" dirty="0" smtClean="0"/>
              <a:t>.</a:t>
            </a:r>
            <a:endParaRPr lang="en-US" dirty="0"/>
          </a:p>
          <a:p>
            <a:r>
              <a:rPr lang="ar-SA" b="1" dirty="0" smtClean="0"/>
              <a:t>معدل </a:t>
            </a:r>
            <a:r>
              <a:rPr lang="ar-SA" b="1" dirty="0"/>
              <a:t>الوفيات البيئي </a:t>
            </a:r>
            <a:r>
              <a:rPr lang="ar-SA" dirty="0"/>
              <a:t>: وهي </a:t>
            </a:r>
            <a:r>
              <a:rPr lang="ar-SA" sz="2600" dirty="0"/>
              <a:t>التي تكون تحت تأثير العوامل </a:t>
            </a:r>
            <a:r>
              <a:rPr lang="ar-SA" sz="2600" dirty="0" smtClean="0"/>
              <a:t>البيئية.</a:t>
            </a:r>
            <a:endParaRPr lang="en-US" sz="2600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538736" cy="4032448"/>
          </a:xfrm>
          <a:prstGeom prst="rect">
            <a:avLst/>
          </a:prstGeom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17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6100" y="0"/>
            <a:ext cx="8229600" cy="908050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A" sz="2200" dirty="0"/>
              <a:t>هناك مقاييس مباشرة وغير مباشرة لاحتساب معدل الوفيات </a:t>
            </a:r>
            <a:r>
              <a:rPr lang="ar-SA" sz="2200" dirty="0" smtClean="0"/>
              <a:t>:</a:t>
            </a:r>
            <a:endParaRPr lang="ar-SA" sz="22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200" dirty="0"/>
              <a:t>الطريق المباشرة : حيث يتم تأشير مجموعه من الافراد وملاحظة كم يعيش منها ابتداءً من زمن </a:t>
            </a:r>
            <a:r>
              <a:rPr lang="en-US" sz="2200" dirty="0"/>
              <a:t>t </a:t>
            </a:r>
            <a:r>
              <a:rPr lang="ar-SA" sz="2200" dirty="0"/>
              <a:t>وانتهاءً بزمن </a:t>
            </a:r>
            <a:r>
              <a:rPr lang="en-US" sz="2200" dirty="0" smtClean="0"/>
              <a:t>t+1</a:t>
            </a:r>
            <a:r>
              <a:rPr lang="ar-SA" sz="2200" dirty="0" smtClean="0"/>
              <a:t>.</a:t>
            </a:r>
            <a:endParaRPr lang="en-US" sz="22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ar-SA" sz="2200" dirty="0"/>
              <a:t>الطريقة غير المباشرة: حيث يتم  فيها معرفة الوفرة النسبية للفئات العمرية المتتابعة في جماعه ما 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16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57944"/>
            <a:ext cx="8229600" cy="850106"/>
          </a:xfrm>
        </p:spPr>
        <p:txBody>
          <a:bodyPr/>
          <a:lstStyle/>
          <a:p>
            <a:r>
              <a:rPr lang="ar-SA" sz="3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خصائص الجماعات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ar-SA" b="1" dirty="0"/>
              <a:t>3-</a:t>
            </a:r>
            <a:r>
              <a:rPr lang="ar-SA" sz="3200" b="1" dirty="0"/>
              <a:t> الكثـافــة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Density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None/>
              <a:defRPr/>
            </a:pPr>
            <a:r>
              <a:rPr lang="ar-SA" dirty="0"/>
              <a:t>وهي عدد الأفراد الموجودة في وحدة معينة من سطح أو حجم خلال فترة زمنية محددة ، ويُعدّ تحليلها أمراً مهماً جداً لأن تأثير نوع ما في أي نظام بيئي يعتمد في جزئه الأكـبر على كثافة ( غزارته )  أما طرائق تعيين الكثافة فهي متنوعـة وتختلف حسب الجمــاعات المدروسة ، ونميز من تلك الطرائق ما يلي:</a:t>
            </a:r>
            <a:endParaRPr lang="en-US" dirty="0"/>
          </a:p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08050"/>
            <a:ext cx="8775700" cy="0"/>
          </a:xfrm>
          <a:prstGeom prst="line">
            <a:avLst/>
          </a:prstGeom>
          <a:noFill/>
          <a:ln w="76200">
            <a:solidFill>
              <a:srgbClr val="A8B9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386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642938" y="648811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15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925</Words>
  <Application>Microsoft Office PowerPoint</Application>
  <PresentationFormat>عرض على الشاشة (3:4)‏</PresentationFormat>
  <Paragraphs>138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Akhbar MT</vt:lpstr>
      <vt:lpstr>Arial</vt:lpstr>
      <vt:lpstr>Calibri</vt:lpstr>
      <vt:lpstr>Courier New</vt:lpstr>
      <vt:lpstr>Farsi Simple Bold</vt:lpstr>
      <vt:lpstr>Lucida Sans Unicode</vt:lpstr>
      <vt:lpstr>Times New Roman</vt:lpstr>
      <vt:lpstr>Wingdings</vt:lpstr>
      <vt:lpstr>Wingdings 3</vt:lpstr>
      <vt:lpstr>سمة Office</vt:lpstr>
      <vt:lpstr>خصائص الجماعات عرض ضمن مقرر ( 573 حين ) علم البيئة المتقدم</vt:lpstr>
      <vt:lpstr>المحتويات</vt:lpstr>
      <vt:lpstr>مصطلحات بيئية</vt:lpstr>
      <vt:lpstr>مصطلحات بيئية</vt:lpstr>
      <vt:lpstr>خصائص الجماعات</vt:lpstr>
      <vt:lpstr>خصائص الجماعات</vt:lpstr>
      <vt:lpstr>خصائص الجماعات</vt:lpstr>
      <vt:lpstr>خصائص الجماعات</vt:lpstr>
      <vt:lpstr>خصائص الجماعات</vt:lpstr>
      <vt:lpstr>خصائص الجماعات</vt:lpstr>
      <vt:lpstr>خصائص الجماعات</vt:lpstr>
      <vt:lpstr>خصائص الجماعات</vt:lpstr>
      <vt:lpstr>خصائص الجماعات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الجماعات</dc:title>
  <dc:creator>user</dc:creator>
  <cp:lastModifiedBy>Prof. Almansour Mansour</cp:lastModifiedBy>
  <cp:revision>74</cp:revision>
  <dcterms:created xsi:type="dcterms:W3CDTF">2016-02-07T19:23:41Z</dcterms:created>
  <dcterms:modified xsi:type="dcterms:W3CDTF">2018-02-05T06:29:48Z</dcterms:modified>
</cp:coreProperties>
</file>