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0"/>
  </p:notesMasterIdLst>
  <p:sldIdLst>
    <p:sldId id="256" r:id="rId2"/>
    <p:sldId id="257" r:id="rId3"/>
    <p:sldId id="267" r:id="rId4"/>
    <p:sldId id="258" r:id="rId5"/>
    <p:sldId id="259" r:id="rId6"/>
    <p:sldId id="283" r:id="rId7"/>
    <p:sldId id="261" r:id="rId8"/>
    <p:sldId id="265" r:id="rId9"/>
    <p:sldId id="262" r:id="rId10"/>
    <p:sldId id="263" r:id="rId11"/>
    <p:sldId id="277" r:id="rId12"/>
    <p:sldId id="279" r:id="rId13"/>
    <p:sldId id="281" r:id="rId14"/>
    <p:sldId id="275" r:id="rId15"/>
    <p:sldId id="264" r:id="rId16"/>
    <p:sldId id="273" r:id="rId17"/>
    <p:sldId id="270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4247A2A-C31B-48BE-BF1D-5BCD82691E4F}" type="datetimeFigureOut">
              <a:rPr lang="ar-EG" smtClean="0"/>
              <a:pPr/>
              <a:t>11/05/1435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09FFF87-6F9C-42D4-B131-31D284526626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1AF5D5-6CDE-419C-8CAF-B98A77E42B33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676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810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A2F52C-937F-4063-8D4E-4C3D22B9343C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KM as a process Approach </a:t>
            </a:r>
            <a:endParaRPr lang="ar-EG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K. Sharing &amp;Dissemination </a:t>
            </a:r>
            <a:endParaRPr lang="ar-EG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95600" y="4724400"/>
          <a:ext cx="3825875" cy="1844675"/>
        </p:xfrm>
        <a:graphic>
          <a:graphicData uri="http://schemas.openxmlformats.org/presentationml/2006/ole">
            <p:oleObj spid="_x0000_s1026" name="Clip" r:id="rId3" imgW="5349600" imgH="2911320" progId="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dirty="0" smtClean="0"/>
              <a:t>Dimensions of transferred knowledge  </a:t>
            </a:r>
          </a:p>
          <a:p>
            <a:pPr algn="l" rtl="0"/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TACIT                                 EXPLICIT</a:t>
            </a:r>
            <a:endParaRPr lang="en-US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l" rtl="0"/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COMLEX                            SIMPLE</a:t>
            </a:r>
            <a:endParaRPr lang="en-US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l" rtl="0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SPECIFIC                            NON SPECIFIC              </a:t>
            </a:r>
          </a:p>
          <a:p>
            <a:pPr algn="l" rtl="0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SYSTEMIC                           AUTONOMOUS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 </a:t>
            </a:r>
            <a:r>
              <a:rPr lang="en-US" sz="2400" b="1" dirty="0" smtClean="0"/>
              <a:t>Clearly, the more the position of k. towards the left end is an indicator that this k. may be difficult to transfer whereas a position of k. towards the right is indicative of ease of transfer</a:t>
            </a:r>
            <a:r>
              <a:rPr lang="en-US" dirty="0" smtClean="0"/>
              <a:t>. </a:t>
            </a:r>
            <a:endParaRPr lang="ar-E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/>
              <a:t>Dimensions of transferred k </a:t>
            </a:r>
            <a:endParaRPr lang="ar-EG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62200" y="2209800"/>
            <a:ext cx="3352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667000"/>
            <a:ext cx="2971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43200" y="3124200"/>
            <a:ext cx="2895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3200" y="3581400"/>
            <a:ext cx="2819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7200" y="1905000"/>
            <a:ext cx="81534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9144000" cy="50958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rtl="0" eaLnBrk="1" hangingPunct="1"/>
            <a:r>
              <a:rPr lang="en-US" altLang="ja-JP" b="1" dirty="0" smtClean="0">
                <a:solidFill>
                  <a:schemeClr val="accent2"/>
                </a:solidFill>
                <a:ea typeface="ＭＳ Ｐゴシック" pitchFamily="34" charset="-128"/>
              </a:rPr>
              <a:t>Collective sequential transfer —specialized team performs same function at other sites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9EFA5-6B60-4EFB-81AF-2160CF02CB19}" type="slidenum">
              <a:rPr lang="ja-JP" altLang="en-US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>
                <a:ea typeface="ＭＳ Ｐゴシック" pitchFamily="34" charset="-128"/>
              </a:rPr>
              <a:t>Strategies of Knowledge Transfer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1676400" y="3429000"/>
            <a:ext cx="2289175" cy="838200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Team worked on a project at Site A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752600" y="4575175"/>
            <a:ext cx="2057400" cy="9874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>
                <a:latin typeface="Arial" pitchFamily="34" charset="0"/>
                <a:ea typeface="ＭＳ Ｐゴシック" pitchFamily="34" charset="-128"/>
              </a:rPr>
              <a:t>Evaluate the knowledge gained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835150" y="5634038"/>
            <a:ext cx="2305050" cy="91440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Evaluate each member’s action before the next job</a:t>
            </a: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4572000" y="5359400"/>
            <a:ext cx="2324100" cy="1269999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Revise/redesign each member’s assignment to reflect knowledge gained from previous job</a:t>
            </a: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7219950" y="5630863"/>
            <a:ext cx="1885950" cy="917575"/>
          </a:xfrm>
          <a:prstGeom prst="rect">
            <a:avLst/>
          </a:prstGeom>
          <a:solidFill>
            <a:srgbClr val="FFFF00"/>
          </a:solidFill>
          <a:ln w="25400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Same team works on similar project at Site B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5772150" y="3068638"/>
            <a:ext cx="13922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endParaRPr lang="ja-JP" altLang="en-US" sz="1600" b="1" i="1">
              <a:latin typeface="Arial" pitchFamily="34" charset="0"/>
              <a:ea typeface="ＭＳ Ｐゴシック" pitchFamily="34" charset="-128"/>
            </a:endParaRPr>
          </a:p>
          <a:p>
            <a:pPr algn="just" eaLnBrk="0" hangingPunct="0"/>
            <a:endParaRPr lang="ja-JP" altLang="en-US" sz="1600" b="1" i="1">
              <a:latin typeface="Arial" pitchFamily="34" charset="0"/>
              <a:ea typeface="ＭＳ Ｐゴシック" pitchFamily="34" charset="-128"/>
            </a:endParaRPr>
          </a:p>
          <a:p>
            <a:pPr algn="just" eaLnBrk="0" hangingPunct="0"/>
            <a:r>
              <a:rPr lang="en-US" altLang="ja-JP" sz="1800" b="1">
                <a:solidFill>
                  <a:schemeClr val="accent1"/>
                </a:solidFill>
                <a:latin typeface="Arial" pitchFamily="34" charset="0"/>
                <a:ea typeface="ＭＳ Ｐゴシック" pitchFamily="34" charset="-128"/>
              </a:rPr>
              <a:t>Feedback</a:t>
            </a:r>
          </a:p>
          <a:p>
            <a:pPr eaLnBrk="0" hangingPunct="0"/>
            <a:endParaRPr lang="ja-JP" altLang="en-US" sz="1600">
              <a:solidFill>
                <a:srgbClr val="F6F67E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6397" name="AutoShape 19"/>
          <p:cNvCxnSpPr>
            <a:cxnSpLocks noChangeShapeType="1"/>
            <a:stCxn id="16391" idx="3"/>
            <a:endCxn id="16392" idx="1"/>
          </p:cNvCxnSpPr>
          <p:nvPr/>
        </p:nvCxnSpPr>
        <p:spPr bwMode="auto">
          <a:xfrm flipV="1">
            <a:off x="4140200" y="5994400"/>
            <a:ext cx="431800" cy="96838"/>
          </a:xfrm>
          <a:prstGeom prst="straightConnector1">
            <a:avLst/>
          </a:prstGeom>
          <a:noFill/>
          <a:ln w="25400">
            <a:solidFill>
              <a:srgbClr val="FFFFFF"/>
            </a:solidFill>
            <a:miter lim="800000"/>
            <a:headEnd/>
            <a:tailEnd type="triangle" w="med" len="med"/>
          </a:ln>
        </p:spPr>
      </p:cxnSp>
      <p:cxnSp>
        <p:nvCxnSpPr>
          <p:cNvPr id="16398" name="AutoShape 20"/>
          <p:cNvCxnSpPr>
            <a:cxnSpLocks noChangeShapeType="1"/>
            <a:endCxn id="16393" idx="1"/>
          </p:cNvCxnSpPr>
          <p:nvPr/>
        </p:nvCxnSpPr>
        <p:spPr bwMode="auto">
          <a:xfrm flipV="1">
            <a:off x="6781800" y="6089651"/>
            <a:ext cx="438150" cy="6349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676400" y="3429000"/>
            <a:ext cx="2438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7" name="Rounded Rectangle 16"/>
          <p:cNvSpPr/>
          <p:nvPr/>
        </p:nvSpPr>
        <p:spPr>
          <a:xfrm>
            <a:off x="1752600" y="4648200"/>
            <a:ext cx="21336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8" name="Rounded Rectangle 17"/>
          <p:cNvSpPr/>
          <p:nvPr/>
        </p:nvSpPr>
        <p:spPr>
          <a:xfrm>
            <a:off x="1752600" y="5638800"/>
            <a:ext cx="2286000" cy="990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9" name="Rounded Rectangle 18"/>
          <p:cNvSpPr/>
          <p:nvPr/>
        </p:nvSpPr>
        <p:spPr>
          <a:xfrm>
            <a:off x="4572000" y="5257800"/>
            <a:ext cx="2209800" cy="1371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0" name="Rounded Rectangle 19"/>
          <p:cNvSpPr/>
          <p:nvPr/>
        </p:nvSpPr>
        <p:spPr>
          <a:xfrm>
            <a:off x="5562600" y="3429000"/>
            <a:ext cx="2133600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3886200" y="40386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667000" y="4343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667000" y="5486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962400" y="6096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620000" y="46482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381001" y="1762124"/>
            <a:ext cx="8534400" cy="50958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rtl="0" eaLnBrk="1" hangingPunct="1"/>
            <a:r>
              <a:rPr lang="en-US" altLang="ja-JP" b="1" dirty="0" smtClean="0">
                <a:solidFill>
                  <a:schemeClr val="accent2"/>
                </a:solidFill>
                <a:ea typeface="ＭＳ Ｐゴシック" pitchFamily="34" charset="-128"/>
              </a:rPr>
              <a:t>one team shares experience with another working on a similar job at another site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63126-8C6C-449F-ADF8-BAC06BD5E2F1}" type="slidenum">
              <a:rPr lang="ja-JP" altLang="en-US"/>
              <a:pPr>
                <a:defRPr/>
              </a:pPr>
              <a:t>12</a:t>
            </a:fld>
            <a:endParaRPr lang="en-US" altLang="ja-JP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ea typeface="ＭＳ Ｐゴシック" pitchFamily="34" charset="-128"/>
              </a:rPr>
              <a:t>Strategies of Knowledge Transfer </a:t>
            </a:r>
            <a:r>
              <a:rPr lang="en-US" altLang="ja-JP" dirty="0" smtClean="0">
                <a:solidFill>
                  <a:srgbClr val="F6F67E"/>
                </a:solidFill>
                <a:ea typeface="ＭＳ Ｐゴシック" pitchFamily="34" charset="-128"/>
              </a:rPr>
              <a:t> 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1619251" y="3505200"/>
            <a:ext cx="2419349" cy="71596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Team C worked on a project at Site C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1619250" y="4575175"/>
            <a:ext cx="2520950" cy="67786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Knowledge capture through experience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619250" y="5503863"/>
            <a:ext cx="2540000" cy="1165225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Team C shares experience with Team D working on project of similar nature at Site D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011863" y="5661025"/>
            <a:ext cx="2736850" cy="860425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Team D works on project benefiting from Team C’s experience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495800" y="5100638"/>
            <a:ext cx="13922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endParaRPr lang="ja-JP" altLang="en-US" sz="1600" b="1" i="1">
              <a:latin typeface="Arial" pitchFamily="34" charset="0"/>
              <a:ea typeface="ＭＳ Ｐゴシック" pitchFamily="34" charset="-128"/>
            </a:endParaRPr>
          </a:p>
          <a:p>
            <a:pPr algn="just" eaLnBrk="0" hangingPunct="0"/>
            <a:endParaRPr lang="ja-JP" altLang="en-US" sz="1600" b="1" i="1">
              <a:latin typeface="Arial" pitchFamily="34" charset="0"/>
              <a:ea typeface="ＭＳ Ｐゴシック" pitchFamily="34" charset="-128"/>
            </a:endParaRPr>
          </a:p>
          <a:p>
            <a:pPr algn="just" eaLnBrk="0" hangingPunct="0"/>
            <a:r>
              <a:rPr lang="en-US" altLang="ja-JP" sz="1800" b="1">
                <a:solidFill>
                  <a:schemeClr val="accent1"/>
                </a:solidFill>
                <a:latin typeface="Arial" pitchFamily="34" charset="0"/>
                <a:ea typeface="ＭＳ Ｐゴシック" pitchFamily="34" charset="-128"/>
              </a:rPr>
              <a:t>Feedback</a:t>
            </a:r>
          </a:p>
          <a:p>
            <a:pPr eaLnBrk="0" hangingPunct="0"/>
            <a:endParaRPr lang="ja-JP" altLang="en-US" sz="1600">
              <a:solidFill>
                <a:schemeClr val="accent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7418" name="AutoShape 10"/>
          <p:cNvCxnSpPr>
            <a:cxnSpLocks noChangeShapeType="1"/>
            <a:stCxn id="17413" idx="2"/>
            <a:endCxn id="17414" idx="0"/>
          </p:cNvCxnSpPr>
          <p:nvPr/>
        </p:nvCxnSpPr>
        <p:spPr bwMode="auto">
          <a:xfrm>
            <a:off x="2828926" y="4221163"/>
            <a:ext cx="50799" cy="354012"/>
          </a:xfrm>
          <a:prstGeom prst="straightConnector1">
            <a:avLst/>
          </a:prstGeom>
          <a:noFill/>
          <a:ln w="25400">
            <a:solidFill>
              <a:srgbClr val="FFFFFF"/>
            </a:solidFill>
            <a:miter lim="800000"/>
            <a:headEnd/>
            <a:tailEnd type="triangle" w="med" len="med"/>
          </a:ln>
        </p:spPr>
      </p:cxnSp>
      <p:sp>
        <p:nvSpPr>
          <p:cNvPr id="17421" name="Rectangle 16"/>
          <p:cNvSpPr>
            <a:spLocks noChangeArrowheads="1"/>
          </p:cNvSpPr>
          <p:nvPr/>
        </p:nvSpPr>
        <p:spPr bwMode="auto">
          <a:xfrm>
            <a:off x="6046788" y="3860800"/>
            <a:ext cx="2736850" cy="860425"/>
          </a:xfrm>
          <a:prstGeom prst="rect">
            <a:avLst/>
          </a:prstGeom>
          <a:solidFill>
            <a:srgbClr val="FFFF00"/>
          </a:solidFill>
          <a:ln w="25400">
            <a:solidFill>
              <a:srgbClr val="00FF00"/>
            </a:solidFill>
            <a:prstDash val="lgDash"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600" b="1" dirty="0">
                <a:latin typeface="Arial" pitchFamily="34" charset="0"/>
                <a:ea typeface="ＭＳ Ｐゴシック" pitchFamily="34" charset="-128"/>
              </a:rPr>
              <a:t>Team D shares experience with Team E at Site E</a:t>
            </a:r>
          </a:p>
        </p:txBody>
      </p:sp>
      <p:cxnSp>
        <p:nvCxnSpPr>
          <p:cNvPr id="17422" name="AutoShape 17"/>
          <p:cNvCxnSpPr>
            <a:cxnSpLocks noChangeShapeType="1"/>
            <a:stCxn id="17414" idx="2"/>
            <a:endCxn id="17415" idx="0"/>
          </p:cNvCxnSpPr>
          <p:nvPr/>
        </p:nvCxnSpPr>
        <p:spPr bwMode="auto">
          <a:xfrm>
            <a:off x="2879725" y="5265738"/>
            <a:ext cx="9525" cy="225425"/>
          </a:xfrm>
          <a:prstGeom prst="straightConnector1">
            <a:avLst/>
          </a:prstGeom>
          <a:noFill/>
          <a:ln w="25400">
            <a:solidFill>
              <a:srgbClr val="FFFFFF"/>
            </a:solidFill>
            <a:miter lim="800000"/>
            <a:headEnd/>
            <a:tailEnd type="triangle" w="med" len="med"/>
          </a:ln>
        </p:spPr>
      </p:cxnSp>
      <p:sp>
        <p:nvSpPr>
          <p:cNvPr id="17423" name="Line 18"/>
          <p:cNvSpPr>
            <a:spLocks noChangeShapeType="1"/>
          </p:cNvSpPr>
          <p:nvPr/>
        </p:nvSpPr>
        <p:spPr bwMode="auto">
          <a:xfrm flipV="1">
            <a:off x="7380288" y="4868863"/>
            <a:ext cx="0" cy="647700"/>
          </a:xfrm>
          <a:prstGeom prst="line">
            <a:avLst/>
          </a:prstGeom>
          <a:noFill/>
          <a:ln w="25400">
            <a:solidFill>
              <a:srgbClr val="00FF00"/>
            </a:solidFill>
            <a:prstDash val="lgDash"/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ar-EG"/>
          </a:p>
        </p:txBody>
      </p:sp>
      <p:sp>
        <p:nvSpPr>
          <p:cNvPr id="16" name="Rounded Rectangle 15"/>
          <p:cNvSpPr/>
          <p:nvPr/>
        </p:nvSpPr>
        <p:spPr>
          <a:xfrm>
            <a:off x="1600200" y="3429000"/>
            <a:ext cx="25146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7" name="Rounded Rectangle 16"/>
          <p:cNvSpPr/>
          <p:nvPr/>
        </p:nvSpPr>
        <p:spPr>
          <a:xfrm>
            <a:off x="1524000" y="4572000"/>
            <a:ext cx="25908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8" name="Rounded Rectangle 17"/>
          <p:cNvSpPr/>
          <p:nvPr/>
        </p:nvSpPr>
        <p:spPr>
          <a:xfrm>
            <a:off x="1371600" y="5486400"/>
            <a:ext cx="2819400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9" name="Rounded Rectangle 18"/>
          <p:cNvSpPr/>
          <p:nvPr/>
        </p:nvSpPr>
        <p:spPr>
          <a:xfrm>
            <a:off x="5943600" y="5638800"/>
            <a:ext cx="2819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cxnSp>
        <p:nvCxnSpPr>
          <p:cNvPr id="23" name="Straight Arrow Connector 22"/>
          <p:cNvCxnSpPr>
            <a:stCxn id="16" idx="2"/>
            <a:endCxn id="17" idx="0"/>
          </p:cNvCxnSpPr>
          <p:nvPr/>
        </p:nvCxnSpPr>
        <p:spPr>
          <a:xfrm flipH="1">
            <a:off x="2819400" y="4267200"/>
            <a:ext cx="381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2"/>
            <a:endCxn id="18" idx="0"/>
          </p:cNvCxnSpPr>
          <p:nvPr/>
        </p:nvCxnSpPr>
        <p:spPr>
          <a:xfrm flipH="1">
            <a:off x="2781300" y="5257800"/>
            <a:ext cx="381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3"/>
            <a:endCxn id="19" idx="1"/>
          </p:cNvCxnSpPr>
          <p:nvPr/>
        </p:nvCxnSpPr>
        <p:spPr>
          <a:xfrm>
            <a:off x="4191000" y="6096000"/>
            <a:ext cx="1752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191000" y="6400800"/>
            <a:ext cx="1752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2"/>
            <a:endCxn id="18" idx="0"/>
          </p:cNvCxnSpPr>
          <p:nvPr/>
        </p:nvCxnSpPr>
        <p:spPr>
          <a:xfrm flipH="1">
            <a:off x="2781300" y="5257800"/>
            <a:ext cx="381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73238"/>
            <a:ext cx="8664575" cy="47513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rtl="0" eaLnBrk="1" hangingPunct="1">
              <a:lnSpc>
                <a:spcPct val="80000"/>
              </a:lnSpc>
              <a:buNone/>
              <a:defRPr/>
            </a:pPr>
            <a:r>
              <a:rPr lang="en-US" altLang="ja-JP" b="1" dirty="0" smtClean="0">
                <a:solidFill>
                  <a:schemeClr val="accent2"/>
                </a:solidFill>
                <a:ea typeface="ＭＳ Ｐゴシック" pitchFamily="34" charset="-128"/>
              </a:rPr>
              <a:t>Tacit knowledge transfer — unique in complex, non-algorithmic projects, where knowledge is mentally stored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ja-JP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ja-JP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ja-JP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ja-JP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ja-JP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endParaRPr lang="en-US" altLang="ja-JP" i="1" u="sng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endParaRPr lang="en-US" altLang="ja-JP" i="1" u="sng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ja-JP" i="1" u="sng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Knowledge have to be modified in language, tone, and content to be usable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EDD69B-9B94-47E1-9DE3-D44EC2618BF9}" type="slidenum">
              <a:rPr lang="ja-JP" altLang="en-US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18443" name="Rectangle 1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rtl="0" eaLnBrk="1" hangingPunct="1"/>
            <a:r>
              <a:rPr lang="en-US" altLang="ja-JP" dirty="0" smtClean="0">
                <a:solidFill>
                  <a:schemeClr val="accent2"/>
                </a:solidFill>
                <a:ea typeface="ＭＳ Ｐゴシック" pitchFamily="34" charset="-128"/>
              </a:rPr>
              <a:t>Strategies of Knowledge Transfer 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187450" y="3441700"/>
            <a:ext cx="2155825" cy="1500188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800" b="1" dirty="0">
                <a:latin typeface="Arial" pitchFamily="34" charset="0"/>
                <a:ea typeface="ＭＳ Ｐゴシック" pitchFamily="34" charset="-128"/>
              </a:rPr>
              <a:t>TEAM A</a:t>
            </a:r>
          </a:p>
          <a:p>
            <a:pPr eaLnBrk="0" hangingPunct="0"/>
            <a:endParaRPr lang="en-US" altLang="ja-JP" sz="1800" b="1" dirty="0">
              <a:latin typeface="Arial" pitchFamily="34" charset="0"/>
              <a:ea typeface="ＭＳ Ｐゴシック" pitchFamily="34" charset="-128"/>
            </a:endParaRPr>
          </a:p>
          <a:p>
            <a:pPr eaLnBrk="0" hangingPunct="0"/>
            <a:r>
              <a:rPr lang="en-US" altLang="ja-JP" sz="1800" b="1" dirty="0">
                <a:latin typeface="Arial" pitchFamily="34" charset="0"/>
                <a:ea typeface="ＭＳ Ｐゴシック" pitchFamily="34" charset="-128"/>
              </a:rPr>
              <a:t>of 11 specialists</a:t>
            </a: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914775" y="3556000"/>
            <a:ext cx="1952625" cy="116998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800" b="1" i="1" dirty="0">
                <a:latin typeface="Arial" pitchFamily="34" charset="0"/>
                <a:ea typeface="ＭＳ Ｐゴシック" pitchFamily="34" charset="-128"/>
              </a:rPr>
              <a:t>Tacit knowledge transfer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352800" y="40767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ar-EG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516688" y="3429000"/>
            <a:ext cx="2065337" cy="15621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800" b="1" dirty="0">
                <a:latin typeface="Arial" pitchFamily="34" charset="0"/>
                <a:ea typeface="ＭＳ Ｐゴシック" pitchFamily="34" charset="-128"/>
              </a:rPr>
              <a:t>TEAM B</a:t>
            </a:r>
          </a:p>
          <a:p>
            <a:pPr eaLnBrk="0" hangingPunct="0"/>
            <a:endParaRPr lang="en-US" altLang="ja-JP" sz="1800" b="1" dirty="0">
              <a:latin typeface="Arial" pitchFamily="34" charset="0"/>
              <a:ea typeface="ＭＳ Ｐゴシック" pitchFamily="34" charset="-128"/>
            </a:endParaRPr>
          </a:p>
          <a:p>
            <a:pPr eaLnBrk="0" hangingPunct="0"/>
            <a:r>
              <a:rPr lang="en-US" altLang="ja-JP" sz="1800" b="1" dirty="0">
                <a:latin typeface="Arial" pitchFamily="34" charset="0"/>
                <a:ea typeface="ＭＳ Ｐゴシック" pitchFamily="34" charset="-128"/>
              </a:rPr>
              <a:t>of 18 specialists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476375" y="4437063"/>
            <a:ext cx="15827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800" b="1">
                <a:solidFill>
                  <a:srgbClr val="0EAC28"/>
                </a:solidFill>
                <a:latin typeface="Arial" pitchFamily="34" charset="0"/>
                <a:ea typeface="ＭＳ Ｐゴシック" pitchFamily="34" charset="-128"/>
              </a:rPr>
              <a:t>AUSTRALIA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732588" y="4437063"/>
            <a:ext cx="20161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800" b="1">
                <a:solidFill>
                  <a:srgbClr val="99FFCC"/>
                </a:solidFill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lang="en-US" altLang="ja-JP" sz="1800" b="1">
                <a:solidFill>
                  <a:srgbClr val="F70B0B"/>
                </a:solidFill>
                <a:latin typeface="Times New Roman" pitchFamily="18" charset="0"/>
                <a:ea typeface="ＭＳ Ｐゴシック" pitchFamily="34" charset="-128"/>
              </a:rPr>
              <a:t>INDONESIA</a:t>
            </a: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5848350" y="4125913"/>
            <a:ext cx="685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The concept of knowledge "</a:t>
            </a:r>
            <a:r>
              <a:rPr lang="en-US" u="sng" dirty="0" smtClean="0"/>
              <a:t>stickiness</a:t>
            </a:r>
            <a:r>
              <a:rPr lang="en-US" dirty="0" smtClean="0"/>
              <a:t> referred to the difficulty of transferring knowledge within an organization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Therefore a key challenge for management is not just transferring knowledge between the sender and the receiver but the main challenge is how to facilitate sharing the effective knowledge in the organization</a:t>
            </a:r>
            <a:endParaRPr lang="ar-EG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Knowledge stickiness</a:t>
            </a:r>
            <a:r>
              <a:rPr lang="en-US" dirty="0" smtClean="0"/>
              <a:t> </a:t>
            </a:r>
            <a:endParaRPr lang="ar-E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Absorptive capacity  </a:t>
            </a:r>
          </a:p>
          <a:p>
            <a:pPr algn="l" rtl="0"/>
            <a:r>
              <a:rPr lang="en-US" b="1" dirty="0" smtClean="0"/>
              <a:t>The rational channels</a:t>
            </a:r>
          </a:p>
          <a:p>
            <a:pPr algn="l" rtl="0"/>
            <a:r>
              <a:rPr lang="en-US" b="1" dirty="0" smtClean="0"/>
              <a:t>The partners similarity  </a:t>
            </a:r>
          </a:p>
          <a:p>
            <a:pPr algn="l" rtl="0"/>
            <a:r>
              <a:rPr lang="en-US" b="1" dirty="0" smtClean="0"/>
              <a:t>Individual knowledge   </a:t>
            </a:r>
          </a:p>
          <a:p>
            <a:pPr algn="l" rtl="0"/>
            <a:r>
              <a:rPr lang="en-US" b="1" dirty="0" smtClean="0"/>
              <a:t>The ability to transfer knowledge </a:t>
            </a:r>
          </a:p>
          <a:p>
            <a:pPr algn="l" rtl="0"/>
            <a:r>
              <a:rPr lang="en-US" b="1" dirty="0" smtClean="0"/>
              <a:t>The willingness to share knowledge</a:t>
            </a:r>
          </a:p>
          <a:p>
            <a:pPr algn="l" rtl="0"/>
            <a:r>
              <a:rPr lang="en-US" b="1" dirty="0" smtClean="0"/>
              <a:t>The degree of trust between levels and work groups </a:t>
            </a:r>
          </a:p>
          <a:p>
            <a:pPr algn="l" rtl="0"/>
            <a:r>
              <a:rPr lang="en-US" b="1" dirty="0" smtClean="0"/>
              <a:t>The organizational culture (sharing culture)</a:t>
            </a:r>
            <a:endParaRPr lang="ar-EG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Knowledge dissemination  facilitators </a:t>
            </a:r>
            <a:endParaRPr lang="ar-EG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6613"/>
            <a:ext cx="82296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ea typeface="ＭＳ Ｐゴシック" pitchFamily="34" charset="-128"/>
              </a:rPr>
              <a:t>Role of Internet in Knowledge Transfer &amp; Sharing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60575"/>
            <a:ext cx="5978525" cy="47053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ja-JP" dirty="0" smtClean="0">
                <a:ea typeface="ＭＳ Ｐゴシック" pitchFamily="34" charset="-128"/>
              </a:rPr>
              <a:t>Accommodates knowledge exchange and communication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ja-JP" dirty="0" smtClean="0">
                <a:ea typeface="ＭＳ Ｐゴシック" pitchFamily="34" charset="-128"/>
              </a:rPr>
              <a:t>Allows sending messages to multiple persons simultaneously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ja-JP" dirty="0" smtClean="0">
                <a:ea typeface="ＭＳ Ｐゴシック" pitchFamily="34" charset="-128"/>
              </a:rPr>
              <a:t>Offers a variety of services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ja-JP" dirty="0" smtClean="0">
                <a:ea typeface="ＭＳ Ｐゴシック" pitchFamily="34" charset="-128"/>
              </a:rPr>
              <a:t>Integrates systems and networks</a:t>
            </a:r>
          </a:p>
        </p:txBody>
      </p:sp>
      <p:pic>
        <p:nvPicPr>
          <p:cNvPr id="282632" name="Picture 8" descr="j023807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77000" y="1981200"/>
            <a:ext cx="2362200" cy="4343400"/>
          </a:xfr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6E93E-663C-446A-A542-29A36248F31E}" type="slidenum">
              <a:rPr lang="ja-JP" altLang="en-US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73113"/>
            <a:ext cx="86106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altLang="ja-JP" b="1" dirty="0">
                <a:ea typeface="ＭＳ Ｐゴシック" pitchFamily="34" charset="-128"/>
              </a:rPr>
              <a:t>Guidelines for Successful KT </a:t>
            </a:r>
            <a:r>
              <a:rPr lang="en-US" altLang="ja-JP" b="1" dirty="0" smtClean="0">
                <a:ea typeface="ＭＳ Ｐゴシック" pitchFamily="34" charset="-128"/>
              </a:rPr>
              <a:t>and</a:t>
            </a:r>
            <a:endParaRPr lang="en-US" altLang="ja-JP" b="1" dirty="0">
              <a:ea typeface="ＭＳ Ｐゴシック" pitchFamily="34" charset="-128"/>
            </a:endParaRP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5867400" cy="46482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l" rtl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altLang="ja-JP" dirty="0">
                <a:ea typeface="ＭＳ Ｐゴシック" pitchFamily="34" charset="-128"/>
              </a:rPr>
              <a:t>Building an Atmosphere of Trust within the Organization</a:t>
            </a:r>
          </a:p>
          <a:p>
            <a:pPr algn="l" rtl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altLang="ja-JP" dirty="0" smtClean="0">
                <a:ea typeface="ＭＳ Ｐゴシック" pitchFamily="34" charset="-128"/>
              </a:rPr>
              <a:t>Collaboration/Cooperation are not Rivalry/Competition</a:t>
            </a:r>
          </a:p>
          <a:p>
            <a:pPr algn="l" rtl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altLang="ja-JP" dirty="0" smtClean="0">
                <a:ea typeface="ＭＳ Ｐゴシック" pitchFamily="34" charset="-128"/>
              </a:rPr>
              <a:t>Creating </a:t>
            </a:r>
            <a:r>
              <a:rPr lang="en-US" altLang="ja-JP" dirty="0">
                <a:ea typeface="ＭＳ Ｐゴシック" pitchFamily="34" charset="-128"/>
              </a:rPr>
              <a:t>the Culture to </a:t>
            </a:r>
            <a:r>
              <a:rPr lang="en-US" altLang="ja-JP" dirty="0" smtClean="0">
                <a:ea typeface="ＭＳ Ｐゴシック" pitchFamily="34" charset="-128"/>
              </a:rPr>
              <a:t>accommodate Change</a:t>
            </a:r>
          </a:p>
          <a:p>
            <a:pPr algn="l" rtl="0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altLang="ja-JP" i="1" dirty="0" smtClean="0">
                <a:ea typeface="ＭＳ Ｐゴシック" pitchFamily="34" charset="-128"/>
              </a:rPr>
              <a:t>Reasoning</a:t>
            </a:r>
            <a:r>
              <a:rPr lang="en-US" altLang="ja-JP" dirty="0" smtClean="0">
                <a:ea typeface="ＭＳ Ｐゴシック" pitchFamily="34" charset="-128"/>
              </a:rPr>
              <a:t> (</a:t>
            </a:r>
            <a:r>
              <a:rPr lang="en-US" altLang="ja-JP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why to do</a:t>
            </a:r>
            <a:r>
              <a:rPr lang="en-US" altLang="ja-JP" dirty="0" smtClean="0">
                <a:ea typeface="ＭＳ Ｐゴシック" pitchFamily="34" charset="-128"/>
              </a:rPr>
              <a:t>) BEFORE </a:t>
            </a:r>
            <a:r>
              <a:rPr lang="en-US" altLang="ja-JP" i="1" dirty="0" smtClean="0">
                <a:ea typeface="ＭＳ Ｐゴシック" pitchFamily="34" charset="-128"/>
              </a:rPr>
              <a:t>Processing</a:t>
            </a:r>
            <a:r>
              <a:rPr lang="en-US" altLang="ja-JP" dirty="0" smtClean="0">
                <a:ea typeface="ＭＳ Ｐゴシック" pitchFamily="34" charset="-128"/>
              </a:rPr>
              <a:t> (</a:t>
            </a:r>
            <a:r>
              <a:rPr lang="en-US" altLang="ja-JP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how to do</a:t>
            </a:r>
            <a:r>
              <a:rPr lang="en-US" altLang="ja-JP" dirty="0" smtClean="0">
                <a:ea typeface="ＭＳ Ｐゴシック" pitchFamily="34" charset="-128"/>
              </a:rPr>
              <a:t>)</a:t>
            </a:r>
          </a:p>
          <a:p>
            <a:pPr algn="l" rtl="0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altLang="ja-JP" dirty="0" smtClean="0">
                <a:ea typeface="ＭＳ Ｐゴシック" pitchFamily="34" charset="-128"/>
              </a:rPr>
              <a:t>Knowing how the Organization handles mistakes</a:t>
            </a:r>
          </a:p>
          <a:p>
            <a:pPr algn="l" rtl="0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altLang="ja-JP" dirty="0" smtClean="0">
                <a:ea typeface="ＭＳ Ｐゴシック" pitchFamily="34" charset="-128"/>
              </a:rPr>
              <a:t>Doing is better than talking</a:t>
            </a:r>
          </a:p>
          <a:p>
            <a:pPr>
              <a:spcBef>
                <a:spcPct val="50000"/>
              </a:spcBef>
            </a:pPr>
            <a:endParaRPr lang="ja-JP" altLang="en-US" b="1">
              <a:ea typeface="ＭＳ Ｐゴシック" pitchFamily="34" charset="-128"/>
            </a:endParaRPr>
          </a:p>
        </p:txBody>
      </p:sp>
      <p:pic>
        <p:nvPicPr>
          <p:cNvPr id="243716" name="Picture 4" descr="BD05584_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192222" y="1981200"/>
            <a:ext cx="1808777" cy="2362200"/>
          </a:xfrm>
          <a:noFill/>
          <a:ln/>
        </p:spPr>
      </p:pic>
      <p:pic>
        <p:nvPicPr>
          <p:cNvPr id="243718" name="Picture 6" descr="j0198749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6172200" y="4419600"/>
            <a:ext cx="1752400" cy="2133600"/>
          </a:xfrm>
          <a:noFill/>
          <a:ln/>
        </p:spPr>
      </p:pic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C2D6-3850-471B-9E39-98D6F4EB97BD}" type="slidenum">
              <a:rPr lang="ja-JP" altLang="en-US"/>
              <a:pPr/>
              <a:t>17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2438400" y="1600200"/>
            <a:ext cx="4648200" cy="27432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/>
              <a:t>The End </a:t>
            </a:r>
            <a:endParaRPr lang="ar-EG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The best way to disseminate knowledge and best practice is through systematic transfer.</a:t>
            </a:r>
          </a:p>
          <a:p>
            <a:pPr algn="just" rtl="0"/>
            <a:r>
              <a:rPr lang="en-US" dirty="0" smtClean="0"/>
              <a:t> It is defined as “ the process of moving useful information from one individual to another person” .</a:t>
            </a:r>
          </a:p>
          <a:p>
            <a:pPr algn="just" rtl="0"/>
            <a:r>
              <a:rPr lang="en-US" dirty="0" smtClean="0"/>
              <a:t>It is involved the flows of knowledge between the knowledge provider (source) and the knowledge receiver (seeker). </a:t>
            </a:r>
          </a:p>
          <a:p>
            <a:pPr algn="just" rtl="0"/>
            <a:r>
              <a:rPr lang="en-US" dirty="0" smtClean="0"/>
              <a:t>It is actually more related to the </a:t>
            </a:r>
            <a:r>
              <a:rPr lang="en-US" b="1" dirty="0" smtClean="0">
                <a:solidFill>
                  <a:srgbClr val="FF0000"/>
                </a:solidFill>
              </a:rPr>
              <a:t>communication process </a:t>
            </a:r>
            <a:r>
              <a:rPr lang="en-US" dirty="0" smtClean="0"/>
              <a:t>.</a:t>
            </a:r>
            <a:endParaRPr lang="ar-E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Definition</a:t>
            </a:r>
            <a:r>
              <a:rPr lang="en-GB" dirty="0" smtClean="0"/>
              <a:t> </a:t>
            </a:r>
            <a:endParaRPr lang="ar-E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05800" cy="9144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altLang="ja-JP" b="1" dirty="0">
                <a:ea typeface="ＭＳ Ｐゴシック" pitchFamily="34" charset="-128"/>
              </a:rPr>
              <a:t>Fundamentals of </a:t>
            </a:r>
            <a:r>
              <a:rPr lang="en-US" altLang="ja-JP" b="1" dirty="0" smtClean="0">
                <a:ea typeface="ＭＳ Ｐゴシック" pitchFamily="34" charset="-128"/>
              </a:rPr>
              <a:t>KT</a:t>
            </a:r>
            <a:endParaRPr lang="en-US" altLang="ja-JP" b="1" dirty="0">
              <a:ea typeface="ＭＳ Ｐゴシック" pitchFamily="34" charset="-128"/>
            </a:endParaRP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5715000" cy="51816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  <a:spcBef>
                <a:spcPct val="50000"/>
              </a:spcBef>
            </a:pPr>
            <a:endParaRPr lang="en-US" altLang="ja-JP" sz="2000" b="1" dirty="0" smtClean="0">
              <a:ea typeface="ＭＳ Ｐゴシック" pitchFamily="34" charset="-128"/>
            </a:endParaRP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altLang="ja-JP" sz="2000" b="1" dirty="0" smtClean="0">
                <a:ea typeface="ＭＳ Ｐゴシック" pitchFamily="34" charset="-128"/>
              </a:rPr>
              <a:t>Trans knowledge should </a:t>
            </a:r>
            <a:r>
              <a:rPr lang="en-US" altLang="ja-JP" sz="2000" b="1" dirty="0" smtClean="0">
                <a:ea typeface="ＭＳ Ｐゴシック" pitchFamily="34" charset="-128"/>
              </a:rPr>
              <a:t>be a daily, integral part of a learning organization.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endParaRPr lang="en-US" altLang="ja-JP" sz="2000" b="1" dirty="0" smtClean="0">
              <a:ea typeface="ＭＳ Ｐゴシック" pitchFamily="34" charset="-128"/>
            </a:endParaRP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endParaRPr lang="en-US" altLang="ja-JP" sz="2000" b="1" dirty="0" smtClean="0">
              <a:ea typeface="ＭＳ Ｐゴシック" pitchFamily="34" charset="-128"/>
            </a:endParaRP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altLang="ja-JP" sz="2000" b="1" dirty="0" smtClean="0">
                <a:ea typeface="ＭＳ Ｐゴシック" pitchFamily="34" charset="-128"/>
              </a:rPr>
              <a:t>Transmitting (or conveying) the knowledge of one source to another source .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endParaRPr lang="en-US" altLang="ja-JP" sz="2000" b="1" dirty="0" smtClean="0">
              <a:ea typeface="ＭＳ Ｐゴシック" pitchFamily="34" charset="-128"/>
            </a:endParaRP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endParaRPr lang="en-US" altLang="ja-JP" sz="2000" b="1" dirty="0" smtClean="0">
              <a:ea typeface="ＭＳ Ｐゴシック" pitchFamily="34" charset="-128"/>
            </a:endParaRP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altLang="ja-JP" sz="2000" b="1" dirty="0" smtClean="0">
                <a:ea typeface="ＭＳ Ｐゴシック" pitchFamily="34" charset="-128"/>
              </a:rPr>
              <a:t>The goal is to promote/facilitate knowledge sharing, increase collaboration and networking  works </a:t>
            </a:r>
            <a:endParaRPr lang="en-US" altLang="ja-JP" sz="2400" b="1" dirty="0">
              <a:ea typeface="ＭＳ Ｐゴシック" pitchFamily="34" charset="-128"/>
            </a:endParaRPr>
          </a:p>
        </p:txBody>
      </p:sp>
      <p:pic>
        <p:nvPicPr>
          <p:cNvPr id="291847" name="Picture 7" descr="j0090344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73744" y="1295400"/>
            <a:ext cx="2771150" cy="5181600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7124-CAF2-4CA4-B268-C455DD1B603D}" type="slidenum">
              <a:rPr lang="ja-JP" altLang="en-US"/>
              <a:pPr/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81138"/>
            <a:ext cx="7467600" cy="2100262"/>
          </a:xfrm>
          <a:solidFill>
            <a:schemeClr val="accent1"/>
          </a:solidFill>
        </p:spPr>
        <p:txBody>
          <a:bodyPr/>
          <a:lstStyle/>
          <a:p>
            <a:pPr algn="ctr" rtl="0"/>
            <a:r>
              <a:rPr lang="en-US" sz="3200" b="1" dirty="0" smtClean="0">
                <a:solidFill>
                  <a:srgbClr val="FF0000"/>
                </a:solidFill>
              </a:rPr>
              <a:t>What is the difference  between Knowledge sharing &amp; Knowledge dissemination? </a:t>
            </a:r>
          </a:p>
          <a:p>
            <a:endParaRPr lang="ar-E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It represents a good source of competitive advantages for organization.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It is a less expensive alternative to knowledge creation and acquisition.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Through the shared knowledge organization never lose it.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Knowledge </a:t>
            </a:r>
            <a:r>
              <a:rPr lang="en-US" b="1" dirty="0" smtClean="0"/>
              <a:t>will keep on growing </a:t>
            </a:r>
          </a:p>
          <a:p>
            <a:pPr marL="514350" indent="-514350" algn="l" rtl="0">
              <a:buFont typeface="+mj-lt"/>
              <a:buAutoNum type="arabicPeriod"/>
            </a:pPr>
            <a:endParaRPr lang="ar-EG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The Importance of Knowledge Dissemination</a:t>
            </a:r>
            <a:endParaRPr lang="ar-E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Through the  efficient dissemination of knowledge, and giving employees access to share it with each other, organization's ability to make rapid decisions will improve. 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The shared knowledge stimulates the creation of new knowledge.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It helps in reducing the costs, by preventing individual from repeating the same mistakes of other individual.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b="1" dirty="0" smtClean="0"/>
              <a:t>It improve  the overall organization success</a:t>
            </a:r>
            <a:endParaRPr lang="ar-EG" b="1" dirty="0" smtClean="0"/>
          </a:p>
          <a:p>
            <a:endParaRPr lang="ar-E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ar-E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 smtClean="0"/>
              <a:t>Alle</a:t>
            </a:r>
            <a:r>
              <a:rPr lang="en-US" dirty="0" smtClean="0"/>
              <a:t> (1997) explained the idea of knowledge sharing through his statement  “</a:t>
            </a:r>
          </a:p>
          <a:p>
            <a:pPr algn="ctr"/>
            <a:r>
              <a:rPr lang="en-US" sz="4000" dirty="0" smtClean="0"/>
              <a:t> </a:t>
            </a:r>
          </a:p>
          <a:p>
            <a:pPr algn="ctr" rtl="0">
              <a:buNone/>
            </a:pP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knowledge = power, </a:t>
            </a:r>
          </a:p>
          <a:p>
            <a:pPr algn="ctr" rtl="0">
              <a:buNone/>
            </a:pP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 share it and it will multiply</a:t>
            </a:r>
            <a:r>
              <a:rPr lang="en-US" sz="4000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Oval 3"/>
          <p:cNvSpPr/>
          <p:nvPr/>
        </p:nvSpPr>
        <p:spPr>
          <a:xfrm>
            <a:off x="533400" y="2667000"/>
            <a:ext cx="7924800" cy="2590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Chevron firm reduced its operating cost by more than $2 billion in the last seven years through sharing its best practices,; its best practice team has saved it $650 million in energy use alone.</a:t>
            </a:r>
          </a:p>
          <a:p>
            <a:pPr algn="l" rtl="0"/>
            <a:r>
              <a:rPr lang="en-US" dirty="0" smtClean="0"/>
              <a:t>Texas Instruments increased its annual fabrication capacity by $1.5 billion by comparing and transferring best practices among its 13 fabrication plants .</a:t>
            </a:r>
            <a:endParaRPr lang="ar-EG" dirty="0" smtClean="0"/>
          </a:p>
          <a:p>
            <a:endParaRPr lang="ar-E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As example</a:t>
            </a:r>
            <a:endParaRPr lang="ar-E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8229600" cy="4525963"/>
          </a:xfrm>
        </p:spPr>
        <p:txBody>
          <a:bodyPr/>
          <a:lstStyle/>
          <a:p>
            <a:pPr algn="ctr" rtl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as a result understanding and developing the effective knowledge transfer  and share it within organization  currently became  imperative </a:t>
            </a:r>
          </a:p>
          <a:p>
            <a:endParaRPr lang="ar-E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750</Words>
  <Application>Microsoft Office PowerPoint</Application>
  <PresentationFormat>On-screen Show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Concourse</vt:lpstr>
      <vt:lpstr>Clip</vt:lpstr>
      <vt:lpstr>KM as a process Approach </vt:lpstr>
      <vt:lpstr>Definition </vt:lpstr>
      <vt:lpstr>Fundamentals of KT</vt:lpstr>
      <vt:lpstr>Slide 4</vt:lpstr>
      <vt:lpstr>The Importance of Knowledge Dissemination</vt:lpstr>
      <vt:lpstr>Slide 6</vt:lpstr>
      <vt:lpstr>Slide 7</vt:lpstr>
      <vt:lpstr>As example</vt:lpstr>
      <vt:lpstr>Slide 9</vt:lpstr>
      <vt:lpstr>Dimensions of transferred k </vt:lpstr>
      <vt:lpstr>Strategies of Knowledge Transfer</vt:lpstr>
      <vt:lpstr>Strategies of Knowledge Transfer  </vt:lpstr>
      <vt:lpstr>Strategies of Knowledge Transfer  </vt:lpstr>
      <vt:lpstr>Knowledge stickiness </vt:lpstr>
      <vt:lpstr>Knowledge dissemination  facilitators </vt:lpstr>
      <vt:lpstr>Role of Internet in Knowledge Transfer &amp; Sharing</vt:lpstr>
      <vt:lpstr>Guidelines for Successful KT and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 as a process Approach </dc:title>
  <dc:creator/>
  <cp:lastModifiedBy>Default</cp:lastModifiedBy>
  <cp:revision>6</cp:revision>
  <dcterms:created xsi:type="dcterms:W3CDTF">2006-08-16T00:00:00Z</dcterms:created>
  <dcterms:modified xsi:type="dcterms:W3CDTF">2014-03-12T06:58:50Z</dcterms:modified>
</cp:coreProperties>
</file>