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7"/>
  </p:notesMasterIdLst>
  <p:sldIdLst>
    <p:sldId id="256" r:id="rId2"/>
    <p:sldId id="276" r:id="rId3"/>
    <p:sldId id="257" r:id="rId4"/>
    <p:sldId id="258" r:id="rId5"/>
    <p:sldId id="281" r:id="rId6"/>
    <p:sldId id="282" r:id="rId7"/>
    <p:sldId id="284" r:id="rId8"/>
    <p:sldId id="285" r:id="rId9"/>
    <p:sldId id="286" r:id="rId10"/>
    <p:sldId id="287" r:id="rId11"/>
    <p:sldId id="288" r:id="rId12"/>
    <p:sldId id="289" r:id="rId13"/>
    <p:sldId id="270" r:id="rId14"/>
    <p:sldId id="271" r:id="rId15"/>
    <p:sldId id="272" r:id="rId16"/>
    <p:sldId id="273" r:id="rId17"/>
    <p:sldId id="274" r:id="rId18"/>
    <p:sldId id="275" r:id="rId19"/>
    <p:sldId id="279" r:id="rId20"/>
    <p:sldId id="292" r:id="rId21"/>
    <p:sldId id="290" r:id="rId22"/>
    <p:sldId id="291" r:id="rId23"/>
    <p:sldId id="260" r:id="rId24"/>
    <p:sldId id="261" r:id="rId25"/>
    <p:sldId id="262" r:id="rId26"/>
    <p:sldId id="263" r:id="rId27"/>
    <p:sldId id="277" r:id="rId28"/>
    <p:sldId id="264" r:id="rId29"/>
    <p:sldId id="265" r:id="rId30"/>
    <p:sldId id="266" r:id="rId31"/>
    <p:sldId id="267" r:id="rId32"/>
    <p:sldId id="268" r:id="rId33"/>
    <p:sldId id="269" r:id="rId34"/>
    <p:sldId id="293" r:id="rId35"/>
    <p:sldId id="27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D7C6048-71F6-42B6-A2EE-5DD4A2BFFA40}" type="datetimeFigureOut">
              <a:rPr lang="ar-EG" smtClean="0"/>
              <a:pPr/>
              <a:t>05/06/1435</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CD19C93-F381-4BB9-B0F0-A2F3B9C93099}" type="slidenum">
              <a:rPr lang="ar-EG" smtClean="0"/>
              <a:pPr/>
              <a:t>‹#›</a:t>
            </a:fld>
            <a:endParaRPr lang="ar-EG"/>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48A45F9-9312-4A9C-8F2F-74A7574875C5}" type="datetime1">
              <a:rPr lang="en-US" smtClean="0"/>
              <a:pPr/>
              <a:t>4/5/2014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0691DE-D561-4704-8F0C-8ABCCD5D8C94}" type="datetime1">
              <a:rPr lang="en-US" smtClean="0"/>
              <a:pPr/>
              <a:t>4/5/2014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94294-9779-40F7-8ADD-045F9BD11A0E}" type="datetime1">
              <a:rPr lang="en-US" smtClean="0"/>
              <a:pPr/>
              <a:t>4/5/2014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FE1D30-87FA-49AC-B6E7-39FF4C6C93A1}" type="datetime1">
              <a:rPr lang="en-US" smtClean="0"/>
              <a:pPr/>
              <a:t>4/5/2014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77862BB-A6BF-4420-8F39-C781A00005F1}" type="datetime1">
              <a:rPr lang="en-US" smtClean="0"/>
              <a:pPr/>
              <a:t>4/5/2014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D762E9-AE1D-4D8F-BBA0-5877E2758D38}" type="datetime1">
              <a:rPr lang="en-US" smtClean="0"/>
              <a:pPr/>
              <a:t>4/5/2014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8508FA6-3879-4A6D-B5E5-43BA8BB00066}" type="datetime1">
              <a:rPr lang="en-US" smtClean="0"/>
              <a:pPr/>
              <a:t>4/5/2014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83B25C9-11F8-4E5C-A2CB-2273C0BBEF41}" type="datetime1">
              <a:rPr lang="en-US" smtClean="0"/>
              <a:pPr/>
              <a:t>4/5/2014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6AFFAB4-F8A3-4F01-8BF6-247472BDBE47}" type="datetime1">
              <a:rPr lang="en-US" smtClean="0"/>
              <a:pPr/>
              <a:t>4/5/2014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F2C6FB8-228C-402E-B036-6080FF606055}" type="datetime1">
              <a:rPr lang="en-US" smtClean="0"/>
              <a:pPr/>
              <a:t>4/5/2014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CD5F663-6C8D-43B3-8C6A-28B0B6F60FCB}" type="datetime1">
              <a:rPr lang="en-US" smtClean="0"/>
              <a:pPr/>
              <a:t>4/5/2014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BBB7126-C11C-43B3-8187-4BF79FD7FD25}" type="datetime1">
              <a:rPr lang="en-US" smtClean="0"/>
              <a:pPr/>
              <a:t>4/5/2014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google.com.sa/url?q=http://kmbkteam.wordpress.com/&amp;sa=U&amp;ei=kmYfU4fLCYS60QWi04DICw&amp;ved=0CNMBEPUBMFQ&amp;usg=AFQjCNE3J6UdtgOUdtt3oWNqGYlg1z7vbQ" TargetMode="External"/><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hyperlink" Target="https://www.google.com.sa/url?q=http://www.kusp.ualberta.ca/&amp;sa=U&amp;ei=kmYfU4fLCYS60QWi04DICw&amp;ved=0CFcQ9QEwFg&amp;usg=AFQjCNH3b99Pi52C31XXvDXWv9VnI4wYZw" TargetMode="External"/><Relationship Id="rId1" Type="http://schemas.openxmlformats.org/officeDocument/2006/relationships/slideLayout" Target="../slideLayouts/slideLayout1.xml"/><Relationship Id="rId6" Type="http://schemas.openxmlformats.org/officeDocument/2006/relationships/hyperlink" Target="https://www.google.com.sa/url?q=http://www.mimecast.com/support/support-services/mimecast-personal-portal&amp;sa=U&amp;ei=kmYfU4fLCYS60QWi04DICw&amp;ved=0CKEBEPUBMDs&amp;usg=AFQjCNElvvFae3ro8PUwM_LVlSViBa189g" TargetMode="External"/><Relationship Id="rId11" Type="http://schemas.openxmlformats.org/officeDocument/2006/relationships/image" Target="../media/image6.jpeg"/><Relationship Id="rId5" Type="http://schemas.openxmlformats.org/officeDocument/2006/relationships/image" Target="../media/image3.jpeg"/><Relationship Id="rId10" Type="http://schemas.openxmlformats.org/officeDocument/2006/relationships/hyperlink" Target="https://www.google.com.sa/url?q=http://www.ihelplounge.com/track-you-iphone-3g-data-usage-with-data-counter/&amp;sa=U&amp;ei=kmYfU4fLCYS60QWi04DICw&amp;ved=0CIMBEPUBMCw&amp;usg=AFQjCNFn7DJGUrVs9sYeQDxapPFAeOcK_w" TargetMode="External"/><Relationship Id="rId4" Type="http://schemas.openxmlformats.org/officeDocument/2006/relationships/hyperlink" Target="https://www.google.com.sa/url?q=http://www.kusp.ualberta.ca/&amp;sa=U&amp;ei=kmYfU4fLCYS60QWi04DICw&amp;ved=0CFMQ9QEwFA&amp;usg=AFQjCNH3b99Pi52C31XXvDXWv9VnI4wYZw" TargetMode="External"/><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GB" b="1" dirty="0" smtClean="0"/>
              <a:t>KM as a process Approach </a:t>
            </a:r>
            <a:endParaRPr lang="ar-EG" dirty="0"/>
          </a:p>
        </p:txBody>
      </p:sp>
      <p:sp>
        <p:nvSpPr>
          <p:cNvPr id="3" name="Subtitle 2"/>
          <p:cNvSpPr>
            <a:spLocks noGrp="1"/>
          </p:cNvSpPr>
          <p:nvPr>
            <p:ph type="subTitle" idx="1"/>
          </p:nvPr>
        </p:nvSpPr>
        <p:spPr/>
        <p:txBody>
          <a:bodyPr>
            <a:normAutofit/>
          </a:bodyPr>
          <a:lstStyle/>
          <a:p>
            <a:r>
              <a:rPr lang="en-GB" sz="4400" b="1" dirty="0" smtClean="0">
                <a:solidFill>
                  <a:srgbClr val="002060"/>
                </a:solidFill>
              </a:rPr>
              <a:t>Knowledge Utilization</a:t>
            </a:r>
            <a:endParaRPr lang="ar-EG" sz="4400" b="1" dirty="0">
              <a:solidFill>
                <a:srgbClr val="002060"/>
              </a:solidFill>
            </a:endParaRPr>
          </a:p>
        </p:txBody>
      </p:sp>
      <p:pic>
        <p:nvPicPr>
          <p:cNvPr id="20482" name="Picture 2" descr="https://encrypted-tbn2.gstatic.com/images?q=tbn:ANd9GcRyMUE6ojGA-qd-nIzOKisYKT6toXU2J5nqRAzw6fF6erjpdEKnjakcoOs">
            <a:hlinkClick r:id="rId2"/>
          </p:cNvPr>
          <p:cNvPicPr>
            <a:picLocks noChangeAspect="1" noChangeArrowheads="1"/>
          </p:cNvPicPr>
          <p:nvPr/>
        </p:nvPicPr>
        <p:blipFill>
          <a:blip r:embed="rId3" cstate="print"/>
          <a:srcRect/>
          <a:stretch>
            <a:fillRect/>
          </a:stretch>
        </p:blipFill>
        <p:spPr bwMode="auto">
          <a:xfrm>
            <a:off x="6553200" y="228600"/>
            <a:ext cx="2209800" cy="1828800"/>
          </a:xfrm>
          <a:prstGeom prst="rect">
            <a:avLst/>
          </a:prstGeom>
          <a:noFill/>
        </p:spPr>
      </p:pic>
      <p:pic>
        <p:nvPicPr>
          <p:cNvPr id="20484" name="Picture 4" descr="https://encrypted-tbn1.gstatic.com/images?q=tbn:ANd9GcTGYE7WSd6luBFvV4IOhbTtoSQSsnRGloSp-Oqf8ZDN7pOz9eCwLN98azo">
            <a:hlinkClick r:id="rId4"/>
          </p:cNvPr>
          <p:cNvPicPr>
            <a:picLocks noChangeAspect="1" noChangeArrowheads="1"/>
          </p:cNvPicPr>
          <p:nvPr/>
        </p:nvPicPr>
        <p:blipFill>
          <a:blip r:embed="rId5" cstate="print"/>
          <a:srcRect/>
          <a:stretch>
            <a:fillRect/>
          </a:stretch>
        </p:blipFill>
        <p:spPr bwMode="auto">
          <a:xfrm>
            <a:off x="609600" y="228600"/>
            <a:ext cx="2562225" cy="1828800"/>
          </a:xfrm>
          <a:prstGeom prst="rect">
            <a:avLst/>
          </a:prstGeom>
          <a:noFill/>
        </p:spPr>
      </p:pic>
      <p:pic>
        <p:nvPicPr>
          <p:cNvPr id="20486" name="Picture 6" descr="https://encrypted-tbn1.gstatic.com/images?q=tbn:ANd9GcQCGTAnmVsU7IA64W2uj2l4oS3MnVpwSm8N9dr-fUkJ9gEqhq9zC_6oUw">
            <a:hlinkClick r:id="rId6"/>
          </p:cNvPr>
          <p:cNvPicPr>
            <a:picLocks noChangeAspect="1" noChangeArrowheads="1"/>
          </p:cNvPicPr>
          <p:nvPr/>
        </p:nvPicPr>
        <p:blipFill>
          <a:blip r:embed="rId7" cstate="print"/>
          <a:srcRect/>
          <a:stretch>
            <a:fillRect/>
          </a:stretch>
        </p:blipFill>
        <p:spPr bwMode="auto">
          <a:xfrm>
            <a:off x="3505200" y="0"/>
            <a:ext cx="2362200" cy="1905000"/>
          </a:xfrm>
          <a:prstGeom prst="rect">
            <a:avLst/>
          </a:prstGeom>
          <a:noFill/>
        </p:spPr>
      </p:pic>
      <p:pic>
        <p:nvPicPr>
          <p:cNvPr id="20488" name="Picture 8" descr="https://encrypted-tbn0.gstatic.com/images?q=tbn:ANd9GcTSdigEcTlSq_4FdBToUmOLP23fMHuxGH0lv1cO3Zh-58kPv1eQZJvo96k">
            <a:hlinkClick r:id="rId8"/>
          </p:cNvPr>
          <p:cNvPicPr>
            <a:picLocks noChangeAspect="1" noChangeArrowheads="1"/>
          </p:cNvPicPr>
          <p:nvPr/>
        </p:nvPicPr>
        <p:blipFill>
          <a:blip r:embed="rId9" cstate="print"/>
          <a:srcRect/>
          <a:stretch>
            <a:fillRect/>
          </a:stretch>
        </p:blipFill>
        <p:spPr bwMode="auto">
          <a:xfrm>
            <a:off x="6400800" y="4419600"/>
            <a:ext cx="1981200" cy="1676400"/>
          </a:xfrm>
          <a:prstGeom prst="rect">
            <a:avLst/>
          </a:prstGeom>
          <a:noFill/>
        </p:spPr>
      </p:pic>
      <p:pic>
        <p:nvPicPr>
          <p:cNvPr id="20490" name="Picture 10" descr="https://encrypted-tbn2.gstatic.com/images?q=tbn:ANd9GcT-kkCyop3E6C-xeOFNJe8AFGFK4JaiTQWoghCaW0osX9Nf1XtcnE0_nI0">
            <a:hlinkClick r:id="rId10"/>
          </p:cNvPr>
          <p:cNvPicPr>
            <a:picLocks noChangeAspect="1" noChangeArrowheads="1"/>
          </p:cNvPicPr>
          <p:nvPr/>
        </p:nvPicPr>
        <p:blipFill>
          <a:blip r:embed="rId11" cstate="print"/>
          <a:srcRect/>
          <a:stretch>
            <a:fillRect/>
          </a:stretch>
        </p:blipFill>
        <p:spPr bwMode="auto">
          <a:xfrm>
            <a:off x="685800" y="4495800"/>
            <a:ext cx="1171575" cy="1752600"/>
          </a:xfrm>
          <a:prstGeom prst="rect">
            <a:avLst/>
          </a:prstGeom>
          <a:noFill/>
        </p:spPr>
      </p:pic>
      <p:sp>
        <p:nvSpPr>
          <p:cNvPr id="9" name="Slide Number Placeholder 8"/>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2">
              <a:lumMod val="20000"/>
              <a:lumOff val="80000"/>
            </a:schemeClr>
          </a:solidFill>
        </p:spPr>
        <p:txBody>
          <a:bodyPr/>
          <a:lstStyle/>
          <a:p>
            <a:endParaRPr lang="ar-EG" dirty="0" smtClean="0"/>
          </a:p>
          <a:p>
            <a:endParaRPr lang="ar-EG" dirty="0" smtClean="0"/>
          </a:p>
          <a:p>
            <a:pPr algn="l" rtl="0"/>
            <a:r>
              <a:rPr lang="en-US" dirty="0" smtClean="0"/>
              <a:t>Centralizes the </a:t>
            </a:r>
            <a:r>
              <a:rPr lang="en-US" b="1" u="sng" dirty="0" smtClean="0"/>
              <a:t>diffusion aspect</a:t>
            </a:r>
            <a:r>
              <a:rPr lang="en-US" dirty="0" smtClean="0"/>
              <a:t>: </a:t>
            </a:r>
          </a:p>
          <a:p>
            <a:pPr algn="l" rtl="0"/>
            <a:r>
              <a:rPr lang="en-US" dirty="0" smtClean="0"/>
              <a:t>the movement of messages and innovations from person to person and from system to system </a:t>
            </a:r>
          </a:p>
          <a:p>
            <a:pPr algn="l" rtl="0"/>
            <a:r>
              <a:rPr lang="en-US" dirty="0" smtClean="0"/>
              <a:t>Emphasizes factors such as personal contact, opinion leaders, social integration, power   etc. </a:t>
            </a:r>
          </a:p>
          <a:p>
            <a:pPr algn="l" rtl="0"/>
            <a:r>
              <a:rPr lang="en-GB" b="1" dirty="0" smtClean="0"/>
              <a:t> </a:t>
            </a:r>
            <a:endParaRPr lang="ar-EG" dirty="0"/>
          </a:p>
        </p:txBody>
      </p:sp>
      <p:sp>
        <p:nvSpPr>
          <p:cNvPr id="3" name="Title 2"/>
          <p:cNvSpPr>
            <a:spLocks noGrp="1"/>
          </p:cNvSpPr>
          <p:nvPr>
            <p:ph type="title"/>
          </p:nvPr>
        </p:nvSpPr>
        <p:spPr>
          <a:solidFill>
            <a:schemeClr val="accent6">
              <a:lumMod val="60000"/>
              <a:lumOff val="40000"/>
            </a:schemeClr>
          </a:solidFill>
        </p:spPr>
        <p:txBody>
          <a:bodyPr>
            <a:normAutofit fontScale="90000"/>
          </a:bodyPr>
          <a:lstStyle/>
          <a:p>
            <a:r>
              <a:rPr lang="ar-EG" dirty="0" smtClean="0"/>
              <a:t/>
            </a:r>
            <a:br>
              <a:rPr lang="ar-EG" dirty="0" smtClean="0"/>
            </a:br>
            <a:r>
              <a:rPr lang="ar-EG" dirty="0" smtClean="0"/>
              <a:t/>
            </a:r>
            <a:br>
              <a:rPr lang="ar-EG" dirty="0" smtClean="0"/>
            </a:br>
            <a:r>
              <a:rPr lang="en-GB" dirty="0" smtClean="0">
                <a:solidFill>
                  <a:schemeClr val="tx1"/>
                </a:solidFill>
              </a:rPr>
              <a:t>Social Interaction Model </a:t>
            </a:r>
            <a:r>
              <a:rPr lang="en-GB" dirty="0" smtClean="0"/>
              <a:t/>
            </a:r>
            <a:br>
              <a:rPr lang="en-GB" dirty="0" smtClean="0"/>
            </a:b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EG"/>
          </a:p>
        </p:txBody>
      </p:sp>
      <p:sp>
        <p:nvSpPr>
          <p:cNvPr id="8" name="Content Placeholder 7"/>
          <p:cNvSpPr>
            <a:spLocks noGrp="1"/>
          </p:cNvSpPr>
          <p:nvPr>
            <p:ph idx="1"/>
          </p:nvPr>
        </p:nvSpPr>
        <p:spPr/>
        <p:txBody>
          <a:bodyPr/>
          <a:lstStyle/>
          <a:p>
            <a:endParaRPr lang="ar-EG" dirty="0" smtClean="0"/>
          </a:p>
          <a:p>
            <a:endParaRPr lang="ar-EG" dirty="0" smtClean="0"/>
          </a:p>
          <a:p>
            <a:pPr algn="l" rtl="0"/>
            <a:r>
              <a:rPr lang="en-US" dirty="0" smtClean="0"/>
              <a:t>Knowledge utilization cannot be examined as a single discrete event in one point in time </a:t>
            </a:r>
          </a:p>
          <a:p>
            <a:pPr algn="l" rtl="0"/>
            <a:r>
              <a:rPr lang="en-US" dirty="0" smtClean="0"/>
              <a:t>It is a process consisting of several events, e.g.: </a:t>
            </a:r>
          </a:p>
          <a:p>
            <a:pPr algn="l" rtl="0"/>
            <a:endParaRPr lang="ar-EG"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28600" y="273050"/>
            <a:ext cx="8458200" cy="1143000"/>
          </a:xfrm>
          <a:solidFill>
            <a:schemeClr val="accent6">
              <a:lumMod val="60000"/>
              <a:lumOff val="40000"/>
            </a:schemeClr>
          </a:solidFill>
        </p:spPr>
        <p:txBody>
          <a:bodyPr>
            <a:normAutofit fontScale="90000"/>
          </a:bodyPr>
          <a:lstStyle/>
          <a:p>
            <a:r>
              <a:rPr lang="ar-EG" dirty="0" smtClean="0"/>
              <a:t/>
            </a:r>
            <a:br>
              <a:rPr lang="ar-EG" dirty="0" smtClean="0"/>
            </a:br>
            <a:r>
              <a:rPr lang="ar-EG" dirty="0" smtClean="0"/>
              <a:t/>
            </a:r>
            <a:br>
              <a:rPr lang="ar-EG" dirty="0" smtClean="0"/>
            </a:br>
            <a:r>
              <a:rPr lang="en-US" sz="3100" dirty="0" smtClean="0"/>
              <a:t>K U is a process  </a:t>
            </a:r>
            <a:r>
              <a:rPr lang="en-US" dirty="0" smtClean="0"/>
              <a:t/>
            </a:r>
            <a:br>
              <a:rPr lang="en-US" dirty="0" smtClean="0"/>
            </a:br>
            <a:endParaRPr lang="ar-EG" dirty="0"/>
          </a:p>
        </p:txBody>
      </p:sp>
      <p:sp>
        <p:nvSpPr>
          <p:cNvPr id="5" name="Content Placeholder 4"/>
          <p:cNvSpPr>
            <a:spLocks noGrp="1"/>
          </p:cNvSpPr>
          <p:nvPr>
            <p:ph sz="quarter" idx="2"/>
          </p:nvPr>
        </p:nvSpPr>
        <p:spPr/>
        <p:txBody>
          <a:bodyPr/>
          <a:lstStyle/>
          <a:p>
            <a:endParaRPr lang="ar-EG" dirty="0" smtClean="0"/>
          </a:p>
          <a:p>
            <a:endParaRPr lang="ar-EG" dirty="0" smtClean="0"/>
          </a:p>
        </p:txBody>
      </p:sp>
      <p:sp>
        <p:nvSpPr>
          <p:cNvPr id="12" name="Content Placeholder 11"/>
          <p:cNvSpPr>
            <a:spLocks noGrp="1"/>
          </p:cNvSpPr>
          <p:nvPr>
            <p:ph sz="quarter" idx="4"/>
          </p:nvPr>
        </p:nvSpPr>
        <p:spPr>
          <a:xfrm>
            <a:off x="4648200" y="1676400"/>
            <a:ext cx="4041775" cy="4495800"/>
          </a:xfrm>
          <a:solidFill>
            <a:schemeClr val="accent2">
              <a:lumMod val="20000"/>
              <a:lumOff val="80000"/>
            </a:schemeClr>
          </a:solidFill>
        </p:spPr>
        <p:txBody>
          <a:bodyPr>
            <a:normAutofit fontScale="92500" lnSpcReduction="10000"/>
          </a:bodyPr>
          <a:lstStyle/>
          <a:p>
            <a:pPr algn="l" rtl="0">
              <a:buFont typeface="Wingdings" pitchFamily="2" charset="2"/>
              <a:buChar char="q"/>
            </a:pPr>
            <a:r>
              <a:rPr lang="en-GB" dirty="0" smtClean="0"/>
              <a:t>Information is retrieved/received</a:t>
            </a:r>
          </a:p>
          <a:p>
            <a:pPr algn="l" rtl="0">
              <a:buFont typeface="Wingdings" pitchFamily="2" charset="2"/>
              <a:buChar char="q"/>
            </a:pPr>
            <a:r>
              <a:rPr lang="en-GB" dirty="0" smtClean="0"/>
              <a:t>Information is understood</a:t>
            </a:r>
          </a:p>
          <a:p>
            <a:pPr algn="l" rtl="0">
              <a:buFont typeface="Wingdings" pitchFamily="2" charset="2"/>
              <a:buChar char="q"/>
            </a:pPr>
            <a:endParaRPr lang="ar-EG" dirty="0" smtClean="0"/>
          </a:p>
          <a:p>
            <a:pPr algn="l" rtl="0">
              <a:buFont typeface="Wingdings" pitchFamily="2" charset="2"/>
              <a:buChar char="q"/>
            </a:pPr>
            <a:r>
              <a:rPr lang="en-US" dirty="0" smtClean="0"/>
              <a:t>Information is tested for validity/reliability </a:t>
            </a:r>
            <a:endParaRPr lang="ar-EG" dirty="0" smtClean="0"/>
          </a:p>
          <a:p>
            <a:pPr algn="l" rtl="0">
              <a:buFont typeface="Wingdings" pitchFamily="2" charset="2"/>
              <a:buChar char="q"/>
            </a:pPr>
            <a:endParaRPr lang="ar-EG" dirty="0" smtClean="0"/>
          </a:p>
          <a:p>
            <a:pPr algn="l" rtl="0">
              <a:buFont typeface="Wingdings" pitchFamily="2" charset="2"/>
              <a:buChar char="q"/>
            </a:pPr>
            <a:r>
              <a:rPr lang="en-US" dirty="0" smtClean="0"/>
              <a:t>Information is tested against one’s own intuition and assumptions</a:t>
            </a:r>
          </a:p>
          <a:p>
            <a:pPr algn="l" rtl="0">
              <a:buFont typeface="Wingdings" pitchFamily="2" charset="2"/>
              <a:buChar char="q"/>
            </a:pPr>
            <a:endParaRPr lang="ar-EG" dirty="0" smtClean="0"/>
          </a:p>
          <a:p>
            <a:pPr algn="l" rtl="0">
              <a:buFont typeface="Wingdings" pitchFamily="2" charset="2"/>
              <a:buChar char="q"/>
            </a:pPr>
            <a:r>
              <a:rPr lang="en-US" dirty="0" smtClean="0"/>
              <a:t> </a:t>
            </a:r>
            <a:r>
              <a:rPr lang="en-GB" dirty="0" smtClean="0"/>
              <a:t>Information is applied </a:t>
            </a:r>
            <a:endParaRPr lang="ar-EG" dirty="0"/>
          </a:p>
        </p:txBody>
      </p:sp>
      <p:sp>
        <p:nvSpPr>
          <p:cNvPr id="6" name="Rectangle 5"/>
          <p:cNvSpPr/>
          <p:nvPr/>
        </p:nvSpPr>
        <p:spPr>
          <a:xfrm>
            <a:off x="304800" y="1981200"/>
            <a:ext cx="3886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Information pickup </a:t>
            </a:r>
            <a:endParaRPr lang="ar-EG" dirty="0"/>
          </a:p>
        </p:txBody>
      </p:sp>
      <p:sp>
        <p:nvSpPr>
          <p:cNvPr id="7" name="Rectangle 6"/>
          <p:cNvSpPr/>
          <p:nvPr/>
        </p:nvSpPr>
        <p:spPr>
          <a:xfrm>
            <a:off x="381000" y="4191000"/>
            <a:ext cx="3886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EG" dirty="0" smtClean="0"/>
          </a:p>
          <a:p>
            <a:pPr algn="ctr"/>
            <a:r>
              <a:rPr lang="en-GB" b="1" dirty="0" smtClean="0"/>
              <a:t>Information Application </a:t>
            </a:r>
            <a:endParaRPr lang="ar-EG" dirty="0"/>
          </a:p>
        </p:txBody>
      </p:sp>
      <p:sp>
        <p:nvSpPr>
          <p:cNvPr id="8" name="Rectangle 7"/>
          <p:cNvSpPr/>
          <p:nvPr/>
        </p:nvSpPr>
        <p:spPr>
          <a:xfrm>
            <a:off x="381000" y="3124200"/>
            <a:ext cx="3886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EG" dirty="0" smtClean="0"/>
          </a:p>
          <a:p>
            <a:pPr algn="ctr"/>
            <a:r>
              <a:rPr lang="en-GB" b="1" dirty="0" smtClean="0"/>
              <a:t>Information Processing </a:t>
            </a:r>
            <a:endParaRPr lang="ar-EG" dirty="0"/>
          </a:p>
        </p:txBody>
      </p:sp>
      <p:sp>
        <p:nvSpPr>
          <p:cNvPr id="13" name="Text Placeholder 12"/>
          <p:cNvSpPr>
            <a:spLocks noGrp="1"/>
          </p:cNvSpPr>
          <p:nvPr>
            <p:ph type="body" idx="1"/>
          </p:nvPr>
        </p:nvSpPr>
        <p:spPr>
          <a:xfrm>
            <a:off x="228600" y="1524000"/>
            <a:ext cx="4268788" cy="4648200"/>
          </a:xfrm>
          <a:noFill/>
        </p:spPr>
        <p:txBody>
          <a:bodyPr/>
          <a:lstStyle/>
          <a:p>
            <a:endParaRPr lang="ar-EG" dirty="0"/>
          </a:p>
        </p:txBody>
      </p:sp>
      <p:cxnSp>
        <p:nvCxnSpPr>
          <p:cNvPr id="17" name="Straight Arrow Connector 16"/>
          <p:cNvCxnSpPr/>
          <p:nvPr/>
        </p:nvCxnSpPr>
        <p:spPr>
          <a:xfrm>
            <a:off x="2209800" y="2667000"/>
            <a:ext cx="0" cy="457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9" name="Straight Arrow Connector 18"/>
          <p:cNvCxnSpPr/>
          <p:nvPr/>
        </p:nvCxnSpPr>
        <p:spPr>
          <a:xfrm>
            <a:off x="2286000" y="3733800"/>
            <a:ext cx="0" cy="457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 name="Slide Number Placeholder 19"/>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lstStyle/>
          <a:p>
            <a:pPr algn="l" rtl="0">
              <a:buFont typeface="Wingdings" pitchFamily="2" charset="2"/>
              <a:buChar char="q"/>
            </a:pPr>
            <a:r>
              <a:rPr lang="en-US" dirty="0" smtClean="0"/>
              <a:t>The relationship between KM processes and organizational learning is attracted much attention of many authors</a:t>
            </a:r>
          </a:p>
          <a:p>
            <a:pPr algn="l" rtl="0">
              <a:buFont typeface="Wingdings" pitchFamily="2" charset="2"/>
              <a:buChar char="q"/>
            </a:pPr>
            <a:r>
              <a:rPr lang="en-US" dirty="0" smtClean="0"/>
              <a:t>companies that are not able to embrace both of OL and KM process at organizational level simply will disappear</a:t>
            </a:r>
          </a:p>
          <a:p>
            <a:pPr algn="l" rtl="0">
              <a:buFont typeface="Wingdings" pitchFamily="2" charset="2"/>
              <a:buChar char="q"/>
            </a:pPr>
            <a:r>
              <a:rPr lang="en-US" dirty="0" smtClean="0"/>
              <a:t>actually ,using knowledge can be defined  as </a:t>
            </a:r>
            <a:r>
              <a:rPr lang="en-US" b="1" dirty="0" smtClean="0">
                <a:solidFill>
                  <a:srgbClr val="FF0000"/>
                </a:solidFill>
              </a:rPr>
              <a:t>“learning process”</a:t>
            </a:r>
          </a:p>
          <a:p>
            <a:endParaRPr lang="ar-EG" dirty="0"/>
          </a:p>
        </p:txBody>
      </p:sp>
      <p:sp>
        <p:nvSpPr>
          <p:cNvPr id="2" name="Title 1"/>
          <p:cNvSpPr>
            <a:spLocks noGrp="1"/>
          </p:cNvSpPr>
          <p:nvPr>
            <p:ph type="title"/>
          </p:nvPr>
        </p:nvSpPr>
        <p:spPr>
          <a:xfrm>
            <a:off x="381000" y="228600"/>
            <a:ext cx="8229600" cy="1143000"/>
          </a:xfrm>
          <a:solidFill>
            <a:schemeClr val="accent6">
              <a:lumMod val="60000"/>
              <a:lumOff val="40000"/>
            </a:schemeClr>
          </a:solidFill>
        </p:spPr>
        <p:txBody>
          <a:bodyPr>
            <a:normAutofit fontScale="90000"/>
          </a:bodyPr>
          <a:lstStyle/>
          <a:p>
            <a:r>
              <a:rPr lang="en-US" b="1" dirty="0" smtClean="0"/>
              <a:t>Knowledge Utilization as a Learning process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624072"/>
          </a:xfrm>
          <a:solidFill>
            <a:schemeClr val="accent2">
              <a:lumMod val="20000"/>
              <a:lumOff val="80000"/>
            </a:schemeClr>
          </a:solidFill>
        </p:spPr>
        <p:txBody>
          <a:bodyPr>
            <a:normAutofit/>
          </a:bodyPr>
          <a:lstStyle/>
          <a:p>
            <a:pPr algn="ctr" rtl="0">
              <a:buNone/>
            </a:pPr>
            <a:r>
              <a:rPr lang="en-US" dirty="0" smtClean="0"/>
              <a:t> </a:t>
            </a:r>
            <a:r>
              <a:rPr lang="en-US" sz="4000" dirty="0" smtClean="0"/>
              <a:t>" The question about the relationship between OL and KM like the question about the egg and the chicken, impossible to answer "  </a:t>
            </a:r>
          </a:p>
          <a:p>
            <a:endParaRPr lang="ar-EG" dirty="0"/>
          </a:p>
        </p:txBody>
      </p:sp>
      <p:sp>
        <p:nvSpPr>
          <p:cNvPr id="2" name="Title 1"/>
          <p:cNvSpPr>
            <a:spLocks noGrp="1"/>
          </p:cNvSpPr>
          <p:nvPr>
            <p:ph type="title"/>
          </p:nvPr>
        </p:nvSpPr>
        <p:spPr>
          <a:solidFill>
            <a:schemeClr val="accent6">
              <a:lumMod val="40000"/>
              <a:lumOff val="60000"/>
            </a:schemeClr>
          </a:solidFill>
        </p:spPr>
        <p:txBody>
          <a:bodyPr/>
          <a:lstStyle/>
          <a:p>
            <a:pPr algn="ctr"/>
            <a:r>
              <a:rPr lang="en-US" dirty="0" smtClean="0">
                <a:solidFill>
                  <a:srgbClr val="FF0000"/>
                </a:solidFill>
              </a:rPr>
              <a:t>KM &amp; OL relationship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normAutofit/>
          </a:bodyPr>
          <a:lstStyle/>
          <a:p>
            <a:pPr algn="just" rtl="0">
              <a:buFont typeface="Wingdings" pitchFamily="2" charset="2"/>
              <a:buChar char="q"/>
            </a:pPr>
            <a:r>
              <a:rPr lang="en-US" b="1" dirty="0" smtClean="0">
                <a:latin typeface="Times New Roman" pitchFamily="18" charset="0"/>
                <a:cs typeface="Times New Roman" pitchFamily="18" charset="0"/>
              </a:rPr>
              <a:t>Since OL occurs for increasing an organization's capability to take effective action ,and km is determined as an organizational capability which increase firm's ability to renew and develop its knowledge  resources through some activities. </a:t>
            </a:r>
          </a:p>
          <a:p>
            <a:pPr algn="just" rtl="0">
              <a:buFont typeface="Wingdings" pitchFamily="2" charset="2"/>
              <a:buChar char="q"/>
            </a:pPr>
            <a:r>
              <a:rPr lang="en-US" b="1" dirty="0" smtClean="0">
                <a:latin typeface="Times New Roman" pitchFamily="18" charset="0"/>
                <a:cs typeface="Times New Roman" pitchFamily="18" charset="0"/>
              </a:rPr>
              <a:t>The output of the learning process is a new knowledge , which is considered as the input of the knowledge  utilization process, so we can  recognize that OL will support all km processes  (creation – sharing – storage - implementation</a:t>
            </a:r>
            <a:r>
              <a:rPr lang="en-US" b="1" dirty="0" smtClean="0"/>
              <a:t>).</a:t>
            </a:r>
            <a:endParaRPr lang="ar-EG" b="1" dirty="0"/>
          </a:p>
        </p:txBody>
      </p:sp>
      <p:sp>
        <p:nvSpPr>
          <p:cNvPr id="2" name="Title 1"/>
          <p:cNvSpPr>
            <a:spLocks noGrp="1"/>
          </p:cNvSpPr>
          <p:nvPr>
            <p:ph type="title"/>
          </p:nvPr>
        </p:nvSpPr>
        <p:spPr/>
        <p:txBody>
          <a:bodyPr/>
          <a:lstStyle/>
          <a:p>
            <a:pPr algn="ctr"/>
            <a:r>
              <a:rPr lang="en-US" dirty="0" smtClean="0">
                <a:solidFill>
                  <a:srgbClr val="FF0000"/>
                </a:solidFill>
              </a:rPr>
              <a:t>KM &amp; OL relationship </a:t>
            </a:r>
            <a:endParaRPr lang="ar-EG"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normAutofit fontScale="92500"/>
          </a:bodyPr>
          <a:lstStyle/>
          <a:p>
            <a:pPr algn="l" rtl="0">
              <a:buFont typeface="Wingdings" pitchFamily="2" charset="2"/>
              <a:buChar char="q"/>
            </a:pPr>
            <a:r>
              <a:rPr lang="en-US" b="1" dirty="0" smtClean="0">
                <a:latin typeface="Times New Roman" pitchFamily="18" charset="0"/>
                <a:cs typeface="Times New Roman" pitchFamily="18" charset="0"/>
              </a:rPr>
              <a:t>On the other hand, hence the organization will be a learning organization only if such knowledge  is applied and systemized used to benefit the entire organization, </a:t>
            </a:r>
          </a:p>
          <a:p>
            <a:pPr algn="l" rtl="0">
              <a:buFont typeface="Wingdings" pitchFamily="2" charset="2"/>
              <a:buChar char="q"/>
            </a:pPr>
            <a:r>
              <a:rPr lang="en-US" b="1" dirty="0" smtClean="0">
                <a:latin typeface="Times New Roman" pitchFamily="18" charset="0"/>
                <a:cs typeface="Times New Roman" pitchFamily="18" charset="0"/>
              </a:rPr>
              <a:t>as a result the inherent feature between KM &amp; LO is the utilization of knowledge .</a:t>
            </a:r>
          </a:p>
          <a:p>
            <a:pPr algn="l" rtl="0">
              <a:buFont typeface="Wingdings" pitchFamily="2" charset="2"/>
              <a:buChar char="q"/>
            </a:pPr>
            <a:r>
              <a:rPr lang="en-US" b="1" dirty="0" smtClean="0">
                <a:latin typeface="Times New Roman" pitchFamily="18" charset="0"/>
                <a:cs typeface="Times New Roman" pitchFamily="18" charset="0"/>
              </a:rPr>
              <a:t>the aim of OL is the continuous development of new knowledge through applying the knowledge in new ways, new polices, new product..etc which may lead to create a new k, </a:t>
            </a:r>
          </a:p>
          <a:p>
            <a:pPr algn="l" rtl="0">
              <a:buFont typeface="Wingdings" pitchFamily="2" charset="2"/>
              <a:buChar char="q"/>
            </a:pPr>
            <a:r>
              <a:rPr lang="en-US" b="1" dirty="0" smtClean="0">
                <a:latin typeface="Times New Roman" pitchFamily="18" charset="0"/>
                <a:cs typeface="Times New Roman" pitchFamily="18" charset="0"/>
              </a:rPr>
              <a:t>So the km is </a:t>
            </a:r>
            <a:r>
              <a:rPr lang="en-US" b="1" dirty="0" smtClean="0">
                <a:solidFill>
                  <a:srgbClr val="FF0000"/>
                </a:solidFill>
                <a:latin typeface="Times New Roman" pitchFamily="18" charset="0"/>
                <a:cs typeface="Times New Roman" pitchFamily="18" charset="0"/>
              </a:rPr>
              <a:t>affected by </a:t>
            </a:r>
            <a:r>
              <a:rPr lang="en-US" b="1" dirty="0" smtClean="0">
                <a:latin typeface="Times New Roman" pitchFamily="18" charset="0"/>
                <a:cs typeface="Times New Roman" pitchFamily="18" charset="0"/>
              </a:rPr>
              <a:t>and </a:t>
            </a:r>
            <a:r>
              <a:rPr lang="en-US" b="1" dirty="0" smtClean="0">
                <a:solidFill>
                  <a:srgbClr val="FF0000"/>
                </a:solidFill>
                <a:latin typeface="Times New Roman" pitchFamily="18" charset="0"/>
                <a:cs typeface="Times New Roman" pitchFamily="18" charset="0"/>
              </a:rPr>
              <a:t>effects</a:t>
            </a:r>
            <a:r>
              <a:rPr lang="en-US" b="1" dirty="0" smtClean="0">
                <a:latin typeface="Times New Roman" pitchFamily="18" charset="0"/>
                <a:cs typeface="Times New Roman" pitchFamily="18" charset="0"/>
              </a:rPr>
              <a:t> the OL in all process</a:t>
            </a:r>
            <a:endParaRPr lang="ar-EG" b="1" dirty="0">
              <a:latin typeface="Times New Roman" pitchFamily="18" charset="0"/>
              <a:cs typeface="Times New Roman" pitchFamily="18" charset="0"/>
            </a:endParaRPr>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lstStyle/>
          <a:p>
            <a:pPr algn="l" rtl="0">
              <a:buFont typeface="Wingdings" pitchFamily="2" charset="2"/>
              <a:buChar char="q"/>
            </a:pPr>
            <a:r>
              <a:rPr lang="en-US" dirty="0" smtClean="0"/>
              <a:t>However , the most important synergy is on the k. utilization process in which the management must apply the same learning process</a:t>
            </a:r>
          </a:p>
          <a:p>
            <a:pPr algn="l" rtl="0">
              <a:buFont typeface="Wingdings" pitchFamily="2" charset="2"/>
              <a:buChar char="q"/>
            </a:pPr>
            <a:r>
              <a:rPr lang="en-US" dirty="0" smtClean="0"/>
              <a:t> as a result </a:t>
            </a:r>
            <a:r>
              <a:rPr lang="en-US" b="1" u="sng" dirty="0" smtClean="0"/>
              <a:t>k. utilization</a:t>
            </a:r>
            <a:r>
              <a:rPr lang="en-US" dirty="0" smtClean="0"/>
              <a:t> </a:t>
            </a:r>
            <a:r>
              <a:rPr lang="en-US" b="1" dirty="0" smtClean="0">
                <a:solidFill>
                  <a:srgbClr val="FF0000"/>
                </a:solidFill>
              </a:rPr>
              <a:t>(learning) </a:t>
            </a:r>
            <a:r>
              <a:rPr lang="en-US" dirty="0" smtClean="0"/>
              <a:t>can be considered as the </a:t>
            </a:r>
            <a:r>
              <a:rPr lang="en-US" b="1" dirty="0" smtClean="0"/>
              <a:t>intersection</a:t>
            </a:r>
            <a:r>
              <a:rPr lang="en-US" dirty="0" smtClean="0"/>
              <a:t> between KM and OL as the following figure shows .</a:t>
            </a:r>
            <a:endParaRPr lang="ar-EG"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4233672"/>
          </a:xfrm>
        </p:spPr>
        <p:style>
          <a:lnRef idx="1">
            <a:schemeClr val="accent3"/>
          </a:lnRef>
          <a:fillRef idx="2">
            <a:schemeClr val="accent3"/>
          </a:fillRef>
          <a:effectRef idx="1">
            <a:schemeClr val="accent3"/>
          </a:effectRef>
          <a:fontRef idx="minor">
            <a:schemeClr val="dk1"/>
          </a:fontRef>
        </p:style>
        <p:txBody>
          <a:bodyPr/>
          <a:lstStyle/>
          <a:p>
            <a:endParaRPr lang="en-US" dirty="0" smtClean="0"/>
          </a:p>
          <a:p>
            <a:pPr algn="ctr">
              <a:buNone/>
            </a:pPr>
            <a:r>
              <a:rPr lang="en-US" sz="1800" b="1" dirty="0" smtClean="0">
                <a:solidFill>
                  <a:srgbClr val="FF0000"/>
                </a:solidFill>
              </a:rPr>
              <a:t>Organizational learning </a:t>
            </a:r>
          </a:p>
          <a:p>
            <a:pPr algn="ctr">
              <a:buNone/>
            </a:pPr>
            <a:endParaRPr lang="en-US" sz="1800" b="1" dirty="0" smtClean="0">
              <a:solidFill>
                <a:srgbClr val="FF0000"/>
              </a:solidFill>
            </a:endParaRPr>
          </a:p>
          <a:p>
            <a:pPr algn="ctr">
              <a:buNone/>
            </a:pPr>
            <a:r>
              <a:rPr lang="en-US" sz="1800" b="1" dirty="0" smtClean="0">
                <a:solidFill>
                  <a:srgbClr val="FF0000"/>
                </a:solidFill>
              </a:rPr>
              <a:t>k. utilization </a:t>
            </a:r>
          </a:p>
          <a:p>
            <a:pPr algn="ctr">
              <a:buNone/>
            </a:pPr>
            <a:endParaRPr lang="en-US" sz="1800" b="1" dirty="0" smtClean="0">
              <a:solidFill>
                <a:srgbClr val="FF0000"/>
              </a:solidFill>
            </a:endParaRPr>
          </a:p>
          <a:p>
            <a:pPr algn="ctr">
              <a:buNone/>
            </a:pPr>
            <a:r>
              <a:rPr lang="en-US" sz="1800" b="1" dirty="0" smtClean="0">
                <a:solidFill>
                  <a:srgbClr val="FF0000"/>
                </a:solidFill>
              </a:rPr>
              <a:t>Knowledge Management </a:t>
            </a:r>
            <a:endParaRPr lang="ar-EG" sz="1800" b="1" dirty="0">
              <a:solidFill>
                <a:srgbClr val="FF0000"/>
              </a:solidFill>
            </a:endParaRPr>
          </a:p>
        </p:txBody>
      </p:sp>
      <p:sp>
        <p:nvSpPr>
          <p:cNvPr id="2" name="Title 1"/>
          <p:cNvSpPr>
            <a:spLocks noGrp="1"/>
          </p:cNvSpPr>
          <p:nvPr>
            <p:ph type="title"/>
          </p:nvPr>
        </p:nvSpPr>
        <p:spPr/>
        <p:txBody>
          <a:bodyPr>
            <a:normAutofit fontScale="90000"/>
          </a:bodyPr>
          <a:lstStyle/>
          <a:p>
            <a:pPr algn="l"/>
            <a:r>
              <a:rPr lang="en-US" b="1" dirty="0" smtClean="0"/>
              <a:t>Organizational learning &amp; KM relationship </a:t>
            </a:r>
            <a:endParaRPr lang="ar-EG" b="1" dirty="0"/>
          </a:p>
        </p:txBody>
      </p:sp>
      <p:sp>
        <p:nvSpPr>
          <p:cNvPr id="4" name="Oval 3"/>
          <p:cNvSpPr/>
          <p:nvPr/>
        </p:nvSpPr>
        <p:spPr>
          <a:xfrm>
            <a:off x="2895600" y="1676400"/>
            <a:ext cx="32004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Oval 4"/>
          <p:cNvSpPr/>
          <p:nvPr/>
        </p:nvSpPr>
        <p:spPr>
          <a:xfrm>
            <a:off x="2971800" y="2514600"/>
            <a:ext cx="3200400" cy="1752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 </a:t>
            </a:r>
            <a:endParaRPr lang="ar-EG" dirty="0"/>
          </a:p>
        </p:txBody>
      </p:sp>
      <p:sp>
        <p:nvSpPr>
          <p:cNvPr id="6" name="Rounded Rectangle 5"/>
          <p:cNvSpPr/>
          <p:nvPr/>
        </p:nvSpPr>
        <p:spPr>
          <a:xfrm>
            <a:off x="2362200" y="1600200"/>
            <a:ext cx="4724400" cy="3200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7" name="Slide Number Placeholder 6"/>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1">
              <a:lumMod val="40000"/>
              <a:lumOff val="60000"/>
            </a:schemeClr>
          </a:solidFill>
        </p:spPr>
        <p:txBody>
          <a:bodyPr>
            <a:normAutofit/>
          </a:bodyPr>
          <a:lstStyle/>
          <a:p>
            <a:endParaRPr lang="ar-EG" dirty="0" smtClean="0"/>
          </a:p>
          <a:p>
            <a:endParaRPr lang="ar-EG" dirty="0" smtClean="0"/>
          </a:p>
          <a:p>
            <a:pPr algn="l" rtl="0"/>
            <a:r>
              <a:rPr lang="en-US" dirty="0" smtClean="0"/>
              <a:t>“New” is expressed subjectively and in relative terms – if something is perceived as new or considered for the first time by a potential adopter, regardless of how old it is, it is seen as an </a:t>
            </a:r>
            <a:r>
              <a:rPr lang="en-US" b="1" dirty="0" smtClean="0">
                <a:solidFill>
                  <a:srgbClr val="FFC000"/>
                </a:solidFill>
              </a:rPr>
              <a:t>innovation </a:t>
            </a:r>
          </a:p>
          <a:p>
            <a:pPr algn="l" rtl="0"/>
            <a:r>
              <a:rPr lang="en-US" dirty="0" smtClean="0"/>
              <a:t>The characteristics of an innovation play a role in its adoption.</a:t>
            </a:r>
          </a:p>
          <a:p>
            <a:pPr algn="l" rtl="0"/>
            <a:r>
              <a:rPr lang="en-US" dirty="0" smtClean="0"/>
              <a:t> </a:t>
            </a:r>
            <a:endParaRPr lang="en-US" b="1" dirty="0" smtClean="0"/>
          </a:p>
        </p:txBody>
      </p:sp>
      <p:sp>
        <p:nvSpPr>
          <p:cNvPr id="3" name="Title 2"/>
          <p:cNvSpPr>
            <a:spLocks noGrp="1"/>
          </p:cNvSpPr>
          <p:nvPr>
            <p:ph type="title"/>
          </p:nvPr>
        </p:nvSpPr>
        <p:spPr>
          <a:solidFill>
            <a:schemeClr val="accent1"/>
          </a:solidFill>
        </p:spPr>
        <p:txBody>
          <a:bodyPr>
            <a:normAutofit fontScale="90000"/>
          </a:bodyPr>
          <a:lstStyle/>
          <a:p>
            <a:pPr algn="l"/>
            <a:r>
              <a:rPr lang="ar-EG" dirty="0" smtClean="0"/>
              <a:t>  </a:t>
            </a:r>
            <a:r>
              <a:rPr lang="en-GB" dirty="0" smtClean="0"/>
              <a:t>Innovation </a:t>
            </a:r>
            <a:r>
              <a:rPr lang="en-US" dirty="0" smtClean="0"/>
              <a:t> (The result of knowledge utilization )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1">
              <a:lumMod val="40000"/>
              <a:lumOff val="60000"/>
            </a:schemeClr>
          </a:solidFill>
        </p:spPr>
        <p:txBody>
          <a:bodyPr>
            <a:normAutofit fontScale="92500" lnSpcReduction="10000"/>
          </a:bodyPr>
          <a:lstStyle/>
          <a:p>
            <a:pPr algn="ctr" rtl="0">
              <a:buNone/>
            </a:pPr>
            <a:endParaRPr lang="en-US" dirty="0" smtClean="0"/>
          </a:p>
          <a:p>
            <a:endParaRPr lang="ar-EG" dirty="0" smtClean="0"/>
          </a:p>
          <a:p>
            <a:pPr algn="l" rtl="0">
              <a:buFont typeface="Wingdings" pitchFamily="2" charset="2"/>
              <a:buChar char="q"/>
            </a:pPr>
            <a:r>
              <a:rPr lang="en-US" sz="2800" b="1" dirty="0" smtClean="0"/>
              <a:t>The 1960s saw the emergence of “knowledge utilization” as a field of study  </a:t>
            </a:r>
          </a:p>
          <a:p>
            <a:pPr algn="l" rtl="0">
              <a:buFont typeface="Wingdings" pitchFamily="2" charset="2"/>
              <a:buChar char="q"/>
            </a:pPr>
            <a:r>
              <a:rPr lang="en-US" sz="2800" b="1" dirty="0" smtClean="0"/>
              <a:t>The study of knowledge utilization emerged because of knowledge explosion and the expectation that knowledge should be useful to humankind </a:t>
            </a:r>
            <a:r>
              <a:rPr lang="en-US" sz="2800" b="1" i="1" dirty="0" smtClean="0"/>
              <a:t>.</a:t>
            </a:r>
            <a:endParaRPr lang="en-US" dirty="0" smtClean="0"/>
          </a:p>
          <a:p>
            <a:pPr algn="l" rtl="0">
              <a:buFont typeface="Wingdings" pitchFamily="2" charset="2"/>
              <a:buChar char="q"/>
            </a:pPr>
            <a:r>
              <a:rPr lang="en-US" b="1" dirty="0" smtClean="0"/>
              <a:t>This process </a:t>
            </a:r>
            <a:r>
              <a:rPr lang="en-US" dirty="0" smtClean="0">
                <a:solidFill>
                  <a:srgbClr val="FF0000"/>
                </a:solidFill>
              </a:rPr>
              <a:t>called also</a:t>
            </a:r>
            <a:r>
              <a:rPr lang="en-US" dirty="0" smtClean="0"/>
              <a:t>, </a:t>
            </a:r>
            <a:r>
              <a:rPr lang="en-US" b="1" dirty="0" smtClean="0"/>
              <a:t>using knowledge</a:t>
            </a:r>
            <a:r>
              <a:rPr lang="en-US" dirty="0" smtClean="0"/>
              <a:t>; </a:t>
            </a:r>
            <a:r>
              <a:rPr lang="en-US" b="1" dirty="0" smtClean="0"/>
              <a:t>knowledge retrieval </a:t>
            </a:r>
            <a:r>
              <a:rPr lang="en-US" dirty="0" smtClean="0"/>
              <a:t>; </a:t>
            </a:r>
            <a:r>
              <a:rPr lang="en-US" b="1" dirty="0" smtClean="0"/>
              <a:t>implementation &amp; exploitation of knowledge</a:t>
            </a:r>
            <a:r>
              <a:rPr lang="en-US" dirty="0" smtClean="0"/>
              <a:t> and </a:t>
            </a:r>
            <a:r>
              <a:rPr lang="en-US" b="1" dirty="0" smtClean="0"/>
              <a:t>responsiveness to knowledge </a:t>
            </a:r>
            <a:endParaRPr lang="ar-EG" b="1" dirty="0" smtClean="0"/>
          </a:p>
          <a:p>
            <a:pPr algn="l" rtl="0"/>
            <a:endParaRPr lang="ar-EG" dirty="0"/>
          </a:p>
        </p:txBody>
      </p:sp>
      <p:sp>
        <p:nvSpPr>
          <p:cNvPr id="4" name="Title 3"/>
          <p:cNvSpPr>
            <a:spLocks noGrp="1"/>
          </p:cNvSpPr>
          <p:nvPr>
            <p:ph type="title"/>
          </p:nvPr>
        </p:nvSpPr>
        <p:spPr>
          <a:solidFill>
            <a:schemeClr val="tx2">
              <a:lumMod val="40000"/>
              <a:lumOff val="60000"/>
            </a:schemeClr>
          </a:solidFill>
        </p:spPr>
        <p:txBody>
          <a:bodyPr/>
          <a:lstStyle/>
          <a:p>
            <a:r>
              <a:rPr lang="en-US" dirty="0" smtClean="0"/>
              <a:t>Emerging of K. Utilization </a:t>
            </a:r>
            <a:endParaRPr lang="ar-EG"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52400" y="1219200"/>
            <a:ext cx="8686800" cy="3581400"/>
          </a:xfrm>
        </p:spPr>
        <p:txBody>
          <a:bodyPr/>
          <a:lstStyle/>
          <a:p>
            <a:pPr algn="l" rtl="0">
              <a:buNone/>
            </a:pPr>
            <a:endParaRPr lang="en-US" b="1" dirty="0" smtClean="0"/>
          </a:p>
          <a:p>
            <a:pPr algn="l" rtl="0">
              <a:buNone/>
            </a:pPr>
            <a:endParaRPr lang="en-US" b="1" dirty="0" smtClean="0"/>
          </a:p>
          <a:p>
            <a:pPr algn="l" rtl="0">
              <a:buNone/>
            </a:pPr>
            <a:endParaRPr lang="en-US" b="1" dirty="0" smtClean="0"/>
          </a:p>
          <a:p>
            <a:pPr algn="l" rtl="0">
              <a:buNone/>
            </a:pPr>
            <a:endParaRPr lang="en-US" b="1" dirty="0" smtClean="0"/>
          </a:p>
          <a:p>
            <a:pPr algn="l" rtl="0">
              <a:buNone/>
            </a:pPr>
            <a:r>
              <a:rPr lang="en-US" b="1" dirty="0" smtClean="0"/>
              <a:t>Adoption = decision to make full use of an innovation </a:t>
            </a:r>
            <a:endParaRPr lang="ar-EG" dirty="0" smtClean="0"/>
          </a:p>
          <a:p>
            <a:pPr algn="l" rtl="0">
              <a:buNone/>
            </a:pPr>
            <a:endParaRPr lang="ar-EG" dirty="0"/>
          </a:p>
        </p:txBody>
      </p:sp>
      <p:sp>
        <p:nvSpPr>
          <p:cNvPr id="4" name="Rounded Rectangle 3"/>
          <p:cNvSpPr/>
          <p:nvPr/>
        </p:nvSpPr>
        <p:spPr>
          <a:xfrm>
            <a:off x="228600" y="2286000"/>
            <a:ext cx="8458200" cy="175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1">
              <a:lumMod val="20000"/>
              <a:lumOff val="80000"/>
            </a:schemeClr>
          </a:solidFill>
        </p:spPr>
        <p:txBody>
          <a:bodyPr>
            <a:normAutofit/>
          </a:bodyPr>
          <a:lstStyle/>
          <a:p>
            <a:pPr marL="624078" indent="-514350" algn="l" rtl="0">
              <a:buFont typeface="Wingdings" pitchFamily="2" charset="2"/>
              <a:buChar char="Ø"/>
            </a:pPr>
            <a:r>
              <a:rPr lang="en-US" b="1" dirty="0" smtClean="0">
                <a:solidFill>
                  <a:srgbClr val="002060"/>
                </a:solidFill>
              </a:rPr>
              <a:t>Having relative advantage, i.e. being better than the idea, practice or object that it supersedes</a:t>
            </a:r>
          </a:p>
          <a:p>
            <a:pPr marL="624078" indent="-514350" algn="l" rtl="0">
              <a:buFont typeface="Wingdings" pitchFamily="2" charset="2"/>
              <a:buChar char="Ø"/>
            </a:pPr>
            <a:endParaRPr lang="en-US" b="1" dirty="0" smtClean="0">
              <a:solidFill>
                <a:srgbClr val="002060"/>
              </a:solidFill>
            </a:endParaRPr>
          </a:p>
          <a:p>
            <a:pPr marL="624078" indent="-514350" algn="l" rtl="0">
              <a:buFont typeface="Wingdings" pitchFamily="2" charset="2"/>
              <a:buChar char="Ø"/>
            </a:pPr>
            <a:r>
              <a:rPr lang="en-US" b="1" dirty="0" smtClean="0">
                <a:solidFill>
                  <a:srgbClr val="002060"/>
                </a:solidFill>
              </a:rPr>
              <a:t>-Being compatible to the values, experiences and needs of potential adopters</a:t>
            </a:r>
          </a:p>
          <a:p>
            <a:pPr marL="624078" indent="-514350" algn="l" rtl="0">
              <a:buFont typeface="Wingdings" pitchFamily="2" charset="2"/>
              <a:buChar char="Ø"/>
            </a:pPr>
            <a:endParaRPr lang="en-US" b="1" dirty="0" smtClean="0">
              <a:solidFill>
                <a:srgbClr val="002060"/>
              </a:solidFill>
            </a:endParaRPr>
          </a:p>
          <a:p>
            <a:pPr marL="624078" indent="-514350" algn="l" rtl="0">
              <a:buFont typeface="Wingdings" pitchFamily="2" charset="2"/>
              <a:buChar char="Ø"/>
            </a:pPr>
            <a:r>
              <a:rPr lang="en-US" b="1" dirty="0" smtClean="0">
                <a:solidFill>
                  <a:srgbClr val="002060"/>
                </a:solidFill>
              </a:rPr>
              <a:t>-Lacking complexity, i.e. not being too difficult to understand and use </a:t>
            </a:r>
          </a:p>
        </p:txBody>
      </p:sp>
      <p:sp>
        <p:nvSpPr>
          <p:cNvPr id="3" name="Title 2"/>
          <p:cNvSpPr>
            <a:spLocks noGrp="1"/>
          </p:cNvSpPr>
          <p:nvPr>
            <p:ph type="title"/>
          </p:nvPr>
        </p:nvSpPr>
        <p:spPr>
          <a:xfrm>
            <a:off x="381000" y="304800"/>
            <a:ext cx="8305800" cy="1143000"/>
          </a:xfrm>
          <a:solidFill>
            <a:schemeClr val="accent1"/>
          </a:solidFill>
        </p:spPr>
        <p:txBody>
          <a:bodyPr>
            <a:normAutofit fontScale="90000"/>
          </a:bodyPr>
          <a:lstStyle/>
          <a:p>
            <a:r>
              <a:rPr lang="en-US" sz="3100" dirty="0" smtClean="0">
                <a:solidFill>
                  <a:srgbClr val="FF0000"/>
                </a:solidFill>
              </a:rPr>
              <a:t>Characteristics of innovations that are more rapidly adopted </a:t>
            </a:r>
            <a:r>
              <a:rPr lang="en-US" dirty="0" smtClean="0"/>
              <a:t>:</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1">
              <a:lumMod val="20000"/>
              <a:lumOff val="80000"/>
            </a:schemeClr>
          </a:solidFill>
        </p:spPr>
        <p:txBody>
          <a:bodyPr/>
          <a:lstStyle/>
          <a:p>
            <a:pPr marL="624078" indent="-514350" algn="l" rtl="0">
              <a:buFont typeface="Wingdings" pitchFamily="2" charset="2"/>
              <a:buChar char="Ø"/>
            </a:pPr>
            <a:r>
              <a:rPr lang="en-US" b="1" dirty="0" smtClean="0">
                <a:solidFill>
                  <a:srgbClr val="002060"/>
                </a:solidFill>
              </a:rPr>
              <a:t>Being trial-able, i.e. can be experimented on a limited basis before full-scale implementation </a:t>
            </a:r>
          </a:p>
          <a:p>
            <a:pPr marL="624078" indent="-514350" algn="l" rtl="0">
              <a:buFont typeface="Wingdings" pitchFamily="2" charset="2"/>
              <a:buChar char="Ø"/>
            </a:pPr>
            <a:endParaRPr lang="en-US" b="1" dirty="0" smtClean="0">
              <a:solidFill>
                <a:srgbClr val="002060"/>
              </a:solidFill>
            </a:endParaRPr>
          </a:p>
          <a:p>
            <a:pPr marL="624078" indent="-514350" algn="l" rtl="0">
              <a:buFont typeface="Wingdings" pitchFamily="2" charset="2"/>
              <a:buChar char="Ø"/>
            </a:pPr>
            <a:endParaRPr lang="en-US" b="1" dirty="0" smtClean="0">
              <a:solidFill>
                <a:srgbClr val="002060"/>
              </a:solidFill>
            </a:endParaRPr>
          </a:p>
          <a:p>
            <a:pPr marL="624078" indent="-514350" algn="l" rtl="0">
              <a:buFont typeface="Wingdings" pitchFamily="2" charset="2"/>
              <a:buChar char="Ø"/>
            </a:pPr>
            <a:r>
              <a:rPr lang="en-US" b="1" dirty="0" smtClean="0">
                <a:solidFill>
                  <a:srgbClr val="002060"/>
                </a:solidFill>
              </a:rPr>
              <a:t>-Having results that are observable or visible to others, this may increase their decision to adopt </a:t>
            </a:r>
          </a:p>
          <a:p>
            <a:pPr algn="l" rtl="0"/>
            <a:endParaRPr lang="ar-EG" dirty="0"/>
          </a:p>
        </p:txBody>
      </p:sp>
      <p:sp>
        <p:nvSpPr>
          <p:cNvPr id="3" name="Title 2"/>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700272"/>
          </a:xfrm>
          <a:solidFill>
            <a:schemeClr val="accent1">
              <a:lumMod val="20000"/>
              <a:lumOff val="80000"/>
            </a:schemeClr>
          </a:solidFill>
        </p:spPr>
        <p:txBody>
          <a:bodyPr/>
          <a:lstStyle/>
          <a:p>
            <a:pPr algn="just" rtl="0">
              <a:buFont typeface="Wingdings" pitchFamily="2" charset="2"/>
              <a:buChar char="q"/>
            </a:pPr>
            <a:r>
              <a:rPr lang="en-US" dirty="0" smtClean="0"/>
              <a:t>One of the most important objective of knowledge utilization  is  creating value, so the effective use of knowledge must lead to changes in behavior, in practices, in policies and /or the development of new ideas, processes, practices and polices</a:t>
            </a:r>
            <a:endParaRPr lang="ar-EG" dirty="0"/>
          </a:p>
        </p:txBody>
      </p:sp>
      <p:sp>
        <p:nvSpPr>
          <p:cNvPr id="2" name="Title 1"/>
          <p:cNvSpPr>
            <a:spLocks noGrp="1"/>
          </p:cNvSpPr>
          <p:nvPr>
            <p:ph type="title"/>
          </p:nvPr>
        </p:nvSpPr>
        <p:spPr>
          <a:solidFill>
            <a:schemeClr val="bg2">
              <a:lumMod val="75000"/>
            </a:schemeClr>
          </a:solidFill>
        </p:spPr>
        <p:txBody>
          <a:bodyPr>
            <a:normAutofit fontScale="90000"/>
          </a:bodyPr>
          <a:lstStyle/>
          <a:p>
            <a:r>
              <a:rPr lang="en-US" b="1" dirty="0" smtClean="0"/>
              <a:t>Knowledge Utilization in Practice</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1">
              <a:lumMod val="20000"/>
              <a:lumOff val="80000"/>
            </a:schemeClr>
          </a:solidFill>
        </p:spPr>
        <p:txBody>
          <a:bodyPr/>
          <a:lstStyle/>
          <a:p>
            <a:pPr algn="just" rtl="0"/>
            <a:r>
              <a:rPr lang="en-US" b="1" dirty="0" smtClean="0">
                <a:solidFill>
                  <a:srgbClr val="FF0000"/>
                </a:solidFill>
              </a:rPr>
              <a:t>Pfeffer and Sutton (1999) </a:t>
            </a:r>
            <a:r>
              <a:rPr lang="en-US" dirty="0" smtClean="0"/>
              <a:t>noticed that each year hundred of business school in the United States graduate  more than </a:t>
            </a:r>
            <a:r>
              <a:rPr lang="en-US" dirty="0" smtClean="0">
                <a:solidFill>
                  <a:srgbClr val="FF0000"/>
                </a:solidFill>
              </a:rPr>
              <a:t>80,000</a:t>
            </a:r>
            <a:r>
              <a:rPr lang="en-US" dirty="0" smtClean="0"/>
              <a:t> MBAs and conduct numerous research studies on business topic in many countries around the world, yet the translation of this research and management education into practice proceeds slowly and fitfully.</a:t>
            </a:r>
            <a:endParaRPr lang="ar-EG"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1">
              <a:lumMod val="20000"/>
              <a:lumOff val="80000"/>
            </a:schemeClr>
          </a:solidFill>
        </p:spPr>
        <p:txBody>
          <a:bodyPr>
            <a:normAutofit/>
          </a:bodyPr>
          <a:lstStyle/>
          <a:p>
            <a:pPr algn="just" rtl="0">
              <a:buFont typeface="Wingdings" pitchFamily="2" charset="2"/>
              <a:buChar char="q"/>
            </a:pPr>
            <a:r>
              <a:rPr lang="en-US" dirty="0" smtClean="0"/>
              <a:t>Each year billions of dollars are spent on management consultant by organizations seeking advice (one estimate was $ 43 billion) but that advice is seldom implemented.</a:t>
            </a:r>
          </a:p>
          <a:p>
            <a:pPr algn="just" rtl="0">
              <a:buFont typeface="Wingdings" pitchFamily="2" charset="2"/>
              <a:buChar char="q"/>
            </a:pPr>
            <a:r>
              <a:rPr lang="en-US" dirty="0" smtClean="0"/>
              <a:t>And each year more than $ 60 billion on training, particularly on subjects such as TQM, customer service, organizational service, etc, however the result of these training is often ineffective in changing the organizational practices.</a:t>
            </a:r>
            <a:endParaRPr lang="ar-EG"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1">
              <a:lumMod val="20000"/>
              <a:lumOff val="80000"/>
            </a:schemeClr>
          </a:solidFill>
        </p:spPr>
        <p:txBody>
          <a:bodyPr>
            <a:normAutofit/>
          </a:bodyPr>
          <a:lstStyle/>
          <a:p>
            <a:pPr algn="just" rtl="0">
              <a:buFont typeface="Wingdings" pitchFamily="2" charset="2"/>
              <a:buChar char="q"/>
            </a:pPr>
            <a:r>
              <a:rPr lang="en-US" dirty="0" smtClean="0"/>
              <a:t>So they recognized that organizations suffer from a gap between what they know and what they do, which termed as</a:t>
            </a:r>
          </a:p>
          <a:p>
            <a:pPr algn="ctr" rtl="0">
              <a:buNone/>
            </a:pPr>
            <a:r>
              <a:rPr lang="en-US" dirty="0" smtClean="0"/>
              <a:t> </a:t>
            </a:r>
            <a:r>
              <a:rPr lang="en-US" b="1" dirty="0" smtClean="0">
                <a:solidFill>
                  <a:srgbClr val="FF0000"/>
                </a:solidFill>
              </a:rPr>
              <a:t>"</a:t>
            </a:r>
            <a:r>
              <a:rPr lang="en-US" b="1" u="sng" dirty="0" smtClean="0">
                <a:solidFill>
                  <a:srgbClr val="FF0000"/>
                </a:solidFill>
              </a:rPr>
              <a:t>a knowing - doing gap“</a:t>
            </a:r>
          </a:p>
          <a:p>
            <a:pPr algn="just" rtl="0">
              <a:buFont typeface="Wingdings" pitchFamily="2" charset="2"/>
              <a:buChar char="q"/>
            </a:pPr>
            <a:r>
              <a:rPr lang="en-US" dirty="0" smtClean="0"/>
              <a:t>The reason of this gap is mainly related to the misapplying of what organizations know in practice</a:t>
            </a:r>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1">
              <a:lumMod val="20000"/>
              <a:lumOff val="80000"/>
            </a:schemeClr>
          </a:solidFill>
        </p:spPr>
        <p:txBody>
          <a:bodyPr/>
          <a:lstStyle/>
          <a:p>
            <a:pPr algn="l" rtl="0">
              <a:buFont typeface="Wingdings" pitchFamily="2" charset="2"/>
              <a:buChar char="q"/>
            </a:pPr>
            <a:r>
              <a:rPr lang="en-US" dirty="0" smtClean="0"/>
              <a:t>to improve the knowledge application process and bridge this gap organizations must do some actions such as; </a:t>
            </a:r>
          </a:p>
          <a:p>
            <a:pPr algn="l" rtl="0">
              <a:buFont typeface="Wingdings" pitchFamily="2" charset="2"/>
              <a:buChar char="q"/>
            </a:pPr>
            <a:r>
              <a:rPr lang="en-US" b="1" u="sng" dirty="0" smtClean="0">
                <a:solidFill>
                  <a:srgbClr val="00B050"/>
                </a:solidFill>
              </a:rPr>
              <a:t>First</a:t>
            </a:r>
            <a:r>
              <a:rPr lang="en-US" dirty="0" smtClean="0"/>
              <a:t> : support  </a:t>
            </a:r>
            <a:r>
              <a:rPr lang="en-US" b="1" u="sng" dirty="0" smtClean="0">
                <a:solidFill>
                  <a:srgbClr val="FF0000"/>
                </a:solidFill>
              </a:rPr>
              <a:t>learning by doing</a:t>
            </a:r>
            <a:r>
              <a:rPr lang="en-US" b="1" dirty="0" smtClean="0">
                <a:solidFill>
                  <a:srgbClr val="FF0000"/>
                </a:solidFill>
              </a:rPr>
              <a:t> </a:t>
            </a:r>
            <a:r>
              <a:rPr lang="en-US" dirty="0" smtClean="0"/>
              <a:t>" which involve applying knowledge  to a new scenario and gaining contextual learning from that application</a:t>
            </a:r>
            <a:endParaRPr lang="ar-EG" dirty="0" smtClean="0"/>
          </a:p>
          <a:p>
            <a:endParaRPr lang="ar-EG" dirty="0"/>
          </a:p>
        </p:txBody>
      </p:sp>
      <p:sp>
        <p:nvSpPr>
          <p:cNvPr id="3" name="Title 2"/>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1">
              <a:lumMod val="20000"/>
              <a:lumOff val="80000"/>
            </a:schemeClr>
          </a:solidFill>
        </p:spPr>
        <p:txBody>
          <a:bodyPr/>
          <a:lstStyle/>
          <a:p>
            <a:pPr algn="l" rtl="0">
              <a:buFont typeface="Wingdings" pitchFamily="2" charset="2"/>
              <a:buChar char="q"/>
            </a:pPr>
            <a:r>
              <a:rPr lang="en-US" b="1" u="sng" dirty="0" smtClean="0">
                <a:solidFill>
                  <a:srgbClr val="00B050"/>
                </a:solidFill>
              </a:rPr>
              <a:t>Second</a:t>
            </a:r>
            <a:r>
              <a:rPr lang="en-US" dirty="0" smtClean="0"/>
              <a:t> </a:t>
            </a:r>
          </a:p>
          <a:p>
            <a:pPr algn="l" rtl="0">
              <a:buFont typeface="Wingdings" pitchFamily="2" charset="2"/>
              <a:buChar char="q"/>
            </a:pPr>
            <a:r>
              <a:rPr lang="en-US" sz="2400" b="1" dirty="0" smtClean="0"/>
              <a:t>because there is no knowing without mistakes, learning from knowledge  application must involve post - analysis and critical evaluation</a:t>
            </a:r>
          </a:p>
          <a:p>
            <a:pPr algn="l" rtl="0">
              <a:buFont typeface="Wingdings" pitchFamily="2" charset="2"/>
              <a:buChar char="q"/>
            </a:pPr>
            <a:r>
              <a:rPr lang="en-US" b="1" u="sng" dirty="0" smtClean="0">
                <a:solidFill>
                  <a:srgbClr val="00B050"/>
                </a:solidFill>
              </a:rPr>
              <a:t>Third</a:t>
            </a:r>
            <a:r>
              <a:rPr lang="en-US" dirty="0" smtClean="0"/>
              <a:t> </a:t>
            </a:r>
          </a:p>
          <a:p>
            <a:pPr algn="l" rtl="0">
              <a:buFont typeface="Wingdings" pitchFamily="2" charset="2"/>
              <a:buChar char="q"/>
            </a:pPr>
            <a:r>
              <a:rPr lang="en-US" dirty="0" smtClean="0"/>
              <a:t>organizations must facilitate some factors that may help in improving km processes at all and k application process in specific, we called them </a:t>
            </a:r>
            <a:r>
              <a:rPr lang="en-US" dirty="0" smtClean="0">
                <a:solidFill>
                  <a:srgbClr val="00B050"/>
                </a:solidFill>
              </a:rPr>
              <a:t>km infrastructure</a:t>
            </a:r>
            <a:r>
              <a:rPr lang="en-US" dirty="0" smtClean="0"/>
              <a:t>. </a:t>
            </a:r>
          </a:p>
          <a:p>
            <a:endParaRPr lang="ar-EG"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normAutofit/>
          </a:bodyPr>
          <a:lstStyle/>
          <a:p>
            <a:pPr algn="l" rtl="0">
              <a:buFont typeface="Wingdings" pitchFamily="2" charset="2"/>
              <a:buChar char="v"/>
            </a:pPr>
            <a:r>
              <a:rPr lang="en-US" b="1" dirty="0" smtClean="0"/>
              <a:t>In this chapter, we have reviewed existing literature related to the knowledge management process, we started with listing the mains km activities </a:t>
            </a:r>
          </a:p>
          <a:p>
            <a:pPr algn="l" rtl="0">
              <a:buFont typeface="Wingdings" pitchFamily="2" charset="2"/>
              <a:buChar char="v"/>
            </a:pPr>
            <a:r>
              <a:rPr lang="en-US" b="1" dirty="0" smtClean="0"/>
              <a:t>Second  we  discuss how it is can be viewed as a dynamic capability of the organization, </a:t>
            </a:r>
          </a:p>
          <a:p>
            <a:pPr algn="l" rtl="0">
              <a:buFont typeface="Wingdings" pitchFamily="2" charset="2"/>
              <a:buChar char="v"/>
            </a:pPr>
            <a:r>
              <a:rPr lang="en-US" b="1" dirty="0" smtClean="0"/>
              <a:t>Thin we explained in details three of the most important km process, in relation to organization’s ability to achieve and sustain competitive advantages. </a:t>
            </a:r>
          </a:p>
          <a:p>
            <a:endParaRPr lang="ar-EG" dirty="0"/>
          </a:p>
        </p:txBody>
      </p:sp>
      <p:sp>
        <p:nvSpPr>
          <p:cNvPr id="2" name="Title 1"/>
          <p:cNvSpPr>
            <a:spLocks noGrp="1"/>
          </p:cNvSpPr>
          <p:nvPr>
            <p:ph type="title"/>
          </p:nvPr>
        </p:nvSpPr>
        <p:spPr/>
        <p:txBody>
          <a:bodyPr>
            <a:normAutofit fontScale="90000"/>
          </a:bodyPr>
          <a:lstStyle/>
          <a:p>
            <a:r>
              <a:rPr lang="en-US" b="1" dirty="0" smtClean="0">
                <a:solidFill>
                  <a:srgbClr val="FF0000"/>
                </a:solidFill>
              </a:rPr>
              <a:t>KM Processes Summary and Conclusions</a:t>
            </a:r>
            <a:endParaRPr lang="ar-EG"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4">
              <a:lumMod val="20000"/>
              <a:lumOff val="80000"/>
            </a:schemeClr>
          </a:solidFill>
        </p:spPr>
        <p:txBody>
          <a:bodyPr/>
          <a:lstStyle/>
          <a:p>
            <a:pPr algn="just" rtl="0">
              <a:buFont typeface="Wingdings" pitchFamily="2" charset="2"/>
              <a:buChar char="q"/>
            </a:pPr>
            <a:r>
              <a:rPr lang="en-US" dirty="0" smtClean="0"/>
              <a:t>The most important aspect of the knowledge - based theory of the firm is that the source of competitive advantages resides in the application of the knowledge rather than in the knowledge itself </a:t>
            </a:r>
          </a:p>
          <a:p>
            <a:pPr algn="l" rtl="0">
              <a:buFont typeface="Wingdings" pitchFamily="2" charset="2"/>
              <a:buChar char="q"/>
            </a:pPr>
            <a:r>
              <a:rPr lang="en-US" dirty="0" smtClean="0"/>
              <a:t>Unless this final step of applying knowledge is achieved, all the preceding process of km are in vain.</a:t>
            </a:r>
            <a:endParaRPr lang="ar-EG" dirty="0"/>
          </a:p>
        </p:txBody>
      </p:sp>
      <p:sp>
        <p:nvSpPr>
          <p:cNvPr id="2" name="Title 1"/>
          <p:cNvSpPr>
            <a:spLocks noGrp="1"/>
          </p:cNvSpPr>
          <p:nvPr>
            <p:ph type="title"/>
          </p:nvPr>
        </p:nvSpPr>
        <p:spPr>
          <a:solidFill>
            <a:schemeClr val="accent5">
              <a:lumMod val="20000"/>
              <a:lumOff val="80000"/>
            </a:schemeClr>
          </a:solidFill>
        </p:spPr>
        <p:txBody>
          <a:bodyPr/>
          <a:lstStyle/>
          <a:p>
            <a:r>
              <a:rPr lang="en-US" dirty="0" smtClean="0">
                <a:solidFill>
                  <a:srgbClr val="FF0000"/>
                </a:solidFill>
              </a:rPr>
              <a:t>Why KU is important ?</a:t>
            </a:r>
            <a:endParaRPr lang="ar-EG"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normAutofit/>
          </a:bodyPr>
          <a:lstStyle/>
          <a:p>
            <a:pPr lvl="0" algn="ctr" rtl="0">
              <a:buNone/>
            </a:pPr>
            <a:r>
              <a:rPr lang="en-US" sz="3600" b="1" u="sng" dirty="0" smtClean="0"/>
              <a:t>First</a:t>
            </a:r>
          </a:p>
          <a:p>
            <a:pPr lvl="0" algn="l" rtl="0">
              <a:buFont typeface="Wingdings" pitchFamily="2" charset="2"/>
              <a:buChar char="v"/>
            </a:pPr>
            <a:r>
              <a:rPr lang="en-US" dirty="0" smtClean="0"/>
              <a:t>knowledge management is not a discrete, or an independent process, it consists of a dynamic and continuous set of processes and practices embedded in individuals as well as in groups within organization.</a:t>
            </a:r>
          </a:p>
          <a:p>
            <a:endParaRPr lang="ar-EG" dirty="0"/>
          </a:p>
        </p:txBody>
      </p:sp>
      <p:sp>
        <p:nvSpPr>
          <p:cNvPr id="2" name="Title 1"/>
          <p:cNvSpPr>
            <a:spLocks noGrp="1"/>
          </p:cNvSpPr>
          <p:nvPr>
            <p:ph type="title"/>
          </p:nvPr>
        </p:nvSpPr>
        <p:spPr/>
        <p:txBody>
          <a:bodyPr/>
          <a:lstStyle/>
          <a:p>
            <a:r>
              <a:rPr lang="en-US" dirty="0" smtClean="0"/>
              <a:t>KM process  Facts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lstStyle/>
          <a:p>
            <a:pPr algn="ctr" rtl="0">
              <a:buNone/>
            </a:pPr>
            <a:r>
              <a:rPr lang="en-US" sz="3600" b="1" u="sng" dirty="0" smtClean="0"/>
              <a:t>Second </a:t>
            </a:r>
            <a:r>
              <a:rPr lang="en-US" sz="3600" u="sng" dirty="0" smtClean="0"/>
              <a:t> </a:t>
            </a:r>
          </a:p>
          <a:p>
            <a:pPr algn="l" rtl="0">
              <a:buNone/>
            </a:pPr>
            <a:r>
              <a:rPr lang="en-US" sz="3200" dirty="0" smtClean="0"/>
              <a:t>however a variety of the authors' views of km processes, the most important processes for organizations to build and sustain competitive advantages are; k. creation- k. dissemination – k. utilization</a:t>
            </a:r>
            <a:endParaRPr lang="ar-EG" sz="3200"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normAutofit/>
          </a:bodyPr>
          <a:lstStyle/>
          <a:p>
            <a:pPr lvl="0" algn="ctr" rtl="0">
              <a:buNone/>
            </a:pPr>
            <a:r>
              <a:rPr lang="en-US" sz="3600" b="1" u="sng" dirty="0" smtClean="0"/>
              <a:t>Third</a:t>
            </a:r>
            <a:endParaRPr lang="en-US" dirty="0" smtClean="0"/>
          </a:p>
          <a:p>
            <a:pPr lvl="0" algn="l" rtl="0"/>
            <a:r>
              <a:rPr lang="en-US" dirty="0" smtClean="0"/>
              <a:t>Empirically there is no a common or standard way of addressing knowledge process, </a:t>
            </a:r>
            <a:endParaRPr lang="ar-EG"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2">
              <a:lumMod val="20000"/>
              <a:lumOff val="80000"/>
            </a:schemeClr>
          </a:solidFill>
        </p:spPr>
        <p:txBody>
          <a:bodyPr>
            <a:normAutofit/>
          </a:bodyPr>
          <a:lstStyle/>
          <a:p>
            <a:pPr algn="ctr" rtl="0">
              <a:buNone/>
            </a:pPr>
            <a:r>
              <a:rPr lang="en-US" sz="2800" b="1" u="sng" dirty="0" smtClean="0"/>
              <a:t>Fourth </a:t>
            </a:r>
          </a:p>
          <a:p>
            <a:pPr algn="l" rtl="0"/>
            <a:r>
              <a:rPr lang="en-US" sz="2800" dirty="0" smtClean="0"/>
              <a:t> There is a theoretical debate among authors on the relation between  km processes and  the OL .</a:t>
            </a:r>
            <a:endParaRPr lang="ar-EG" sz="2800"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34</a:t>
            </a:fld>
            <a:endParaRPr lang="en-US"/>
          </a:p>
        </p:txBody>
      </p:sp>
      <p:sp>
        <p:nvSpPr>
          <p:cNvPr id="2" name="Content Placeholder 1"/>
          <p:cNvSpPr>
            <a:spLocks noGrp="1"/>
          </p:cNvSpPr>
          <p:nvPr>
            <p:ph idx="4294967295"/>
          </p:nvPr>
        </p:nvSpPr>
        <p:spPr>
          <a:xfrm>
            <a:off x="533400" y="1481138"/>
            <a:ext cx="7696200" cy="1566862"/>
          </a:xfrm>
          <a:solidFill>
            <a:schemeClr val="accent2">
              <a:lumMod val="20000"/>
              <a:lumOff val="80000"/>
            </a:schemeClr>
          </a:solidFill>
        </p:spPr>
        <p:txBody>
          <a:bodyPr/>
          <a:lstStyle/>
          <a:p>
            <a:pPr algn="ctr" rtl="0">
              <a:buNone/>
            </a:pPr>
            <a:r>
              <a:rPr lang="en-US" b="1" u="sng" dirty="0" smtClean="0"/>
              <a:t>Fifth</a:t>
            </a:r>
          </a:p>
          <a:p>
            <a:pPr algn="ctr" rtl="0">
              <a:buNone/>
            </a:pPr>
            <a:r>
              <a:rPr lang="en-US" b="1" dirty="0" smtClean="0"/>
              <a:t>The output of the effective KU is the innovation  </a:t>
            </a:r>
            <a:endParaRPr lang="ar-EG"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219200" y="1752600"/>
            <a:ext cx="6781800" cy="990600"/>
          </a:xfrm>
          <a:solidFill>
            <a:schemeClr val="accent2">
              <a:lumMod val="20000"/>
              <a:lumOff val="80000"/>
            </a:schemeClr>
          </a:solidFill>
        </p:spPr>
        <p:style>
          <a:lnRef idx="1">
            <a:schemeClr val="accent1"/>
          </a:lnRef>
          <a:fillRef idx="2">
            <a:schemeClr val="accent1"/>
          </a:fillRef>
          <a:effectRef idx="1">
            <a:schemeClr val="accent1"/>
          </a:effectRef>
          <a:fontRef idx="minor">
            <a:schemeClr val="dk1"/>
          </a:fontRef>
        </p:style>
        <p:txBody>
          <a:bodyPr>
            <a:normAutofit/>
          </a:bodyPr>
          <a:lstStyle/>
          <a:p>
            <a:pPr algn="ctr" rtl="0">
              <a:buNone/>
            </a:pPr>
            <a:r>
              <a:rPr lang="en-US" sz="5400" b="1" dirty="0" smtClean="0"/>
              <a:t>The End </a:t>
            </a:r>
            <a:endParaRPr lang="ar-EG" sz="54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4">
              <a:lumMod val="20000"/>
              <a:lumOff val="80000"/>
            </a:schemeClr>
          </a:solidFill>
        </p:spPr>
        <p:txBody>
          <a:bodyPr/>
          <a:lstStyle/>
          <a:p>
            <a:pPr algn="l" rtl="0">
              <a:buFont typeface="Wingdings" pitchFamily="2" charset="2"/>
              <a:buChar char="q"/>
            </a:pPr>
            <a:r>
              <a:rPr lang="en-US" dirty="0" smtClean="0"/>
              <a:t>All KM activities mostly depends on how knowledge has been efficiently used.</a:t>
            </a:r>
          </a:p>
          <a:p>
            <a:pPr algn="l" rtl="0">
              <a:buFont typeface="Wingdings" pitchFamily="2" charset="2"/>
              <a:buChar char="q"/>
            </a:pPr>
            <a:r>
              <a:rPr lang="en-US" dirty="0" smtClean="0"/>
              <a:t>On the other hand no firm can survive in the long run unless the knowledge it creates is exploited.</a:t>
            </a:r>
            <a:endParaRPr lang="ar-EG" dirty="0"/>
          </a:p>
        </p:txBody>
      </p:sp>
      <p:sp>
        <p:nvSpPr>
          <p:cNvPr id="2" name="Title 1"/>
          <p:cNvSpPr>
            <a:spLocks noGrp="1"/>
          </p:cNvSpPr>
          <p:nvPr>
            <p:ph type="title"/>
          </p:nvPr>
        </p:nvSpPr>
        <p:spPr/>
        <p:txBody>
          <a:bodyPr/>
          <a:lstStyle/>
          <a:p>
            <a:endParaRPr lang="ar-EG"/>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6">
              <a:lumMod val="20000"/>
              <a:lumOff val="80000"/>
            </a:schemeClr>
          </a:solidFill>
        </p:spPr>
        <p:txBody>
          <a:bodyPr/>
          <a:lstStyle/>
          <a:p>
            <a:endParaRPr lang="ar-EG" dirty="0" smtClean="0"/>
          </a:p>
          <a:p>
            <a:pPr algn="l" rtl="0"/>
            <a:r>
              <a:rPr lang="en-US" b="1" dirty="0" smtClean="0">
                <a:solidFill>
                  <a:srgbClr val="FF0000"/>
                </a:solidFill>
              </a:rPr>
              <a:t>Three model have been developed for knowledge utilization</a:t>
            </a:r>
            <a:r>
              <a:rPr lang="en-US" dirty="0" smtClean="0"/>
              <a:t>: </a:t>
            </a:r>
          </a:p>
          <a:p>
            <a:pPr algn="l" rtl="0"/>
            <a:endParaRPr lang="en-US" dirty="0" smtClean="0"/>
          </a:p>
          <a:p>
            <a:pPr algn="l" rtl="0"/>
            <a:r>
              <a:rPr lang="en-GB" dirty="0" smtClean="0"/>
              <a:t>The Problem Solver Model </a:t>
            </a:r>
          </a:p>
          <a:p>
            <a:pPr algn="l" rtl="0"/>
            <a:r>
              <a:rPr lang="en-US" dirty="0" smtClean="0"/>
              <a:t>The Research, Development and Diffusion Model </a:t>
            </a:r>
          </a:p>
          <a:p>
            <a:pPr algn="l" rtl="0"/>
            <a:r>
              <a:rPr lang="en-GB" dirty="0" smtClean="0"/>
              <a:t>The Social Interaction Model </a:t>
            </a:r>
          </a:p>
          <a:p>
            <a:pPr algn="l" rtl="0"/>
            <a:endParaRPr lang="ar-EG" dirty="0"/>
          </a:p>
        </p:txBody>
      </p:sp>
      <p:sp>
        <p:nvSpPr>
          <p:cNvPr id="3" name="Title 2"/>
          <p:cNvSpPr>
            <a:spLocks noGrp="1"/>
          </p:cNvSpPr>
          <p:nvPr>
            <p:ph type="title"/>
          </p:nvPr>
        </p:nvSpPr>
        <p:spPr>
          <a:solidFill>
            <a:schemeClr val="accent5">
              <a:lumMod val="60000"/>
              <a:lumOff val="40000"/>
            </a:schemeClr>
          </a:solidFill>
        </p:spPr>
        <p:txBody>
          <a:bodyPr/>
          <a:lstStyle/>
          <a:p>
            <a:r>
              <a:rPr lang="en-US" dirty="0" smtClean="0"/>
              <a:t>Knowledge Utilization Models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solidFill>
            <a:schemeClr val="accent5">
              <a:lumMod val="60000"/>
              <a:lumOff val="40000"/>
            </a:schemeClr>
          </a:solidFill>
        </p:spPr>
        <p:txBody>
          <a:bodyPr>
            <a:normAutofit fontScale="90000"/>
          </a:bodyPr>
          <a:lstStyle/>
          <a:p>
            <a:r>
              <a:rPr lang="en-GB" dirty="0" smtClean="0"/>
              <a:t>Problem Solver Model </a:t>
            </a:r>
            <a:br>
              <a:rPr lang="en-GB" dirty="0" smtClean="0"/>
            </a:br>
            <a:endParaRPr lang="ar-EG" dirty="0"/>
          </a:p>
        </p:txBody>
      </p:sp>
      <p:pic>
        <p:nvPicPr>
          <p:cNvPr id="33794" name="Picture 2"/>
          <p:cNvPicPr>
            <a:picLocks noGrp="1" noChangeAspect="1" noChangeArrowheads="1"/>
          </p:cNvPicPr>
          <p:nvPr>
            <p:ph idx="1"/>
          </p:nvPr>
        </p:nvPicPr>
        <p:blipFill>
          <a:blip r:embed="rId2" cstate="print"/>
          <a:srcRect/>
          <a:stretch>
            <a:fillRect/>
          </a:stretch>
        </p:blipFill>
        <p:spPr bwMode="auto">
          <a:xfrm>
            <a:off x="533400" y="1600200"/>
            <a:ext cx="8229600" cy="42051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6858000" y="2590800"/>
            <a:ext cx="1752600" cy="923330"/>
          </a:xfrm>
          <a:prstGeom prst="rect">
            <a:avLst/>
          </a:prstGeom>
          <a:solidFill>
            <a:schemeClr val="accent6">
              <a:lumMod val="20000"/>
              <a:lumOff val="80000"/>
            </a:schemeClr>
          </a:solidFill>
        </p:spPr>
        <p:txBody>
          <a:bodyPr wrap="square">
            <a:spAutoFit/>
          </a:bodyPr>
          <a:lstStyle/>
          <a:p>
            <a:endParaRPr lang="ar-EG" dirty="0" smtClean="0"/>
          </a:p>
          <a:p>
            <a:r>
              <a:rPr lang="en-US" b="1" dirty="0" smtClean="0"/>
              <a:t>2. Articulated as a problem </a:t>
            </a:r>
            <a:endParaRPr lang="ar-EG" dirty="0"/>
          </a:p>
        </p:txBody>
      </p:sp>
      <p:sp>
        <p:nvSpPr>
          <p:cNvPr id="6" name="Rectangle 5"/>
          <p:cNvSpPr/>
          <p:nvPr/>
        </p:nvSpPr>
        <p:spPr>
          <a:xfrm>
            <a:off x="5257800" y="4572000"/>
            <a:ext cx="2438400" cy="923330"/>
          </a:xfrm>
          <a:prstGeom prst="rect">
            <a:avLst/>
          </a:prstGeom>
          <a:solidFill>
            <a:schemeClr val="accent6">
              <a:lumMod val="20000"/>
              <a:lumOff val="80000"/>
            </a:schemeClr>
          </a:solidFill>
        </p:spPr>
        <p:txBody>
          <a:bodyPr wrap="square">
            <a:spAutoFit/>
          </a:bodyPr>
          <a:lstStyle/>
          <a:p>
            <a:endParaRPr lang="ar-EG" dirty="0" smtClean="0"/>
          </a:p>
          <a:p>
            <a:r>
              <a:rPr lang="en-GB" b="1" dirty="0" smtClean="0"/>
              <a:t>3. Search for solutions </a:t>
            </a:r>
            <a:endParaRPr lang="ar-EG" dirty="0"/>
          </a:p>
        </p:txBody>
      </p:sp>
      <p:sp>
        <p:nvSpPr>
          <p:cNvPr id="7" name="Rectangle 6"/>
          <p:cNvSpPr/>
          <p:nvPr/>
        </p:nvSpPr>
        <p:spPr>
          <a:xfrm>
            <a:off x="914400" y="4495800"/>
            <a:ext cx="2590800" cy="646331"/>
          </a:xfrm>
          <a:prstGeom prst="rect">
            <a:avLst/>
          </a:prstGeom>
          <a:solidFill>
            <a:schemeClr val="accent6">
              <a:lumMod val="20000"/>
              <a:lumOff val="80000"/>
            </a:schemeClr>
          </a:solidFill>
        </p:spPr>
        <p:txBody>
          <a:bodyPr wrap="square">
            <a:spAutoFit/>
          </a:bodyPr>
          <a:lstStyle/>
          <a:p>
            <a:endParaRPr lang="ar-EG" dirty="0" smtClean="0"/>
          </a:p>
          <a:p>
            <a:r>
              <a:rPr lang="en-GB" b="1" dirty="0" smtClean="0"/>
              <a:t>4. Choice of solution </a:t>
            </a:r>
            <a:endParaRPr lang="ar-EG" dirty="0"/>
          </a:p>
        </p:txBody>
      </p:sp>
      <p:sp>
        <p:nvSpPr>
          <p:cNvPr id="8" name="Rectangle 7"/>
          <p:cNvSpPr/>
          <p:nvPr/>
        </p:nvSpPr>
        <p:spPr>
          <a:xfrm>
            <a:off x="228600" y="2743200"/>
            <a:ext cx="2895600" cy="923330"/>
          </a:xfrm>
          <a:prstGeom prst="rect">
            <a:avLst/>
          </a:prstGeom>
          <a:solidFill>
            <a:schemeClr val="accent6">
              <a:lumMod val="20000"/>
              <a:lumOff val="80000"/>
            </a:schemeClr>
          </a:solidFill>
        </p:spPr>
        <p:txBody>
          <a:bodyPr wrap="square">
            <a:spAutoFit/>
          </a:bodyPr>
          <a:lstStyle/>
          <a:p>
            <a:endParaRPr lang="ar-EG" dirty="0" smtClean="0"/>
          </a:p>
          <a:p>
            <a:r>
              <a:rPr lang="en-GB" b="1" dirty="0" smtClean="0"/>
              <a:t>5. Application of solution </a:t>
            </a:r>
            <a:endParaRPr lang="ar-EG" dirty="0"/>
          </a:p>
        </p:txBody>
      </p:sp>
      <p:sp>
        <p:nvSpPr>
          <p:cNvPr id="9" name="Rectangle 8"/>
          <p:cNvSpPr/>
          <p:nvPr/>
        </p:nvSpPr>
        <p:spPr>
          <a:xfrm>
            <a:off x="3429000" y="1752600"/>
            <a:ext cx="2514600" cy="923330"/>
          </a:xfrm>
          <a:prstGeom prst="rect">
            <a:avLst/>
          </a:prstGeom>
          <a:solidFill>
            <a:schemeClr val="accent6">
              <a:lumMod val="20000"/>
              <a:lumOff val="80000"/>
            </a:schemeClr>
          </a:solidFill>
        </p:spPr>
        <p:txBody>
          <a:bodyPr wrap="square">
            <a:spAutoFit/>
          </a:bodyPr>
          <a:lstStyle/>
          <a:p>
            <a:endParaRPr lang="ar-EG" dirty="0" smtClean="0"/>
          </a:p>
          <a:p>
            <a:r>
              <a:rPr lang="en-GB" b="1" dirty="0" smtClean="0"/>
              <a:t>1 Felt need </a:t>
            </a:r>
          </a:p>
          <a:p>
            <a:r>
              <a:rPr lang="en-GB" b="1" dirty="0" smtClean="0"/>
              <a:t>2 Need reduction </a:t>
            </a:r>
            <a:endParaRPr lang="ar-EG" dirty="0"/>
          </a:p>
        </p:txBody>
      </p:sp>
      <p:cxnSp>
        <p:nvCxnSpPr>
          <p:cNvPr id="11" name="Straight Arrow Connector 10"/>
          <p:cNvCxnSpPr>
            <a:stCxn id="9" idx="3"/>
          </p:cNvCxnSpPr>
          <p:nvPr/>
        </p:nvCxnSpPr>
        <p:spPr>
          <a:xfrm>
            <a:off x="5943600" y="2214265"/>
            <a:ext cx="914400" cy="30033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p:nvPr/>
        </p:nvCxnSpPr>
        <p:spPr>
          <a:xfrm flipH="1">
            <a:off x="7467600" y="3505200"/>
            <a:ext cx="457200" cy="9906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 name="Straight Arrow Connector 14"/>
          <p:cNvCxnSpPr>
            <a:stCxn id="6" idx="1"/>
          </p:cNvCxnSpPr>
          <p:nvPr/>
        </p:nvCxnSpPr>
        <p:spPr>
          <a:xfrm flipH="1">
            <a:off x="3657600" y="5033665"/>
            <a:ext cx="1600200" cy="14793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8" name="Straight Arrow Connector 17"/>
          <p:cNvCxnSpPr/>
          <p:nvPr/>
        </p:nvCxnSpPr>
        <p:spPr>
          <a:xfrm flipH="1" flipV="1">
            <a:off x="1066800" y="3733800"/>
            <a:ext cx="609600" cy="838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0" name="Straight Arrow Connector 19"/>
          <p:cNvCxnSpPr/>
          <p:nvPr/>
        </p:nvCxnSpPr>
        <p:spPr>
          <a:xfrm flipV="1">
            <a:off x="1676400" y="2057400"/>
            <a:ext cx="1752600" cy="6096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1" name="Slide Number Placeholder 20"/>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6">
              <a:lumMod val="20000"/>
              <a:lumOff val="80000"/>
            </a:schemeClr>
          </a:solidFill>
        </p:spPr>
        <p:txBody>
          <a:bodyPr/>
          <a:lstStyle/>
          <a:p>
            <a:endParaRPr lang="ar-EG" dirty="0" smtClean="0"/>
          </a:p>
          <a:p>
            <a:pPr algn="l" rtl="0"/>
            <a:r>
              <a:rPr lang="en-US" dirty="0" smtClean="0"/>
              <a:t>This model centralizes the user: the need of a client (stated, implied or assumed) is the starting point for an analysis of knowledge utilization </a:t>
            </a:r>
          </a:p>
          <a:p>
            <a:pPr algn="l" rtl="0"/>
            <a:r>
              <a:rPr lang="en-US" dirty="0" smtClean="0"/>
              <a:t>The model follows a need reduction cycle </a:t>
            </a:r>
          </a:p>
          <a:p>
            <a:pPr algn="l" rtl="0"/>
            <a:endParaRPr lang="ar-EG" dirty="0"/>
          </a:p>
        </p:txBody>
      </p:sp>
      <p:sp>
        <p:nvSpPr>
          <p:cNvPr id="3" name="Title 2"/>
          <p:cNvSpPr>
            <a:spLocks noGrp="1"/>
          </p:cNvSpPr>
          <p:nvPr>
            <p:ph type="title"/>
          </p:nvPr>
        </p:nvSpPr>
        <p:spPr>
          <a:solidFill>
            <a:schemeClr val="accent5">
              <a:lumMod val="60000"/>
              <a:lumOff val="40000"/>
            </a:schemeClr>
          </a:solidFill>
        </p:spPr>
        <p:txBody>
          <a:bodyPr>
            <a:normAutofit fontScale="90000"/>
          </a:bodyPr>
          <a:lstStyle/>
          <a:p>
            <a:r>
              <a:rPr lang="en-GB" u="sng" dirty="0" smtClean="0">
                <a:solidFill>
                  <a:srgbClr val="FF0000"/>
                </a:solidFill>
              </a:rPr>
              <a:t>Problem Solver Model</a:t>
            </a:r>
            <a:r>
              <a:rPr lang="ar-EG" u="sng" dirty="0" smtClean="0">
                <a:solidFill>
                  <a:srgbClr val="FF0000"/>
                </a:solidFill>
              </a:rPr>
              <a:t/>
            </a:r>
            <a:br>
              <a:rPr lang="ar-EG" u="sng" dirty="0" smtClean="0">
                <a:solidFill>
                  <a:srgbClr val="FF0000"/>
                </a:solidFill>
              </a:rPr>
            </a:b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1">
              <a:lumMod val="20000"/>
              <a:lumOff val="80000"/>
            </a:schemeClr>
          </a:solidFill>
        </p:spPr>
        <p:txBody>
          <a:bodyPr/>
          <a:lstStyle/>
          <a:p>
            <a:endParaRPr lang="ar-EG" dirty="0" smtClean="0"/>
          </a:p>
          <a:p>
            <a:endParaRPr lang="ar-EG" dirty="0" smtClean="0"/>
          </a:p>
          <a:p>
            <a:pPr algn="l" rtl="0">
              <a:buFont typeface="Wingdings" pitchFamily="2" charset="2"/>
              <a:buChar char="q"/>
            </a:pPr>
            <a:r>
              <a:rPr lang="en-US" dirty="0" smtClean="0"/>
              <a:t>Centralizes the researcher: the research  is the starting point for an analysis of knowledge utilization </a:t>
            </a:r>
          </a:p>
          <a:p>
            <a:pPr algn="l" rtl="0">
              <a:buFont typeface="Wingdings" pitchFamily="2" charset="2"/>
              <a:buChar char="q"/>
            </a:pPr>
            <a:r>
              <a:rPr lang="en-US" dirty="0" smtClean="0"/>
              <a:t>Research represents a set of facts and theories about the nature of the universe, which can be made useful to society through a process of development </a:t>
            </a:r>
          </a:p>
          <a:p>
            <a:pPr algn="l"/>
            <a:endParaRPr lang="ar-EG" dirty="0"/>
          </a:p>
        </p:txBody>
      </p:sp>
      <p:sp>
        <p:nvSpPr>
          <p:cNvPr id="3" name="Title 2"/>
          <p:cNvSpPr>
            <a:spLocks noGrp="1"/>
          </p:cNvSpPr>
          <p:nvPr>
            <p:ph type="title"/>
          </p:nvPr>
        </p:nvSpPr>
        <p:spPr>
          <a:solidFill>
            <a:schemeClr val="accent1"/>
          </a:solidFill>
        </p:spPr>
        <p:txBody>
          <a:bodyPr>
            <a:normAutofit fontScale="90000"/>
          </a:bodyPr>
          <a:lstStyle/>
          <a:p>
            <a:r>
              <a:rPr lang="ar-EG" dirty="0" smtClean="0"/>
              <a:t/>
            </a:r>
            <a:br>
              <a:rPr lang="ar-EG" dirty="0" smtClean="0"/>
            </a:br>
            <a:r>
              <a:rPr lang="ar-EG" dirty="0" smtClean="0"/>
              <a:t/>
            </a:r>
            <a:br>
              <a:rPr lang="ar-EG" dirty="0" smtClean="0"/>
            </a:br>
            <a:r>
              <a:rPr lang="en-US" sz="3100" dirty="0" smtClean="0">
                <a:solidFill>
                  <a:srgbClr val="FF0000"/>
                </a:solidFill>
              </a:rPr>
              <a:t>Research, Development and Diffusion Model </a:t>
            </a:r>
            <a:r>
              <a:rPr lang="en-US" dirty="0" smtClean="0"/>
              <a:t/>
            </a:r>
            <a:br>
              <a:rPr lang="en-US" dirty="0" smtClean="0"/>
            </a:b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accent3">
              <a:lumMod val="20000"/>
              <a:lumOff val="80000"/>
            </a:schemeClr>
          </a:solidFill>
        </p:spPr>
        <p:txBody>
          <a:bodyPr/>
          <a:lstStyle/>
          <a:p>
            <a:pPr algn="l" rtl="0"/>
            <a:endParaRPr lang="ar-EG" dirty="0"/>
          </a:p>
        </p:txBody>
      </p:sp>
      <p:sp>
        <p:nvSpPr>
          <p:cNvPr id="3" name="Title 2"/>
          <p:cNvSpPr>
            <a:spLocks noGrp="1"/>
          </p:cNvSpPr>
          <p:nvPr>
            <p:ph type="title"/>
          </p:nvPr>
        </p:nvSpPr>
        <p:spPr>
          <a:solidFill>
            <a:schemeClr val="accent6">
              <a:lumMod val="60000"/>
              <a:lumOff val="40000"/>
            </a:schemeClr>
          </a:solidFill>
        </p:spPr>
        <p:txBody>
          <a:bodyPr>
            <a:normAutofit fontScale="90000"/>
          </a:bodyPr>
          <a:lstStyle/>
          <a:p>
            <a:r>
              <a:rPr lang="en-US" sz="4400" dirty="0" smtClean="0">
                <a:solidFill>
                  <a:srgbClr val="FF0000"/>
                </a:solidFill>
              </a:rPr>
              <a:t>Research, Development and Diffusion Model</a:t>
            </a:r>
            <a:endParaRPr lang="ar-EG" dirty="0"/>
          </a:p>
        </p:txBody>
      </p:sp>
      <p:sp>
        <p:nvSpPr>
          <p:cNvPr id="4" name="Rectangle 3"/>
          <p:cNvSpPr/>
          <p:nvPr/>
        </p:nvSpPr>
        <p:spPr>
          <a:xfrm>
            <a:off x="990600" y="2133600"/>
            <a:ext cx="1219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Basic Research </a:t>
            </a:r>
            <a:endParaRPr lang="ar-EG" dirty="0"/>
          </a:p>
        </p:txBody>
      </p:sp>
      <p:sp>
        <p:nvSpPr>
          <p:cNvPr id="7" name="Rectangle 6"/>
          <p:cNvSpPr/>
          <p:nvPr/>
        </p:nvSpPr>
        <p:spPr>
          <a:xfrm>
            <a:off x="7010400" y="4267200"/>
            <a:ext cx="13716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Planned dissemination  activities </a:t>
            </a:r>
            <a:endParaRPr lang="ar-EG" dirty="0"/>
          </a:p>
        </p:txBody>
      </p:sp>
      <p:sp>
        <p:nvSpPr>
          <p:cNvPr id="8" name="Rectangle 7"/>
          <p:cNvSpPr/>
          <p:nvPr/>
        </p:nvSpPr>
        <p:spPr>
          <a:xfrm>
            <a:off x="7239000" y="2209800"/>
            <a:ext cx="1219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t>Production &amp; packaging </a:t>
            </a:r>
            <a:endParaRPr lang="ar-EG" sz="1400" dirty="0"/>
          </a:p>
        </p:txBody>
      </p:sp>
      <p:sp>
        <p:nvSpPr>
          <p:cNvPr id="9" name="Rectangle 8"/>
          <p:cNvSpPr/>
          <p:nvPr/>
        </p:nvSpPr>
        <p:spPr>
          <a:xfrm>
            <a:off x="5181600" y="2133600"/>
            <a:ext cx="1219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Development &amp; testing </a:t>
            </a:r>
            <a:endParaRPr lang="ar-EG" dirty="0"/>
          </a:p>
        </p:txBody>
      </p:sp>
      <p:sp>
        <p:nvSpPr>
          <p:cNvPr id="10" name="Rectangle 9"/>
          <p:cNvSpPr/>
          <p:nvPr/>
        </p:nvSpPr>
        <p:spPr>
          <a:xfrm>
            <a:off x="3124200" y="2133600"/>
            <a:ext cx="12192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Applied  Research </a:t>
            </a:r>
            <a:endParaRPr lang="ar-EG" dirty="0"/>
          </a:p>
        </p:txBody>
      </p:sp>
      <p:sp>
        <p:nvSpPr>
          <p:cNvPr id="11" name="Oval 10"/>
          <p:cNvSpPr/>
          <p:nvPr/>
        </p:nvSpPr>
        <p:spPr>
          <a:xfrm>
            <a:off x="3962400" y="4419600"/>
            <a:ext cx="19812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The User </a:t>
            </a:r>
            <a:endParaRPr lang="ar-EG" dirty="0"/>
          </a:p>
        </p:txBody>
      </p:sp>
      <p:cxnSp>
        <p:nvCxnSpPr>
          <p:cNvPr id="13" name="Straight Arrow Connector 12"/>
          <p:cNvCxnSpPr>
            <a:stCxn id="4" idx="3"/>
          </p:cNvCxnSpPr>
          <p:nvPr/>
        </p:nvCxnSpPr>
        <p:spPr>
          <a:xfrm>
            <a:off x="2209800" y="2857500"/>
            <a:ext cx="914400" cy="381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6" name="Straight Arrow Connector 15"/>
          <p:cNvCxnSpPr/>
          <p:nvPr/>
        </p:nvCxnSpPr>
        <p:spPr>
          <a:xfrm>
            <a:off x="4343400" y="2895600"/>
            <a:ext cx="914400" cy="381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8" name="Straight Arrow Connector 17"/>
          <p:cNvCxnSpPr/>
          <p:nvPr/>
        </p:nvCxnSpPr>
        <p:spPr>
          <a:xfrm>
            <a:off x="6248400" y="2895600"/>
            <a:ext cx="914400" cy="381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0" name="Straight Arrow Connector 19"/>
          <p:cNvCxnSpPr/>
          <p:nvPr/>
        </p:nvCxnSpPr>
        <p:spPr>
          <a:xfrm>
            <a:off x="7772400" y="3581400"/>
            <a:ext cx="0" cy="8001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3" name="Straight Arrow Connector 22"/>
          <p:cNvCxnSpPr/>
          <p:nvPr/>
        </p:nvCxnSpPr>
        <p:spPr>
          <a:xfrm flipH="1">
            <a:off x="5867400" y="5029200"/>
            <a:ext cx="11430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6" name="Slide Number Placeholder 25"/>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145</TotalTime>
  <Words>1426</Words>
  <Application>Microsoft Office PowerPoint</Application>
  <PresentationFormat>On-screen Show (4:3)</PresentationFormat>
  <Paragraphs>182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Concourse</vt:lpstr>
      <vt:lpstr>KM as a process Approach </vt:lpstr>
      <vt:lpstr>Emerging of K. Utilization </vt:lpstr>
      <vt:lpstr>Why KU is important ?</vt:lpstr>
      <vt:lpstr>Slide 4</vt:lpstr>
      <vt:lpstr>Knowledge Utilization Models </vt:lpstr>
      <vt:lpstr>Problem Solver Model  </vt:lpstr>
      <vt:lpstr>Problem Solver Model </vt:lpstr>
      <vt:lpstr>  Research, Development and Diffusion Model  </vt:lpstr>
      <vt:lpstr>Research, Development and Diffusion Model</vt:lpstr>
      <vt:lpstr>  Social Interaction Model  </vt:lpstr>
      <vt:lpstr>Slide 11</vt:lpstr>
      <vt:lpstr>  K U is a process   </vt:lpstr>
      <vt:lpstr>Knowledge Utilization as a Learning process  :</vt:lpstr>
      <vt:lpstr>KM &amp; OL relationship </vt:lpstr>
      <vt:lpstr>KM &amp; OL relationship </vt:lpstr>
      <vt:lpstr>Slide 16</vt:lpstr>
      <vt:lpstr>Slide 17</vt:lpstr>
      <vt:lpstr>Organizational learning &amp; KM relationship </vt:lpstr>
      <vt:lpstr>  Innovation  (The result of knowledge utilization )  </vt:lpstr>
      <vt:lpstr>Slide 20</vt:lpstr>
      <vt:lpstr>Characteristics of innovations that are more rapidly adopted :</vt:lpstr>
      <vt:lpstr>Slide 22</vt:lpstr>
      <vt:lpstr>Knowledge Utilization in Practice</vt:lpstr>
      <vt:lpstr>Slide 24</vt:lpstr>
      <vt:lpstr>Slide 25</vt:lpstr>
      <vt:lpstr>Slide 26</vt:lpstr>
      <vt:lpstr>Slide 27</vt:lpstr>
      <vt:lpstr>Slide 28</vt:lpstr>
      <vt:lpstr>KM Processes Summary and Conclusions</vt:lpstr>
      <vt:lpstr>KM process  Facts </vt:lpstr>
      <vt:lpstr>Slide 31</vt:lpstr>
      <vt:lpstr>Slide 32</vt:lpstr>
      <vt:lpstr>Slide 33</vt:lpstr>
      <vt:lpstr>Slide 34</vt:lpstr>
      <vt:lpstr>Slide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KM as a process Approach </dc:title>
  <dc:creator/>
  <cp:lastModifiedBy>Default</cp:lastModifiedBy>
  <cp:revision>6</cp:revision>
  <dcterms:created xsi:type="dcterms:W3CDTF">2006-08-16T00:00:00Z</dcterms:created>
  <dcterms:modified xsi:type="dcterms:W3CDTF">2014-04-05T20:38:46Z</dcterms:modified>
</cp:coreProperties>
</file>