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emf" ContentType="image/x-emf"/>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2" r:id="rId6"/>
    <p:sldId id="263" r:id="rId7"/>
    <p:sldId id="264" r:id="rId8"/>
    <p:sldId id="284" r:id="rId9"/>
    <p:sldId id="266" r:id="rId10"/>
    <p:sldId id="267" r:id="rId11"/>
    <p:sldId id="268" r:id="rId12"/>
    <p:sldId id="270" r:id="rId13"/>
    <p:sldId id="269" r:id="rId14"/>
    <p:sldId id="271" r:id="rId15"/>
    <p:sldId id="272" r:id="rId16"/>
    <p:sldId id="273" r:id="rId17"/>
    <p:sldId id="274" r:id="rId18"/>
    <p:sldId id="276" r:id="rId19"/>
    <p:sldId id="277" r:id="rId20"/>
    <p:sldId id="287" r:id="rId21"/>
    <p:sldId id="278" r:id="rId22"/>
    <p:sldId id="279" r:id="rId23"/>
    <p:sldId id="280" r:id="rId24"/>
    <p:sldId id="281" r:id="rId25"/>
    <p:sldId id="282" r:id="rId26"/>
    <p:sldId id="283" r:id="rId2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78" d="100"/>
          <a:sy n="78" d="100"/>
        </p:scale>
        <p:origin x="-198" y="-96"/>
      </p:cViewPr>
      <p:guideLst>
        <p:guide orient="horz" pos="2160"/>
        <p:guide pos="3840"/>
      </p:guideLst>
    </p:cSldViewPr>
  </p:slideViewPr>
  <p:notesTextViewPr>
    <p:cViewPr>
      <p:scale>
        <a:sx n="1" d="1"/>
        <a:sy n="1" d="1"/>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AF9B569B-CF47-4E16-B2D2-B8C0204F93B8}" type="datetimeFigureOut">
              <a:rPr lang="en-US" smtClean="0"/>
              <a:pPr/>
              <a:t>4/29/2014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DF4B4E3-8FE8-4E80-9CF6-AD01A0FEB9FD}" type="slidenum">
              <a:rPr lang="en-US" smtClean="0"/>
              <a:pPr/>
              <a:t>‹#›</a:t>
            </a:fld>
            <a:endParaRPr lang="en-US"/>
          </a:p>
        </p:txBody>
      </p:sp>
    </p:spTree>
    <p:extLst>
      <p:ext uri="{BB962C8B-B14F-4D97-AF65-F5344CB8AC3E}">
        <p14:creationId xmlns:p14="http://schemas.microsoft.com/office/powerpoint/2010/main" xmlns="" val="309156746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F9B569B-CF47-4E16-B2D2-B8C0204F93B8}" type="datetimeFigureOut">
              <a:rPr lang="en-US" smtClean="0"/>
              <a:pPr/>
              <a:t>4/29/2014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DF4B4E3-8FE8-4E80-9CF6-AD01A0FEB9FD}" type="slidenum">
              <a:rPr lang="en-US" smtClean="0"/>
              <a:pPr/>
              <a:t>‹#›</a:t>
            </a:fld>
            <a:endParaRPr lang="en-US"/>
          </a:p>
        </p:txBody>
      </p:sp>
    </p:spTree>
    <p:extLst>
      <p:ext uri="{BB962C8B-B14F-4D97-AF65-F5344CB8AC3E}">
        <p14:creationId xmlns:p14="http://schemas.microsoft.com/office/powerpoint/2010/main" xmlns="" val="136806661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F9B569B-CF47-4E16-B2D2-B8C0204F93B8}" type="datetimeFigureOut">
              <a:rPr lang="en-US" smtClean="0"/>
              <a:pPr/>
              <a:t>4/29/2014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DF4B4E3-8FE8-4E80-9CF6-AD01A0FEB9FD}" type="slidenum">
              <a:rPr lang="en-US" smtClean="0"/>
              <a:pPr/>
              <a:t>‹#›</a:t>
            </a:fld>
            <a:endParaRPr lang="en-US"/>
          </a:p>
        </p:txBody>
      </p:sp>
    </p:spTree>
    <p:extLst>
      <p:ext uri="{BB962C8B-B14F-4D97-AF65-F5344CB8AC3E}">
        <p14:creationId xmlns:p14="http://schemas.microsoft.com/office/powerpoint/2010/main" xmlns="" val="214219738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422400" y="304800"/>
            <a:ext cx="103632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1422400" y="1676400"/>
            <a:ext cx="508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705600" y="1676400"/>
            <a:ext cx="508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13"/>
          <p:cNvSpPr>
            <a:spLocks noGrp="1" noChangeArrowheads="1"/>
          </p:cNvSpPr>
          <p:nvPr>
            <p:ph type="dt" sz="half" idx="10"/>
          </p:nvPr>
        </p:nvSpPr>
        <p:spPr>
          <a:ln/>
        </p:spPr>
        <p:txBody>
          <a:bodyPr/>
          <a:lstStyle>
            <a:lvl1pPr>
              <a:defRPr/>
            </a:lvl1pPr>
          </a:lstStyle>
          <a:p>
            <a:pPr>
              <a:defRPr/>
            </a:pPr>
            <a:endParaRPr lang="en-US" altLang="ja-JP"/>
          </a:p>
        </p:txBody>
      </p:sp>
      <p:sp>
        <p:nvSpPr>
          <p:cNvPr id="6" name="Rectangle 14"/>
          <p:cNvSpPr>
            <a:spLocks noGrp="1" noChangeArrowheads="1"/>
          </p:cNvSpPr>
          <p:nvPr>
            <p:ph type="ftr" sz="quarter" idx="11"/>
          </p:nvPr>
        </p:nvSpPr>
        <p:spPr>
          <a:ln/>
        </p:spPr>
        <p:txBody>
          <a:bodyPr/>
          <a:lstStyle>
            <a:lvl1pPr>
              <a:defRPr/>
            </a:lvl1pPr>
          </a:lstStyle>
          <a:p>
            <a:pPr>
              <a:defRPr/>
            </a:pPr>
            <a:endParaRPr lang="en-US" altLang="ja-JP"/>
          </a:p>
        </p:txBody>
      </p:sp>
      <p:sp>
        <p:nvSpPr>
          <p:cNvPr id="7" name="Rectangle 15"/>
          <p:cNvSpPr>
            <a:spLocks noGrp="1" noChangeArrowheads="1"/>
          </p:cNvSpPr>
          <p:nvPr>
            <p:ph type="sldNum" sz="quarter" idx="12"/>
          </p:nvPr>
        </p:nvSpPr>
        <p:spPr>
          <a:ln/>
        </p:spPr>
        <p:txBody>
          <a:bodyPr/>
          <a:lstStyle>
            <a:lvl1pPr>
              <a:defRPr/>
            </a:lvl1pPr>
          </a:lstStyle>
          <a:p>
            <a:pPr>
              <a:defRPr/>
            </a:pPr>
            <a:fld id="{FF855F62-CE15-459E-B8AE-9658702B8A3F}" type="slidenum">
              <a:rPr lang="ja-JP" altLang="en-US"/>
              <a:pPr>
                <a:defRPr/>
              </a:pPr>
              <a:t>‹#›</a:t>
            </a:fld>
            <a:endParaRPr lang="en-US" altLang="ja-JP"/>
          </a:p>
        </p:txBody>
      </p:sp>
    </p:spTree>
    <p:extLst>
      <p:ext uri="{BB962C8B-B14F-4D97-AF65-F5344CB8AC3E}">
        <p14:creationId xmlns:p14="http://schemas.microsoft.com/office/powerpoint/2010/main" xmlns="" val="20621048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F9B569B-CF47-4E16-B2D2-B8C0204F93B8}" type="datetimeFigureOut">
              <a:rPr lang="en-US" smtClean="0"/>
              <a:pPr/>
              <a:t>4/29/2014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DF4B4E3-8FE8-4E80-9CF6-AD01A0FEB9FD}" type="slidenum">
              <a:rPr lang="en-US" smtClean="0"/>
              <a:pPr/>
              <a:t>‹#›</a:t>
            </a:fld>
            <a:endParaRPr lang="en-US"/>
          </a:p>
        </p:txBody>
      </p:sp>
    </p:spTree>
    <p:extLst>
      <p:ext uri="{BB962C8B-B14F-4D97-AF65-F5344CB8AC3E}">
        <p14:creationId xmlns:p14="http://schemas.microsoft.com/office/powerpoint/2010/main" xmlns="" val="115816578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F9B569B-CF47-4E16-B2D2-B8C0204F93B8}" type="datetimeFigureOut">
              <a:rPr lang="en-US" smtClean="0"/>
              <a:pPr/>
              <a:t>4/29/2014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DF4B4E3-8FE8-4E80-9CF6-AD01A0FEB9FD}" type="slidenum">
              <a:rPr lang="en-US" smtClean="0"/>
              <a:pPr/>
              <a:t>‹#›</a:t>
            </a:fld>
            <a:endParaRPr lang="en-US"/>
          </a:p>
        </p:txBody>
      </p:sp>
    </p:spTree>
    <p:extLst>
      <p:ext uri="{BB962C8B-B14F-4D97-AF65-F5344CB8AC3E}">
        <p14:creationId xmlns:p14="http://schemas.microsoft.com/office/powerpoint/2010/main" xmlns="" val="372032814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AF9B569B-CF47-4E16-B2D2-B8C0204F93B8}" type="datetimeFigureOut">
              <a:rPr lang="en-US" smtClean="0"/>
              <a:pPr/>
              <a:t>4/29/2014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DF4B4E3-8FE8-4E80-9CF6-AD01A0FEB9FD}" type="slidenum">
              <a:rPr lang="en-US" smtClean="0"/>
              <a:pPr/>
              <a:t>‹#›</a:t>
            </a:fld>
            <a:endParaRPr lang="en-US"/>
          </a:p>
        </p:txBody>
      </p:sp>
    </p:spTree>
    <p:extLst>
      <p:ext uri="{BB962C8B-B14F-4D97-AF65-F5344CB8AC3E}">
        <p14:creationId xmlns:p14="http://schemas.microsoft.com/office/powerpoint/2010/main" xmlns="" val="118992554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AF9B569B-CF47-4E16-B2D2-B8C0204F93B8}" type="datetimeFigureOut">
              <a:rPr lang="en-US" smtClean="0"/>
              <a:pPr/>
              <a:t>4/29/2014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DF4B4E3-8FE8-4E80-9CF6-AD01A0FEB9FD}" type="slidenum">
              <a:rPr lang="en-US" smtClean="0"/>
              <a:pPr/>
              <a:t>‹#›</a:t>
            </a:fld>
            <a:endParaRPr lang="en-US"/>
          </a:p>
        </p:txBody>
      </p:sp>
    </p:spTree>
    <p:extLst>
      <p:ext uri="{BB962C8B-B14F-4D97-AF65-F5344CB8AC3E}">
        <p14:creationId xmlns:p14="http://schemas.microsoft.com/office/powerpoint/2010/main" xmlns="" val="199179927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AF9B569B-CF47-4E16-B2D2-B8C0204F93B8}" type="datetimeFigureOut">
              <a:rPr lang="en-US" smtClean="0"/>
              <a:pPr/>
              <a:t>4/29/2014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DF4B4E3-8FE8-4E80-9CF6-AD01A0FEB9FD}" type="slidenum">
              <a:rPr lang="en-US" smtClean="0"/>
              <a:pPr/>
              <a:t>‹#›</a:t>
            </a:fld>
            <a:endParaRPr lang="en-US"/>
          </a:p>
        </p:txBody>
      </p:sp>
    </p:spTree>
    <p:extLst>
      <p:ext uri="{BB962C8B-B14F-4D97-AF65-F5344CB8AC3E}">
        <p14:creationId xmlns:p14="http://schemas.microsoft.com/office/powerpoint/2010/main" xmlns="" val="2625495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F9B569B-CF47-4E16-B2D2-B8C0204F93B8}" type="datetimeFigureOut">
              <a:rPr lang="en-US" smtClean="0"/>
              <a:pPr/>
              <a:t>4/29/2014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DF4B4E3-8FE8-4E80-9CF6-AD01A0FEB9FD}" type="slidenum">
              <a:rPr lang="en-US" smtClean="0"/>
              <a:pPr/>
              <a:t>‹#›</a:t>
            </a:fld>
            <a:endParaRPr lang="en-US"/>
          </a:p>
        </p:txBody>
      </p:sp>
    </p:spTree>
    <p:extLst>
      <p:ext uri="{BB962C8B-B14F-4D97-AF65-F5344CB8AC3E}">
        <p14:creationId xmlns:p14="http://schemas.microsoft.com/office/powerpoint/2010/main" xmlns="" val="74220015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F9B569B-CF47-4E16-B2D2-B8C0204F93B8}" type="datetimeFigureOut">
              <a:rPr lang="en-US" smtClean="0"/>
              <a:pPr/>
              <a:t>4/29/2014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DF4B4E3-8FE8-4E80-9CF6-AD01A0FEB9FD}" type="slidenum">
              <a:rPr lang="en-US" smtClean="0"/>
              <a:pPr/>
              <a:t>‹#›</a:t>
            </a:fld>
            <a:endParaRPr lang="en-US"/>
          </a:p>
        </p:txBody>
      </p:sp>
    </p:spTree>
    <p:extLst>
      <p:ext uri="{BB962C8B-B14F-4D97-AF65-F5344CB8AC3E}">
        <p14:creationId xmlns:p14="http://schemas.microsoft.com/office/powerpoint/2010/main" xmlns="" val="399116782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F9B569B-CF47-4E16-B2D2-B8C0204F93B8}" type="datetimeFigureOut">
              <a:rPr lang="en-US" smtClean="0"/>
              <a:pPr/>
              <a:t>4/29/2014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DF4B4E3-8FE8-4E80-9CF6-AD01A0FEB9FD}" type="slidenum">
              <a:rPr lang="en-US" smtClean="0"/>
              <a:pPr/>
              <a:t>‹#›</a:t>
            </a:fld>
            <a:endParaRPr lang="en-US"/>
          </a:p>
        </p:txBody>
      </p:sp>
    </p:spTree>
    <p:extLst>
      <p:ext uri="{BB962C8B-B14F-4D97-AF65-F5344CB8AC3E}">
        <p14:creationId xmlns:p14="http://schemas.microsoft.com/office/powerpoint/2010/main" xmlns="" val="87164279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4">
            <a:lumMod val="20000"/>
            <a:lumOff val="80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F9B569B-CF47-4E16-B2D2-B8C0204F93B8}" type="datetimeFigureOut">
              <a:rPr lang="en-US" smtClean="0"/>
              <a:pPr/>
              <a:t>4/29/2014</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DF4B4E3-8FE8-4E80-9CF6-AD01A0FEB9FD}" type="slidenum">
              <a:rPr lang="en-US" smtClean="0"/>
              <a:pPr/>
              <a:t>‹#›</a:t>
            </a:fld>
            <a:endParaRPr lang="en-US"/>
          </a:p>
        </p:txBody>
      </p:sp>
    </p:spTree>
    <p:extLst>
      <p:ext uri="{BB962C8B-B14F-4D97-AF65-F5344CB8AC3E}">
        <p14:creationId xmlns:p14="http://schemas.microsoft.com/office/powerpoint/2010/main" xmlns="" val="74898641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5.wmf"/><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b="1" dirty="0" smtClean="0">
                <a:solidFill>
                  <a:schemeClr val="accent6">
                    <a:lumMod val="50000"/>
                  </a:schemeClr>
                </a:solidFill>
              </a:rPr>
              <a:t>Knowledge Management </a:t>
            </a:r>
            <a:br>
              <a:rPr lang="en-US" b="1" dirty="0" smtClean="0">
                <a:solidFill>
                  <a:schemeClr val="accent6">
                    <a:lumMod val="50000"/>
                  </a:schemeClr>
                </a:solidFill>
              </a:rPr>
            </a:br>
            <a:r>
              <a:rPr lang="en-US" b="1" dirty="0" smtClean="0">
                <a:solidFill>
                  <a:schemeClr val="accent6">
                    <a:lumMod val="50000"/>
                  </a:schemeClr>
                </a:solidFill>
              </a:rPr>
              <a:t>Infrastructure Approach </a:t>
            </a:r>
            <a:endParaRPr lang="en-US" b="1" dirty="0">
              <a:solidFill>
                <a:schemeClr val="accent6">
                  <a:lumMod val="50000"/>
                </a:schemeClr>
              </a:solidFill>
            </a:endParaRPr>
          </a:p>
        </p:txBody>
      </p:sp>
      <p:sp>
        <p:nvSpPr>
          <p:cNvPr id="3" name="Subtitle 2"/>
          <p:cNvSpPr>
            <a:spLocks noGrp="1"/>
          </p:cNvSpPr>
          <p:nvPr>
            <p:ph type="subTitle" idx="1"/>
          </p:nvPr>
        </p:nvSpPr>
        <p:spPr/>
        <p:txBody>
          <a:bodyPr>
            <a:noAutofit/>
          </a:bodyPr>
          <a:lstStyle/>
          <a:p>
            <a:r>
              <a:rPr lang="en-US" sz="3200" b="1" dirty="0" smtClean="0">
                <a:solidFill>
                  <a:srgbClr val="FF0000"/>
                </a:solidFill>
              </a:rPr>
              <a:t>Knowledge Worker </a:t>
            </a:r>
          </a:p>
          <a:p>
            <a:r>
              <a:rPr lang="en-US" sz="3200" b="1" dirty="0" smtClean="0">
                <a:solidFill>
                  <a:srgbClr val="FF0000"/>
                </a:solidFill>
              </a:rPr>
              <a:t>Knowledge Technology </a:t>
            </a:r>
          </a:p>
          <a:p>
            <a:r>
              <a:rPr lang="en-US" sz="3200" b="1" dirty="0" smtClean="0">
                <a:solidFill>
                  <a:srgbClr val="FF0000"/>
                </a:solidFill>
              </a:rPr>
              <a:t>Knowledge Culture </a:t>
            </a:r>
            <a:endParaRPr lang="en-US" sz="3200" b="1" dirty="0">
              <a:solidFill>
                <a:srgbClr val="FF0000"/>
              </a:solidFill>
            </a:endParaRPr>
          </a:p>
        </p:txBody>
      </p:sp>
    </p:spTree>
    <p:extLst>
      <p:ext uri="{BB962C8B-B14F-4D97-AF65-F5344CB8AC3E}">
        <p14:creationId xmlns:p14="http://schemas.microsoft.com/office/powerpoint/2010/main" xmlns="" val="256432505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algn="just"/>
            <a:r>
              <a:rPr lang="en-US" dirty="0" smtClean="0"/>
              <a:t>As we noticed, the new pattern of work increased the knowledge intensity of work through creating a greater need of intellectual skills,    resulting in producing an enormous expansion in number of k workers.</a:t>
            </a:r>
          </a:p>
          <a:p>
            <a:r>
              <a:rPr lang="en-US" dirty="0" smtClean="0"/>
              <a:t>Knowledge workers are rapidly becoming the largest group in the work force of every developed country. They may already compose </a:t>
            </a:r>
            <a:r>
              <a:rPr lang="en-US" b="1" dirty="0" smtClean="0">
                <a:solidFill>
                  <a:srgbClr val="FF0000"/>
                </a:solidFill>
              </a:rPr>
              <a:t>60%</a:t>
            </a:r>
            <a:r>
              <a:rPr lang="en-US" dirty="0" smtClean="0"/>
              <a:t>  of the American workers, which mean that they are becoming the most valuable assets of the 21st century, and also they will be the root of the knowledge economy as it appear in the following figure  </a:t>
            </a:r>
            <a:endParaRPr lang="en-US" dirty="0"/>
          </a:p>
        </p:txBody>
      </p:sp>
    </p:spTree>
    <p:extLst>
      <p:ext uri="{BB962C8B-B14F-4D97-AF65-F5344CB8AC3E}">
        <p14:creationId xmlns:p14="http://schemas.microsoft.com/office/powerpoint/2010/main" xmlns="" val="83798045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marL="0" marR="0" algn="ctr">
              <a:lnSpc>
                <a:spcPct val="150000"/>
              </a:lnSpc>
              <a:spcBef>
                <a:spcPts val="0"/>
              </a:spcBef>
              <a:spcAft>
                <a:spcPts val="1000"/>
              </a:spcAft>
            </a:pPr>
            <a:r>
              <a:rPr lang="en-US" sz="4000" b="1" dirty="0" smtClean="0">
                <a:effectLst/>
                <a:latin typeface="Times New Roman" panose="02020603050405020304" pitchFamily="18" charset="0"/>
                <a:ea typeface="Times New Roman" panose="02020603050405020304" pitchFamily="18" charset="0"/>
                <a:cs typeface="Arial" panose="020B0604020202020204" pitchFamily="34" charset="0"/>
              </a:rPr>
              <a:t> </a:t>
            </a:r>
            <a:r>
              <a:rPr lang="en-US" b="1" dirty="0" smtClean="0">
                <a:effectLst/>
                <a:latin typeface="Times New Roman" panose="02020603050405020304" pitchFamily="18" charset="0"/>
                <a:ea typeface="Times New Roman" panose="02020603050405020304" pitchFamily="18" charset="0"/>
                <a:cs typeface="Arial" panose="020B0604020202020204" pitchFamily="34" charset="0"/>
              </a:rPr>
              <a:t> </a:t>
            </a:r>
            <a:r>
              <a:rPr lang="en-US" sz="3600" dirty="0" smtClean="0">
                <a:effectLst/>
                <a:latin typeface="Calibri" panose="020F0502020204030204" pitchFamily="34" charset="0"/>
                <a:ea typeface="Times New Roman" panose="02020603050405020304" pitchFamily="18" charset="0"/>
                <a:cs typeface="Arial" panose="020B0604020202020204" pitchFamily="34" charset="0"/>
              </a:rPr>
              <a:t/>
            </a:r>
            <a:br>
              <a:rPr lang="en-US" sz="3600" dirty="0" smtClean="0">
                <a:effectLst/>
                <a:latin typeface="Calibri" panose="020F0502020204030204" pitchFamily="34" charset="0"/>
                <a:ea typeface="Times New Roman" panose="02020603050405020304" pitchFamily="18" charset="0"/>
                <a:cs typeface="Arial" panose="020B0604020202020204" pitchFamily="34" charset="0"/>
              </a:rPr>
            </a:br>
            <a:r>
              <a:rPr lang="en-US" sz="3100" b="1" dirty="0" smtClean="0">
                <a:effectLst/>
                <a:latin typeface="Times New Roman" panose="02020603050405020304" pitchFamily="18" charset="0"/>
                <a:ea typeface="Times New Roman" panose="02020603050405020304" pitchFamily="18" charset="0"/>
                <a:cs typeface="Arial" panose="020B0604020202020204" pitchFamily="34" charset="0"/>
              </a:rPr>
              <a:t>Knowledge Workers as a base of Knowledge economy</a:t>
            </a:r>
            <a:r>
              <a:rPr lang="en-US" sz="3600" dirty="0" smtClean="0">
                <a:effectLst/>
                <a:latin typeface="Calibri" panose="020F0502020204030204" pitchFamily="34" charset="0"/>
                <a:ea typeface="Times New Roman" panose="02020603050405020304" pitchFamily="18" charset="0"/>
                <a:cs typeface="Arial" panose="020B0604020202020204" pitchFamily="34" charset="0"/>
              </a:rPr>
              <a:t/>
            </a:r>
            <a:br>
              <a:rPr lang="en-US" sz="3600" dirty="0" smtClean="0">
                <a:effectLst/>
                <a:latin typeface="Calibri" panose="020F0502020204030204" pitchFamily="34" charset="0"/>
                <a:ea typeface="Times New Roman" panose="02020603050405020304" pitchFamily="18" charset="0"/>
                <a:cs typeface="Arial" panose="020B0604020202020204" pitchFamily="34" charset="0"/>
              </a:rPr>
            </a:br>
            <a:r>
              <a:rPr lang="en-US" sz="4800" dirty="0" smtClean="0">
                <a:effectLst/>
                <a:latin typeface="Times New Roman" panose="02020603050405020304" pitchFamily="18" charset="0"/>
                <a:ea typeface="Times New Roman" panose="02020603050405020304" pitchFamily="18" charset="0"/>
                <a:cs typeface="Arial" panose="020B0604020202020204" pitchFamily="34" charset="0"/>
              </a:rPr>
              <a:t> </a:t>
            </a:r>
            <a:endParaRPr lang="en-US" dirty="0"/>
          </a:p>
        </p:txBody>
      </p:sp>
      <p:pic>
        <p:nvPicPr>
          <p:cNvPr id="4" name="Content Placeholder 3"/>
          <p:cNvPicPr>
            <a:picLocks noGrp="1" noChangeAspect="1"/>
          </p:cNvPicPr>
          <p:nvPr>
            <p:ph idx="1"/>
          </p:nvPr>
        </p:nvPicPr>
        <p:blipFill>
          <a:blip r:embed="rId2" cstate="print"/>
          <a:stretch>
            <a:fillRect/>
          </a:stretch>
        </p:blipFill>
        <p:spPr>
          <a:xfrm>
            <a:off x="3123076" y="2475157"/>
            <a:ext cx="5945847" cy="3254648"/>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sp>
        <p:nvSpPr>
          <p:cNvPr id="6" name="Rectangle 5"/>
          <p:cNvSpPr>
            <a:spLocks noChangeArrowheads="1"/>
          </p:cNvSpPr>
          <p:nvPr/>
        </p:nvSpPr>
        <p:spPr bwMode="auto">
          <a:xfrm>
            <a:off x="4179779" y="5179099"/>
            <a:ext cx="3085465" cy="447675"/>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upright="1">
            <a:noAutofit/>
          </a:bodyPr>
          <a:lstStyle/>
          <a:p>
            <a:pPr marL="0" marR="0" algn="ctr">
              <a:lnSpc>
                <a:spcPct val="115000"/>
              </a:lnSpc>
              <a:spcBef>
                <a:spcPts val="0"/>
              </a:spcBef>
              <a:spcAft>
                <a:spcPts val="1000"/>
              </a:spcAft>
            </a:pPr>
            <a:r>
              <a:rPr lang="en-US" sz="1600" b="1" dirty="0">
                <a:effectLst/>
                <a:latin typeface="Calibri" panose="020F0502020204030204" pitchFamily="34" charset="0"/>
                <a:ea typeface="Times New Roman" panose="02020603050405020304" pitchFamily="18" charset="0"/>
                <a:cs typeface="Arial" panose="020B0604020202020204" pitchFamily="34" charset="0"/>
              </a:rPr>
              <a:t>Knowledge Economy </a:t>
            </a:r>
            <a:endParaRPr lang="en-US" sz="1100" dirty="0">
              <a:effectLst/>
              <a:latin typeface="Calibri" panose="020F0502020204030204" pitchFamily="34" charset="0"/>
              <a:ea typeface="Times New Roman" panose="02020603050405020304" pitchFamily="18" charset="0"/>
              <a:cs typeface="Arial" panose="020B0604020202020204" pitchFamily="34" charset="0"/>
            </a:endParaRPr>
          </a:p>
        </p:txBody>
      </p:sp>
    </p:spTree>
    <p:extLst>
      <p:ext uri="{BB962C8B-B14F-4D97-AF65-F5344CB8AC3E}">
        <p14:creationId xmlns:p14="http://schemas.microsoft.com/office/powerpoint/2010/main" xmlns="" val="121358848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360607" y="1812746"/>
            <a:ext cx="8995893" cy="2952437"/>
          </a:xfrm>
          <a:solidFill>
            <a:srgbClr val="92D050"/>
          </a:solidFill>
        </p:spPr>
        <p:txBody>
          <a:bodyPr/>
          <a:lstStyle/>
          <a:p>
            <a:pPr algn="ctr"/>
            <a:r>
              <a:rPr lang="en-US" b="1" dirty="0" smtClean="0"/>
              <a:t>Therefore the central challenge for developed countries is no longer to make the manual work more productive; it will be to make knowledge  workers more productive (Drucker 1999).</a:t>
            </a:r>
            <a:endParaRPr lang="en-US" b="1" dirty="0"/>
          </a:p>
        </p:txBody>
      </p:sp>
      <p:pic>
        <p:nvPicPr>
          <p:cNvPr id="5" name="Picture 4"/>
          <p:cNvPicPr>
            <a:picLocks noChangeAspect="1"/>
          </p:cNvPicPr>
          <p:nvPr/>
        </p:nvPicPr>
        <p:blipFill>
          <a:blip r:embed="rId2" cstate="print"/>
          <a:stretch>
            <a:fillRect/>
          </a:stretch>
        </p:blipFill>
        <p:spPr>
          <a:xfrm>
            <a:off x="9769218" y="1646605"/>
            <a:ext cx="2158171" cy="3023878"/>
          </a:xfrm>
          <a:prstGeom prst="rect">
            <a:avLst/>
          </a:prstGeom>
        </p:spPr>
      </p:pic>
    </p:spTree>
    <p:extLst>
      <p:ext uri="{BB962C8B-B14F-4D97-AF65-F5344CB8AC3E}">
        <p14:creationId xmlns:p14="http://schemas.microsoft.com/office/powerpoint/2010/main" xmlns="" val="230740825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206062"/>
            <a:ext cx="10515600" cy="1970468"/>
          </a:xfrm>
        </p:spPr>
        <p:txBody>
          <a:bodyPr>
            <a:normAutofit fontScale="90000"/>
          </a:bodyPr>
          <a:lstStyle/>
          <a:p>
            <a:pPr algn="ctr"/>
            <a:r>
              <a:rPr lang="en-US" dirty="0" smtClean="0"/>
              <a:t/>
            </a:r>
            <a:br>
              <a:rPr lang="en-US" dirty="0" smtClean="0"/>
            </a:br>
            <a:r>
              <a:rPr lang="en-US" dirty="0"/>
              <a:t/>
            </a:r>
            <a:br>
              <a:rPr lang="en-US" dirty="0"/>
            </a:br>
            <a:r>
              <a:rPr lang="en-US" b="1" dirty="0" smtClean="0">
                <a:solidFill>
                  <a:srgbClr val="FF0000"/>
                </a:solidFill>
              </a:rPr>
              <a:t>Knowledge Worker Definition </a:t>
            </a:r>
            <a:r>
              <a:rPr lang="en-US" dirty="0" smtClean="0"/>
              <a:t/>
            </a:r>
            <a:br>
              <a:rPr lang="en-US" dirty="0" smtClean="0"/>
            </a:br>
            <a:r>
              <a:rPr lang="en-US" dirty="0" smtClean="0"/>
              <a:t/>
            </a:r>
            <a:br>
              <a:rPr lang="en-US" dirty="0" smtClean="0"/>
            </a:br>
            <a:r>
              <a:rPr lang="en-US" dirty="0" smtClean="0"/>
              <a:t/>
            </a:r>
            <a:br>
              <a:rPr lang="en-US" dirty="0" smtClean="0"/>
            </a:br>
            <a:endParaRPr lang="en-US" dirty="0"/>
          </a:p>
        </p:txBody>
      </p:sp>
      <p:sp>
        <p:nvSpPr>
          <p:cNvPr id="3" name="Content Placeholder 2"/>
          <p:cNvSpPr>
            <a:spLocks noGrp="1"/>
          </p:cNvSpPr>
          <p:nvPr>
            <p:ph idx="1"/>
          </p:nvPr>
        </p:nvSpPr>
        <p:spPr/>
        <p:txBody>
          <a:bodyPr>
            <a:normAutofit lnSpcReduction="10000"/>
          </a:bodyPr>
          <a:lstStyle/>
          <a:p>
            <a:endParaRPr lang="en-US" dirty="0" smtClean="0"/>
          </a:p>
          <a:p>
            <a:r>
              <a:rPr lang="en-US" dirty="0" smtClean="0"/>
              <a:t> The term knowledge worker was first coined by </a:t>
            </a:r>
            <a:r>
              <a:rPr lang="en-US" dirty="0" smtClean="0">
                <a:solidFill>
                  <a:srgbClr val="00B0F0"/>
                </a:solidFill>
              </a:rPr>
              <a:t>Peter Drucker </a:t>
            </a:r>
            <a:r>
              <a:rPr lang="en-US" dirty="0" smtClean="0"/>
              <a:t>(1959)   as "one who works primarily with information or one who develops and uses knowledge in the workplace”,</a:t>
            </a:r>
          </a:p>
          <a:p>
            <a:r>
              <a:rPr lang="en-US" dirty="0" smtClean="0"/>
              <a:t>It is also defined as   “ somebody  who puts to work what he has learned in systematic education, rather than the man who puts to work manual skill or muscle”.</a:t>
            </a:r>
          </a:p>
          <a:p>
            <a:r>
              <a:rPr lang="en-US" dirty="0" smtClean="0"/>
              <a:t> Although the growing importance of knowledge workers, there is no agreement on neither the definition of that term, nor the description of their characteristics which have been much debates among authors and academicism. </a:t>
            </a:r>
          </a:p>
          <a:p>
            <a:endParaRPr lang="en-US" dirty="0"/>
          </a:p>
        </p:txBody>
      </p:sp>
    </p:spTree>
    <p:extLst>
      <p:ext uri="{BB962C8B-B14F-4D97-AF65-F5344CB8AC3E}">
        <p14:creationId xmlns:p14="http://schemas.microsoft.com/office/powerpoint/2010/main" xmlns="" val="14680639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a:t>
            </a:r>
            <a:endParaRPr lang="en-US" dirty="0"/>
          </a:p>
        </p:txBody>
      </p:sp>
      <p:sp>
        <p:nvSpPr>
          <p:cNvPr id="3" name="Content Placeholder 2"/>
          <p:cNvSpPr>
            <a:spLocks noGrp="1"/>
          </p:cNvSpPr>
          <p:nvPr>
            <p:ph idx="1"/>
          </p:nvPr>
        </p:nvSpPr>
        <p:spPr/>
        <p:txBody>
          <a:bodyPr>
            <a:normAutofit fontScale="85000" lnSpcReduction="20000"/>
          </a:bodyPr>
          <a:lstStyle/>
          <a:p>
            <a:r>
              <a:rPr lang="en-US" sz="3900" b="1" dirty="0" smtClean="0">
                <a:solidFill>
                  <a:srgbClr val="00B0F0"/>
                </a:solidFill>
              </a:rPr>
              <a:t>Two main approaches of defining the knowledge  workers are developed.</a:t>
            </a:r>
          </a:p>
          <a:p>
            <a:pPr marL="0" indent="0">
              <a:buNone/>
            </a:pPr>
            <a:r>
              <a:rPr lang="en-US" sz="3900" b="1" dirty="0" smtClean="0">
                <a:solidFill>
                  <a:srgbClr val="00B0F0"/>
                </a:solidFill>
              </a:rPr>
              <a:t> </a:t>
            </a:r>
            <a:r>
              <a:rPr lang="en-US" sz="3800" b="1" u="sng" dirty="0" smtClean="0">
                <a:solidFill>
                  <a:srgbClr val="FF0000"/>
                </a:solidFill>
              </a:rPr>
              <a:t>The first approach</a:t>
            </a:r>
            <a:r>
              <a:rPr lang="en-US" sz="3800" b="1" dirty="0" smtClean="0"/>
              <a:t>: -</a:t>
            </a:r>
          </a:p>
          <a:p>
            <a:pPr marL="0" indent="0">
              <a:buNone/>
            </a:pPr>
            <a:r>
              <a:rPr lang="en-US" dirty="0" smtClean="0"/>
              <a:t> According this approach ;knowledge work is  specific and knowledge worker is defined as “someone whose work is primary intellectual, creative, and non-routine in nature, and it involves both the utilization and creation of knowledge" .</a:t>
            </a:r>
          </a:p>
          <a:p>
            <a:pPr marL="0" indent="0">
              <a:buNone/>
            </a:pPr>
            <a:r>
              <a:rPr lang="en-US" dirty="0" smtClean="0"/>
              <a:t>Knowledge workers then are required to be  highly creative and make extensive use of knowledge  in their day to day work. They are  also required to possess specific competencies, knowledge, and skills, by which they work  with their mind  rather than their hands. </a:t>
            </a:r>
          </a:p>
          <a:p>
            <a:pPr marL="0" indent="0">
              <a:buNone/>
            </a:pPr>
            <a:r>
              <a:rPr lang="en-US" dirty="0" smtClean="0"/>
              <a:t> Align with this approach  Reich (2000) define knowledge  workers as " the creators  of the stream of information that makes up the postindustrial, post-service, global economy</a:t>
            </a:r>
          </a:p>
        </p:txBody>
      </p:sp>
    </p:spTree>
    <p:extLst>
      <p:ext uri="{BB962C8B-B14F-4D97-AF65-F5344CB8AC3E}">
        <p14:creationId xmlns:p14="http://schemas.microsoft.com/office/powerpoint/2010/main" xmlns="" val="6871351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a:bodyPr>
          <a:lstStyle/>
          <a:p>
            <a:pPr algn="just"/>
            <a:r>
              <a:rPr lang="en-US" dirty="0" smtClean="0"/>
              <a:t> Based on this approach an enormous range of occupations can be classified as knowledge worker; lawyers, consultants , IT and software designers ,advertising executives,  Scientists and engineers , architects and accountants  .While    communication worker and    production worker are not as a knowledge worker  .</a:t>
            </a:r>
          </a:p>
          <a:p>
            <a:pPr algn="just"/>
            <a:r>
              <a:rPr lang="en-US" dirty="0" smtClean="0"/>
              <a:t>The problem with this approach is that the definition of knowledge workers is still vague and does not represent a clear or a distinct occupational category .</a:t>
            </a:r>
            <a:endParaRPr lang="en-US" dirty="0"/>
          </a:p>
        </p:txBody>
      </p:sp>
    </p:spTree>
    <p:extLst>
      <p:ext uri="{BB962C8B-B14F-4D97-AF65-F5344CB8AC3E}">
        <p14:creationId xmlns:p14="http://schemas.microsoft.com/office/powerpoint/2010/main" xmlns="" val="357362945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sz="3200" b="1" dirty="0" smtClean="0">
                <a:solidFill>
                  <a:srgbClr val="FF0000"/>
                </a:solidFill>
              </a:rPr>
              <a:t>The second approach:-</a:t>
            </a:r>
          </a:p>
          <a:p>
            <a:r>
              <a:rPr lang="en-US" dirty="0" smtClean="0"/>
              <a:t>According to this approach any work is a knowledge work to some extent and most types of works involve the development and use of tacit knowledge .This idea is supported by the result of Beaumont and Hunter’s study (2000), as they found that knowledge is created at all levels within organization. According to this approach the bus-driving become as a knowledge work .</a:t>
            </a:r>
            <a:endParaRPr lang="en-US" dirty="0"/>
          </a:p>
        </p:txBody>
      </p:sp>
    </p:spTree>
    <p:extLst>
      <p:ext uri="{BB962C8B-B14F-4D97-AF65-F5344CB8AC3E}">
        <p14:creationId xmlns:p14="http://schemas.microsoft.com/office/powerpoint/2010/main" xmlns="" val="213978742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normAutofit fontScale="62500" lnSpcReduction="20000"/>
          </a:bodyPr>
          <a:lstStyle/>
          <a:p>
            <a:pPr algn="just"/>
            <a:r>
              <a:rPr lang="en-US" sz="3600" dirty="0"/>
              <a:t>In an attempt to overcome such a problem ,Ramirez and Strudel (2008) developed the knowledge work framework to measure the knowledge work as a collection of tasks that compose the job; according to them knowledge work is a continuum that extends, theoretically from 0 to 100 per cent knowledge work. by which we can measure the knowledgeable of any work. They developed eight dimensions for the knowledge work;</a:t>
            </a:r>
          </a:p>
          <a:p>
            <a:pPr marL="514350" indent="-514350" algn="just">
              <a:buFont typeface="+mj-lt"/>
              <a:buAutoNum type="arabicPeriod"/>
            </a:pPr>
            <a:r>
              <a:rPr lang="en-US" b="1" dirty="0" smtClean="0">
                <a:solidFill>
                  <a:srgbClr val="0070C0"/>
                </a:solidFill>
              </a:rPr>
              <a:t> Autonomy </a:t>
            </a:r>
          </a:p>
          <a:p>
            <a:pPr marL="514350" indent="-514350" algn="just">
              <a:buFont typeface="+mj-lt"/>
              <a:buAutoNum type="arabicPeriod"/>
            </a:pPr>
            <a:r>
              <a:rPr lang="en-US" b="1" dirty="0" smtClean="0">
                <a:solidFill>
                  <a:srgbClr val="0070C0"/>
                </a:solidFill>
              </a:rPr>
              <a:t>Structure</a:t>
            </a:r>
          </a:p>
          <a:p>
            <a:pPr marL="514350" indent="-514350" algn="just">
              <a:buFont typeface="+mj-lt"/>
              <a:buAutoNum type="arabicPeriod"/>
            </a:pPr>
            <a:r>
              <a:rPr lang="en-US" b="1" dirty="0" smtClean="0">
                <a:solidFill>
                  <a:srgbClr val="0070C0"/>
                </a:solidFill>
              </a:rPr>
              <a:t> Tangibility</a:t>
            </a:r>
          </a:p>
          <a:p>
            <a:pPr marL="514350" indent="-514350" algn="just">
              <a:buFont typeface="+mj-lt"/>
              <a:buAutoNum type="arabicPeriod"/>
            </a:pPr>
            <a:r>
              <a:rPr lang="en-US" b="1" dirty="0" smtClean="0">
                <a:solidFill>
                  <a:srgbClr val="0070C0"/>
                </a:solidFill>
              </a:rPr>
              <a:t>Knowledge</a:t>
            </a:r>
          </a:p>
          <a:p>
            <a:pPr marL="514350" indent="-514350" algn="just">
              <a:buFont typeface="+mj-lt"/>
              <a:buAutoNum type="arabicPeriod"/>
            </a:pPr>
            <a:r>
              <a:rPr lang="en-US" b="1" dirty="0" smtClean="0">
                <a:solidFill>
                  <a:srgbClr val="0070C0"/>
                </a:solidFill>
              </a:rPr>
              <a:t>Creativity &amp; innovation</a:t>
            </a:r>
          </a:p>
          <a:p>
            <a:pPr marL="514350" indent="-514350" algn="just">
              <a:buFont typeface="+mj-lt"/>
              <a:buAutoNum type="arabicPeriod"/>
            </a:pPr>
            <a:r>
              <a:rPr lang="en-US" b="1" dirty="0" smtClean="0">
                <a:solidFill>
                  <a:srgbClr val="0070C0"/>
                </a:solidFill>
              </a:rPr>
              <a:t> Complexity</a:t>
            </a:r>
          </a:p>
          <a:p>
            <a:pPr marL="514350" indent="-514350" algn="just">
              <a:buFont typeface="+mj-lt"/>
              <a:buAutoNum type="arabicPeriod"/>
            </a:pPr>
            <a:r>
              <a:rPr lang="en-US" b="1" dirty="0" smtClean="0">
                <a:solidFill>
                  <a:srgbClr val="0070C0"/>
                </a:solidFill>
              </a:rPr>
              <a:t> Routine &amp; repetitiveness </a:t>
            </a:r>
          </a:p>
          <a:p>
            <a:pPr marL="514350" indent="-514350" algn="just">
              <a:buFont typeface="+mj-lt"/>
              <a:buAutoNum type="arabicPeriod"/>
            </a:pPr>
            <a:r>
              <a:rPr lang="en-US" b="1" dirty="0" smtClean="0">
                <a:solidFill>
                  <a:srgbClr val="0070C0"/>
                </a:solidFill>
              </a:rPr>
              <a:t>Physical effort </a:t>
            </a:r>
            <a:endParaRPr lang="en-US" b="1" dirty="0">
              <a:solidFill>
                <a:srgbClr val="0070C0"/>
              </a:solidFill>
            </a:endParaRPr>
          </a:p>
        </p:txBody>
      </p:sp>
    </p:spTree>
    <p:extLst>
      <p:ext uri="{BB962C8B-B14F-4D97-AF65-F5344CB8AC3E}">
        <p14:creationId xmlns:p14="http://schemas.microsoft.com/office/powerpoint/2010/main" xmlns="" val="160796685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Knowledge Worker Skills</a:t>
            </a:r>
            <a:endParaRPr lang="en-US" dirty="0"/>
          </a:p>
        </p:txBody>
      </p:sp>
      <p:sp>
        <p:nvSpPr>
          <p:cNvPr id="3" name="Content Placeholder 2"/>
          <p:cNvSpPr>
            <a:spLocks noGrp="1"/>
          </p:cNvSpPr>
          <p:nvPr>
            <p:ph idx="1"/>
          </p:nvPr>
        </p:nvSpPr>
        <p:spPr/>
        <p:txBody>
          <a:bodyPr>
            <a:normAutofit/>
          </a:bodyPr>
          <a:lstStyle/>
          <a:p>
            <a:r>
              <a:rPr lang="en-US" dirty="0" smtClean="0"/>
              <a:t>that there are three types of required skills and competences related to the knowledge workers ;</a:t>
            </a:r>
          </a:p>
          <a:p>
            <a:r>
              <a:rPr lang="en-US" b="1" u="sng" dirty="0" smtClean="0">
                <a:solidFill>
                  <a:srgbClr val="0070C0"/>
                </a:solidFill>
              </a:rPr>
              <a:t> First;   </a:t>
            </a:r>
          </a:p>
          <a:p>
            <a:r>
              <a:rPr lang="en-US" b="1" dirty="0" smtClean="0">
                <a:solidFill>
                  <a:srgbClr val="0070C0"/>
                </a:solidFill>
              </a:rPr>
              <a:t> </a:t>
            </a:r>
            <a:r>
              <a:rPr lang="en-US" dirty="0" smtClean="0"/>
              <a:t>The </a:t>
            </a:r>
            <a:r>
              <a:rPr lang="en-US" b="1" u="sng" dirty="0" smtClean="0">
                <a:solidFill>
                  <a:srgbClr val="00B0F0"/>
                </a:solidFill>
              </a:rPr>
              <a:t>professional and technical core competences</a:t>
            </a:r>
            <a:r>
              <a:rPr lang="en-US" dirty="0" smtClean="0"/>
              <a:t>; (acquired through education , professional or technical qualification , training and experience and reflect personal attributes, preferences , and background)</a:t>
            </a:r>
          </a:p>
          <a:p>
            <a:r>
              <a:rPr lang="en-US" dirty="0" smtClean="0"/>
              <a:t> It is essential that any knowledge worker is able to maintain and develop the occupational competences which is termed " cognitive knowledge " or know- what . </a:t>
            </a:r>
            <a:endParaRPr lang="en-US" dirty="0"/>
          </a:p>
        </p:txBody>
      </p:sp>
    </p:spTree>
    <p:extLst>
      <p:ext uri="{BB962C8B-B14F-4D97-AF65-F5344CB8AC3E}">
        <p14:creationId xmlns:p14="http://schemas.microsoft.com/office/powerpoint/2010/main" xmlns="" val="230144467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92500" lnSpcReduction="20000"/>
          </a:bodyPr>
          <a:lstStyle/>
          <a:p>
            <a:r>
              <a:rPr lang="en-US" sz="3000" b="1" u="sng" dirty="0" smtClean="0">
                <a:solidFill>
                  <a:srgbClr val="0070C0"/>
                </a:solidFill>
              </a:rPr>
              <a:t>Second; </a:t>
            </a:r>
          </a:p>
          <a:p>
            <a:r>
              <a:rPr lang="en-US" dirty="0" smtClean="0"/>
              <a:t> The </a:t>
            </a:r>
            <a:r>
              <a:rPr lang="en-US" b="1" u="sng" dirty="0" smtClean="0">
                <a:solidFill>
                  <a:srgbClr val="00B050"/>
                </a:solidFill>
              </a:rPr>
              <a:t>organizational skills</a:t>
            </a:r>
            <a:r>
              <a:rPr lang="en-US" dirty="0" smtClean="0"/>
              <a:t>; which is required to apply professional or technical competencies effectively and include communication, negotiation and persuasion.   In addition to the ability to learn and absorb, effectively, all aspects of the organization's business which is called the "advanced skills" or " know- how“. </a:t>
            </a:r>
          </a:p>
          <a:p>
            <a:r>
              <a:rPr lang="en-US" sz="3000" b="1" u="sng" dirty="0">
                <a:solidFill>
                  <a:srgbClr val="0070C0"/>
                </a:solidFill>
              </a:rPr>
              <a:t>Third;</a:t>
            </a:r>
          </a:p>
          <a:p>
            <a:pPr algn="just"/>
            <a:r>
              <a:rPr lang="en-US" dirty="0" smtClean="0"/>
              <a:t> The </a:t>
            </a:r>
            <a:r>
              <a:rPr lang="en-US" b="1" u="sng" dirty="0" smtClean="0">
                <a:solidFill>
                  <a:srgbClr val="00B050"/>
                </a:solidFill>
              </a:rPr>
              <a:t>KM  enabling skills</a:t>
            </a:r>
            <a:r>
              <a:rPr lang="en-US" dirty="0" smtClean="0"/>
              <a:t>; which is related to plan and implement KM approaches as understanding the km process and change management .In addition to  there is a need to an information- literacy skills which is   defined as   the ability to know when information is needed and then having the skill to identify, locate, evaluate, organize, and effectively use that information.  </a:t>
            </a:r>
          </a:p>
          <a:p>
            <a:endParaRPr lang="en-US" dirty="0"/>
          </a:p>
        </p:txBody>
      </p:sp>
    </p:spTree>
    <p:extLst>
      <p:ext uri="{BB962C8B-B14F-4D97-AF65-F5344CB8AC3E}">
        <p14:creationId xmlns:p14="http://schemas.microsoft.com/office/powerpoint/2010/main" xmlns="" val="208336038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accent4">
              <a:lumMod val="40000"/>
              <a:lumOff val="60000"/>
            </a:schemeClr>
          </a:solidFill>
        </p:spPr>
        <p:txBody>
          <a:bodyPr/>
          <a:lstStyle/>
          <a:p>
            <a:pPr algn="ctr"/>
            <a:r>
              <a:rPr lang="en-US" b="1" dirty="0" smtClean="0"/>
              <a:t>Knowledge Infrastructure </a:t>
            </a:r>
            <a:endParaRPr lang="en-US" b="1" dirty="0"/>
          </a:p>
        </p:txBody>
      </p:sp>
      <p:sp>
        <p:nvSpPr>
          <p:cNvPr id="3" name="Content Placeholder 2"/>
          <p:cNvSpPr>
            <a:spLocks noGrp="1"/>
          </p:cNvSpPr>
          <p:nvPr>
            <p:ph idx="1"/>
          </p:nvPr>
        </p:nvSpPr>
        <p:spPr/>
        <p:txBody>
          <a:bodyPr/>
          <a:lstStyle/>
          <a:p>
            <a:r>
              <a:rPr lang="en-US" dirty="0" smtClean="0"/>
              <a:t> KM is a key component in an organization’s ability to create a competitive advantage.</a:t>
            </a:r>
          </a:p>
          <a:p>
            <a:r>
              <a:rPr lang="en-US" dirty="0" smtClean="0"/>
              <a:t> In order to ensure the success of bringing in knowledge management, it is crucial to be able to acquire the key enablers by which it will be possible to effectively utilize an organization’s limited resources, reduce the use of manpower, material, and time, and also be able to achieve the expected results.</a:t>
            </a:r>
          </a:p>
          <a:p>
            <a:r>
              <a:rPr lang="en-US" dirty="0" smtClean="0"/>
              <a:t> Therefore management need to be clear of the factors that will influence km, which are known as </a:t>
            </a:r>
            <a:r>
              <a:rPr lang="en-US" b="1" u="sng" dirty="0" smtClean="0">
                <a:solidFill>
                  <a:srgbClr val="00B050"/>
                </a:solidFill>
              </a:rPr>
              <a:t>km enablers </a:t>
            </a:r>
            <a:r>
              <a:rPr lang="en-US" dirty="0" smtClean="0"/>
              <a:t> or </a:t>
            </a:r>
            <a:r>
              <a:rPr lang="en-US" b="1" u="sng" dirty="0" smtClean="0">
                <a:solidFill>
                  <a:srgbClr val="0070C0"/>
                </a:solidFill>
              </a:rPr>
              <a:t>km infrastructure </a:t>
            </a:r>
            <a:endParaRPr lang="en-US" b="1" u="sng" dirty="0">
              <a:solidFill>
                <a:srgbClr val="0070C0"/>
              </a:solidFill>
            </a:endParaRPr>
          </a:p>
        </p:txBody>
      </p:sp>
    </p:spTree>
    <p:extLst>
      <p:ext uri="{BB962C8B-B14F-4D97-AF65-F5344CB8AC3E}">
        <p14:creationId xmlns:p14="http://schemas.microsoft.com/office/powerpoint/2010/main" xmlns="" val="201875461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6"/>
          <p:cNvSpPr>
            <a:spLocks noGrp="1"/>
          </p:cNvSpPr>
          <p:nvPr>
            <p:ph type="sldNum" sz="quarter" idx="12"/>
          </p:nvPr>
        </p:nvSpPr>
        <p:spPr/>
        <p:txBody>
          <a:bodyPr/>
          <a:lstStyle/>
          <a:p>
            <a:pPr>
              <a:defRPr/>
            </a:pPr>
            <a:fld id="{5ACA2A12-BBA2-4620-A7C2-371B4C5952F7}" type="slidenum">
              <a:rPr lang="ja-JP" altLang="en-US"/>
              <a:pPr>
                <a:defRPr/>
              </a:pPr>
              <a:t>20</a:t>
            </a:fld>
            <a:endParaRPr lang="en-US" altLang="ja-JP"/>
          </a:p>
        </p:txBody>
      </p:sp>
      <p:sp>
        <p:nvSpPr>
          <p:cNvPr id="21507" name="Rectangle 2"/>
          <p:cNvSpPr>
            <a:spLocks noGrp="1" noChangeArrowheads="1"/>
          </p:cNvSpPr>
          <p:nvPr>
            <p:ph type="title"/>
          </p:nvPr>
        </p:nvSpPr>
        <p:spPr>
          <a:xfrm>
            <a:off x="772733" y="0"/>
            <a:ext cx="9590467" cy="1447800"/>
          </a:xfrm>
        </p:spPr>
        <p:txBody>
          <a:bodyPr/>
          <a:lstStyle/>
          <a:p>
            <a:pPr eaLnBrk="1" hangingPunct="1"/>
            <a:r>
              <a:rPr lang="en-US" altLang="ja-JP" b="1" dirty="0" smtClean="0">
                <a:solidFill>
                  <a:srgbClr val="00B050"/>
                </a:solidFill>
                <a:ea typeface="ＭＳ Ｐゴシック" panose="020B0600070205080204" pitchFamily="34" charset="-128"/>
              </a:rPr>
              <a:t>Responsibilities of the CKO</a:t>
            </a:r>
          </a:p>
        </p:txBody>
      </p:sp>
      <p:sp>
        <p:nvSpPr>
          <p:cNvPr id="21508" name="Rectangle 3"/>
          <p:cNvSpPr>
            <a:spLocks noGrp="1" noChangeArrowheads="1"/>
          </p:cNvSpPr>
          <p:nvPr>
            <p:ph type="body" sz="half" idx="1"/>
          </p:nvPr>
        </p:nvSpPr>
        <p:spPr>
          <a:xfrm>
            <a:off x="772733" y="1152525"/>
            <a:ext cx="6862875" cy="5568950"/>
          </a:xfrm>
          <a:solidFill>
            <a:srgbClr val="92D050"/>
          </a:solidFill>
        </p:spPr>
        <p:txBody>
          <a:bodyPr/>
          <a:lstStyle/>
          <a:p>
            <a:pPr eaLnBrk="1" hangingPunct="1"/>
            <a:r>
              <a:rPr lang="en-US" altLang="ja-JP" u="sng" dirty="0">
                <a:solidFill>
                  <a:schemeClr val="folHlink"/>
                </a:solidFill>
                <a:ea typeface="ＭＳ Ｐゴシック" panose="020B0600070205080204" pitchFamily="34" charset="-128"/>
              </a:rPr>
              <a:t>Maximize returns on investment in knowledge</a:t>
            </a:r>
            <a:r>
              <a:rPr lang="en-US" altLang="ja-JP" dirty="0">
                <a:solidFill>
                  <a:srgbClr val="FFFFFF"/>
                </a:solidFill>
                <a:ea typeface="ＭＳ Ｐゴシック" panose="020B0600070205080204" pitchFamily="34" charset="-128"/>
              </a:rPr>
              <a:t> — people, processes, and technology</a:t>
            </a:r>
          </a:p>
          <a:p>
            <a:pPr eaLnBrk="1" hangingPunct="1"/>
            <a:r>
              <a:rPr lang="en-US" altLang="ja-JP" u="sng" dirty="0">
                <a:solidFill>
                  <a:schemeClr val="folHlink"/>
                </a:solidFill>
                <a:ea typeface="ＭＳ Ｐゴシック" panose="020B0600070205080204" pitchFamily="34" charset="-128"/>
              </a:rPr>
              <a:t>Share best practices</a:t>
            </a:r>
            <a:r>
              <a:rPr lang="en-US" altLang="ja-JP" dirty="0">
                <a:solidFill>
                  <a:srgbClr val="FFFFFF"/>
                </a:solidFill>
                <a:ea typeface="ＭＳ Ｐゴシック" panose="020B0600070205080204" pitchFamily="34" charset="-128"/>
              </a:rPr>
              <a:t> and reinforce benefits of knowledge sharing among employees</a:t>
            </a:r>
          </a:p>
          <a:p>
            <a:r>
              <a:rPr lang="en-US" altLang="ja-JP" u="sng" dirty="0">
                <a:solidFill>
                  <a:schemeClr val="folHlink"/>
                </a:solidFill>
                <a:ea typeface="ＭＳ Ｐゴシック" panose="020B0600070205080204" pitchFamily="34" charset="-128"/>
              </a:rPr>
              <a:t>Promote company innovations</a:t>
            </a:r>
            <a:r>
              <a:rPr lang="en-US" altLang="ja-JP" dirty="0">
                <a:solidFill>
                  <a:srgbClr val="FFFFFF"/>
                </a:solidFill>
                <a:ea typeface="ＭＳ Ｐゴシック" panose="020B0600070205080204" pitchFamily="34" charset="-128"/>
              </a:rPr>
              <a:t> </a:t>
            </a:r>
            <a:r>
              <a:rPr lang="en-US" altLang="ja-JP" dirty="0">
                <a:solidFill>
                  <a:srgbClr val="FFFFFF"/>
                </a:solidFill>
              </a:rPr>
              <a:t>and commercialization of new ideas</a:t>
            </a:r>
          </a:p>
          <a:p>
            <a:pPr eaLnBrk="1" hangingPunct="1"/>
            <a:r>
              <a:rPr lang="en-US" altLang="ja-JP" u="sng" dirty="0" smtClean="0">
                <a:solidFill>
                  <a:schemeClr val="folHlink"/>
                </a:solidFill>
                <a:ea typeface="ＭＳ Ｐゴシック" panose="020B0600070205080204" pitchFamily="34" charset="-128"/>
              </a:rPr>
              <a:t>Minimize </a:t>
            </a:r>
            <a:r>
              <a:rPr lang="en-US" altLang="ja-JP" u="sng" dirty="0">
                <a:solidFill>
                  <a:schemeClr val="folHlink"/>
                </a:solidFill>
                <a:ea typeface="ＭＳ Ｐゴシック" panose="020B0600070205080204" pitchFamily="34" charset="-128"/>
              </a:rPr>
              <a:t>knowledge </a:t>
            </a:r>
            <a:r>
              <a:rPr lang="en-US" altLang="ja-JP" u="sng" dirty="0" smtClean="0">
                <a:solidFill>
                  <a:schemeClr val="folHlink"/>
                </a:solidFill>
                <a:ea typeface="ＭＳ Ｐゴシック" panose="020B0600070205080204" pitchFamily="34" charset="-128"/>
              </a:rPr>
              <a:t>loss at all levels of the business  </a:t>
            </a:r>
            <a:r>
              <a:rPr lang="en-US" altLang="ja-JP" dirty="0" smtClean="0">
                <a:solidFill>
                  <a:srgbClr val="FFFFFF"/>
                </a:solidFill>
                <a:ea typeface="ＭＳ Ｐゴシック" panose="020B0600070205080204" pitchFamily="34" charset="-128"/>
              </a:rPr>
              <a:t> </a:t>
            </a:r>
            <a:r>
              <a:rPr lang="en-US" altLang="ja-JP" dirty="0">
                <a:solidFill>
                  <a:srgbClr val="FFFFFF"/>
                </a:solidFill>
                <a:ea typeface="ＭＳ Ｐゴシック" panose="020B0600070205080204" pitchFamily="34" charset="-128"/>
              </a:rPr>
              <a:t>at all levels of the business</a:t>
            </a:r>
          </a:p>
        </p:txBody>
      </p:sp>
      <p:pic>
        <p:nvPicPr>
          <p:cNvPr id="322567" name="Picture 7" descr="j0196394[1]"/>
          <p:cNvPicPr>
            <a:picLocks noGrp="1" noChangeAspect="1" noChangeArrowheads="1"/>
          </p:cNvPicPr>
          <p:nvPr>
            <p:ph sz="half" idx="2"/>
          </p:nvPr>
        </p:nvPicPr>
        <p:blipFill>
          <a:blip r:embed="rId2" cstate="print">
            <a:extLst>
              <a:ext uri="{28A0092B-C50C-407E-A947-70E740481C1C}">
                <a14:useLocalDpi xmlns:a14="http://schemas.microsoft.com/office/drawing/2010/main" xmlns="" val="0"/>
              </a:ext>
            </a:extLst>
          </a:blip>
          <a:srcRect/>
          <a:stretch>
            <a:fillRect/>
          </a:stretch>
        </p:blipFill>
        <p:spPr>
          <a:xfrm>
            <a:off x="8040689" y="1152525"/>
            <a:ext cx="2790443" cy="5415700"/>
          </a:xfr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rgbClr val="808080"/>
                  </a:outerShdw>
                </a:effectLst>
              </a14:hiddenEffects>
            </a:ext>
          </a:extLst>
        </p:spPr>
      </p:pic>
    </p:spTree>
    <p:extLst>
      <p:ext uri="{BB962C8B-B14F-4D97-AF65-F5344CB8AC3E}">
        <p14:creationId xmlns:p14="http://schemas.microsoft.com/office/powerpoint/2010/main" xmlns="" val="1697614703"/>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2" presetClass="entr" presetSubtype="0" fill="hold" nodeType="withEffect">
                                  <p:stCondLst>
                                    <p:cond delay="0"/>
                                  </p:stCondLst>
                                  <p:childTnLst>
                                    <p:set>
                                      <p:cBhvr>
                                        <p:cTn id="6" dur="1" fill="hold">
                                          <p:stCondLst>
                                            <p:cond delay="0"/>
                                          </p:stCondLst>
                                        </p:cTn>
                                        <p:tgtEl>
                                          <p:spTgt spid="322567"/>
                                        </p:tgtEl>
                                        <p:attrNameLst>
                                          <p:attrName>style.visibility</p:attrName>
                                        </p:attrNameLst>
                                      </p:cBhvr>
                                      <p:to>
                                        <p:strVal val="visible"/>
                                      </p:to>
                                    </p:set>
                                    <p:animEffect transition="in" filter="fade">
                                      <p:cBhvr>
                                        <p:cTn id="7" dur="1000"/>
                                        <p:tgtEl>
                                          <p:spTgt spid="322567"/>
                                        </p:tgtEl>
                                      </p:cBhvr>
                                    </p:animEffect>
                                    <p:anim calcmode="lin" valueType="num">
                                      <p:cBhvr>
                                        <p:cTn id="8" dur="1000" fill="hold"/>
                                        <p:tgtEl>
                                          <p:spTgt spid="322567"/>
                                        </p:tgtEl>
                                        <p:attrNameLst>
                                          <p:attrName>ppt_x</p:attrName>
                                        </p:attrNameLst>
                                      </p:cBhvr>
                                      <p:tavLst>
                                        <p:tav tm="0">
                                          <p:val>
                                            <p:strVal val="#ppt_x"/>
                                          </p:val>
                                        </p:tav>
                                        <p:tav tm="100000">
                                          <p:val>
                                            <p:strVal val="#ppt_x"/>
                                          </p:val>
                                        </p:tav>
                                      </p:tavLst>
                                    </p:anim>
                                    <p:anim calcmode="lin" valueType="num">
                                      <p:cBhvr>
                                        <p:cTn id="9" dur="1000" fill="hold"/>
                                        <p:tgtEl>
                                          <p:spTgt spid="32256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a:t>
            </a:r>
            <a:r>
              <a:rPr lang="en-US" b="1" dirty="0" smtClean="0">
                <a:solidFill>
                  <a:srgbClr val="FF0000"/>
                </a:solidFill>
              </a:rPr>
              <a:t>Managing Knowledge Worker </a:t>
            </a:r>
            <a:endParaRPr lang="en-US" b="1" dirty="0">
              <a:solidFill>
                <a:srgbClr val="FF0000"/>
              </a:solidFill>
            </a:endParaRPr>
          </a:p>
        </p:txBody>
      </p:sp>
      <p:sp>
        <p:nvSpPr>
          <p:cNvPr id="3" name="Content Placeholder 2"/>
          <p:cNvSpPr>
            <a:spLocks noGrp="1"/>
          </p:cNvSpPr>
          <p:nvPr>
            <p:ph idx="1"/>
          </p:nvPr>
        </p:nvSpPr>
        <p:spPr/>
        <p:txBody>
          <a:bodyPr>
            <a:normAutofit fontScale="85000" lnSpcReduction="20000"/>
          </a:bodyPr>
          <a:lstStyle/>
          <a:p>
            <a:r>
              <a:rPr lang="en-US" dirty="0" smtClean="0"/>
              <a:t>According to the literature, there is a debate regarding if </a:t>
            </a:r>
          </a:p>
          <a:p>
            <a:r>
              <a:rPr lang="en-US" dirty="0" smtClean="0"/>
              <a:t>knowledge workers require to be managed differently from </a:t>
            </a:r>
          </a:p>
          <a:p>
            <a:pPr marL="0" indent="0">
              <a:buNone/>
            </a:pPr>
            <a:r>
              <a:rPr lang="en-US" dirty="0" smtClean="0"/>
              <a:t>other types  of workers or not. </a:t>
            </a:r>
          </a:p>
          <a:p>
            <a:r>
              <a:rPr lang="en-US" dirty="0" smtClean="0"/>
              <a:t>There is a wide accepted  knowledge workers represent a distinctive and important part of the workforce  .</a:t>
            </a:r>
          </a:p>
          <a:p>
            <a:r>
              <a:rPr lang="en-US" dirty="0" smtClean="0"/>
              <a:t>Thus they require a form of management different from that used for the other workers .</a:t>
            </a:r>
          </a:p>
          <a:p>
            <a:r>
              <a:rPr lang="en-US" dirty="0" smtClean="0"/>
              <a:t> Align with this approach knowledge workers are described as a “free workers” ; they are not able to exercise greater control over their working arrangement as the traditional employees .  They need then for "SOFT HRM"  </a:t>
            </a:r>
          </a:p>
          <a:p>
            <a:r>
              <a:rPr lang="en-US" dirty="0" smtClean="0"/>
              <a:t>As a result the knowledge workers must have some specific system to enhance their own knowledge. </a:t>
            </a:r>
            <a:endParaRPr lang="en-US" dirty="0"/>
          </a:p>
        </p:txBody>
      </p:sp>
      <p:pic>
        <p:nvPicPr>
          <p:cNvPr id="4" name="Picture 3"/>
          <p:cNvPicPr>
            <a:picLocks noChangeAspect="1"/>
          </p:cNvPicPr>
          <p:nvPr/>
        </p:nvPicPr>
        <p:blipFill>
          <a:blip r:embed="rId2" cstate="print"/>
          <a:stretch>
            <a:fillRect/>
          </a:stretch>
        </p:blipFill>
        <p:spPr>
          <a:xfrm>
            <a:off x="11508345" y="4175528"/>
            <a:ext cx="2478445" cy="2682472"/>
          </a:xfrm>
          <a:prstGeom prst="rect">
            <a:avLst/>
          </a:prstGeom>
        </p:spPr>
      </p:pic>
      <p:pic>
        <p:nvPicPr>
          <p:cNvPr id="5" name="Picture 4"/>
          <p:cNvPicPr>
            <a:picLocks noChangeAspect="1"/>
          </p:cNvPicPr>
          <p:nvPr/>
        </p:nvPicPr>
        <p:blipFill>
          <a:blip r:embed="rId3" cstate="print"/>
          <a:stretch>
            <a:fillRect/>
          </a:stretch>
        </p:blipFill>
        <p:spPr>
          <a:xfrm>
            <a:off x="8618113" y="365125"/>
            <a:ext cx="2735687" cy="2548349"/>
          </a:xfrm>
          <a:prstGeom prst="rect">
            <a:avLst/>
          </a:prstGeom>
        </p:spPr>
      </p:pic>
    </p:spTree>
    <p:extLst>
      <p:ext uri="{BB962C8B-B14F-4D97-AF65-F5344CB8AC3E}">
        <p14:creationId xmlns:p14="http://schemas.microsoft.com/office/powerpoint/2010/main" xmlns="" val="47689988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algn="just"/>
            <a:r>
              <a:rPr lang="en-US" dirty="0" smtClean="0"/>
              <a:t>On the other hand , some authors criticized that distinctiveness  perspective of knowledge worker, and  suggested that all worker should be regarded as knowledge workers since the knowledge of all workers is important to organizational performance  , also this perspective argued that organization that utilize such an approach and treat k workers as a special and distinctive will  face a number of risks ; development the resentment ( anger)  among workers , as a result the workers will have a low level of loyalty and commitment to their organization, which may lead to less willing to share their knowledge , Actually the overcoming  of this problem is HRM’s role.  </a:t>
            </a:r>
            <a:endParaRPr lang="en-US" dirty="0"/>
          </a:p>
        </p:txBody>
      </p:sp>
    </p:spTree>
    <p:extLst>
      <p:ext uri="{BB962C8B-B14F-4D97-AF65-F5344CB8AC3E}">
        <p14:creationId xmlns:p14="http://schemas.microsoft.com/office/powerpoint/2010/main" xmlns="" val="406836898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92500" lnSpcReduction="20000"/>
          </a:bodyPr>
          <a:lstStyle/>
          <a:p>
            <a:pPr algn="just"/>
            <a:r>
              <a:rPr lang="en-US" dirty="0" smtClean="0"/>
              <a:t>The most effective ways to facilitate the work of knowledge workers are; </a:t>
            </a:r>
            <a:r>
              <a:rPr lang="en-US" dirty="0" smtClean="0">
                <a:solidFill>
                  <a:srgbClr val="FF0000"/>
                </a:solidFill>
              </a:rPr>
              <a:t>recruitment and selection</a:t>
            </a:r>
            <a:r>
              <a:rPr lang="en-US" dirty="0" smtClean="0"/>
              <a:t>, which is important not only to ensure that people with appropriate skills and knowledge are recruited, but also that the people recruited have a willingness to share their knowledge appropriately and that the attitudes and behaviors of new recruits are compatible with the existing organizational culture. </a:t>
            </a:r>
          </a:p>
          <a:p>
            <a:pPr algn="just"/>
            <a:r>
              <a:rPr lang="en-US" dirty="0" smtClean="0">
                <a:solidFill>
                  <a:srgbClr val="0070C0"/>
                </a:solidFill>
              </a:rPr>
              <a:t>Rewarding and incentive program </a:t>
            </a:r>
            <a:r>
              <a:rPr lang="en-US" dirty="0" smtClean="0"/>
              <a:t>also are important to the knowledge worker which make them more satisfied and motivated.</a:t>
            </a:r>
          </a:p>
          <a:p>
            <a:pPr algn="just"/>
            <a:r>
              <a:rPr lang="en-US" dirty="0" smtClean="0"/>
              <a:t>Also ; </a:t>
            </a:r>
            <a:r>
              <a:rPr lang="en-US" dirty="0" smtClean="0">
                <a:solidFill>
                  <a:srgbClr val="FF0000"/>
                </a:solidFill>
              </a:rPr>
              <a:t>Flextime</a:t>
            </a:r>
            <a:r>
              <a:rPr lang="en-US" dirty="0" smtClean="0"/>
              <a:t> is critical issue that  allows them to decide when to work, when to quit, and so forth.</a:t>
            </a:r>
          </a:p>
          <a:p>
            <a:pPr algn="just"/>
            <a:endParaRPr lang="en-US" dirty="0" smtClean="0"/>
          </a:p>
          <a:p>
            <a:pPr algn="just"/>
            <a:r>
              <a:rPr lang="en-US" b="1" dirty="0" smtClean="0">
                <a:solidFill>
                  <a:srgbClr val="00B050"/>
                </a:solidFill>
              </a:rPr>
              <a:t>The educational training </a:t>
            </a:r>
            <a:r>
              <a:rPr lang="en-US" dirty="0" smtClean="0"/>
              <a:t>is the key factor for the successful workers .</a:t>
            </a:r>
            <a:endParaRPr lang="en-US" dirty="0"/>
          </a:p>
        </p:txBody>
      </p:sp>
    </p:spTree>
    <p:extLst>
      <p:ext uri="{BB962C8B-B14F-4D97-AF65-F5344CB8AC3E}">
        <p14:creationId xmlns:p14="http://schemas.microsoft.com/office/powerpoint/2010/main" xmlns="" val="243056406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normAutofit lnSpcReduction="10000"/>
          </a:bodyPr>
          <a:lstStyle/>
          <a:p>
            <a:pPr algn="just"/>
            <a:r>
              <a:rPr lang="en-US" dirty="0" smtClean="0"/>
              <a:t>One of the most important issue of knowledge worker management is the problem of knowledge workers retention which is related to a high turnover rate by which the  tacit knowledge will leave the organization. </a:t>
            </a:r>
          </a:p>
          <a:p>
            <a:pPr algn="just"/>
            <a:r>
              <a:rPr lang="en-US" dirty="0" smtClean="0"/>
              <a:t>Keeping into consideration that organizations will lose its competitive advantages if they replace knowledge workers or limit the scope of their activities , as evident by the loss of over 450,000 jobs in the USA during the first six months after September 11 ,2001 since a million IT-related jobs are being outsourced to outside the USA which had a negative effect on many industries as the airline industries (Smith and Rupp 2004).</a:t>
            </a:r>
            <a:endParaRPr lang="en-US" dirty="0"/>
          </a:p>
        </p:txBody>
      </p:sp>
    </p:spTree>
    <p:extLst>
      <p:ext uri="{BB962C8B-B14F-4D97-AF65-F5344CB8AC3E}">
        <p14:creationId xmlns:p14="http://schemas.microsoft.com/office/powerpoint/2010/main" xmlns="" val="324335588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smtClean="0"/>
              <a:t>The best ways to deal with the turn over problem is to create high level of organizational loyalty. </a:t>
            </a:r>
          </a:p>
          <a:p>
            <a:r>
              <a:rPr lang="en-US" b="1" u="sng" dirty="0" smtClean="0">
                <a:solidFill>
                  <a:srgbClr val="00B050"/>
                </a:solidFill>
              </a:rPr>
              <a:t>There are two types of   loyalty; </a:t>
            </a:r>
          </a:p>
          <a:p>
            <a:pPr marL="514350" indent="-514350">
              <a:buFont typeface="+mj-lt"/>
              <a:buAutoNum type="arabicPeriod"/>
            </a:pPr>
            <a:r>
              <a:rPr lang="en-US" dirty="0" smtClean="0"/>
              <a:t>The instrumental-based loyalty which based on the financial and institutional strategy</a:t>
            </a:r>
          </a:p>
          <a:p>
            <a:pPr marL="514350" indent="-514350">
              <a:buFont typeface="+mj-lt"/>
              <a:buAutoNum type="arabicPeriod"/>
            </a:pPr>
            <a:r>
              <a:rPr lang="en-US" dirty="0" smtClean="0"/>
              <a:t> The  identification-based loyalty which is based on the communication -based strategy. </a:t>
            </a:r>
            <a:endParaRPr lang="en-US" dirty="0"/>
          </a:p>
        </p:txBody>
      </p:sp>
    </p:spTree>
    <p:extLst>
      <p:ext uri="{BB962C8B-B14F-4D97-AF65-F5344CB8AC3E}">
        <p14:creationId xmlns:p14="http://schemas.microsoft.com/office/powerpoint/2010/main" xmlns="" val="412786920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2601532" y="1825625"/>
            <a:ext cx="7914068" cy="1136516"/>
          </a:xfrm>
          <a:solidFill>
            <a:srgbClr val="FFFF00"/>
          </a:solidFill>
        </p:spPr>
        <p:txBody>
          <a:bodyPr/>
          <a:lstStyle/>
          <a:p>
            <a:pPr marL="0" indent="0" algn="ctr">
              <a:buNone/>
            </a:pPr>
            <a:r>
              <a:rPr lang="en-US" b="1" dirty="0" smtClean="0"/>
              <a:t>The End </a:t>
            </a:r>
            <a:endParaRPr lang="en-US" b="1" dirty="0"/>
          </a:p>
        </p:txBody>
      </p:sp>
    </p:spTree>
    <p:extLst>
      <p:ext uri="{BB962C8B-B14F-4D97-AF65-F5344CB8AC3E}">
        <p14:creationId xmlns:p14="http://schemas.microsoft.com/office/powerpoint/2010/main" xmlns="" val="403380206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accent4">
              <a:lumMod val="40000"/>
              <a:lumOff val="60000"/>
            </a:schemeClr>
          </a:solidFill>
        </p:spPr>
        <p:txBody>
          <a:bodyPr/>
          <a:lstStyle/>
          <a:p>
            <a:r>
              <a:rPr lang="en-US" b="1" dirty="0" smtClean="0">
                <a:solidFill>
                  <a:srgbClr val="FF0000"/>
                </a:solidFill>
              </a:rPr>
              <a:t>KM infrastructure definition </a:t>
            </a:r>
            <a:endParaRPr lang="en-US" b="1" dirty="0">
              <a:solidFill>
                <a:srgbClr val="FF0000"/>
              </a:solidFill>
            </a:endParaRPr>
          </a:p>
        </p:txBody>
      </p:sp>
      <p:sp>
        <p:nvSpPr>
          <p:cNvPr id="3" name="Content Placeholder 2"/>
          <p:cNvSpPr>
            <a:spLocks noGrp="1"/>
          </p:cNvSpPr>
          <p:nvPr>
            <p:ph idx="1"/>
          </p:nvPr>
        </p:nvSpPr>
        <p:spPr/>
        <p:txBody>
          <a:bodyPr>
            <a:normAutofit fontScale="92500" lnSpcReduction="10000"/>
          </a:bodyPr>
          <a:lstStyle/>
          <a:p>
            <a:r>
              <a:rPr lang="en-US" dirty="0" smtClean="0"/>
              <a:t>Ho C. (2009) defined “ Knowledge infrastructure  as critical factors that put km concepts into practice in order to achieve km effectiveness” . </a:t>
            </a:r>
          </a:p>
          <a:p>
            <a:r>
              <a:rPr lang="en-US" dirty="0" smtClean="0"/>
              <a:t>The explicitly develop and design an appropriate km infrastructure is needed of strategic significance.</a:t>
            </a:r>
          </a:p>
          <a:p>
            <a:r>
              <a:rPr lang="en-US" dirty="0" smtClean="0"/>
              <a:t> They also noticed that km infrastructure should be an integral consideration for any business wishing to fully embrace km. </a:t>
            </a:r>
          </a:p>
          <a:p>
            <a:r>
              <a:rPr lang="en-US" dirty="0" smtClean="0"/>
              <a:t>Through the KM infrastructure the organization’s knowledge can grow concurrently and systematically. Since the KM infrastructure  (enablers)  form a system that can stimulate group members to advance in the growth of knowledge, to break through the barriers, and to encourage sharing among members regarding their knowledge and experiences. </a:t>
            </a:r>
          </a:p>
          <a:p>
            <a:endParaRPr lang="en-US" dirty="0"/>
          </a:p>
        </p:txBody>
      </p:sp>
    </p:spTree>
    <p:extLst>
      <p:ext uri="{BB962C8B-B14F-4D97-AF65-F5344CB8AC3E}">
        <p14:creationId xmlns:p14="http://schemas.microsoft.com/office/powerpoint/2010/main" xmlns="" val="272615280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accent4">
              <a:lumMod val="40000"/>
              <a:lumOff val="60000"/>
            </a:schemeClr>
          </a:solidFill>
        </p:spPr>
        <p:txBody>
          <a:bodyPr>
            <a:normAutofit/>
          </a:bodyPr>
          <a:lstStyle/>
          <a:p>
            <a:r>
              <a:rPr lang="en-US" b="1" dirty="0" smtClean="0"/>
              <a:t>List of KM infrastructure : </a:t>
            </a:r>
            <a:r>
              <a:rPr lang="en-US" sz="2700" b="1" dirty="0" smtClean="0">
                <a:solidFill>
                  <a:srgbClr val="0070C0"/>
                </a:solidFill>
              </a:rPr>
              <a:t>The most important enablers of km initiatives are listed below;</a:t>
            </a:r>
            <a:endParaRPr lang="en-US" sz="2700" b="1" dirty="0">
              <a:solidFill>
                <a:srgbClr val="0070C0"/>
              </a:solidFill>
            </a:endParaRPr>
          </a:p>
        </p:txBody>
      </p:sp>
      <p:sp>
        <p:nvSpPr>
          <p:cNvPr id="3" name="Content Placeholder 2"/>
          <p:cNvSpPr>
            <a:spLocks noGrp="1"/>
          </p:cNvSpPr>
          <p:nvPr>
            <p:ph idx="1"/>
          </p:nvPr>
        </p:nvSpPr>
        <p:spPr/>
        <p:txBody>
          <a:bodyPr>
            <a:normAutofit fontScale="92500" lnSpcReduction="20000"/>
          </a:bodyPr>
          <a:lstStyle/>
          <a:p>
            <a:pPr marL="514350" indent="-514350">
              <a:buFont typeface="+mj-lt"/>
              <a:buAutoNum type="arabicPeriod"/>
            </a:pPr>
            <a:r>
              <a:rPr lang="en-US" dirty="0" smtClean="0"/>
              <a:t>A knowledge- friendly culture.</a:t>
            </a:r>
          </a:p>
          <a:p>
            <a:pPr marL="514350" indent="-514350">
              <a:buFont typeface="+mj-lt"/>
              <a:buAutoNum type="arabicPeriod"/>
            </a:pPr>
            <a:r>
              <a:rPr lang="en-US" dirty="0" smtClean="0"/>
              <a:t>Clear purpose and language. </a:t>
            </a:r>
          </a:p>
          <a:p>
            <a:pPr marL="514350" indent="-514350">
              <a:buFont typeface="+mj-lt"/>
              <a:buAutoNum type="arabicPeriod"/>
            </a:pPr>
            <a:r>
              <a:rPr lang="en-US" dirty="0" smtClean="0"/>
              <a:t>long term and effective motivational practices. </a:t>
            </a:r>
          </a:p>
          <a:p>
            <a:pPr marL="514350" indent="-514350">
              <a:buFont typeface="+mj-lt"/>
              <a:buAutoNum type="arabicPeriod"/>
            </a:pPr>
            <a:r>
              <a:rPr lang="en-US" dirty="0" smtClean="0"/>
              <a:t>Multiple channels for knowledge transfer.</a:t>
            </a:r>
          </a:p>
          <a:p>
            <a:pPr marL="514350" indent="-514350">
              <a:buFont typeface="+mj-lt"/>
              <a:buAutoNum type="arabicPeriod"/>
            </a:pPr>
            <a:r>
              <a:rPr lang="en-US" dirty="0" smtClean="0"/>
              <a:t>Environment </a:t>
            </a:r>
            <a:endParaRPr lang="en-US" dirty="0"/>
          </a:p>
          <a:p>
            <a:pPr marL="514350" indent="-514350">
              <a:buFont typeface="+mj-lt"/>
              <a:buAutoNum type="arabicPeriod"/>
            </a:pPr>
            <a:r>
              <a:rPr lang="en-US" dirty="0" smtClean="0"/>
              <a:t>Knowledge people </a:t>
            </a:r>
          </a:p>
          <a:p>
            <a:pPr marL="514350" indent="-514350">
              <a:buFont typeface="+mj-lt"/>
              <a:buAutoNum type="arabicPeriod"/>
            </a:pPr>
            <a:r>
              <a:rPr lang="en-US" dirty="0" smtClean="0"/>
              <a:t>Management support.</a:t>
            </a:r>
          </a:p>
          <a:p>
            <a:pPr marL="514350" indent="-514350">
              <a:buFont typeface="+mj-lt"/>
              <a:buAutoNum type="arabicPeriod"/>
            </a:pPr>
            <a:r>
              <a:rPr lang="en-US" dirty="0" smtClean="0"/>
              <a:t>Knowledge system </a:t>
            </a:r>
          </a:p>
          <a:p>
            <a:pPr marL="514350" indent="-514350">
              <a:buFont typeface="+mj-lt"/>
              <a:buAutoNum type="arabicPeriod"/>
            </a:pPr>
            <a:r>
              <a:rPr lang="en-US" dirty="0" smtClean="0"/>
              <a:t> Flexible knowledge structure .</a:t>
            </a:r>
          </a:p>
          <a:p>
            <a:pPr marL="514350" indent="-514350">
              <a:buFont typeface="+mj-lt"/>
              <a:buAutoNum type="arabicPeriod"/>
            </a:pPr>
            <a:r>
              <a:rPr lang="en-US" dirty="0" smtClean="0"/>
              <a:t>Knowledge technology  </a:t>
            </a:r>
            <a:endParaRPr lang="en-US" dirty="0"/>
          </a:p>
        </p:txBody>
      </p:sp>
    </p:spTree>
    <p:extLst>
      <p:ext uri="{BB962C8B-B14F-4D97-AF65-F5344CB8AC3E}">
        <p14:creationId xmlns:p14="http://schemas.microsoft.com/office/powerpoint/2010/main" xmlns="" val="423672385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a:bodyPr>
          <a:lstStyle/>
          <a:p>
            <a:r>
              <a:rPr lang="en-US" sz="4800" b="1" dirty="0" smtClean="0"/>
              <a:t>Note : For the purpose of this chapter  we will understand only the k. Worker, K. technology, and k. culture  as the most important key factors to km initiative</a:t>
            </a:r>
            <a:endParaRPr lang="en-US" sz="4800" b="1" dirty="0"/>
          </a:p>
        </p:txBody>
      </p:sp>
    </p:spTree>
    <p:extLst>
      <p:ext uri="{BB962C8B-B14F-4D97-AF65-F5344CB8AC3E}">
        <p14:creationId xmlns:p14="http://schemas.microsoft.com/office/powerpoint/2010/main" xmlns="" val="158781414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solidFill>
                  <a:srgbClr val="0070C0"/>
                </a:solidFill>
              </a:rPr>
              <a:t>Knowledge Worker </a:t>
            </a:r>
            <a:endParaRPr lang="en-US" b="1" dirty="0">
              <a:solidFill>
                <a:srgbClr val="0070C0"/>
              </a:solidFill>
            </a:endParaRPr>
          </a:p>
        </p:txBody>
      </p:sp>
      <p:sp>
        <p:nvSpPr>
          <p:cNvPr id="3" name="Content Placeholder 2"/>
          <p:cNvSpPr>
            <a:spLocks noGrp="1"/>
          </p:cNvSpPr>
          <p:nvPr>
            <p:ph idx="1"/>
          </p:nvPr>
        </p:nvSpPr>
        <p:spPr>
          <a:xfrm>
            <a:off x="838200" y="1825625"/>
            <a:ext cx="7365642" cy="4351338"/>
          </a:xfrm>
        </p:spPr>
        <p:txBody>
          <a:bodyPr>
            <a:normAutofit lnSpcReduction="10000"/>
          </a:bodyPr>
          <a:lstStyle/>
          <a:p>
            <a:r>
              <a:rPr lang="en-US" sz="3600" dirty="0" smtClean="0"/>
              <a:t>The growing importance of knowledge to the workplace is stimulating the transformation of both the character of the work activities people undertake, and the nature of organizations, which has been turned topsy-turvy by a shift from manual work to knowledge work</a:t>
            </a:r>
            <a:r>
              <a:rPr lang="en-US" dirty="0" smtClean="0"/>
              <a:t>.</a:t>
            </a:r>
            <a:endParaRPr lang="en-US" dirty="0"/>
          </a:p>
        </p:txBody>
      </p:sp>
      <p:pic>
        <p:nvPicPr>
          <p:cNvPr id="4" name="Picture 3"/>
          <p:cNvPicPr>
            <a:picLocks noChangeAspect="1"/>
          </p:cNvPicPr>
          <p:nvPr/>
        </p:nvPicPr>
        <p:blipFill>
          <a:blip r:embed="rId2" cstate="print"/>
          <a:stretch>
            <a:fillRect/>
          </a:stretch>
        </p:blipFill>
        <p:spPr>
          <a:xfrm>
            <a:off x="8378694" y="2237128"/>
            <a:ext cx="2975106" cy="2383743"/>
          </a:xfrm>
          <a:prstGeom prst="rect">
            <a:avLst/>
          </a:prstGeom>
        </p:spPr>
      </p:pic>
    </p:spTree>
    <p:extLst>
      <p:ext uri="{BB962C8B-B14F-4D97-AF65-F5344CB8AC3E}">
        <p14:creationId xmlns:p14="http://schemas.microsoft.com/office/powerpoint/2010/main" xmlns="" val="87730024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Waves  of human socio-economic development</a:t>
            </a:r>
            <a:endParaRPr lang="en-US" dirty="0"/>
          </a:p>
        </p:txBody>
      </p:sp>
      <p:sp>
        <p:nvSpPr>
          <p:cNvPr id="3" name="Content Placeholder 2"/>
          <p:cNvSpPr>
            <a:spLocks noGrp="1"/>
          </p:cNvSpPr>
          <p:nvPr>
            <p:ph idx="1"/>
          </p:nvPr>
        </p:nvSpPr>
        <p:spPr/>
        <p:txBody>
          <a:bodyPr>
            <a:normAutofit/>
          </a:bodyPr>
          <a:lstStyle/>
          <a:p>
            <a:endParaRPr lang="en-US" dirty="0" smtClean="0"/>
          </a:p>
          <a:p>
            <a:r>
              <a:rPr lang="en-US" dirty="0" smtClean="0"/>
              <a:t>The first wave was the </a:t>
            </a:r>
            <a:r>
              <a:rPr lang="en-US" b="1" u="sng" dirty="0" smtClean="0">
                <a:solidFill>
                  <a:schemeClr val="accent2"/>
                </a:solidFill>
              </a:rPr>
              <a:t>agricultural age </a:t>
            </a:r>
            <a:r>
              <a:rPr lang="en-US" dirty="0" smtClean="0"/>
              <a:t>with wealth defined as ownership of land; </a:t>
            </a:r>
          </a:p>
          <a:p>
            <a:r>
              <a:rPr lang="en-US" dirty="0" smtClean="0"/>
              <a:t>The second wave was the </a:t>
            </a:r>
            <a:r>
              <a:rPr lang="en-US" b="1" u="sng" dirty="0" smtClean="0">
                <a:solidFill>
                  <a:srgbClr val="0070C0"/>
                </a:solidFill>
              </a:rPr>
              <a:t>industrial </a:t>
            </a:r>
            <a:r>
              <a:rPr lang="en-US" b="1" u="sng" dirty="0">
                <a:solidFill>
                  <a:srgbClr val="0070C0"/>
                </a:solidFill>
              </a:rPr>
              <a:t>age</a:t>
            </a:r>
            <a:r>
              <a:rPr lang="en-US" dirty="0" smtClean="0"/>
              <a:t> with wealth - based on ownership of capital. </a:t>
            </a:r>
            <a:endParaRPr lang="en-US" dirty="0"/>
          </a:p>
          <a:p>
            <a:r>
              <a:rPr lang="en-US" dirty="0" smtClean="0"/>
              <a:t>   The third wave  is termed   as the </a:t>
            </a:r>
            <a:r>
              <a:rPr lang="en-US" b="1" u="sng" dirty="0" smtClean="0">
                <a:solidFill>
                  <a:srgbClr val="00B050"/>
                </a:solidFill>
              </a:rPr>
              <a:t>knowledge age</a:t>
            </a:r>
            <a:r>
              <a:rPr lang="en-US" dirty="0" smtClean="0"/>
              <a:t>, in which wealth is based upon the ownership of knowledge and the ability to use that knowledge to create or improve goods and services,</a:t>
            </a:r>
            <a:endParaRPr lang="en-US" dirty="0"/>
          </a:p>
        </p:txBody>
      </p:sp>
    </p:spTree>
    <p:extLst>
      <p:ext uri="{BB962C8B-B14F-4D97-AF65-F5344CB8AC3E}">
        <p14:creationId xmlns:p14="http://schemas.microsoft.com/office/powerpoint/2010/main" xmlns="" val="377227569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noChangeAspect="1"/>
          </p:cNvPicPr>
          <p:nvPr>
            <p:ph idx="1"/>
          </p:nvPr>
        </p:nvPicPr>
        <p:blipFill>
          <a:blip r:embed="rId2" cstate="print">
            <a:lum bright="70000" contrast="-70000"/>
          </a:blip>
          <a:stretch>
            <a:fillRect/>
          </a:stretch>
        </p:blipFill>
        <p:spPr>
          <a:xfrm>
            <a:off x="321971" y="365125"/>
            <a:ext cx="11353800" cy="6138706"/>
          </a:xfrm>
          <a:prstGeom prst="rect">
            <a:avLst/>
          </a:prstGeom>
          <a:ln>
            <a:noFill/>
          </a:ln>
          <a:effectLst>
            <a:softEdge rad="112500"/>
          </a:effectLst>
        </p:spPr>
      </p:pic>
    </p:spTree>
    <p:extLst>
      <p:ext uri="{BB962C8B-B14F-4D97-AF65-F5344CB8AC3E}">
        <p14:creationId xmlns:p14="http://schemas.microsoft.com/office/powerpoint/2010/main" xmlns="" val="2474716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76518" y="365125"/>
            <a:ext cx="10877282" cy="1325563"/>
          </a:xfrm>
        </p:spPr>
        <p:txBody>
          <a:bodyPr/>
          <a:lstStyle/>
          <a:p>
            <a:r>
              <a:rPr lang="en-US" dirty="0" smtClean="0"/>
              <a:t> </a:t>
            </a:r>
            <a:r>
              <a:rPr lang="en-US" b="1" dirty="0" smtClean="0">
                <a:solidFill>
                  <a:schemeClr val="accent2"/>
                </a:solidFill>
              </a:rPr>
              <a:t>The Characteristics of Manual and Knowledge Work</a:t>
            </a:r>
            <a:endParaRPr lang="en-US" b="1" dirty="0">
              <a:solidFill>
                <a:schemeClr val="accent2"/>
              </a:solidFill>
            </a:endParaRPr>
          </a:p>
        </p:txBody>
      </p:sp>
      <p:graphicFrame>
        <p:nvGraphicFramePr>
          <p:cNvPr id="6" name="Content Placeholder 5"/>
          <p:cNvGraphicFramePr>
            <a:graphicFrameLocks noGrp="1"/>
          </p:cNvGraphicFramePr>
          <p:nvPr>
            <p:ph idx="1"/>
            <p:extLst>
              <p:ext uri="{D42A27DB-BD31-4B8C-83A1-F6EECF244321}">
                <p14:modId xmlns:p14="http://schemas.microsoft.com/office/powerpoint/2010/main" xmlns="" val="3375150610"/>
              </p:ext>
            </p:extLst>
          </p:nvPr>
        </p:nvGraphicFramePr>
        <p:xfrm>
          <a:off x="1081825" y="1944709"/>
          <a:ext cx="9517485" cy="4859020"/>
        </p:xfrm>
        <a:graphic>
          <a:graphicData uri="http://schemas.openxmlformats.org/drawingml/2006/table">
            <a:tbl>
              <a:tblPr firstRow="1" firstCol="1" lastRow="1" lastCol="1" bandRow="1" bandCol="1"/>
              <a:tblGrid>
                <a:gridCol w="3171751"/>
                <a:gridCol w="3172867"/>
                <a:gridCol w="3172867"/>
              </a:tblGrid>
              <a:tr h="690326">
                <a:tc>
                  <a:txBody>
                    <a:bodyPr/>
                    <a:lstStyle/>
                    <a:p>
                      <a:pPr marL="0" marR="0">
                        <a:lnSpc>
                          <a:spcPct val="115000"/>
                        </a:lnSpc>
                        <a:spcBef>
                          <a:spcPts val="0"/>
                        </a:spcBef>
                        <a:spcAft>
                          <a:spcPts val="1000"/>
                        </a:spcAft>
                      </a:pPr>
                      <a:r>
                        <a:rPr lang="en-US" sz="1800" b="1" dirty="0">
                          <a:solidFill>
                            <a:srgbClr val="00B0F0"/>
                          </a:solidFill>
                          <a:effectLst/>
                          <a:latin typeface="Arial" panose="020B0604020202020204" pitchFamily="34" charset="0"/>
                          <a:ea typeface="Times New Roman" panose="02020603050405020304" pitchFamily="18" charset="0"/>
                          <a:cs typeface="Arial" panose="020B0604020202020204" pitchFamily="34" charset="0"/>
                        </a:rPr>
                        <a:t>Manual work </a:t>
                      </a:r>
                      <a:endParaRPr lang="en-US" sz="1800" b="1" dirty="0" smtClean="0">
                        <a:solidFill>
                          <a:srgbClr val="00B0F0"/>
                        </a:solidFill>
                        <a:effectLst/>
                        <a:latin typeface="Arial" panose="020B0604020202020204" pitchFamily="34" charset="0"/>
                        <a:ea typeface="Times New Roman" panose="02020603050405020304" pitchFamily="18" charset="0"/>
                        <a:cs typeface="Arial" panose="020B0604020202020204" pitchFamily="34" charset="0"/>
                      </a:endParaRPr>
                    </a:p>
                    <a:p>
                      <a:pPr marL="0" marR="0">
                        <a:lnSpc>
                          <a:spcPct val="115000"/>
                        </a:lnSpc>
                        <a:spcBef>
                          <a:spcPts val="0"/>
                        </a:spcBef>
                        <a:spcAft>
                          <a:spcPts val="1000"/>
                        </a:spcAft>
                      </a:pPr>
                      <a:endParaRPr lang="en-US" sz="1800" b="1" dirty="0">
                        <a:solidFill>
                          <a:srgbClr val="00B0F0"/>
                        </a:solidFill>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4">
                        <a:lumMod val="20000"/>
                        <a:lumOff val="80000"/>
                      </a:schemeClr>
                    </a:solidFill>
                  </a:tcPr>
                </a:tc>
                <a:tc>
                  <a:txBody>
                    <a:bodyPr/>
                    <a:lstStyle/>
                    <a:p>
                      <a:pPr marL="0" marR="0" algn="ctr">
                        <a:lnSpc>
                          <a:spcPct val="115000"/>
                        </a:lnSpc>
                        <a:spcBef>
                          <a:spcPts val="0"/>
                        </a:spcBef>
                        <a:spcAft>
                          <a:spcPts val="1000"/>
                        </a:spcAft>
                      </a:pPr>
                      <a:r>
                        <a:rPr lang="en-US" sz="1800" b="1" dirty="0">
                          <a:effectLst/>
                          <a:latin typeface="Arial" panose="020B0604020202020204" pitchFamily="34" charset="0"/>
                          <a:ea typeface="Times New Roman" panose="02020603050405020304" pitchFamily="18" charset="0"/>
                          <a:cs typeface="Arial" panose="020B0604020202020204" pitchFamily="34" charset="0"/>
                        </a:rPr>
                        <a:t>Characteristics </a:t>
                      </a:r>
                      <a:endParaRPr lang="en-US" sz="1800" b="1"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40000"/>
                        <a:lumOff val="60000"/>
                      </a:schemeClr>
                    </a:solidFill>
                  </a:tcPr>
                </a:tc>
                <a:tc>
                  <a:txBody>
                    <a:bodyPr/>
                    <a:lstStyle/>
                    <a:p>
                      <a:pPr marL="0" marR="0">
                        <a:lnSpc>
                          <a:spcPct val="115000"/>
                        </a:lnSpc>
                        <a:spcBef>
                          <a:spcPts val="0"/>
                        </a:spcBef>
                        <a:spcAft>
                          <a:spcPts val="1000"/>
                        </a:spcAft>
                      </a:pPr>
                      <a:r>
                        <a:rPr lang="en-US" sz="1800" b="1" dirty="0">
                          <a:solidFill>
                            <a:srgbClr val="00B050"/>
                          </a:solidFill>
                          <a:effectLst/>
                          <a:latin typeface="Arial" panose="020B0604020202020204" pitchFamily="34" charset="0"/>
                          <a:ea typeface="Times New Roman" panose="02020603050405020304" pitchFamily="18" charset="0"/>
                          <a:cs typeface="Arial" panose="020B0604020202020204" pitchFamily="34" charset="0"/>
                        </a:rPr>
                        <a:t>Knowledge work </a:t>
                      </a:r>
                      <a:endParaRPr lang="en-US" sz="1800" b="1" dirty="0">
                        <a:solidFill>
                          <a:srgbClr val="00B050"/>
                        </a:solidFill>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r>
              <a:tr h="284358">
                <a:tc>
                  <a:txBody>
                    <a:bodyPr/>
                    <a:lstStyle/>
                    <a:p>
                      <a:pPr marL="0" marR="0">
                        <a:lnSpc>
                          <a:spcPct val="115000"/>
                        </a:lnSpc>
                        <a:spcBef>
                          <a:spcPts val="0"/>
                        </a:spcBef>
                        <a:spcAft>
                          <a:spcPts val="1000"/>
                        </a:spcAft>
                      </a:pPr>
                      <a:r>
                        <a:rPr lang="en-US" sz="1800" b="1" dirty="0">
                          <a:solidFill>
                            <a:srgbClr val="00B0F0"/>
                          </a:solidFill>
                          <a:effectLst/>
                          <a:latin typeface="Arial" panose="020B0604020202020204" pitchFamily="34" charset="0"/>
                          <a:ea typeface="Times New Roman" panose="02020603050405020304" pitchFamily="18" charset="0"/>
                          <a:cs typeface="Arial" panose="020B0604020202020204" pitchFamily="34" charset="0"/>
                        </a:rPr>
                        <a:t>Material – based </a:t>
                      </a:r>
                      <a:endParaRPr lang="en-US" sz="1800" b="1" dirty="0">
                        <a:solidFill>
                          <a:srgbClr val="00B0F0"/>
                        </a:solidFill>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4">
                        <a:lumMod val="20000"/>
                        <a:lumOff val="80000"/>
                      </a:schemeClr>
                    </a:solidFill>
                  </a:tcPr>
                </a:tc>
                <a:tc>
                  <a:txBody>
                    <a:bodyPr/>
                    <a:lstStyle/>
                    <a:p>
                      <a:pPr marL="0" marR="0" algn="ctr">
                        <a:lnSpc>
                          <a:spcPct val="115000"/>
                        </a:lnSpc>
                        <a:spcBef>
                          <a:spcPts val="0"/>
                        </a:spcBef>
                        <a:spcAft>
                          <a:spcPts val="1000"/>
                        </a:spcAft>
                      </a:pPr>
                      <a:r>
                        <a:rPr lang="en-US" sz="1800" b="1" dirty="0">
                          <a:effectLst/>
                          <a:latin typeface="Arial" panose="020B0604020202020204" pitchFamily="34" charset="0"/>
                          <a:ea typeface="Times New Roman" panose="02020603050405020304" pitchFamily="18" charset="0"/>
                          <a:cs typeface="Arial" panose="020B0604020202020204" pitchFamily="34" charset="0"/>
                        </a:rPr>
                        <a:t>Work- base</a:t>
                      </a:r>
                      <a:endParaRPr lang="en-US" sz="1800" b="1"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40000"/>
                        <a:lumOff val="60000"/>
                      </a:schemeClr>
                    </a:solidFill>
                  </a:tcPr>
                </a:tc>
                <a:tc>
                  <a:txBody>
                    <a:bodyPr/>
                    <a:lstStyle/>
                    <a:p>
                      <a:pPr marL="0" marR="0">
                        <a:lnSpc>
                          <a:spcPct val="115000"/>
                        </a:lnSpc>
                        <a:spcBef>
                          <a:spcPts val="0"/>
                        </a:spcBef>
                        <a:spcAft>
                          <a:spcPts val="1000"/>
                        </a:spcAft>
                      </a:pPr>
                      <a:r>
                        <a:rPr lang="en-US" sz="1800" b="1" dirty="0">
                          <a:solidFill>
                            <a:srgbClr val="00B050"/>
                          </a:solidFill>
                          <a:effectLst/>
                          <a:latin typeface="Arial" panose="020B0604020202020204" pitchFamily="34" charset="0"/>
                          <a:ea typeface="Times New Roman" panose="02020603050405020304" pitchFamily="18" charset="0"/>
                          <a:cs typeface="Arial" panose="020B0604020202020204" pitchFamily="34" charset="0"/>
                        </a:rPr>
                        <a:t>Information – based</a:t>
                      </a:r>
                      <a:endParaRPr lang="en-US" sz="1800" b="1" dirty="0">
                        <a:solidFill>
                          <a:srgbClr val="00B050"/>
                        </a:solidFill>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r>
              <a:tr h="284358">
                <a:tc>
                  <a:txBody>
                    <a:bodyPr/>
                    <a:lstStyle/>
                    <a:p>
                      <a:pPr marL="0" marR="0">
                        <a:lnSpc>
                          <a:spcPct val="115000"/>
                        </a:lnSpc>
                        <a:spcBef>
                          <a:spcPts val="0"/>
                        </a:spcBef>
                        <a:spcAft>
                          <a:spcPts val="1000"/>
                        </a:spcAft>
                      </a:pPr>
                      <a:r>
                        <a:rPr lang="en-US" sz="1800" b="1" dirty="0">
                          <a:solidFill>
                            <a:srgbClr val="00B0F0"/>
                          </a:solidFill>
                          <a:effectLst/>
                          <a:latin typeface="Arial" panose="020B0604020202020204" pitchFamily="34" charset="0"/>
                          <a:ea typeface="Times New Roman" panose="02020603050405020304" pitchFamily="18" charset="0"/>
                          <a:cs typeface="Arial" panose="020B0604020202020204" pitchFamily="34" charset="0"/>
                        </a:rPr>
                        <a:t>Overt behaviors </a:t>
                      </a:r>
                      <a:endParaRPr lang="en-US" sz="1800" b="1" dirty="0">
                        <a:solidFill>
                          <a:srgbClr val="00B0F0"/>
                        </a:solidFill>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4">
                        <a:lumMod val="20000"/>
                        <a:lumOff val="80000"/>
                      </a:schemeClr>
                    </a:solidFill>
                  </a:tcPr>
                </a:tc>
                <a:tc>
                  <a:txBody>
                    <a:bodyPr/>
                    <a:lstStyle/>
                    <a:p>
                      <a:pPr marL="0" marR="0" algn="ctr">
                        <a:lnSpc>
                          <a:spcPct val="115000"/>
                        </a:lnSpc>
                        <a:spcBef>
                          <a:spcPts val="0"/>
                        </a:spcBef>
                        <a:spcAft>
                          <a:spcPts val="1000"/>
                        </a:spcAft>
                      </a:pPr>
                      <a:r>
                        <a:rPr lang="en-US" sz="1800" b="1" dirty="0">
                          <a:effectLst/>
                          <a:latin typeface="Arial" panose="020B0604020202020204" pitchFamily="34" charset="0"/>
                          <a:ea typeface="Times New Roman" panose="02020603050405020304" pitchFamily="18" charset="0"/>
                          <a:cs typeface="Arial" panose="020B0604020202020204" pitchFamily="34" charset="0"/>
                        </a:rPr>
                        <a:t>Working </a:t>
                      </a:r>
                      <a:endParaRPr lang="en-US" sz="1800" b="1"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40000"/>
                        <a:lumOff val="60000"/>
                      </a:schemeClr>
                    </a:solidFill>
                  </a:tcPr>
                </a:tc>
                <a:tc>
                  <a:txBody>
                    <a:bodyPr/>
                    <a:lstStyle/>
                    <a:p>
                      <a:pPr marL="0" marR="0">
                        <a:lnSpc>
                          <a:spcPct val="115000"/>
                        </a:lnSpc>
                        <a:spcBef>
                          <a:spcPts val="0"/>
                        </a:spcBef>
                        <a:spcAft>
                          <a:spcPts val="1000"/>
                        </a:spcAft>
                      </a:pPr>
                      <a:r>
                        <a:rPr lang="en-US" sz="1800" b="1" dirty="0">
                          <a:solidFill>
                            <a:srgbClr val="00B050"/>
                          </a:solidFill>
                          <a:effectLst/>
                          <a:latin typeface="Arial" panose="020B0604020202020204" pitchFamily="34" charset="0"/>
                          <a:ea typeface="Times New Roman" panose="02020603050405020304" pitchFamily="18" charset="0"/>
                          <a:cs typeface="Arial" panose="020B0604020202020204" pitchFamily="34" charset="0"/>
                        </a:rPr>
                        <a:t>Covert behaviors </a:t>
                      </a:r>
                      <a:endParaRPr lang="en-US" sz="1800" b="1" dirty="0">
                        <a:solidFill>
                          <a:srgbClr val="00B050"/>
                        </a:solidFill>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r>
              <a:tr h="284358">
                <a:tc>
                  <a:txBody>
                    <a:bodyPr/>
                    <a:lstStyle/>
                    <a:p>
                      <a:pPr marL="0" marR="0">
                        <a:lnSpc>
                          <a:spcPct val="115000"/>
                        </a:lnSpc>
                        <a:spcBef>
                          <a:spcPts val="0"/>
                        </a:spcBef>
                        <a:spcAft>
                          <a:spcPts val="1000"/>
                        </a:spcAft>
                      </a:pPr>
                      <a:r>
                        <a:rPr lang="en-US" sz="1800" b="1" dirty="0">
                          <a:solidFill>
                            <a:srgbClr val="00B0F0"/>
                          </a:solidFill>
                          <a:effectLst/>
                          <a:latin typeface="Arial" panose="020B0604020202020204" pitchFamily="34" charset="0"/>
                          <a:ea typeface="Times New Roman" panose="02020603050405020304" pitchFamily="18" charset="0"/>
                          <a:cs typeface="Arial" panose="020B0604020202020204" pitchFamily="34" charset="0"/>
                        </a:rPr>
                        <a:t>High </a:t>
                      </a:r>
                      <a:endParaRPr lang="en-US" sz="1800" b="1" dirty="0">
                        <a:solidFill>
                          <a:srgbClr val="00B0F0"/>
                        </a:solidFill>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4">
                        <a:lumMod val="20000"/>
                        <a:lumOff val="80000"/>
                      </a:schemeClr>
                    </a:solidFill>
                  </a:tcPr>
                </a:tc>
                <a:tc>
                  <a:txBody>
                    <a:bodyPr/>
                    <a:lstStyle/>
                    <a:p>
                      <a:pPr marL="0" marR="0" algn="ctr">
                        <a:lnSpc>
                          <a:spcPct val="115000"/>
                        </a:lnSpc>
                        <a:spcBef>
                          <a:spcPts val="0"/>
                        </a:spcBef>
                        <a:spcAft>
                          <a:spcPts val="1000"/>
                        </a:spcAft>
                      </a:pPr>
                      <a:r>
                        <a:rPr lang="en-US" sz="1800" b="1" dirty="0">
                          <a:effectLst/>
                          <a:latin typeface="Arial" panose="020B0604020202020204" pitchFamily="34" charset="0"/>
                          <a:ea typeface="Times New Roman" panose="02020603050405020304" pitchFamily="18" charset="0"/>
                          <a:cs typeface="Arial" panose="020B0604020202020204" pitchFamily="34" charset="0"/>
                        </a:rPr>
                        <a:t>visibility</a:t>
                      </a:r>
                      <a:endParaRPr lang="en-US" sz="1800" b="1"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40000"/>
                        <a:lumOff val="60000"/>
                      </a:schemeClr>
                    </a:solidFill>
                  </a:tcPr>
                </a:tc>
                <a:tc>
                  <a:txBody>
                    <a:bodyPr/>
                    <a:lstStyle/>
                    <a:p>
                      <a:pPr marL="0" marR="0">
                        <a:lnSpc>
                          <a:spcPct val="115000"/>
                        </a:lnSpc>
                        <a:spcBef>
                          <a:spcPts val="0"/>
                        </a:spcBef>
                        <a:spcAft>
                          <a:spcPts val="1000"/>
                        </a:spcAft>
                      </a:pPr>
                      <a:r>
                        <a:rPr lang="en-US" sz="1800" b="1" dirty="0">
                          <a:solidFill>
                            <a:srgbClr val="00B050"/>
                          </a:solidFill>
                          <a:effectLst/>
                          <a:latin typeface="Arial" panose="020B0604020202020204" pitchFamily="34" charset="0"/>
                          <a:ea typeface="Times New Roman" panose="02020603050405020304" pitchFamily="18" charset="0"/>
                          <a:cs typeface="Arial" panose="020B0604020202020204" pitchFamily="34" charset="0"/>
                        </a:rPr>
                        <a:t>low</a:t>
                      </a:r>
                      <a:endParaRPr lang="en-US" sz="1800" b="1" dirty="0">
                        <a:solidFill>
                          <a:srgbClr val="00B050"/>
                        </a:solidFill>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r>
              <a:tr h="284358">
                <a:tc>
                  <a:txBody>
                    <a:bodyPr/>
                    <a:lstStyle/>
                    <a:p>
                      <a:pPr marL="0" marR="0">
                        <a:lnSpc>
                          <a:spcPct val="115000"/>
                        </a:lnSpc>
                        <a:spcBef>
                          <a:spcPts val="0"/>
                        </a:spcBef>
                        <a:spcAft>
                          <a:spcPts val="1000"/>
                        </a:spcAft>
                      </a:pPr>
                      <a:r>
                        <a:rPr lang="en-US" sz="1800" b="1" dirty="0">
                          <a:solidFill>
                            <a:srgbClr val="00B0F0"/>
                          </a:solidFill>
                          <a:effectLst/>
                          <a:latin typeface="Arial" panose="020B0604020202020204" pitchFamily="34" charset="0"/>
                          <a:ea typeface="Times New Roman" panose="02020603050405020304" pitchFamily="18" charset="0"/>
                          <a:cs typeface="Arial" panose="020B0604020202020204" pitchFamily="34" charset="0"/>
                        </a:rPr>
                        <a:t>Direct &amp; immediate </a:t>
                      </a:r>
                      <a:endParaRPr lang="en-US" sz="1800" b="1" dirty="0">
                        <a:solidFill>
                          <a:srgbClr val="00B0F0"/>
                        </a:solidFill>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4">
                        <a:lumMod val="20000"/>
                        <a:lumOff val="80000"/>
                      </a:schemeClr>
                    </a:solidFill>
                  </a:tcPr>
                </a:tc>
                <a:tc>
                  <a:txBody>
                    <a:bodyPr/>
                    <a:lstStyle/>
                    <a:p>
                      <a:pPr marL="0" marR="0" algn="ctr">
                        <a:lnSpc>
                          <a:spcPct val="115000"/>
                        </a:lnSpc>
                        <a:spcBef>
                          <a:spcPts val="0"/>
                        </a:spcBef>
                        <a:spcAft>
                          <a:spcPts val="1000"/>
                        </a:spcAft>
                      </a:pPr>
                      <a:r>
                        <a:rPr lang="en-US" sz="1800" b="1" dirty="0">
                          <a:effectLst/>
                          <a:latin typeface="Arial" panose="020B0604020202020204" pitchFamily="34" charset="0"/>
                          <a:ea typeface="Times New Roman" panose="02020603050405020304" pitchFamily="18" charset="0"/>
                          <a:cs typeface="Arial" panose="020B0604020202020204" pitchFamily="34" charset="0"/>
                        </a:rPr>
                        <a:t>Linkage to result  </a:t>
                      </a:r>
                      <a:endParaRPr lang="en-US" sz="1800" b="1"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40000"/>
                        <a:lumOff val="60000"/>
                      </a:schemeClr>
                    </a:solidFill>
                  </a:tcPr>
                </a:tc>
                <a:tc>
                  <a:txBody>
                    <a:bodyPr/>
                    <a:lstStyle/>
                    <a:p>
                      <a:pPr marL="0" marR="0">
                        <a:lnSpc>
                          <a:spcPct val="115000"/>
                        </a:lnSpc>
                        <a:spcBef>
                          <a:spcPts val="0"/>
                        </a:spcBef>
                        <a:spcAft>
                          <a:spcPts val="1000"/>
                        </a:spcAft>
                      </a:pPr>
                      <a:r>
                        <a:rPr lang="en-US" sz="1800" b="1" dirty="0">
                          <a:solidFill>
                            <a:srgbClr val="00B050"/>
                          </a:solidFill>
                          <a:effectLst/>
                          <a:latin typeface="Arial" panose="020B0604020202020204" pitchFamily="34" charset="0"/>
                          <a:ea typeface="Times New Roman" panose="02020603050405020304" pitchFamily="18" charset="0"/>
                          <a:cs typeface="Arial" panose="020B0604020202020204" pitchFamily="34" charset="0"/>
                        </a:rPr>
                        <a:t>Indirect &amp; Delayed </a:t>
                      </a:r>
                      <a:endParaRPr lang="en-US" sz="1800" b="1" dirty="0">
                        <a:solidFill>
                          <a:srgbClr val="00B050"/>
                        </a:solidFill>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r>
              <a:tr h="284358">
                <a:tc>
                  <a:txBody>
                    <a:bodyPr/>
                    <a:lstStyle/>
                    <a:p>
                      <a:pPr marL="0" marR="0">
                        <a:lnSpc>
                          <a:spcPct val="115000"/>
                        </a:lnSpc>
                        <a:spcBef>
                          <a:spcPts val="0"/>
                        </a:spcBef>
                        <a:spcAft>
                          <a:spcPts val="1000"/>
                        </a:spcAft>
                      </a:pPr>
                      <a:r>
                        <a:rPr lang="en-US" sz="1800" b="1" dirty="0">
                          <a:solidFill>
                            <a:srgbClr val="00B0F0"/>
                          </a:solidFill>
                          <a:effectLst/>
                          <a:latin typeface="Arial" panose="020B0604020202020204" pitchFamily="34" charset="0"/>
                          <a:ea typeface="Times New Roman" panose="02020603050405020304" pitchFamily="18" charset="0"/>
                          <a:cs typeface="Arial" panose="020B0604020202020204" pitchFamily="34" charset="0"/>
                        </a:rPr>
                        <a:t>Concentrated </a:t>
                      </a:r>
                      <a:endParaRPr lang="en-US" sz="1800" b="1" dirty="0">
                        <a:solidFill>
                          <a:srgbClr val="00B0F0"/>
                        </a:solidFill>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4">
                        <a:lumMod val="20000"/>
                        <a:lumOff val="80000"/>
                      </a:schemeClr>
                    </a:solidFill>
                  </a:tcPr>
                </a:tc>
                <a:tc>
                  <a:txBody>
                    <a:bodyPr/>
                    <a:lstStyle/>
                    <a:p>
                      <a:pPr marL="0" marR="0" algn="ctr">
                        <a:lnSpc>
                          <a:spcPct val="115000"/>
                        </a:lnSpc>
                        <a:spcBef>
                          <a:spcPts val="0"/>
                        </a:spcBef>
                        <a:spcAft>
                          <a:spcPts val="1000"/>
                        </a:spcAft>
                      </a:pPr>
                      <a:r>
                        <a:rPr lang="en-US" sz="1800" b="1" dirty="0">
                          <a:effectLst/>
                          <a:latin typeface="Arial" panose="020B0604020202020204" pitchFamily="34" charset="0"/>
                          <a:ea typeface="Times New Roman" panose="02020603050405020304" pitchFamily="18" charset="0"/>
                          <a:cs typeface="Arial" panose="020B0604020202020204" pitchFamily="34" charset="0"/>
                        </a:rPr>
                        <a:t>Knowledge </a:t>
                      </a:r>
                      <a:endParaRPr lang="en-US" sz="1800" b="1"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40000"/>
                        <a:lumOff val="60000"/>
                      </a:schemeClr>
                    </a:solidFill>
                  </a:tcPr>
                </a:tc>
                <a:tc>
                  <a:txBody>
                    <a:bodyPr/>
                    <a:lstStyle/>
                    <a:p>
                      <a:pPr marL="0" marR="0">
                        <a:lnSpc>
                          <a:spcPct val="115000"/>
                        </a:lnSpc>
                        <a:spcBef>
                          <a:spcPts val="0"/>
                        </a:spcBef>
                        <a:spcAft>
                          <a:spcPts val="1000"/>
                        </a:spcAft>
                      </a:pPr>
                      <a:r>
                        <a:rPr lang="en-US" sz="1800" b="1" dirty="0">
                          <a:solidFill>
                            <a:srgbClr val="00B050"/>
                          </a:solidFill>
                          <a:effectLst/>
                          <a:latin typeface="Arial" panose="020B0604020202020204" pitchFamily="34" charset="0"/>
                          <a:ea typeface="Times New Roman" panose="02020603050405020304" pitchFamily="18" charset="0"/>
                          <a:cs typeface="Arial" panose="020B0604020202020204" pitchFamily="34" charset="0"/>
                        </a:rPr>
                        <a:t>Distributed </a:t>
                      </a:r>
                      <a:endParaRPr lang="en-US" sz="1800" b="1" dirty="0">
                        <a:solidFill>
                          <a:srgbClr val="00B050"/>
                        </a:solidFill>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r>
              <a:tr h="284358">
                <a:tc>
                  <a:txBody>
                    <a:bodyPr/>
                    <a:lstStyle/>
                    <a:p>
                      <a:pPr marL="0" marR="0">
                        <a:lnSpc>
                          <a:spcPct val="115000"/>
                        </a:lnSpc>
                        <a:spcBef>
                          <a:spcPts val="0"/>
                        </a:spcBef>
                        <a:spcAft>
                          <a:spcPts val="1000"/>
                        </a:spcAft>
                      </a:pPr>
                      <a:r>
                        <a:rPr lang="en-US" sz="1800" b="1" dirty="0">
                          <a:solidFill>
                            <a:srgbClr val="00B0F0"/>
                          </a:solidFill>
                          <a:effectLst/>
                          <a:latin typeface="Arial" panose="020B0604020202020204" pitchFamily="34" charset="0"/>
                          <a:ea typeface="Times New Roman" panose="02020603050405020304" pitchFamily="18" charset="0"/>
                          <a:cs typeface="Arial" panose="020B0604020202020204" pitchFamily="34" charset="0"/>
                        </a:rPr>
                        <a:t>Position and politics </a:t>
                      </a:r>
                      <a:endParaRPr lang="en-US" sz="1800" b="1" dirty="0">
                        <a:solidFill>
                          <a:srgbClr val="00B0F0"/>
                        </a:solidFill>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4">
                        <a:lumMod val="20000"/>
                        <a:lumOff val="80000"/>
                      </a:schemeClr>
                    </a:solidFill>
                  </a:tcPr>
                </a:tc>
                <a:tc>
                  <a:txBody>
                    <a:bodyPr/>
                    <a:lstStyle/>
                    <a:p>
                      <a:pPr marL="0" marR="0" algn="ctr">
                        <a:lnSpc>
                          <a:spcPct val="115000"/>
                        </a:lnSpc>
                        <a:spcBef>
                          <a:spcPts val="0"/>
                        </a:spcBef>
                        <a:spcAft>
                          <a:spcPts val="1000"/>
                        </a:spcAft>
                      </a:pPr>
                      <a:r>
                        <a:rPr lang="en-US" sz="1800" b="1" dirty="0">
                          <a:effectLst/>
                          <a:latin typeface="Arial" panose="020B0604020202020204" pitchFamily="34" charset="0"/>
                          <a:ea typeface="Times New Roman" panose="02020603050405020304" pitchFamily="18" charset="0"/>
                          <a:cs typeface="Arial" panose="020B0604020202020204" pitchFamily="34" charset="0"/>
                        </a:rPr>
                        <a:t>Balance of Power </a:t>
                      </a:r>
                      <a:endParaRPr lang="en-US" sz="1800" b="1"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40000"/>
                        <a:lumOff val="60000"/>
                      </a:schemeClr>
                    </a:solidFill>
                  </a:tcPr>
                </a:tc>
                <a:tc>
                  <a:txBody>
                    <a:bodyPr/>
                    <a:lstStyle/>
                    <a:p>
                      <a:pPr marL="0" marR="0">
                        <a:lnSpc>
                          <a:spcPct val="115000"/>
                        </a:lnSpc>
                        <a:spcBef>
                          <a:spcPts val="0"/>
                        </a:spcBef>
                        <a:spcAft>
                          <a:spcPts val="1000"/>
                        </a:spcAft>
                      </a:pPr>
                      <a:r>
                        <a:rPr lang="en-US" sz="1800" b="1" dirty="0">
                          <a:solidFill>
                            <a:srgbClr val="00B050"/>
                          </a:solidFill>
                          <a:effectLst/>
                          <a:latin typeface="Arial" panose="020B0604020202020204" pitchFamily="34" charset="0"/>
                          <a:ea typeface="Times New Roman" panose="02020603050405020304" pitchFamily="18" charset="0"/>
                          <a:cs typeface="Arial" panose="020B0604020202020204" pitchFamily="34" charset="0"/>
                        </a:rPr>
                        <a:t>Politics and profession </a:t>
                      </a:r>
                      <a:endParaRPr lang="en-US" sz="1800" b="1" dirty="0">
                        <a:solidFill>
                          <a:srgbClr val="00B050"/>
                        </a:solidFill>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r>
              <a:tr h="284358">
                <a:tc>
                  <a:txBody>
                    <a:bodyPr/>
                    <a:lstStyle/>
                    <a:p>
                      <a:pPr marL="0" marR="0" algn="justLow">
                        <a:lnSpc>
                          <a:spcPct val="115000"/>
                        </a:lnSpc>
                        <a:spcBef>
                          <a:spcPts val="0"/>
                        </a:spcBef>
                        <a:spcAft>
                          <a:spcPts val="1000"/>
                        </a:spcAft>
                      </a:pPr>
                      <a:r>
                        <a:rPr lang="en-US" sz="1800" b="1" dirty="0">
                          <a:solidFill>
                            <a:srgbClr val="00B0F0"/>
                          </a:solidFill>
                          <a:effectLst/>
                          <a:latin typeface="Arial" panose="020B0604020202020204" pitchFamily="34" charset="0"/>
                          <a:ea typeface="Times New Roman" panose="02020603050405020304" pitchFamily="18" charset="0"/>
                          <a:cs typeface="Arial" panose="020B0604020202020204" pitchFamily="34" charset="0"/>
                        </a:rPr>
                        <a:t>Liner </a:t>
                      </a:r>
                      <a:r>
                        <a:rPr lang="en-US" sz="1800" b="1" dirty="0" smtClean="0">
                          <a:solidFill>
                            <a:srgbClr val="00B0F0"/>
                          </a:solidFill>
                          <a:effectLst/>
                          <a:latin typeface="Arial" panose="020B0604020202020204" pitchFamily="34" charset="0"/>
                          <a:ea typeface="Times New Roman" panose="02020603050405020304" pitchFamily="18" charset="0"/>
                          <a:cs typeface="Arial" panose="020B0604020202020204" pitchFamily="34" charset="0"/>
                        </a:rPr>
                        <a:t>\</a:t>
                      </a:r>
                      <a:r>
                        <a:rPr lang="en-US" sz="1800" b="1" baseline="0" dirty="0" smtClean="0">
                          <a:solidFill>
                            <a:srgbClr val="00B0F0"/>
                          </a:solidFill>
                          <a:effectLst/>
                          <a:latin typeface="Arial" panose="020B0604020202020204" pitchFamily="34" charset="0"/>
                          <a:ea typeface="Times New Roman" panose="02020603050405020304" pitchFamily="18" charset="0"/>
                          <a:cs typeface="Arial" panose="020B0604020202020204" pitchFamily="34" charset="0"/>
                        </a:rPr>
                        <a:t> </a:t>
                      </a:r>
                      <a:r>
                        <a:rPr lang="en-US" sz="1800" b="1" dirty="0" smtClean="0">
                          <a:solidFill>
                            <a:srgbClr val="00B0F0"/>
                          </a:solidFill>
                          <a:effectLst/>
                          <a:latin typeface="Arial" panose="020B0604020202020204" pitchFamily="34" charset="0"/>
                          <a:ea typeface="Times New Roman" panose="02020603050405020304" pitchFamily="18" charset="0"/>
                          <a:cs typeface="Arial" panose="020B0604020202020204" pitchFamily="34" charset="0"/>
                        </a:rPr>
                        <a:t>parallel (quantitative )</a:t>
                      </a:r>
                      <a:endParaRPr lang="en-US" sz="1800" b="1" dirty="0">
                        <a:solidFill>
                          <a:srgbClr val="00B0F0"/>
                        </a:solidFill>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4">
                        <a:lumMod val="20000"/>
                        <a:lumOff val="80000"/>
                      </a:schemeClr>
                    </a:solidFill>
                  </a:tcPr>
                </a:tc>
                <a:tc>
                  <a:txBody>
                    <a:bodyPr/>
                    <a:lstStyle/>
                    <a:p>
                      <a:pPr marL="0" marR="0" algn="ctr">
                        <a:lnSpc>
                          <a:spcPct val="115000"/>
                        </a:lnSpc>
                        <a:spcBef>
                          <a:spcPts val="0"/>
                        </a:spcBef>
                        <a:spcAft>
                          <a:spcPts val="1000"/>
                        </a:spcAft>
                      </a:pPr>
                      <a:r>
                        <a:rPr lang="en-US" sz="1800" b="1" dirty="0">
                          <a:effectLst/>
                          <a:latin typeface="Arial" panose="020B0604020202020204" pitchFamily="34" charset="0"/>
                          <a:ea typeface="Times New Roman" panose="02020603050405020304" pitchFamily="18" charset="0"/>
                          <a:cs typeface="Arial" panose="020B0604020202020204" pitchFamily="34" charset="0"/>
                        </a:rPr>
                        <a:t>Nature of work</a:t>
                      </a:r>
                      <a:endParaRPr lang="en-US" sz="1800" b="1"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40000"/>
                        <a:lumOff val="60000"/>
                      </a:schemeClr>
                    </a:solidFill>
                  </a:tcPr>
                </a:tc>
                <a:tc>
                  <a:txBody>
                    <a:bodyPr/>
                    <a:lstStyle/>
                    <a:p>
                      <a:pPr marL="0" marR="0">
                        <a:lnSpc>
                          <a:spcPct val="115000"/>
                        </a:lnSpc>
                        <a:spcBef>
                          <a:spcPts val="0"/>
                        </a:spcBef>
                        <a:spcAft>
                          <a:spcPts val="1000"/>
                        </a:spcAft>
                      </a:pPr>
                      <a:r>
                        <a:rPr lang="en-US" sz="1800" b="1" dirty="0">
                          <a:solidFill>
                            <a:srgbClr val="00B050"/>
                          </a:solidFill>
                          <a:effectLst/>
                          <a:latin typeface="Arial" panose="020B0604020202020204" pitchFamily="34" charset="0"/>
                          <a:ea typeface="Times New Roman" panose="02020603050405020304" pitchFamily="18" charset="0"/>
                          <a:cs typeface="Arial" panose="020B0604020202020204" pitchFamily="34" charset="0"/>
                        </a:rPr>
                        <a:t>Non –liner – parallel  </a:t>
                      </a:r>
                      <a:r>
                        <a:rPr lang="en-US" sz="1800" b="1" dirty="0" smtClean="0">
                          <a:solidFill>
                            <a:srgbClr val="00B050"/>
                          </a:solidFill>
                          <a:effectLst/>
                          <a:latin typeface="Arial" panose="020B0604020202020204" pitchFamily="34" charset="0"/>
                          <a:ea typeface="Times New Roman" panose="02020603050405020304" pitchFamily="18" charset="0"/>
                          <a:cs typeface="Arial" panose="020B0604020202020204" pitchFamily="34" charset="0"/>
                        </a:rPr>
                        <a:t> (qualitative )</a:t>
                      </a:r>
                      <a:endParaRPr lang="en-US" sz="1800" b="1" dirty="0">
                        <a:solidFill>
                          <a:srgbClr val="00B050"/>
                        </a:solidFill>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r>
              <a:tr h="284358">
                <a:tc>
                  <a:txBody>
                    <a:bodyPr/>
                    <a:lstStyle/>
                    <a:p>
                      <a:pPr marL="0" marR="0">
                        <a:lnSpc>
                          <a:spcPct val="115000"/>
                        </a:lnSpc>
                        <a:spcBef>
                          <a:spcPts val="0"/>
                        </a:spcBef>
                        <a:spcAft>
                          <a:spcPts val="1000"/>
                        </a:spcAft>
                      </a:pPr>
                      <a:r>
                        <a:rPr lang="en-US" sz="1800" b="1" dirty="0">
                          <a:solidFill>
                            <a:srgbClr val="00B0F0"/>
                          </a:solidFill>
                          <a:effectLst/>
                          <a:latin typeface="Arial" panose="020B0604020202020204" pitchFamily="34" charset="0"/>
                          <a:ea typeface="Times New Roman" panose="02020603050405020304" pitchFamily="18" charset="0"/>
                          <a:cs typeface="Arial" panose="020B0604020202020204" pitchFamily="34" charset="0"/>
                        </a:rPr>
                        <a:t>Others </a:t>
                      </a:r>
                      <a:endParaRPr lang="en-US" sz="1800" b="1" dirty="0">
                        <a:solidFill>
                          <a:srgbClr val="00B0F0"/>
                        </a:solidFill>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4">
                        <a:lumMod val="20000"/>
                        <a:lumOff val="80000"/>
                      </a:schemeClr>
                    </a:solidFill>
                  </a:tcPr>
                </a:tc>
                <a:tc>
                  <a:txBody>
                    <a:bodyPr/>
                    <a:lstStyle/>
                    <a:p>
                      <a:pPr marL="0" marR="0" algn="ctr">
                        <a:lnSpc>
                          <a:spcPct val="115000"/>
                        </a:lnSpc>
                        <a:spcBef>
                          <a:spcPts val="0"/>
                        </a:spcBef>
                        <a:spcAft>
                          <a:spcPts val="1000"/>
                        </a:spcAft>
                      </a:pPr>
                      <a:r>
                        <a:rPr lang="en-US" sz="1800" b="1" dirty="0">
                          <a:effectLst/>
                          <a:latin typeface="Arial" panose="020B0604020202020204" pitchFamily="34" charset="0"/>
                          <a:ea typeface="Times New Roman" panose="02020603050405020304" pitchFamily="18" charset="0"/>
                          <a:cs typeface="Arial" panose="020B0604020202020204" pitchFamily="34" charset="0"/>
                        </a:rPr>
                        <a:t>Source of standard </a:t>
                      </a:r>
                      <a:endParaRPr lang="en-US" sz="1800" b="1"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40000"/>
                        <a:lumOff val="60000"/>
                      </a:schemeClr>
                    </a:solidFill>
                  </a:tcPr>
                </a:tc>
                <a:tc>
                  <a:txBody>
                    <a:bodyPr/>
                    <a:lstStyle/>
                    <a:p>
                      <a:pPr marL="0" marR="0">
                        <a:lnSpc>
                          <a:spcPct val="115000"/>
                        </a:lnSpc>
                        <a:spcBef>
                          <a:spcPts val="0"/>
                        </a:spcBef>
                        <a:spcAft>
                          <a:spcPts val="1000"/>
                        </a:spcAft>
                      </a:pPr>
                      <a:r>
                        <a:rPr lang="en-US" sz="1800" b="1" dirty="0">
                          <a:solidFill>
                            <a:srgbClr val="00B050"/>
                          </a:solidFill>
                          <a:effectLst/>
                          <a:latin typeface="Arial" panose="020B0604020202020204" pitchFamily="34" charset="0"/>
                          <a:ea typeface="Times New Roman" panose="02020603050405020304" pitchFamily="18" charset="0"/>
                          <a:cs typeface="Arial" panose="020B0604020202020204" pitchFamily="34" charset="0"/>
                        </a:rPr>
                        <a:t>Worker </a:t>
                      </a:r>
                      <a:endParaRPr lang="en-US" sz="1800" b="1" dirty="0">
                        <a:solidFill>
                          <a:srgbClr val="00B050"/>
                        </a:solidFill>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r>
              <a:tr h="284358">
                <a:tc>
                  <a:txBody>
                    <a:bodyPr/>
                    <a:lstStyle/>
                    <a:p>
                      <a:pPr marL="0" marR="0">
                        <a:lnSpc>
                          <a:spcPct val="115000"/>
                        </a:lnSpc>
                        <a:spcBef>
                          <a:spcPts val="0"/>
                        </a:spcBef>
                        <a:spcAft>
                          <a:spcPts val="1000"/>
                        </a:spcAft>
                      </a:pPr>
                      <a:r>
                        <a:rPr lang="en-US" sz="1800" b="1" dirty="0">
                          <a:solidFill>
                            <a:srgbClr val="00B0F0"/>
                          </a:solidFill>
                          <a:effectLst/>
                          <a:latin typeface="Arial" panose="020B0604020202020204" pitchFamily="34" charset="0"/>
                          <a:ea typeface="Times New Roman" panose="02020603050405020304" pitchFamily="18" charset="0"/>
                          <a:cs typeface="Arial" panose="020B0604020202020204" pitchFamily="34" charset="0"/>
                        </a:rPr>
                        <a:t>Worker </a:t>
                      </a:r>
                      <a:endParaRPr lang="en-US" sz="1800" b="1" dirty="0">
                        <a:solidFill>
                          <a:srgbClr val="00B0F0"/>
                        </a:solidFill>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4">
                        <a:lumMod val="20000"/>
                        <a:lumOff val="80000"/>
                      </a:schemeClr>
                    </a:solidFill>
                  </a:tcPr>
                </a:tc>
                <a:tc>
                  <a:txBody>
                    <a:bodyPr/>
                    <a:lstStyle/>
                    <a:p>
                      <a:pPr marL="0" marR="0" algn="ctr">
                        <a:lnSpc>
                          <a:spcPct val="115000"/>
                        </a:lnSpc>
                        <a:spcBef>
                          <a:spcPts val="0"/>
                        </a:spcBef>
                        <a:spcAft>
                          <a:spcPts val="1000"/>
                        </a:spcAft>
                      </a:pPr>
                      <a:r>
                        <a:rPr lang="en-US" sz="1800" b="1" dirty="0">
                          <a:effectLst/>
                          <a:latin typeface="Arial" panose="020B0604020202020204" pitchFamily="34" charset="0"/>
                          <a:ea typeface="Times New Roman" panose="02020603050405020304" pitchFamily="18" charset="0"/>
                          <a:cs typeface="Arial" panose="020B0604020202020204" pitchFamily="34" charset="0"/>
                        </a:rPr>
                        <a:t>Focus  of control </a:t>
                      </a:r>
                      <a:endParaRPr lang="en-US" sz="1800" b="1"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40000"/>
                        <a:lumOff val="60000"/>
                      </a:schemeClr>
                    </a:solidFill>
                  </a:tcPr>
                </a:tc>
                <a:tc>
                  <a:txBody>
                    <a:bodyPr/>
                    <a:lstStyle/>
                    <a:p>
                      <a:pPr marL="0" marR="0">
                        <a:lnSpc>
                          <a:spcPct val="115000"/>
                        </a:lnSpc>
                        <a:spcBef>
                          <a:spcPts val="0"/>
                        </a:spcBef>
                        <a:spcAft>
                          <a:spcPts val="1000"/>
                        </a:spcAft>
                      </a:pPr>
                      <a:r>
                        <a:rPr lang="en-US" sz="1800" b="1" dirty="0">
                          <a:solidFill>
                            <a:srgbClr val="00B050"/>
                          </a:solidFill>
                          <a:effectLst/>
                          <a:latin typeface="Arial" panose="020B0604020202020204" pitchFamily="34" charset="0"/>
                          <a:ea typeface="Times New Roman" panose="02020603050405020304" pitchFamily="18" charset="0"/>
                          <a:cs typeface="Arial" panose="020B0604020202020204" pitchFamily="34" charset="0"/>
                        </a:rPr>
                        <a:t>work</a:t>
                      </a:r>
                      <a:endParaRPr lang="en-US" sz="1800" b="1" dirty="0">
                        <a:solidFill>
                          <a:srgbClr val="00B050"/>
                        </a:solidFill>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r>
              <a:tr h="284358">
                <a:tc>
                  <a:txBody>
                    <a:bodyPr/>
                    <a:lstStyle/>
                    <a:p>
                      <a:pPr marL="0" marR="0">
                        <a:lnSpc>
                          <a:spcPct val="115000"/>
                        </a:lnSpc>
                        <a:spcBef>
                          <a:spcPts val="0"/>
                        </a:spcBef>
                        <a:spcAft>
                          <a:spcPts val="1000"/>
                        </a:spcAft>
                      </a:pPr>
                      <a:r>
                        <a:rPr lang="en-US" sz="1800" b="1" dirty="0">
                          <a:solidFill>
                            <a:srgbClr val="00B0F0"/>
                          </a:solidFill>
                          <a:effectLst/>
                          <a:latin typeface="Arial" panose="020B0604020202020204" pitchFamily="34" charset="0"/>
                          <a:ea typeface="Times New Roman" panose="02020603050405020304" pitchFamily="18" charset="0"/>
                          <a:cs typeface="Arial" panose="020B0604020202020204" pitchFamily="34" charset="0"/>
                        </a:rPr>
                        <a:t>management</a:t>
                      </a:r>
                      <a:endParaRPr lang="en-US" sz="1800" b="1" dirty="0">
                        <a:solidFill>
                          <a:srgbClr val="00B0F0"/>
                        </a:solidFill>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4">
                        <a:lumMod val="20000"/>
                        <a:lumOff val="80000"/>
                      </a:schemeClr>
                    </a:solidFill>
                  </a:tcPr>
                </a:tc>
                <a:tc>
                  <a:txBody>
                    <a:bodyPr/>
                    <a:lstStyle/>
                    <a:p>
                      <a:pPr marL="0" marR="0" algn="ctr">
                        <a:lnSpc>
                          <a:spcPct val="115000"/>
                        </a:lnSpc>
                        <a:spcBef>
                          <a:spcPts val="0"/>
                        </a:spcBef>
                        <a:spcAft>
                          <a:spcPts val="1000"/>
                        </a:spcAft>
                      </a:pPr>
                      <a:r>
                        <a:rPr lang="en-US" sz="1800" b="1" dirty="0">
                          <a:effectLst/>
                          <a:latin typeface="Arial" panose="020B0604020202020204" pitchFamily="34" charset="0"/>
                          <a:ea typeface="Times New Roman" panose="02020603050405020304" pitchFamily="18" charset="0"/>
                          <a:cs typeface="Arial" panose="020B0604020202020204" pitchFamily="34" charset="0"/>
                        </a:rPr>
                        <a:t>Locus of control </a:t>
                      </a:r>
                      <a:endParaRPr lang="en-US" sz="1800" b="1"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40000"/>
                        <a:lumOff val="60000"/>
                      </a:schemeClr>
                    </a:solidFill>
                  </a:tcPr>
                </a:tc>
                <a:tc>
                  <a:txBody>
                    <a:bodyPr/>
                    <a:lstStyle/>
                    <a:p>
                      <a:pPr marL="0" marR="0">
                        <a:lnSpc>
                          <a:spcPct val="115000"/>
                        </a:lnSpc>
                        <a:spcBef>
                          <a:spcPts val="0"/>
                        </a:spcBef>
                        <a:spcAft>
                          <a:spcPts val="1000"/>
                        </a:spcAft>
                      </a:pPr>
                      <a:r>
                        <a:rPr lang="en-US" sz="1800" b="1" dirty="0">
                          <a:solidFill>
                            <a:srgbClr val="00B050"/>
                          </a:solidFill>
                          <a:effectLst/>
                          <a:latin typeface="Arial" panose="020B0604020202020204" pitchFamily="34" charset="0"/>
                          <a:ea typeface="Times New Roman" panose="02020603050405020304" pitchFamily="18" charset="0"/>
                          <a:cs typeface="Arial" panose="020B0604020202020204" pitchFamily="34" charset="0"/>
                        </a:rPr>
                        <a:t>worker</a:t>
                      </a:r>
                      <a:endParaRPr lang="en-US" sz="1800" b="1" dirty="0">
                        <a:solidFill>
                          <a:srgbClr val="00B050"/>
                        </a:solidFill>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r>
              <a:tr h="277221">
                <a:tc>
                  <a:txBody>
                    <a:bodyPr/>
                    <a:lstStyle/>
                    <a:p>
                      <a:pPr marL="0" marR="0" algn="justLow">
                        <a:lnSpc>
                          <a:spcPct val="115000"/>
                        </a:lnSpc>
                        <a:spcBef>
                          <a:spcPts val="0"/>
                        </a:spcBef>
                        <a:spcAft>
                          <a:spcPts val="1000"/>
                        </a:spcAft>
                      </a:pPr>
                      <a:endParaRPr lang="en-US" sz="1800" b="1" dirty="0">
                        <a:solidFill>
                          <a:srgbClr val="00B0F0"/>
                        </a:solidFill>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4">
                        <a:lumMod val="20000"/>
                        <a:lumOff val="80000"/>
                      </a:schemeClr>
                    </a:solidFill>
                  </a:tcPr>
                </a:tc>
                <a:tc>
                  <a:txBody>
                    <a:bodyPr/>
                    <a:lstStyle/>
                    <a:p>
                      <a:pPr marL="0" marR="0" algn="ctr">
                        <a:lnSpc>
                          <a:spcPct val="115000"/>
                        </a:lnSpc>
                        <a:spcBef>
                          <a:spcPts val="0"/>
                        </a:spcBef>
                        <a:spcAft>
                          <a:spcPts val="1000"/>
                        </a:spcAft>
                      </a:pPr>
                      <a:endParaRPr lang="en-US" sz="1800" b="1"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40000"/>
                        <a:lumOff val="60000"/>
                      </a:schemeClr>
                    </a:solidFill>
                  </a:tcPr>
                </a:tc>
                <a:tc>
                  <a:txBody>
                    <a:bodyPr/>
                    <a:lstStyle/>
                    <a:p>
                      <a:pPr marL="0" marR="0">
                        <a:lnSpc>
                          <a:spcPct val="115000"/>
                        </a:lnSpc>
                        <a:spcBef>
                          <a:spcPts val="0"/>
                        </a:spcBef>
                        <a:spcAft>
                          <a:spcPts val="1000"/>
                        </a:spcAft>
                      </a:pPr>
                      <a:r>
                        <a:rPr lang="en-US" sz="1800" b="1" dirty="0" smtClean="0">
                          <a:solidFill>
                            <a:srgbClr val="00B050"/>
                          </a:solidFill>
                          <a:effectLst/>
                          <a:latin typeface="Arial" panose="020B0604020202020204" pitchFamily="34" charset="0"/>
                          <a:ea typeface="Times New Roman" panose="02020603050405020304" pitchFamily="18" charset="0"/>
                          <a:cs typeface="Arial" panose="020B0604020202020204" pitchFamily="34" charset="0"/>
                        </a:rPr>
                        <a:t> </a:t>
                      </a:r>
                      <a:endParaRPr lang="en-US" sz="1800" b="1" dirty="0">
                        <a:solidFill>
                          <a:srgbClr val="00B050"/>
                        </a:solidFill>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r>
              <a:tr h="284358">
                <a:tc>
                  <a:txBody>
                    <a:bodyPr/>
                    <a:lstStyle/>
                    <a:p>
                      <a:pPr marL="0" marR="0">
                        <a:lnSpc>
                          <a:spcPct val="115000"/>
                        </a:lnSpc>
                        <a:spcBef>
                          <a:spcPts val="0"/>
                        </a:spcBef>
                        <a:spcAft>
                          <a:spcPts val="1000"/>
                        </a:spcAft>
                      </a:pPr>
                      <a:r>
                        <a:rPr lang="en-US" sz="1800" b="1" dirty="0" smtClean="0">
                          <a:solidFill>
                            <a:srgbClr val="00B0F0"/>
                          </a:solidFill>
                          <a:effectLst/>
                          <a:latin typeface="Arial" panose="020B0604020202020204" pitchFamily="34" charset="0"/>
                          <a:ea typeface="Times New Roman" panose="02020603050405020304" pitchFamily="18" charset="0"/>
                          <a:cs typeface="Arial" panose="020B0604020202020204" pitchFamily="34" charset="0"/>
                        </a:rPr>
                        <a:t> </a:t>
                      </a:r>
                      <a:endParaRPr lang="en-US" sz="1800" b="1" dirty="0">
                        <a:solidFill>
                          <a:srgbClr val="00B0F0"/>
                        </a:solidFill>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4">
                        <a:lumMod val="20000"/>
                        <a:lumOff val="80000"/>
                      </a:schemeClr>
                    </a:solidFill>
                  </a:tcPr>
                </a:tc>
                <a:tc>
                  <a:txBody>
                    <a:bodyPr/>
                    <a:lstStyle/>
                    <a:p>
                      <a:pPr marL="0" marR="0" algn="ctr">
                        <a:lnSpc>
                          <a:spcPct val="115000"/>
                        </a:lnSpc>
                        <a:spcBef>
                          <a:spcPts val="0"/>
                        </a:spcBef>
                        <a:spcAft>
                          <a:spcPts val="1000"/>
                        </a:spcAft>
                      </a:pPr>
                      <a:r>
                        <a:rPr lang="en-US" sz="1800" b="1" dirty="0" smtClean="0">
                          <a:effectLst/>
                          <a:latin typeface="Arial" panose="020B0604020202020204" pitchFamily="34" charset="0"/>
                          <a:ea typeface="Times New Roman" panose="02020603050405020304" pitchFamily="18" charset="0"/>
                          <a:cs typeface="Arial" panose="020B0604020202020204" pitchFamily="34" charset="0"/>
                        </a:rPr>
                        <a:t> </a:t>
                      </a:r>
                      <a:endParaRPr lang="en-US" sz="1800" b="1"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40000"/>
                        <a:lumOff val="60000"/>
                      </a:schemeClr>
                    </a:solidFill>
                  </a:tcPr>
                </a:tc>
                <a:tc>
                  <a:txBody>
                    <a:bodyPr/>
                    <a:lstStyle/>
                    <a:p>
                      <a:pPr marL="0" marR="0">
                        <a:lnSpc>
                          <a:spcPct val="115000"/>
                        </a:lnSpc>
                        <a:spcBef>
                          <a:spcPts val="0"/>
                        </a:spcBef>
                        <a:spcAft>
                          <a:spcPts val="1000"/>
                        </a:spcAft>
                      </a:pPr>
                      <a:r>
                        <a:rPr lang="en-US" sz="1800" b="1" dirty="0" smtClean="0">
                          <a:solidFill>
                            <a:srgbClr val="00B050"/>
                          </a:solidFill>
                          <a:effectLst/>
                          <a:latin typeface="Arial" panose="020B0604020202020204" pitchFamily="34" charset="0"/>
                          <a:ea typeface="Times New Roman" panose="02020603050405020304" pitchFamily="18" charset="0"/>
                          <a:cs typeface="Arial" panose="020B0604020202020204" pitchFamily="34" charset="0"/>
                        </a:rPr>
                        <a:t> </a:t>
                      </a:r>
                      <a:endParaRPr lang="en-US" sz="1800" b="1" dirty="0">
                        <a:solidFill>
                          <a:srgbClr val="00B050"/>
                        </a:solidFill>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r>
            </a:tbl>
          </a:graphicData>
        </a:graphic>
      </p:graphicFrame>
    </p:spTree>
    <p:extLst>
      <p:ext uri="{BB962C8B-B14F-4D97-AF65-F5344CB8AC3E}">
        <p14:creationId xmlns:p14="http://schemas.microsoft.com/office/powerpoint/2010/main" xmlns="" val="250295727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176</TotalTime>
  <Words>1905</Words>
  <Application>Microsoft Office PowerPoint</Application>
  <PresentationFormat>Custom</PresentationFormat>
  <Paragraphs>135</Paragraphs>
  <Slides>26</Slides>
  <Notes>0</Notes>
  <HiddenSlides>0</HiddenSlides>
  <MMClips>0</MMClips>
  <ScaleCrop>false</ScaleCrop>
  <HeadingPairs>
    <vt:vector size="4" baseType="variant">
      <vt:variant>
        <vt:lpstr>Theme</vt:lpstr>
      </vt:variant>
      <vt:variant>
        <vt:i4>1</vt:i4>
      </vt:variant>
      <vt:variant>
        <vt:lpstr>Slide Titles</vt:lpstr>
      </vt:variant>
      <vt:variant>
        <vt:i4>26</vt:i4>
      </vt:variant>
    </vt:vector>
  </HeadingPairs>
  <TitlesOfParts>
    <vt:vector size="27" baseType="lpstr">
      <vt:lpstr>Office Theme</vt:lpstr>
      <vt:lpstr>Knowledge Management  Infrastructure Approach </vt:lpstr>
      <vt:lpstr>Knowledge Infrastructure </vt:lpstr>
      <vt:lpstr>KM infrastructure definition </vt:lpstr>
      <vt:lpstr>List of KM infrastructure : The most important enablers of km initiatives are listed below;</vt:lpstr>
      <vt:lpstr>Slide 5</vt:lpstr>
      <vt:lpstr>Knowledge Worker </vt:lpstr>
      <vt:lpstr>Waves  of human socio-economic development</vt:lpstr>
      <vt:lpstr>Slide 8</vt:lpstr>
      <vt:lpstr> The Characteristics of Manual and Knowledge Work</vt:lpstr>
      <vt:lpstr>Slide 10</vt:lpstr>
      <vt:lpstr>   Knowledge Workers as a base of Knowledge economy  </vt:lpstr>
      <vt:lpstr>Slide 12</vt:lpstr>
      <vt:lpstr>  Knowledge Worker Definition    </vt:lpstr>
      <vt:lpstr> </vt:lpstr>
      <vt:lpstr>Slide 15</vt:lpstr>
      <vt:lpstr>Slide 16</vt:lpstr>
      <vt:lpstr>Slide 17</vt:lpstr>
      <vt:lpstr>Knowledge Worker Skills</vt:lpstr>
      <vt:lpstr>Slide 19</vt:lpstr>
      <vt:lpstr>Responsibilities of the CKO</vt:lpstr>
      <vt:lpstr> Managing Knowledge Worker </vt:lpstr>
      <vt:lpstr>Slide 22</vt:lpstr>
      <vt:lpstr>Slide 23</vt:lpstr>
      <vt:lpstr>Slide 24</vt:lpstr>
      <vt:lpstr>Slide 25</vt:lpstr>
      <vt:lpstr>Slide 26</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Knowledge Management  Infrastructure Approach</dc:title>
  <dc:creator>elham elshafie</dc:creator>
  <cp:lastModifiedBy>Default</cp:lastModifiedBy>
  <cp:revision>20</cp:revision>
  <dcterms:created xsi:type="dcterms:W3CDTF">2014-04-08T18:34:33Z</dcterms:created>
  <dcterms:modified xsi:type="dcterms:W3CDTF">2014-04-29T16:39:23Z</dcterms:modified>
</cp:coreProperties>
</file>