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61" r:id="rId3"/>
    <p:sldId id="305" r:id="rId4"/>
    <p:sldId id="268" r:id="rId5"/>
    <p:sldId id="303" r:id="rId6"/>
    <p:sldId id="269" r:id="rId7"/>
    <p:sldId id="306" r:id="rId8"/>
    <p:sldId id="264" r:id="rId9"/>
    <p:sldId id="265" r:id="rId10"/>
    <p:sldId id="267" r:id="rId11"/>
    <p:sldId id="263" r:id="rId12"/>
    <p:sldId id="270" r:id="rId13"/>
    <p:sldId id="271" r:id="rId14"/>
    <p:sldId id="307" r:id="rId15"/>
    <p:sldId id="308" r:id="rId16"/>
    <p:sldId id="272" r:id="rId17"/>
    <p:sldId id="274" r:id="rId18"/>
    <p:sldId id="275" r:id="rId19"/>
    <p:sldId id="276" r:id="rId20"/>
    <p:sldId id="277" r:id="rId21"/>
    <p:sldId id="278" r:id="rId22"/>
    <p:sldId id="279" r:id="rId23"/>
    <p:sldId id="309" r:id="rId24"/>
    <p:sldId id="288" r:id="rId25"/>
    <p:sldId id="287" r:id="rId26"/>
    <p:sldId id="280" r:id="rId27"/>
    <p:sldId id="281" r:id="rId28"/>
    <p:sldId id="289" r:id="rId29"/>
    <p:sldId id="290" r:id="rId30"/>
    <p:sldId id="310" r:id="rId31"/>
    <p:sldId id="283" r:id="rId32"/>
    <p:sldId id="284" r:id="rId33"/>
    <p:sldId id="285" r:id="rId34"/>
    <p:sldId id="286" r:id="rId35"/>
    <p:sldId id="291" r:id="rId36"/>
    <p:sldId id="292" r:id="rId37"/>
    <p:sldId id="293" r:id="rId38"/>
    <p:sldId id="296" r:id="rId39"/>
    <p:sldId id="298" r:id="rId40"/>
    <p:sldId id="300" r:id="rId41"/>
    <p:sldId id="299" r:id="rId42"/>
    <p:sldId id="30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8FC345-05E4-4825-9B70-E84EBF05C7D0}" type="doc">
      <dgm:prSet loTypeId="urn:microsoft.com/office/officeart/2005/8/layout/cycle1" loCatId="cycle" qsTypeId="urn:microsoft.com/office/officeart/2005/8/quickstyle/simple1" qsCatId="simple" csTypeId="urn:microsoft.com/office/officeart/2005/8/colors/accent1_2" csCatId="accent1"/>
      <dgm:spPr/>
    </dgm:pt>
    <dgm:pt modelId="{8C2CC935-7AC8-4F74-B570-490B80C4FFA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rPr>
            <a:t>  K  codification </a:t>
          </a:r>
        </a:p>
      </dgm:t>
    </dgm:pt>
    <dgm:pt modelId="{498FEF14-CE58-403C-A41C-1C1DF621D900}" type="parTrans" cxnId="{D02513D3-56D5-434B-9EAA-E2204C219FCD}">
      <dgm:prSet/>
      <dgm:spPr/>
    </dgm:pt>
    <dgm:pt modelId="{3D2DC030-99BF-4E6F-90F1-07A0B3AC26D7}" type="sibTrans" cxnId="{D02513D3-56D5-434B-9EAA-E2204C219FCD}">
      <dgm:prSet/>
      <dgm:spPr/>
    </dgm:pt>
    <dgm:pt modelId="{77EE643B-6EF6-4C05-BA07-B1CC880A371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rPr>
            <a:t>K dissemination </a:t>
          </a:r>
        </a:p>
      </dgm:t>
    </dgm:pt>
    <dgm:pt modelId="{326290AC-E22D-4072-9241-711EEDD039B3}" type="parTrans" cxnId="{56C0836A-20F4-4203-AF69-4EFD99BB8ADB}">
      <dgm:prSet/>
      <dgm:spPr/>
    </dgm:pt>
    <dgm:pt modelId="{C7F01BEA-C7EB-4924-8992-039222AC1BA1}" type="sibTrans" cxnId="{56C0836A-20F4-4203-AF69-4EFD99BB8ADB}">
      <dgm:prSet/>
      <dgm:spPr/>
    </dgm:pt>
    <dgm:pt modelId="{4CAE8364-BDB0-48B3-9788-893D812969E3}">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rPr>
            <a:t>K utilization</a:t>
          </a:r>
        </a:p>
      </dgm:t>
    </dgm:pt>
    <dgm:pt modelId="{AEAF8A1F-508A-4D63-B1C9-72B5B5FC0ACF}" type="parTrans" cxnId="{08DF80B9-8D15-4ACA-8BA7-559E6085B01D}">
      <dgm:prSet/>
      <dgm:spPr/>
    </dgm:pt>
    <dgm:pt modelId="{DD8C412A-42E3-4562-B7E7-59BFA4C87088}" type="sibTrans" cxnId="{08DF80B9-8D15-4ACA-8BA7-559E6085B01D}">
      <dgm:prSet/>
      <dgm:spPr/>
    </dgm:pt>
    <dgm:pt modelId="{3503F07A-E5DE-45E3-9CA3-FB67C416754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rPr>
            <a:t>K acquisition </a:t>
          </a:r>
        </a:p>
      </dgm:t>
    </dgm:pt>
    <dgm:pt modelId="{FC34BDE9-6FB5-4D26-9B52-7980B0116ADF}" type="parTrans" cxnId="{26AFD759-3EFD-4222-A0DC-7933CA1D06E9}">
      <dgm:prSet/>
      <dgm:spPr/>
    </dgm:pt>
    <dgm:pt modelId="{BB5B09F0-A6BC-4EF3-92A9-4664DCB5B564}" type="sibTrans" cxnId="{26AFD759-3EFD-4222-A0DC-7933CA1D06E9}">
      <dgm:prSet/>
      <dgm:spPr/>
    </dgm:pt>
    <dgm:pt modelId="{A0592166-7FEF-4F36-9F33-7B1B4DF9FBD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rPr>
            <a:t>K creation </a:t>
          </a:r>
        </a:p>
      </dgm:t>
    </dgm:pt>
    <dgm:pt modelId="{B7394385-E4C9-4226-B93F-9BCF64829ADE}" type="parTrans" cxnId="{68071664-0830-498D-91AD-40C9200FC2BB}">
      <dgm:prSet/>
      <dgm:spPr/>
    </dgm:pt>
    <dgm:pt modelId="{D546246D-B706-43BC-8E1B-E70032C5796A}" type="sibTrans" cxnId="{68071664-0830-498D-91AD-40C9200FC2BB}">
      <dgm:prSet/>
      <dgm:spPr/>
    </dgm:pt>
    <dgm:pt modelId="{6795A7E3-3C35-4703-B1B7-300C308AA17A}" type="pres">
      <dgm:prSet presAssocID="{CD8FC345-05E4-4825-9B70-E84EBF05C7D0}" presName="cycle" presStyleCnt="0">
        <dgm:presLayoutVars>
          <dgm:dir/>
          <dgm:resizeHandles val="exact"/>
        </dgm:presLayoutVars>
      </dgm:prSet>
      <dgm:spPr/>
    </dgm:pt>
    <dgm:pt modelId="{9F34C441-8DF5-4832-90A4-F02CCD8DBC5B}" type="pres">
      <dgm:prSet presAssocID="{8C2CC935-7AC8-4F74-B570-490B80C4FFA2}" presName="dummy" presStyleCnt="0"/>
      <dgm:spPr/>
    </dgm:pt>
    <dgm:pt modelId="{5DD49B23-08F4-4CA8-A97D-73ADDFAE8624}" type="pres">
      <dgm:prSet presAssocID="{8C2CC935-7AC8-4F74-B570-490B80C4FFA2}" presName="node" presStyleLbl="revTx" presStyleIdx="0" presStyleCnt="5">
        <dgm:presLayoutVars>
          <dgm:bulletEnabled val="1"/>
        </dgm:presLayoutVars>
      </dgm:prSet>
      <dgm:spPr/>
      <dgm:t>
        <a:bodyPr/>
        <a:lstStyle/>
        <a:p>
          <a:endParaRPr lang="en-US"/>
        </a:p>
      </dgm:t>
    </dgm:pt>
    <dgm:pt modelId="{F230EA45-9995-48F4-95DA-113552B0B7FE}" type="pres">
      <dgm:prSet presAssocID="{3D2DC030-99BF-4E6F-90F1-07A0B3AC26D7}" presName="sibTrans" presStyleLbl="node1" presStyleIdx="0" presStyleCnt="5"/>
      <dgm:spPr/>
    </dgm:pt>
    <dgm:pt modelId="{0F3DD2F0-F372-4D35-A9D1-02725B4BB0B3}" type="pres">
      <dgm:prSet presAssocID="{77EE643B-6EF6-4C05-BA07-B1CC880A3711}" presName="dummy" presStyleCnt="0"/>
      <dgm:spPr/>
    </dgm:pt>
    <dgm:pt modelId="{BDE4B656-A179-44B4-A426-491638D1CAC0}" type="pres">
      <dgm:prSet presAssocID="{77EE643B-6EF6-4C05-BA07-B1CC880A3711}" presName="node" presStyleLbl="revTx" presStyleIdx="1" presStyleCnt="5">
        <dgm:presLayoutVars>
          <dgm:bulletEnabled val="1"/>
        </dgm:presLayoutVars>
      </dgm:prSet>
      <dgm:spPr/>
      <dgm:t>
        <a:bodyPr/>
        <a:lstStyle/>
        <a:p>
          <a:endParaRPr lang="en-US"/>
        </a:p>
      </dgm:t>
    </dgm:pt>
    <dgm:pt modelId="{DA21E76E-020F-4131-B72D-61243B57E454}" type="pres">
      <dgm:prSet presAssocID="{C7F01BEA-C7EB-4924-8992-039222AC1BA1}" presName="sibTrans" presStyleLbl="node1" presStyleIdx="1" presStyleCnt="5"/>
      <dgm:spPr/>
    </dgm:pt>
    <dgm:pt modelId="{2C25D4D3-43C8-4E72-BAC1-876EB31F77BA}" type="pres">
      <dgm:prSet presAssocID="{4CAE8364-BDB0-48B3-9788-893D812969E3}" presName="dummy" presStyleCnt="0"/>
      <dgm:spPr/>
    </dgm:pt>
    <dgm:pt modelId="{491FAA34-942D-4F5B-ABC2-0388DD7A43A1}" type="pres">
      <dgm:prSet presAssocID="{4CAE8364-BDB0-48B3-9788-893D812969E3}" presName="node" presStyleLbl="revTx" presStyleIdx="2" presStyleCnt="5">
        <dgm:presLayoutVars>
          <dgm:bulletEnabled val="1"/>
        </dgm:presLayoutVars>
      </dgm:prSet>
      <dgm:spPr/>
      <dgm:t>
        <a:bodyPr/>
        <a:lstStyle/>
        <a:p>
          <a:endParaRPr lang="en-US"/>
        </a:p>
      </dgm:t>
    </dgm:pt>
    <dgm:pt modelId="{2D1B0AE1-FF86-4110-823C-F05902125BF2}" type="pres">
      <dgm:prSet presAssocID="{DD8C412A-42E3-4562-B7E7-59BFA4C87088}" presName="sibTrans" presStyleLbl="node1" presStyleIdx="2" presStyleCnt="5"/>
      <dgm:spPr/>
    </dgm:pt>
    <dgm:pt modelId="{BE2196C4-6FE3-4A83-9B95-ECB14DC57B03}" type="pres">
      <dgm:prSet presAssocID="{3503F07A-E5DE-45E3-9CA3-FB67C416754C}" presName="dummy" presStyleCnt="0"/>
      <dgm:spPr/>
    </dgm:pt>
    <dgm:pt modelId="{DEB7C69E-4739-4E98-8194-60847A19CF1A}" type="pres">
      <dgm:prSet presAssocID="{3503F07A-E5DE-45E3-9CA3-FB67C416754C}" presName="node" presStyleLbl="revTx" presStyleIdx="3" presStyleCnt="5">
        <dgm:presLayoutVars>
          <dgm:bulletEnabled val="1"/>
        </dgm:presLayoutVars>
      </dgm:prSet>
      <dgm:spPr/>
      <dgm:t>
        <a:bodyPr/>
        <a:lstStyle/>
        <a:p>
          <a:endParaRPr lang="en-US"/>
        </a:p>
      </dgm:t>
    </dgm:pt>
    <dgm:pt modelId="{5B39E249-E538-4ED5-8BAE-4CB6FFA931E3}" type="pres">
      <dgm:prSet presAssocID="{BB5B09F0-A6BC-4EF3-92A9-4664DCB5B564}" presName="sibTrans" presStyleLbl="node1" presStyleIdx="3" presStyleCnt="5"/>
      <dgm:spPr/>
    </dgm:pt>
    <dgm:pt modelId="{933D787A-ED2D-4AF8-BB42-27E0F081F8B3}" type="pres">
      <dgm:prSet presAssocID="{A0592166-7FEF-4F36-9F33-7B1B4DF9FBDC}" presName="dummy" presStyleCnt="0"/>
      <dgm:spPr/>
    </dgm:pt>
    <dgm:pt modelId="{BA5EDB01-B7A5-4172-9F07-9DF65961AD67}" type="pres">
      <dgm:prSet presAssocID="{A0592166-7FEF-4F36-9F33-7B1B4DF9FBDC}" presName="node" presStyleLbl="revTx" presStyleIdx="4" presStyleCnt="5">
        <dgm:presLayoutVars>
          <dgm:bulletEnabled val="1"/>
        </dgm:presLayoutVars>
      </dgm:prSet>
      <dgm:spPr/>
      <dgm:t>
        <a:bodyPr/>
        <a:lstStyle/>
        <a:p>
          <a:endParaRPr lang="en-US"/>
        </a:p>
      </dgm:t>
    </dgm:pt>
    <dgm:pt modelId="{43C5BD80-CD87-443C-AD6F-E3A34534F2C5}" type="pres">
      <dgm:prSet presAssocID="{D546246D-B706-43BC-8E1B-E70032C5796A}" presName="sibTrans" presStyleLbl="node1" presStyleIdx="4" presStyleCnt="5"/>
      <dgm:spPr/>
    </dgm:pt>
  </dgm:ptLst>
  <dgm:cxnLst>
    <dgm:cxn modelId="{8038F3E6-BE68-45CE-887B-EA7439866F10}" type="presOf" srcId="{D546246D-B706-43BC-8E1B-E70032C5796A}" destId="{43C5BD80-CD87-443C-AD6F-E3A34534F2C5}" srcOrd="0" destOrd="0" presId="urn:microsoft.com/office/officeart/2005/8/layout/cycle1"/>
    <dgm:cxn modelId="{16C5C7BA-E029-4B4A-823B-081F1C075630}" type="presOf" srcId="{8C2CC935-7AC8-4F74-B570-490B80C4FFA2}" destId="{5DD49B23-08F4-4CA8-A97D-73ADDFAE8624}" srcOrd="0" destOrd="0" presId="urn:microsoft.com/office/officeart/2005/8/layout/cycle1"/>
    <dgm:cxn modelId="{56C0836A-20F4-4203-AF69-4EFD99BB8ADB}" srcId="{CD8FC345-05E4-4825-9B70-E84EBF05C7D0}" destId="{77EE643B-6EF6-4C05-BA07-B1CC880A3711}" srcOrd="1" destOrd="0" parTransId="{326290AC-E22D-4072-9241-711EEDD039B3}" sibTransId="{C7F01BEA-C7EB-4924-8992-039222AC1BA1}"/>
    <dgm:cxn modelId="{D02513D3-56D5-434B-9EAA-E2204C219FCD}" srcId="{CD8FC345-05E4-4825-9B70-E84EBF05C7D0}" destId="{8C2CC935-7AC8-4F74-B570-490B80C4FFA2}" srcOrd="0" destOrd="0" parTransId="{498FEF14-CE58-403C-A41C-1C1DF621D900}" sibTransId="{3D2DC030-99BF-4E6F-90F1-07A0B3AC26D7}"/>
    <dgm:cxn modelId="{68071664-0830-498D-91AD-40C9200FC2BB}" srcId="{CD8FC345-05E4-4825-9B70-E84EBF05C7D0}" destId="{A0592166-7FEF-4F36-9F33-7B1B4DF9FBDC}" srcOrd="4" destOrd="0" parTransId="{B7394385-E4C9-4226-B93F-9BCF64829ADE}" sibTransId="{D546246D-B706-43BC-8E1B-E70032C5796A}"/>
    <dgm:cxn modelId="{4326ACDD-7B6A-43D5-889F-490175C239B3}" type="presOf" srcId="{A0592166-7FEF-4F36-9F33-7B1B4DF9FBDC}" destId="{BA5EDB01-B7A5-4172-9F07-9DF65961AD67}" srcOrd="0" destOrd="0" presId="urn:microsoft.com/office/officeart/2005/8/layout/cycle1"/>
    <dgm:cxn modelId="{08DF80B9-8D15-4ACA-8BA7-559E6085B01D}" srcId="{CD8FC345-05E4-4825-9B70-E84EBF05C7D0}" destId="{4CAE8364-BDB0-48B3-9788-893D812969E3}" srcOrd="2" destOrd="0" parTransId="{AEAF8A1F-508A-4D63-B1C9-72B5B5FC0ACF}" sibTransId="{DD8C412A-42E3-4562-B7E7-59BFA4C87088}"/>
    <dgm:cxn modelId="{F6D98258-F008-4513-9B68-33059F75602A}" type="presOf" srcId="{DD8C412A-42E3-4562-B7E7-59BFA4C87088}" destId="{2D1B0AE1-FF86-4110-823C-F05902125BF2}" srcOrd="0" destOrd="0" presId="urn:microsoft.com/office/officeart/2005/8/layout/cycle1"/>
    <dgm:cxn modelId="{FAD86862-11AB-461D-B899-850707165E91}" type="presOf" srcId="{CD8FC345-05E4-4825-9B70-E84EBF05C7D0}" destId="{6795A7E3-3C35-4703-B1B7-300C308AA17A}" srcOrd="0" destOrd="0" presId="urn:microsoft.com/office/officeart/2005/8/layout/cycle1"/>
    <dgm:cxn modelId="{DF1676ED-1C5F-435F-90D2-CE69443481D5}" type="presOf" srcId="{BB5B09F0-A6BC-4EF3-92A9-4664DCB5B564}" destId="{5B39E249-E538-4ED5-8BAE-4CB6FFA931E3}" srcOrd="0" destOrd="0" presId="urn:microsoft.com/office/officeart/2005/8/layout/cycle1"/>
    <dgm:cxn modelId="{3989333D-F4E4-449B-BC5E-051B64A013BE}" type="presOf" srcId="{3D2DC030-99BF-4E6F-90F1-07A0B3AC26D7}" destId="{F230EA45-9995-48F4-95DA-113552B0B7FE}" srcOrd="0" destOrd="0" presId="urn:microsoft.com/office/officeart/2005/8/layout/cycle1"/>
    <dgm:cxn modelId="{769610EA-E98E-4FA1-AC92-E8E7EACAA1DF}" type="presOf" srcId="{C7F01BEA-C7EB-4924-8992-039222AC1BA1}" destId="{DA21E76E-020F-4131-B72D-61243B57E454}" srcOrd="0" destOrd="0" presId="urn:microsoft.com/office/officeart/2005/8/layout/cycle1"/>
    <dgm:cxn modelId="{96529115-6E71-447C-9675-FFE2DCA2CBDD}" type="presOf" srcId="{4CAE8364-BDB0-48B3-9788-893D812969E3}" destId="{491FAA34-942D-4F5B-ABC2-0388DD7A43A1}" srcOrd="0" destOrd="0" presId="urn:microsoft.com/office/officeart/2005/8/layout/cycle1"/>
    <dgm:cxn modelId="{B156837B-5972-44F0-ACBB-83524C3642E1}" type="presOf" srcId="{3503F07A-E5DE-45E3-9CA3-FB67C416754C}" destId="{DEB7C69E-4739-4E98-8194-60847A19CF1A}" srcOrd="0" destOrd="0" presId="urn:microsoft.com/office/officeart/2005/8/layout/cycle1"/>
    <dgm:cxn modelId="{26AFD759-3EFD-4222-A0DC-7933CA1D06E9}" srcId="{CD8FC345-05E4-4825-9B70-E84EBF05C7D0}" destId="{3503F07A-E5DE-45E3-9CA3-FB67C416754C}" srcOrd="3" destOrd="0" parTransId="{FC34BDE9-6FB5-4D26-9B52-7980B0116ADF}" sibTransId="{BB5B09F0-A6BC-4EF3-92A9-4664DCB5B564}"/>
    <dgm:cxn modelId="{2CC17505-875E-4AAA-A895-5400019E6EC3}" type="presOf" srcId="{77EE643B-6EF6-4C05-BA07-B1CC880A3711}" destId="{BDE4B656-A179-44B4-A426-491638D1CAC0}" srcOrd="0" destOrd="0" presId="urn:microsoft.com/office/officeart/2005/8/layout/cycle1"/>
    <dgm:cxn modelId="{9494E0D4-81F1-4950-B6EB-5F435DB5BA87}" type="presParOf" srcId="{6795A7E3-3C35-4703-B1B7-300C308AA17A}" destId="{9F34C441-8DF5-4832-90A4-F02CCD8DBC5B}" srcOrd="0" destOrd="0" presId="urn:microsoft.com/office/officeart/2005/8/layout/cycle1"/>
    <dgm:cxn modelId="{BB95ED28-4ABB-4C4C-A1B9-B8181BBF2044}" type="presParOf" srcId="{6795A7E3-3C35-4703-B1B7-300C308AA17A}" destId="{5DD49B23-08F4-4CA8-A97D-73ADDFAE8624}" srcOrd="1" destOrd="0" presId="urn:microsoft.com/office/officeart/2005/8/layout/cycle1"/>
    <dgm:cxn modelId="{24DD4D2E-E8A9-46B4-B7BB-17FD8F3ED26D}" type="presParOf" srcId="{6795A7E3-3C35-4703-B1B7-300C308AA17A}" destId="{F230EA45-9995-48F4-95DA-113552B0B7FE}" srcOrd="2" destOrd="0" presId="urn:microsoft.com/office/officeart/2005/8/layout/cycle1"/>
    <dgm:cxn modelId="{D25EF537-D346-4D88-A9C2-F78072B6248B}" type="presParOf" srcId="{6795A7E3-3C35-4703-B1B7-300C308AA17A}" destId="{0F3DD2F0-F372-4D35-A9D1-02725B4BB0B3}" srcOrd="3" destOrd="0" presId="urn:microsoft.com/office/officeart/2005/8/layout/cycle1"/>
    <dgm:cxn modelId="{70739835-54A5-4CA4-8C29-448E28D7253B}" type="presParOf" srcId="{6795A7E3-3C35-4703-B1B7-300C308AA17A}" destId="{BDE4B656-A179-44B4-A426-491638D1CAC0}" srcOrd="4" destOrd="0" presId="urn:microsoft.com/office/officeart/2005/8/layout/cycle1"/>
    <dgm:cxn modelId="{20494124-26D3-4E8E-AE31-26FAAC3117C0}" type="presParOf" srcId="{6795A7E3-3C35-4703-B1B7-300C308AA17A}" destId="{DA21E76E-020F-4131-B72D-61243B57E454}" srcOrd="5" destOrd="0" presId="urn:microsoft.com/office/officeart/2005/8/layout/cycle1"/>
    <dgm:cxn modelId="{65E2C721-B09C-4FB4-8EB2-ACCCFE244366}" type="presParOf" srcId="{6795A7E3-3C35-4703-B1B7-300C308AA17A}" destId="{2C25D4D3-43C8-4E72-BAC1-876EB31F77BA}" srcOrd="6" destOrd="0" presId="urn:microsoft.com/office/officeart/2005/8/layout/cycle1"/>
    <dgm:cxn modelId="{C88DE22A-976F-419F-BAED-32956AA6F59B}" type="presParOf" srcId="{6795A7E3-3C35-4703-B1B7-300C308AA17A}" destId="{491FAA34-942D-4F5B-ABC2-0388DD7A43A1}" srcOrd="7" destOrd="0" presId="urn:microsoft.com/office/officeart/2005/8/layout/cycle1"/>
    <dgm:cxn modelId="{D2E13236-74E7-4EB8-AE4F-4A8DFF3ACE84}" type="presParOf" srcId="{6795A7E3-3C35-4703-B1B7-300C308AA17A}" destId="{2D1B0AE1-FF86-4110-823C-F05902125BF2}" srcOrd="8" destOrd="0" presId="urn:microsoft.com/office/officeart/2005/8/layout/cycle1"/>
    <dgm:cxn modelId="{6683546E-C294-439C-86D7-86AD269BC2EB}" type="presParOf" srcId="{6795A7E3-3C35-4703-B1B7-300C308AA17A}" destId="{BE2196C4-6FE3-4A83-9B95-ECB14DC57B03}" srcOrd="9" destOrd="0" presId="urn:microsoft.com/office/officeart/2005/8/layout/cycle1"/>
    <dgm:cxn modelId="{4B1E0D2F-1F28-401C-AD26-3A12C723BA8E}" type="presParOf" srcId="{6795A7E3-3C35-4703-B1B7-300C308AA17A}" destId="{DEB7C69E-4739-4E98-8194-60847A19CF1A}" srcOrd="10" destOrd="0" presId="urn:microsoft.com/office/officeart/2005/8/layout/cycle1"/>
    <dgm:cxn modelId="{B02E920E-BEC8-4507-A3BA-4EED6E8D8B41}" type="presParOf" srcId="{6795A7E3-3C35-4703-B1B7-300C308AA17A}" destId="{5B39E249-E538-4ED5-8BAE-4CB6FFA931E3}" srcOrd="11" destOrd="0" presId="urn:microsoft.com/office/officeart/2005/8/layout/cycle1"/>
    <dgm:cxn modelId="{9AF45BD2-9088-4FB1-9A5C-9F90C2591608}" type="presParOf" srcId="{6795A7E3-3C35-4703-B1B7-300C308AA17A}" destId="{933D787A-ED2D-4AF8-BB42-27E0F081F8B3}" srcOrd="12" destOrd="0" presId="urn:microsoft.com/office/officeart/2005/8/layout/cycle1"/>
    <dgm:cxn modelId="{6FCEA008-B962-4A21-9D20-3909D95F2EC7}" type="presParOf" srcId="{6795A7E3-3C35-4703-B1B7-300C308AA17A}" destId="{BA5EDB01-B7A5-4172-9F07-9DF65961AD67}" srcOrd="13" destOrd="0" presId="urn:microsoft.com/office/officeart/2005/8/layout/cycle1"/>
    <dgm:cxn modelId="{98D6D9EA-C2E2-4870-B408-5E80A3E92D32}" type="presParOf" srcId="{6795A7E3-3C35-4703-B1B7-300C308AA17A}" destId="{43C5BD80-CD87-443C-AD6F-E3A34534F2C5}" srcOrd="14"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AC99378-8436-40FE-90F5-922A94AD948E}" type="datetimeFigureOut">
              <a:rPr lang="ar-EG" smtClean="0"/>
              <a:pPr/>
              <a:t>28/04/1436</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691292D-CDD9-436F-81D1-2BBFB1A3C654}" type="slidenum">
              <a:rPr lang="ar-EG" smtClean="0"/>
              <a:pPr/>
              <a:t>‹#›</a:t>
            </a:fld>
            <a:endParaRPr lang="ar-EG"/>
          </a:p>
        </p:txBody>
      </p:sp>
    </p:spTree>
    <p:extLst>
      <p:ext uri="{BB962C8B-B14F-4D97-AF65-F5344CB8AC3E}">
        <p14:creationId xmlns:p14="http://schemas.microsoft.com/office/powerpoint/2010/main" val="6392667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5"/>
          <p:cNvSpPr>
            <a:spLocks noGrp="1" noChangeArrowheads="1"/>
          </p:cNvSpPr>
          <p:nvPr>
            <p:ph type="sldNum" sz="quarter" idx="5"/>
          </p:nvPr>
        </p:nvSpPr>
        <p:spPr>
          <a:noFill/>
        </p:spPr>
        <p:txBody>
          <a:bodyPr/>
          <a:lstStyle/>
          <a:p>
            <a:fld id="{B58DC924-BC61-4E30-997E-2A5FF2FFBDF1}" type="slidenum">
              <a:rPr lang="en-US" smtClean="0"/>
              <a:pPr/>
              <a:t>10</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1978527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Grp="1" noChangeArrowheads="1"/>
          </p:cNvSpPr>
          <p:nvPr>
            <p:ph type="sldNum" sz="quarter" idx="5"/>
          </p:nvPr>
        </p:nvSpPr>
        <p:spPr>
          <a:noFill/>
        </p:spPr>
        <p:txBody>
          <a:bodyPr/>
          <a:lstStyle/>
          <a:p>
            <a:fld id="{FD8A9FEF-20EF-469B-A58B-9B35AEDB5760}" type="slidenum">
              <a:rPr lang="en-US" smtClean="0"/>
              <a:pPr/>
              <a:t>21</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31680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Grp="1" noChangeArrowheads="1"/>
          </p:cNvSpPr>
          <p:nvPr>
            <p:ph type="sldNum" sz="quarter" idx="5"/>
          </p:nvPr>
        </p:nvSpPr>
        <p:spPr>
          <a:noFill/>
        </p:spPr>
        <p:txBody>
          <a:bodyPr/>
          <a:lstStyle/>
          <a:p>
            <a:fld id="{B1E5A173-89EC-49D5-A87B-54C0F39962CF}" type="slidenum">
              <a:rPr lang="en-US" smtClean="0"/>
              <a:pPr/>
              <a:t>27</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1465080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sldNum" sz="quarter" idx="5"/>
          </p:nvPr>
        </p:nvSpPr>
        <p:spPr>
          <a:noFill/>
        </p:spPr>
        <p:txBody>
          <a:bodyPr/>
          <a:lstStyle/>
          <a:p>
            <a:fld id="{8C7F14D7-FC6F-4E1D-B9FC-31A299DB0976}" type="slidenum">
              <a:rPr lang="en-US" smtClean="0"/>
              <a:pPr/>
              <a:t>28</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944281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5"/>
          <p:cNvSpPr>
            <a:spLocks noGrp="1" noChangeArrowheads="1"/>
          </p:cNvSpPr>
          <p:nvPr>
            <p:ph type="sldNum" sz="quarter" idx="5"/>
          </p:nvPr>
        </p:nvSpPr>
        <p:spPr>
          <a:noFill/>
        </p:spPr>
        <p:txBody>
          <a:bodyPr/>
          <a:lstStyle/>
          <a:p>
            <a:fld id="{62806DF9-4B59-4BBF-A22A-17C61CA0A8B3}" type="slidenum">
              <a:rPr lang="en-US" smtClean="0"/>
              <a:pPr/>
              <a:t>29</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3536420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5"/>
          <p:cNvSpPr>
            <a:spLocks noGrp="1" noChangeArrowheads="1"/>
          </p:cNvSpPr>
          <p:nvPr>
            <p:ph type="sldNum" sz="quarter" idx="5"/>
          </p:nvPr>
        </p:nvSpPr>
        <p:spPr>
          <a:noFill/>
        </p:spPr>
        <p:txBody>
          <a:bodyPr/>
          <a:lstStyle/>
          <a:p>
            <a:fld id="{016E3DB9-BBEF-4871-989E-30C34629A10D}" type="slidenum">
              <a:rPr lang="en-US" smtClean="0"/>
              <a:pPr/>
              <a:t>34</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2229010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5"/>
          <p:cNvSpPr>
            <a:spLocks noGrp="1" noChangeArrowheads="1"/>
          </p:cNvSpPr>
          <p:nvPr>
            <p:ph type="sldNum" sz="quarter" idx="5"/>
          </p:nvPr>
        </p:nvSpPr>
        <p:spPr>
          <a:noFill/>
        </p:spPr>
        <p:txBody>
          <a:bodyPr/>
          <a:lstStyle/>
          <a:p>
            <a:fld id="{C8DE7528-F519-490E-BDEA-9E5A69E62ED2}" type="slidenum">
              <a:rPr lang="en-US" smtClean="0"/>
              <a:pPr/>
              <a:t>41</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endParaRPr lang="ar-EG" smtClean="0"/>
          </a:p>
        </p:txBody>
      </p:sp>
    </p:spTree>
    <p:extLst>
      <p:ext uri="{BB962C8B-B14F-4D97-AF65-F5344CB8AC3E}">
        <p14:creationId xmlns:p14="http://schemas.microsoft.com/office/powerpoint/2010/main" val="766119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519793-7C01-48D3-B606-17E596FEA9B2}" type="datetime1">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275D84-F4FD-4A36-A479-3EF1A99C657E}" type="datetime1">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246BDB-1541-401D-8651-00C4B53AFAB4}" type="datetime1">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EG"/>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891B6F37-6592-4001-B11D-306B5947E8BF}" type="datetime1">
              <a:rPr lang="en-US" smtClean="0"/>
              <a:t>2/17/2015</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D56C4F08-CBEF-4F23-A28F-24FB706977BD}" type="slidenum">
              <a:rPr lang="ar-SA"/>
              <a:pPr/>
              <a:t>‹#›</a:t>
            </a:fld>
            <a:endParaRPr lang="en-GB"/>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A2517D-334D-4E26-90E7-79D9782EBC43}" type="datetime1">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973B58-915D-4745-AD54-0D619444A355}" type="datetime1">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00EF66-4BC4-4ADD-8A24-08B61A984ED6}" type="datetime1">
              <a:rPr lang="en-US" smtClean="0"/>
              <a:t>2/17/2015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C0940B-329C-462E-9364-E46558A9CE12}" type="datetime1">
              <a:rPr lang="en-US" smtClean="0"/>
              <a:t>2/17/2015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E8DAEC-3B3A-4087-93E4-2653F46454CE}" type="datetime1">
              <a:rPr lang="en-US" smtClean="0"/>
              <a:t>2/17/2015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6BF4FF-A7C4-4AEB-B78E-66BC6CA7F8CE}" type="datetime1">
              <a:rPr lang="en-US" smtClean="0"/>
              <a:t>2/17/2015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69BE3-39D9-4A97-927B-59C428C77FC0}" type="datetime1">
              <a:rPr lang="en-US" smtClean="0"/>
              <a:t>2/17/2015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4CE710-3091-499D-9243-687474714D85}" type="datetime1">
              <a:rPr lang="en-US" smtClean="0"/>
              <a:t>2/17/2015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7AB9AA-B4D6-4848-95C8-627BAE41798E}" type="datetime1">
              <a:rPr lang="en-US" smtClean="0"/>
              <a:t>2/17/2015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7.wmf"/><Relationship Id="rId5" Type="http://schemas.openxmlformats.org/officeDocument/2006/relationships/image" Target="../media/image4.png"/><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wmf"/><Relationship Id="rId7" Type="http://schemas.openxmlformats.org/officeDocument/2006/relationships/diagramColors" Target="../diagrams/colors1.xml"/><Relationship Id="rId2" Type="http://schemas.openxmlformats.org/officeDocument/2006/relationships/image" Target="../media/image1.wmf"/><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3200400"/>
          </a:xfrm>
        </p:spPr>
        <p:style>
          <a:lnRef idx="1">
            <a:schemeClr val="accent3"/>
          </a:lnRef>
          <a:fillRef idx="2">
            <a:schemeClr val="accent3"/>
          </a:fillRef>
          <a:effectRef idx="1">
            <a:schemeClr val="accent3"/>
          </a:effectRef>
          <a:fontRef idx="minor">
            <a:schemeClr val="dk1"/>
          </a:fontRef>
        </p:style>
        <p:txBody>
          <a:bodyPr>
            <a:normAutofit/>
          </a:bodyPr>
          <a:lstStyle/>
          <a:p>
            <a:r>
              <a:rPr lang="en-US" b="1" dirty="0" smtClean="0"/>
              <a:t>Part Two </a:t>
            </a:r>
            <a:r>
              <a:rPr lang="en-US" dirty="0" smtClean="0"/>
              <a:t/>
            </a:r>
            <a:br>
              <a:rPr lang="en-US" dirty="0" smtClean="0"/>
            </a:br>
            <a:r>
              <a:rPr lang="en-US" b="1" dirty="0" smtClean="0"/>
              <a:t> KM Approaches</a:t>
            </a:r>
            <a:br>
              <a:rPr lang="en-US" b="1" dirty="0" smtClean="0"/>
            </a:br>
            <a:r>
              <a:rPr lang="en-US" b="1" dirty="0" smtClean="0">
                <a:solidFill>
                  <a:schemeClr val="accent2"/>
                </a:solidFill>
              </a:rPr>
              <a:t>KM as a Process Approach </a:t>
            </a:r>
            <a:r>
              <a:rPr lang="ar-EG" b="1" dirty="0" smtClean="0">
                <a:solidFill>
                  <a:schemeClr val="accent2"/>
                </a:solidFill>
              </a:rPr>
              <a:t/>
            </a:r>
            <a:br>
              <a:rPr lang="ar-EG" b="1" dirty="0" smtClean="0">
                <a:solidFill>
                  <a:schemeClr val="accent2"/>
                </a:solidFill>
              </a:rPr>
            </a:br>
            <a:r>
              <a:rPr lang="en-US" b="1" dirty="0" smtClean="0"/>
              <a:t> </a:t>
            </a:r>
            <a:endParaRPr lang="ar-EG" b="1" dirty="0"/>
          </a:p>
        </p:txBody>
      </p:sp>
      <p:sp>
        <p:nvSpPr>
          <p:cNvPr id="3" name="Subtitle 2"/>
          <p:cNvSpPr>
            <a:spLocks noGrp="1"/>
          </p:cNvSpPr>
          <p:nvPr>
            <p:ph type="subTitle" idx="1"/>
          </p:nvPr>
        </p:nvSpPr>
        <p:spPr>
          <a:xfrm>
            <a:off x="914400" y="4572000"/>
            <a:ext cx="7543800" cy="1066800"/>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r>
              <a:rPr lang="en-US" b="1" dirty="0" smtClean="0">
                <a:solidFill>
                  <a:schemeClr val="accent2"/>
                </a:solidFill>
              </a:rPr>
              <a:t>Chapter Four </a:t>
            </a:r>
          </a:p>
          <a:p>
            <a:r>
              <a:rPr lang="en-US" b="1" dirty="0" smtClean="0">
                <a:solidFill>
                  <a:schemeClr val="accent2"/>
                </a:solidFill>
              </a:rPr>
              <a:t>Knowledge Creation Process</a:t>
            </a:r>
          </a:p>
          <a:p>
            <a:r>
              <a:rPr lang="en-US" b="1" dirty="0" smtClean="0">
                <a:solidFill>
                  <a:schemeClr val="accent2"/>
                </a:solidFill>
              </a:rPr>
              <a:t>Lecture (4 ) </a:t>
            </a:r>
            <a:endParaRPr lang="ar-EG" b="1" dirty="0">
              <a:solidFill>
                <a:schemeClr val="accent2"/>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Knowledge Management Cycle</a:t>
            </a:r>
          </a:p>
        </p:txBody>
      </p:sp>
      <p:sp>
        <p:nvSpPr>
          <p:cNvPr id="23555" name="Oval 14"/>
          <p:cNvSpPr>
            <a:spLocks noChangeArrowheads="1"/>
          </p:cNvSpPr>
          <p:nvPr/>
        </p:nvSpPr>
        <p:spPr bwMode="auto">
          <a:xfrm>
            <a:off x="1371600" y="1562100"/>
            <a:ext cx="5867400" cy="3733800"/>
          </a:xfrm>
          <a:prstGeom prst="ellipse">
            <a:avLst/>
          </a:prstGeom>
          <a:noFill/>
          <a:ln w="57150">
            <a:solidFill>
              <a:schemeClr val="tx1"/>
            </a:solidFill>
            <a:prstDash val="sysDot"/>
            <a:round/>
            <a:headEnd type="none" w="sm" len="sm"/>
            <a:tailEnd type="none" w="sm" len="sm"/>
          </a:ln>
        </p:spPr>
        <p:txBody>
          <a:bodyPr wrap="none" anchor="ctr"/>
          <a:lstStyle/>
          <a:p>
            <a:endParaRPr lang="ar-EG"/>
          </a:p>
        </p:txBody>
      </p:sp>
      <p:sp>
        <p:nvSpPr>
          <p:cNvPr id="23556" name="Oval 5"/>
          <p:cNvSpPr>
            <a:spLocks noChangeArrowheads="1"/>
          </p:cNvSpPr>
          <p:nvPr/>
        </p:nvSpPr>
        <p:spPr bwMode="auto">
          <a:xfrm>
            <a:off x="4459288" y="1428750"/>
            <a:ext cx="2543175" cy="622300"/>
          </a:xfrm>
          <a:prstGeom prst="ellipse">
            <a:avLst/>
          </a:prstGeom>
          <a:solidFill>
            <a:srgbClr val="FFFF99"/>
          </a:solidFill>
          <a:ln w="12700">
            <a:solidFill>
              <a:schemeClr val="tx1"/>
            </a:solidFill>
            <a:round/>
            <a:headEnd type="none" w="sm" len="sm"/>
            <a:tailEnd type="none" w="sm" len="sm"/>
          </a:ln>
        </p:spPr>
        <p:txBody>
          <a:bodyPr wrap="none">
            <a:spAutoFit/>
          </a:bodyPr>
          <a:lstStyle/>
          <a:p>
            <a:r>
              <a:rPr lang="en-US" sz="2400" b="1"/>
              <a:t>Acquisition</a:t>
            </a:r>
          </a:p>
        </p:txBody>
      </p:sp>
      <p:sp>
        <p:nvSpPr>
          <p:cNvPr id="23557" name="Oval 7"/>
          <p:cNvSpPr>
            <a:spLocks noChangeArrowheads="1"/>
          </p:cNvSpPr>
          <p:nvPr/>
        </p:nvSpPr>
        <p:spPr bwMode="auto">
          <a:xfrm>
            <a:off x="5734050" y="4267200"/>
            <a:ext cx="1804988" cy="622300"/>
          </a:xfrm>
          <a:prstGeom prst="ellipse">
            <a:avLst/>
          </a:prstGeom>
          <a:solidFill>
            <a:srgbClr val="FFFF99"/>
          </a:solidFill>
          <a:ln w="12700">
            <a:solidFill>
              <a:schemeClr val="tx1"/>
            </a:solidFill>
            <a:round/>
            <a:headEnd type="none" w="sm" len="sm"/>
            <a:tailEnd type="none" w="sm" len="sm"/>
          </a:ln>
        </p:spPr>
        <p:txBody>
          <a:bodyPr wrap="none">
            <a:spAutoFit/>
          </a:bodyPr>
          <a:lstStyle/>
          <a:p>
            <a:r>
              <a:rPr lang="en-US" sz="2400" b="1"/>
              <a:t>Storage</a:t>
            </a:r>
          </a:p>
        </p:txBody>
      </p:sp>
      <p:sp>
        <p:nvSpPr>
          <p:cNvPr id="23558" name="Oval 8"/>
          <p:cNvSpPr>
            <a:spLocks noChangeArrowheads="1"/>
          </p:cNvSpPr>
          <p:nvPr/>
        </p:nvSpPr>
        <p:spPr bwMode="auto">
          <a:xfrm>
            <a:off x="2416175" y="4978400"/>
            <a:ext cx="2705100" cy="587375"/>
          </a:xfrm>
          <a:prstGeom prst="ellipse">
            <a:avLst/>
          </a:prstGeom>
          <a:solidFill>
            <a:srgbClr val="FFFF99"/>
          </a:solidFill>
          <a:ln w="12700">
            <a:solidFill>
              <a:schemeClr val="tx1"/>
            </a:solidFill>
            <a:round/>
            <a:headEnd type="none" w="sm" len="sm"/>
            <a:tailEnd type="none" w="sm" len="sm"/>
          </a:ln>
        </p:spPr>
        <p:txBody>
          <a:bodyPr wrap="none" lIns="0" tIns="0" rIns="0" bIns="0" anchor="ctr"/>
          <a:lstStyle/>
          <a:p>
            <a:r>
              <a:rPr lang="en-US" sz="2400" b="1"/>
              <a:t>Dissemination</a:t>
            </a:r>
          </a:p>
        </p:txBody>
      </p:sp>
      <p:sp>
        <p:nvSpPr>
          <p:cNvPr id="23559" name="Oval 9"/>
          <p:cNvSpPr>
            <a:spLocks noChangeArrowheads="1"/>
          </p:cNvSpPr>
          <p:nvPr/>
        </p:nvSpPr>
        <p:spPr bwMode="auto">
          <a:xfrm>
            <a:off x="609600" y="2247900"/>
            <a:ext cx="2424113" cy="622300"/>
          </a:xfrm>
          <a:prstGeom prst="ellipse">
            <a:avLst/>
          </a:prstGeom>
          <a:solidFill>
            <a:srgbClr val="FFFF99"/>
          </a:solidFill>
          <a:ln w="12700">
            <a:solidFill>
              <a:schemeClr val="tx1"/>
            </a:solidFill>
            <a:round/>
            <a:headEnd type="none" w="sm" len="sm"/>
            <a:tailEnd type="none" w="sm" len="sm"/>
          </a:ln>
        </p:spPr>
        <p:txBody>
          <a:bodyPr wrap="none">
            <a:spAutoFit/>
          </a:bodyPr>
          <a:lstStyle/>
          <a:p>
            <a:r>
              <a:rPr lang="en-US" sz="2400" b="1"/>
              <a:t>Integration</a:t>
            </a:r>
          </a:p>
        </p:txBody>
      </p:sp>
      <p:sp>
        <p:nvSpPr>
          <p:cNvPr id="23560" name="Oval 10"/>
          <p:cNvSpPr>
            <a:spLocks noChangeArrowheads="1"/>
          </p:cNvSpPr>
          <p:nvPr/>
        </p:nvSpPr>
        <p:spPr bwMode="auto">
          <a:xfrm>
            <a:off x="2362200" y="1257300"/>
            <a:ext cx="1947863" cy="622300"/>
          </a:xfrm>
          <a:prstGeom prst="ellipse">
            <a:avLst/>
          </a:prstGeom>
          <a:solidFill>
            <a:srgbClr val="FFFF99"/>
          </a:solidFill>
          <a:ln w="12700">
            <a:solidFill>
              <a:schemeClr val="tx1"/>
            </a:solidFill>
            <a:round/>
            <a:headEnd type="none" w="sm" len="sm"/>
            <a:tailEnd type="none" w="sm" len="sm"/>
          </a:ln>
        </p:spPr>
        <p:txBody>
          <a:bodyPr wrap="none">
            <a:spAutoFit/>
          </a:bodyPr>
          <a:lstStyle/>
          <a:p>
            <a:r>
              <a:rPr lang="en-US" sz="2400" b="1"/>
              <a:t>Creation</a:t>
            </a:r>
          </a:p>
        </p:txBody>
      </p:sp>
      <p:sp>
        <p:nvSpPr>
          <p:cNvPr id="23561" name="AutoShape 11"/>
          <p:cNvSpPr>
            <a:spLocks noChangeArrowheads="1"/>
          </p:cNvSpPr>
          <p:nvPr/>
        </p:nvSpPr>
        <p:spPr bwMode="auto">
          <a:xfrm>
            <a:off x="2820988" y="3051175"/>
            <a:ext cx="3186112" cy="863600"/>
          </a:xfrm>
          <a:prstGeom prst="star16">
            <a:avLst>
              <a:gd name="adj" fmla="val 37500"/>
            </a:avLst>
          </a:prstGeom>
          <a:solidFill>
            <a:srgbClr val="FFFF99"/>
          </a:solidFill>
          <a:ln w="12700">
            <a:solidFill>
              <a:schemeClr val="tx1"/>
            </a:solidFill>
            <a:miter lim="800000"/>
            <a:headEnd type="none" w="sm" len="sm"/>
            <a:tailEnd type="none" w="sm" len="sm"/>
          </a:ln>
        </p:spPr>
        <p:txBody>
          <a:bodyPr>
            <a:spAutoFit/>
          </a:bodyPr>
          <a:lstStyle/>
          <a:p>
            <a:r>
              <a:rPr lang="en-US" sz="2400" b="1"/>
              <a:t>Learning</a:t>
            </a:r>
          </a:p>
        </p:txBody>
      </p:sp>
      <p:sp>
        <p:nvSpPr>
          <p:cNvPr id="23562" name="Oval 12"/>
          <p:cNvSpPr>
            <a:spLocks noChangeArrowheads="1"/>
          </p:cNvSpPr>
          <p:nvPr/>
        </p:nvSpPr>
        <p:spPr bwMode="auto">
          <a:xfrm>
            <a:off x="1019175" y="4191000"/>
            <a:ext cx="2254250" cy="622300"/>
          </a:xfrm>
          <a:prstGeom prst="ellipse">
            <a:avLst/>
          </a:prstGeom>
          <a:solidFill>
            <a:srgbClr val="FFFF99"/>
          </a:solidFill>
          <a:ln w="12700">
            <a:solidFill>
              <a:schemeClr val="tx1"/>
            </a:solidFill>
            <a:round/>
            <a:headEnd type="none" w="sm" len="sm"/>
            <a:tailEnd type="none" w="sm" len="sm"/>
          </a:ln>
        </p:spPr>
        <p:txBody>
          <a:bodyPr wrap="none">
            <a:spAutoFit/>
          </a:bodyPr>
          <a:lstStyle/>
          <a:p>
            <a:r>
              <a:rPr lang="en-US" sz="2400" b="1"/>
              <a:t>Utilization</a:t>
            </a:r>
          </a:p>
        </p:txBody>
      </p:sp>
      <p:sp>
        <p:nvSpPr>
          <p:cNvPr id="23563" name="Oval 6"/>
          <p:cNvSpPr>
            <a:spLocks noChangeArrowheads="1"/>
          </p:cNvSpPr>
          <p:nvPr/>
        </p:nvSpPr>
        <p:spPr bwMode="auto">
          <a:xfrm>
            <a:off x="5856288" y="3397250"/>
            <a:ext cx="2582862" cy="622300"/>
          </a:xfrm>
          <a:prstGeom prst="ellipse">
            <a:avLst/>
          </a:prstGeom>
          <a:solidFill>
            <a:srgbClr val="FFFF99"/>
          </a:solidFill>
          <a:ln w="12700">
            <a:solidFill>
              <a:schemeClr val="tx1"/>
            </a:solidFill>
            <a:round/>
            <a:headEnd type="none" w="sm" len="sm"/>
            <a:tailEnd type="none" w="sm" len="sm"/>
          </a:ln>
        </p:spPr>
        <p:txBody>
          <a:bodyPr wrap="none" lIns="0" tIns="0" rIns="0" bIns="0" anchor="ctr"/>
          <a:lstStyle/>
          <a:p>
            <a:pPr algn="ctr"/>
            <a:r>
              <a:rPr lang="en-US" sz="2400" b="1"/>
              <a:t>Categorization</a:t>
            </a:r>
          </a:p>
        </p:txBody>
      </p:sp>
      <p:sp>
        <p:nvSpPr>
          <p:cNvPr id="12" name="Slide Number Placeholder 11"/>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b="1" dirty="0" smtClean="0"/>
              <a:t>KNOWLEDGE MANAGEMENT AS  A  PROCESS  APPROACH</a:t>
            </a:r>
            <a:endParaRPr lang="ar-EG" dirty="0"/>
          </a:p>
        </p:txBody>
      </p:sp>
      <p:sp>
        <p:nvSpPr>
          <p:cNvPr id="3" name="Content Placeholder 2"/>
          <p:cNvSpPr>
            <a:spLocks noGrp="1"/>
          </p:cNvSpPr>
          <p:nvPr>
            <p:ph idx="1"/>
          </p:nvPr>
        </p:nvSpPr>
        <p:spPr>
          <a:solidFill>
            <a:schemeClr val="accent1">
              <a:lumMod val="20000"/>
              <a:lumOff val="80000"/>
            </a:schemeClr>
          </a:solidFill>
        </p:spPr>
        <p:txBody>
          <a:bodyPr>
            <a:normAutofit fontScale="85000" lnSpcReduction="10000"/>
          </a:bodyPr>
          <a:lstStyle/>
          <a:p>
            <a:r>
              <a:rPr lang="en-US" dirty="0" smtClean="0"/>
              <a:t>However the variety of KM processes as a numbers and as a level of details, we recognized that there is no agreement among authors about how KM begins, or how it is end, but there  is a strong relation between KM activities some of these activities run in parallel, and they to some extent support each other. </a:t>
            </a:r>
          </a:p>
          <a:p>
            <a:endParaRPr lang="en-US" dirty="0" smtClean="0"/>
          </a:p>
          <a:p>
            <a:r>
              <a:rPr lang="en-US" dirty="0" smtClean="0"/>
              <a:t>Organization aims through the application of km process to achieve several objectives such as making better decision , create value, increase the payoff,……..etc</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b="1" u="sng" dirty="0" smtClean="0"/>
              <a:t> KM Processes and the  Dynamic Capabilities </a:t>
            </a:r>
            <a:endParaRPr lang="ar-EG" dirty="0"/>
          </a:p>
        </p:txBody>
      </p:sp>
      <p:sp>
        <p:nvSpPr>
          <p:cNvPr id="3" name="Content Placeholder 2"/>
          <p:cNvSpPr>
            <a:spLocks noGrp="1"/>
          </p:cNvSpPr>
          <p:nvPr>
            <p:ph idx="1"/>
          </p:nvPr>
        </p:nvSpPr>
        <p:spPr>
          <a:solidFill>
            <a:schemeClr val="accent1">
              <a:lumMod val="20000"/>
              <a:lumOff val="80000"/>
            </a:schemeClr>
          </a:solidFill>
        </p:spPr>
        <p:txBody>
          <a:bodyPr>
            <a:normAutofit fontScale="92500" lnSpcReduction="10000"/>
          </a:bodyPr>
          <a:lstStyle/>
          <a:p>
            <a:r>
              <a:rPr lang="en-US" dirty="0" smtClean="0"/>
              <a:t>KM processes is determined as an organizational capability which increase firm's ability to renew and develop its k resources through some activities.  </a:t>
            </a:r>
          </a:p>
          <a:p>
            <a:r>
              <a:rPr lang="en-US" dirty="0" smtClean="0"/>
              <a:t>In the dynamic environment, for firms to achieve and sustain competitive advantages it will be insufficient to have just the </a:t>
            </a:r>
            <a:r>
              <a:rPr lang="en-US" u="sng" dirty="0" smtClean="0"/>
              <a:t>organizational capabilities</a:t>
            </a:r>
            <a:r>
              <a:rPr lang="en-US" dirty="0" smtClean="0"/>
              <a:t> ; it must posses a strong </a:t>
            </a:r>
            <a:r>
              <a:rPr lang="en-US" u="sng" dirty="0" smtClean="0"/>
              <a:t>dynamic capabilities</a:t>
            </a:r>
            <a:r>
              <a:rPr lang="en-US" dirty="0" smtClean="0"/>
              <a:t> which increase firm's ability to renew and develop its resources (</a:t>
            </a:r>
            <a:r>
              <a:rPr lang="en-US" dirty="0" err="1" smtClean="0"/>
              <a:t>Teece</a:t>
            </a:r>
            <a:r>
              <a:rPr lang="en-US" dirty="0" smtClean="0"/>
              <a:t> et al. 1997).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US" u="sng" dirty="0" smtClean="0">
                <a:solidFill>
                  <a:srgbClr val="FF0000"/>
                </a:solidFill>
              </a:rPr>
              <a:t>Organizational capabilities</a:t>
            </a:r>
            <a:endParaRPr lang="ar-EG" dirty="0"/>
          </a:p>
        </p:txBody>
      </p:sp>
      <p:sp>
        <p:nvSpPr>
          <p:cNvPr id="3" name="Content Placeholder 2"/>
          <p:cNvSpPr>
            <a:spLocks noGrp="1"/>
          </p:cNvSpPr>
          <p:nvPr>
            <p:ph idx="1"/>
          </p:nvPr>
        </p:nvSpPr>
        <p:spPr>
          <a:solidFill>
            <a:schemeClr val="accent2">
              <a:lumMod val="20000"/>
              <a:lumOff val="80000"/>
            </a:schemeClr>
          </a:solidFill>
        </p:spPr>
        <p:txBody>
          <a:bodyPr>
            <a:normAutofit lnSpcReduction="10000"/>
          </a:bodyPr>
          <a:lstStyle/>
          <a:p>
            <a:r>
              <a:rPr lang="en-US" dirty="0" smtClean="0"/>
              <a:t>Refers to” the  firm's ability to perform  repeatedly a productive task</a:t>
            </a:r>
          </a:p>
          <a:p>
            <a:r>
              <a:rPr lang="en-US" dirty="0" smtClean="0"/>
              <a:t>It relates to a firm's capacity for creating value through effecting transformation of inputs into output. </a:t>
            </a:r>
          </a:p>
          <a:p>
            <a:r>
              <a:rPr lang="en-US" dirty="0" smtClean="0"/>
              <a:t> The result of this capabilities is the </a:t>
            </a:r>
            <a:r>
              <a:rPr lang="en-US" b="1" dirty="0" smtClean="0">
                <a:solidFill>
                  <a:srgbClr val="FF0000"/>
                </a:solidFill>
              </a:rPr>
              <a:t>ability to produce goods and services.</a:t>
            </a:r>
          </a:p>
          <a:p>
            <a:pPr>
              <a:buNone/>
            </a:pPr>
            <a:r>
              <a:rPr lang="en-US" dirty="0" smtClean="0">
                <a:solidFill>
                  <a:srgbClr val="00B050"/>
                </a:solidFill>
              </a:rPr>
              <a:t> (refers to firm’s ability to exploit the existing resources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fontScale="90000"/>
          </a:bodyPr>
          <a:lstStyle/>
          <a:p>
            <a:r>
              <a:rPr lang="en-US" b="1" u="sng" dirty="0" smtClean="0">
                <a:solidFill>
                  <a:srgbClr val="FF0000"/>
                </a:solidFill>
              </a:rPr>
              <a:t>Dynamic capabilities </a:t>
            </a:r>
            <a:br>
              <a:rPr lang="en-US" b="1" u="sng" dirty="0" smtClean="0">
                <a:solidFill>
                  <a:srgbClr val="FF0000"/>
                </a:solidFill>
              </a:rPr>
            </a:br>
            <a:endParaRPr lang="ar-EG" dirty="0"/>
          </a:p>
        </p:txBody>
      </p:sp>
      <p:sp>
        <p:nvSpPr>
          <p:cNvPr id="3" name="Content Placeholder 2"/>
          <p:cNvSpPr>
            <a:spLocks noGrp="1"/>
          </p:cNvSpPr>
          <p:nvPr>
            <p:ph idx="1"/>
          </p:nvPr>
        </p:nvSpPr>
        <p:spPr>
          <a:solidFill>
            <a:schemeClr val="accent2">
              <a:lumMod val="20000"/>
              <a:lumOff val="80000"/>
            </a:schemeClr>
          </a:solidFill>
        </p:spPr>
        <p:txBody>
          <a:bodyPr>
            <a:normAutofit lnSpcReduction="10000"/>
          </a:bodyPr>
          <a:lstStyle/>
          <a:p>
            <a:r>
              <a:rPr lang="en-US" dirty="0" smtClean="0"/>
              <a:t>refers to the firm's ability to  integrate , build and reconfigure internal and external competences to address rapidly changing environment </a:t>
            </a:r>
          </a:p>
          <a:p>
            <a:r>
              <a:rPr lang="en-US" dirty="0" smtClean="0"/>
              <a:t>so the result of this capabilities is the ability to renewing and developing the firm's resources and organizational capabilities .</a:t>
            </a:r>
          </a:p>
          <a:p>
            <a:r>
              <a:rPr lang="en-US" dirty="0" smtClean="0"/>
              <a:t> (</a:t>
            </a:r>
            <a:r>
              <a:rPr lang="en-US" b="1" dirty="0" smtClean="0">
                <a:solidFill>
                  <a:srgbClr val="00B050"/>
                </a:solidFill>
              </a:rPr>
              <a:t>refers to firm's ability to renew and develop its resources</a:t>
            </a:r>
            <a:r>
              <a:rPr lang="en-US" dirty="0" smtClean="0"/>
              <a:t>)</a:t>
            </a:r>
          </a:p>
          <a:p>
            <a:endParaRPr lang="ar-EG" dirty="0"/>
          </a:p>
        </p:txBody>
      </p:sp>
      <p:sp>
        <p:nvSpPr>
          <p:cNvPr id="4" name="Rectangle 3"/>
          <p:cNvSpPr/>
          <p:nvPr/>
        </p:nvSpPr>
        <p:spPr>
          <a:xfrm>
            <a:off x="533400" y="1997839"/>
            <a:ext cx="7848600" cy="923330"/>
          </a:xfrm>
          <a:prstGeom prst="rect">
            <a:avLst/>
          </a:prstGeom>
        </p:spPr>
        <p:txBody>
          <a:bodyPr wrap="square">
            <a:spAutoFit/>
          </a:bodyPr>
          <a:lstStyle/>
          <a:p>
            <a:r>
              <a:rPr lang="en-US" b="1" u="sng" dirty="0" smtClean="0">
                <a:solidFill>
                  <a:srgbClr val="FF0000"/>
                </a:solidFill>
              </a:rPr>
              <a:t> </a:t>
            </a:r>
          </a:p>
          <a:p>
            <a:pPr>
              <a:buNone/>
            </a:pPr>
            <a:r>
              <a:rPr lang="en-US" dirty="0" smtClean="0"/>
              <a:t> </a:t>
            </a:r>
          </a:p>
          <a:p>
            <a:endParaRPr lang="ar-EG"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solidFill>
            <a:schemeClr val="accent2">
              <a:lumMod val="20000"/>
              <a:lumOff val="80000"/>
            </a:schemeClr>
          </a:solidFill>
        </p:spPr>
        <p:txBody>
          <a:bodyPr/>
          <a:lstStyle/>
          <a:p>
            <a:pPr algn="ctr"/>
            <a:r>
              <a:rPr lang="en-US" dirty="0" smtClean="0"/>
              <a:t>The firm dynamic capabilities stems from its processes and its </a:t>
            </a:r>
            <a:r>
              <a:rPr lang="en-GB" dirty="0" smtClean="0"/>
              <a:t>development, exploitation, and protection of the-strategic  assets </a:t>
            </a:r>
            <a:r>
              <a:rPr lang="en-GB" b="1" dirty="0" smtClean="0">
                <a:solidFill>
                  <a:srgbClr val="FF0000"/>
                </a:solidFill>
              </a:rPr>
              <a:t>(knowledge )</a:t>
            </a:r>
            <a:endParaRPr lang="ar-EG" b="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solidFill>
            <a:schemeClr val="accent2">
              <a:lumMod val="20000"/>
              <a:lumOff val="80000"/>
            </a:schemeClr>
          </a:solidFill>
        </p:spPr>
        <p:txBody>
          <a:bodyPr>
            <a:normAutofit fontScale="62500" lnSpcReduction="20000"/>
          </a:bodyPr>
          <a:lstStyle/>
          <a:p>
            <a:r>
              <a:rPr lang="en-US" dirty="0" smtClean="0"/>
              <a:t>According to literature there are abundant of mechanisms to create the dynamic capabilities. Nielsen   (2006) suggested that one of them is the integration of the KM activities into three key dynamic capabilities ; </a:t>
            </a:r>
            <a:r>
              <a:rPr lang="en-US" u="sng" dirty="0" smtClean="0"/>
              <a:t> </a:t>
            </a:r>
          </a:p>
          <a:p>
            <a:r>
              <a:rPr lang="en-US" b="1" u="sng" dirty="0" smtClean="0">
                <a:solidFill>
                  <a:srgbClr val="FF0000"/>
                </a:solidFill>
              </a:rPr>
              <a:t>First : the knowledge development capability</a:t>
            </a:r>
            <a:r>
              <a:rPr lang="en-US" dirty="0" smtClean="0"/>
              <a:t> ;</a:t>
            </a:r>
          </a:p>
          <a:p>
            <a:r>
              <a:rPr lang="en-US" dirty="0" smtClean="0"/>
              <a:t> where the firm creates, acquires and subsequently captures new knowledge.</a:t>
            </a:r>
          </a:p>
          <a:p>
            <a:r>
              <a:rPr lang="en-US" b="1" u="sng" dirty="0" smtClean="0">
                <a:solidFill>
                  <a:srgbClr val="FF0000"/>
                </a:solidFill>
              </a:rPr>
              <a:t>Second : The knowledge re-combination capability</a:t>
            </a:r>
            <a:r>
              <a:rPr lang="en-US" b="1" dirty="0" smtClean="0">
                <a:solidFill>
                  <a:srgbClr val="FF0000"/>
                </a:solidFill>
              </a:rPr>
              <a:t> </a:t>
            </a:r>
            <a:r>
              <a:rPr lang="en-US" dirty="0" smtClean="0"/>
              <a:t>;</a:t>
            </a:r>
          </a:p>
          <a:p>
            <a:r>
              <a:rPr lang="en-US" dirty="0" smtClean="0"/>
              <a:t> where knowledge-based resources in the firm is being combined and integrated in order to form organizational capabilities .</a:t>
            </a:r>
          </a:p>
          <a:p>
            <a:r>
              <a:rPr lang="en-US" b="1" u="sng" dirty="0" smtClean="0">
                <a:solidFill>
                  <a:srgbClr val="FF0000"/>
                </a:solidFill>
              </a:rPr>
              <a:t>Third :  knowledge use capability</a:t>
            </a:r>
            <a:r>
              <a:rPr lang="en-US" b="1" dirty="0" smtClean="0">
                <a:solidFill>
                  <a:srgbClr val="FF0000"/>
                </a:solidFill>
              </a:rPr>
              <a:t> </a:t>
            </a:r>
            <a:r>
              <a:rPr lang="en-US" dirty="0" smtClean="0"/>
              <a:t>; </a:t>
            </a:r>
          </a:p>
          <a:p>
            <a:r>
              <a:rPr lang="en-US" dirty="0" smtClean="0"/>
              <a:t>where the firm's existing and already integrated k resources are being used in the value creating activities of the firm. </a:t>
            </a:r>
          </a:p>
          <a:p>
            <a:r>
              <a:rPr lang="en-US" sz="3800" b="1" dirty="0" smtClean="0">
                <a:solidFill>
                  <a:srgbClr val="FF0000"/>
                </a:solidFill>
              </a:rPr>
              <a:t>These three dynamic capabilities are seen as key to achieve the value from the investment in </a:t>
            </a:r>
            <a:r>
              <a:rPr lang="en-US" sz="3800" b="1" dirty="0" smtClean="0">
                <a:solidFill>
                  <a:schemeClr val="tx2"/>
                </a:solidFill>
              </a:rPr>
              <a:t>knowledge</a:t>
            </a:r>
            <a:r>
              <a:rPr lang="en-US" sz="3800" b="1" dirty="0" smtClean="0">
                <a:solidFill>
                  <a:srgbClr val="FF0000"/>
                </a:solidFill>
              </a:rPr>
              <a:t>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solidFill>
            <a:schemeClr val="accent2">
              <a:lumMod val="40000"/>
              <a:lumOff val="60000"/>
            </a:schemeClr>
          </a:solidFill>
        </p:spPr>
        <p:txBody>
          <a:bodyPr>
            <a:normAutofit/>
          </a:bodyPr>
          <a:lstStyle/>
          <a:p>
            <a:r>
              <a:rPr lang="en-US" sz="3200" b="1" dirty="0" smtClean="0">
                <a:solidFill>
                  <a:srgbClr val="FF0000"/>
                </a:solidFill>
              </a:rPr>
              <a:t>Knowledge process as a main sources of dynamic capabilities in organizations </a:t>
            </a:r>
            <a:endParaRPr lang="ar-EG" sz="3200" b="1" dirty="0">
              <a:solidFill>
                <a:srgbClr val="FF0000"/>
              </a:solidFill>
            </a:endParaRPr>
          </a:p>
        </p:txBody>
      </p:sp>
      <p:sp>
        <p:nvSpPr>
          <p:cNvPr id="3" name="Content Placeholder 2"/>
          <p:cNvSpPr>
            <a:spLocks noGrp="1"/>
          </p:cNvSpPr>
          <p:nvPr>
            <p:ph idx="1"/>
          </p:nvPr>
        </p:nvSpPr>
        <p:spPr>
          <a:solidFill>
            <a:schemeClr val="accent2">
              <a:lumMod val="20000"/>
              <a:lumOff val="80000"/>
            </a:schemeClr>
          </a:solidFill>
        </p:spPr>
        <p:txBody>
          <a:bodyPr/>
          <a:lstStyle/>
          <a:p>
            <a:r>
              <a:rPr lang="en-US" dirty="0" smtClean="0"/>
              <a:t>We will focus in details  on three of the km process; k. creation, k. shared/ transfer (dissemination) and k. utilization as a source of the key dynamic capabilities in the firm, through which companies can achieve and sustain the competitive advantages.</a:t>
            </a:r>
          </a:p>
          <a:p>
            <a:pPr>
              <a:buNone/>
            </a:pPr>
            <a:r>
              <a:rPr lang="en-US" dirty="0" smtClean="0"/>
              <a:t>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274638"/>
            <a:ext cx="7696200" cy="6278562"/>
          </a:xfrm>
          <a:blipFill>
            <a:blip r:embed="rId2" cstate="print"/>
            <a:tile tx="0" ty="0" sx="100000" sy="100000" flip="none" algn="tl"/>
          </a:blipFill>
        </p:spPr>
        <p:txBody>
          <a:bodyPr/>
          <a:lstStyle/>
          <a:p>
            <a:r>
              <a:rPr lang="en-US" b="1" dirty="0" smtClean="0">
                <a:solidFill>
                  <a:schemeClr val="bg2">
                    <a:lumMod val="25000"/>
                  </a:schemeClr>
                </a:solidFill>
              </a:rPr>
              <a:t>Knowledge Creation Process</a:t>
            </a:r>
            <a:endParaRPr lang="ar-EG" dirty="0">
              <a:solidFill>
                <a:schemeClr val="bg2">
                  <a:lumMod val="25000"/>
                </a:schemeClr>
              </a:solidFill>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60000"/>
              <a:lumOff val="40000"/>
            </a:schemeClr>
          </a:solidFill>
        </p:spPr>
        <p:txBody>
          <a:bodyPr/>
          <a:lstStyle/>
          <a:p>
            <a:r>
              <a:rPr lang="en-US" b="1" dirty="0" smtClean="0">
                <a:solidFill>
                  <a:srgbClr val="00B050"/>
                </a:solidFill>
              </a:rPr>
              <a:t>Knowledge  Creation Process</a:t>
            </a:r>
            <a:endParaRPr lang="ar-EG" b="1" dirty="0">
              <a:solidFill>
                <a:srgbClr val="00B050"/>
              </a:solidFill>
            </a:endParaRPr>
          </a:p>
        </p:txBody>
      </p:sp>
      <p:sp>
        <p:nvSpPr>
          <p:cNvPr id="3" name="Content Placeholder 2"/>
          <p:cNvSpPr>
            <a:spLocks noGrp="1"/>
          </p:cNvSpPr>
          <p:nvPr>
            <p:ph idx="1"/>
          </p:nvPr>
        </p:nvSpPr>
        <p:spPr>
          <a:solidFill>
            <a:schemeClr val="accent3">
              <a:lumMod val="20000"/>
              <a:lumOff val="80000"/>
            </a:schemeClr>
          </a:solidFill>
        </p:spPr>
        <p:txBody>
          <a:bodyPr>
            <a:normAutofit fontScale="47500" lnSpcReduction="20000"/>
          </a:bodyPr>
          <a:lstStyle/>
          <a:p>
            <a:pPr algn="ctr"/>
            <a:r>
              <a:rPr lang="en-US" b="1" u="sng" dirty="0" smtClean="0">
                <a:solidFill>
                  <a:srgbClr val="FF0000"/>
                </a:solidFill>
              </a:rPr>
              <a:t>K creation process has many terms</a:t>
            </a:r>
            <a:r>
              <a:rPr lang="en-US" dirty="0" smtClean="0"/>
              <a:t>;</a:t>
            </a:r>
          </a:p>
          <a:p>
            <a:r>
              <a:rPr lang="en-US" sz="4400" b="1" dirty="0" smtClean="0"/>
              <a:t> </a:t>
            </a:r>
            <a:r>
              <a:rPr lang="en-US" sz="4400" b="1" dirty="0" smtClean="0">
                <a:solidFill>
                  <a:srgbClr val="7030A0"/>
                </a:solidFill>
              </a:rPr>
              <a:t>k integration </a:t>
            </a:r>
            <a:r>
              <a:rPr lang="en-US" sz="4400" b="1" dirty="0" smtClean="0"/>
              <a:t>; </a:t>
            </a:r>
            <a:r>
              <a:rPr lang="en-US" sz="4400" b="1" dirty="0" smtClean="0">
                <a:solidFill>
                  <a:srgbClr val="92D050"/>
                </a:solidFill>
              </a:rPr>
              <a:t>k coordination </a:t>
            </a:r>
            <a:r>
              <a:rPr lang="en-US" sz="4400" b="1" dirty="0" smtClean="0"/>
              <a:t>;  </a:t>
            </a:r>
            <a:r>
              <a:rPr lang="en-US" sz="4400" b="1" dirty="0" smtClean="0">
                <a:solidFill>
                  <a:srgbClr val="FF0000"/>
                </a:solidFill>
              </a:rPr>
              <a:t>K conversions</a:t>
            </a:r>
            <a:r>
              <a:rPr lang="en-US" sz="4400" b="1" dirty="0" smtClean="0"/>
              <a:t>;  </a:t>
            </a:r>
            <a:r>
              <a:rPr lang="en-US" sz="4400" b="1" dirty="0" smtClean="0">
                <a:solidFill>
                  <a:srgbClr val="7030A0"/>
                </a:solidFill>
              </a:rPr>
              <a:t>k harvesting </a:t>
            </a:r>
          </a:p>
          <a:p>
            <a:pPr>
              <a:buNone/>
            </a:pPr>
            <a:r>
              <a:rPr lang="en-US" sz="4400" b="1" dirty="0" smtClean="0"/>
              <a:t> </a:t>
            </a:r>
            <a:r>
              <a:rPr lang="en-US" sz="4400" b="1" dirty="0" smtClean="0">
                <a:solidFill>
                  <a:schemeClr val="accent2">
                    <a:lumMod val="75000"/>
                  </a:schemeClr>
                </a:solidFill>
              </a:rPr>
              <a:t>k generation and development</a:t>
            </a:r>
            <a:r>
              <a:rPr lang="en-US" sz="4400" b="1" dirty="0" smtClean="0"/>
              <a:t>;  </a:t>
            </a:r>
            <a:r>
              <a:rPr lang="en-US" sz="4400" b="1" dirty="0" smtClean="0">
                <a:solidFill>
                  <a:schemeClr val="bg2">
                    <a:lumMod val="50000"/>
                  </a:schemeClr>
                </a:solidFill>
              </a:rPr>
              <a:t>k innovation </a:t>
            </a:r>
            <a:r>
              <a:rPr lang="en-US" sz="4400" b="1" dirty="0" smtClean="0"/>
              <a:t>; </a:t>
            </a:r>
          </a:p>
          <a:p>
            <a:pPr>
              <a:buNone/>
            </a:pPr>
            <a:r>
              <a:rPr lang="en-US" sz="4400" b="1" dirty="0" smtClean="0">
                <a:solidFill>
                  <a:schemeClr val="tx2">
                    <a:lumMod val="60000"/>
                    <a:lumOff val="40000"/>
                  </a:schemeClr>
                </a:solidFill>
              </a:rPr>
              <a:t>K. construction </a:t>
            </a:r>
            <a:r>
              <a:rPr lang="en-US" sz="4400" dirty="0" smtClean="0"/>
              <a:t>; </a:t>
            </a:r>
          </a:p>
          <a:p>
            <a:endParaRPr lang="en-US" dirty="0" smtClean="0"/>
          </a:p>
          <a:p>
            <a:pPr algn="just"/>
            <a:r>
              <a:rPr lang="en-US" sz="4400" b="1" dirty="0" smtClean="0"/>
              <a:t>It defines as “ the process which concerned with the development of new organizational k in the firm</a:t>
            </a:r>
            <a:r>
              <a:rPr lang="en-US" sz="3800" b="1" dirty="0" smtClean="0"/>
              <a:t>”</a:t>
            </a:r>
          </a:p>
          <a:p>
            <a:endParaRPr lang="en-US" dirty="0" smtClean="0"/>
          </a:p>
          <a:p>
            <a:r>
              <a:rPr lang="en-US" sz="4400" b="1" dirty="0" smtClean="0"/>
              <a:t>It is also  defined as “ the process by which organization adds value to previous knowledge through innovation “.</a:t>
            </a:r>
          </a:p>
          <a:p>
            <a:endParaRPr lang="en-US" dirty="0" smtClean="0"/>
          </a:p>
          <a:p>
            <a:r>
              <a:rPr lang="en-US" sz="4400" b="1" dirty="0" smtClean="0"/>
              <a:t>However, K creation  is concerned with the development of new organizational knowledge in the firm ,it is also related to knowledge addition and /or the correction of existing knowledge  </a:t>
            </a:r>
            <a:r>
              <a:rPr lang="en-US" sz="3800" b="1" dirty="0" smtClean="0"/>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a:bodyPr>
          <a:lstStyle/>
          <a:p>
            <a:pPr algn="l"/>
            <a:r>
              <a:rPr lang="en-GB" dirty="0" smtClean="0"/>
              <a:t>Learning Objectives </a:t>
            </a:r>
            <a:endParaRPr lang="ar-EG" dirty="0"/>
          </a:p>
        </p:txBody>
      </p:sp>
      <p:sp>
        <p:nvSpPr>
          <p:cNvPr id="3" name="Content Placeholder 2"/>
          <p:cNvSpPr>
            <a:spLocks noGrp="1"/>
          </p:cNvSpPr>
          <p:nvPr>
            <p:ph idx="1"/>
          </p:nvPr>
        </p:nvSpPr>
        <p:spPr>
          <a:solidFill>
            <a:schemeClr val="accent2">
              <a:lumMod val="20000"/>
              <a:lumOff val="80000"/>
            </a:schemeClr>
          </a:solidFill>
        </p:spPr>
        <p:txBody>
          <a:bodyPr>
            <a:normAutofit fontScale="85000" lnSpcReduction="20000"/>
          </a:bodyPr>
          <a:lstStyle/>
          <a:p>
            <a:pPr marL="1143000" indent="-1143000">
              <a:buFont typeface="+mj-lt"/>
              <a:buAutoNum type="arabicPeriod"/>
            </a:pPr>
            <a:r>
              <a:rPr lang="en-GB" sz="2800" b="1" dirty="0" smtClean="0"/>
              <a:t>Introduction</a:t>
            </a:r>
          </a:p>
          <a:p>
            <a:pPr marL="1143000" indent="-1143000">
              <a:buFont typeface="+mj-lt"/>
              <a:buAutoNum type="arabicPeriod"/>
            </a:pPr>
            <a:r>
              <a:rPr lang="en-GB" sz="2800" b="1" dirty="0" smtClean="0"/>
              <a:t>KM approaches </a:t>
            </a:r>
          </a:p>
          <a:p>
            <a:pPr marL="1143000" indent="-1143000">
              <a:buFont typeface="+mj-lt"/>
              <a:buAutoNum type="arabicPeriod"/>
            </a:pPr>
            <a:r>
              <a:rPr lang="en-GB" sz="2800" b="1" dirty="0" smtClean="0"/>
              <a:t>KM as a process</a:t>
            </a:r>
          </a:p>
          <a:p>
            <a:pPr marL="1143000" indent="-1143000">
              <a:buFont typeface="+mj-lt"/>
              <a:buAutoNum type="arabicPeriod"/>
            </a:pPr>
            <a:r>
              <a:rPr lang="en-US" sz="2800" b="1" dirty="0" smtClean="0"/>
              <a:t>KM Processes and the  Dynamic Capabilities</a:t>
            </a:r>
            <a:endParaRPr lang="en-GB" sz="2800" b="1" dirty="0" smtClean="0"/>
          </a:p>
          <a:p>
            <a:pPr marL="1143000" indent="-1143000">
              <a:buFont typeface="+mj-lt"/>
              <a:buAutoNum type="arabicPeriod"/>
            </a:pPr>
            <a:r>
              <a:rPr lang="en-US" sz="2800" b="1" dirty="0" smtClean="0"/>
              <a:t>Knowledge Creation Process</a:t>
            </a:r>
            <a:endParaRPr lang="en-GB" sz="2800" b="1" dirty="0" smtClean="0"/>
          </a:p>
          <a:p>
            <a:pPr marL="1143000" indent="-1143000">
              <a:buFont typeface="+mj-lt"/>
              <a:buAutoNum type="arabicPeriod"/>
            </a:pPr>
            <a:r>
              <a:rPr lang="en-GB" sz="2800" b="1" dirty="0" smtClean="0"/>
              <a:t> </a:t>
            </a:r>
            <a:r>
              <a:rPr lang="en-US" sz="2800" b="1" dirty="0" smtClean="0"/>
              <a:t>Nonaka's Theory of Organizational K Creation</a:t>
            </a:r>
          </a:p>
          <a:p>
            <a:pPr marL="1143000" indent="-1143000">
              <a:buFont typeface="+mj-lt"/>
              <a:buAutoNum type="arabicPeriod"/>
            </a:pPr>
            <a:r>
              <a:rPr lang="en-US" sz="2800" b="1" dirty="0" smtClean="0"/>
              <a:t>The spiral model of organizational knowledge creation</a:t>
            </a:r>
          </a:p>
          <a:p>
            <a:pPr marL="1143000" indent="-1143000">
              <a:buFont typeface="+mj-lt"/>
              <a:buAutoNum type="arabicPeriod"/>
            </a:pPr>
            <a:r>
              <a:rPr lang="en-US" sz="2800" b="1" dirty="0" smtClean="0"/>
              <a:t>Knowledge Creation Process in Practice</a:t>
            </a:r>
          </a:p>
          <a:p>
            <a:pPr marL="514350" indent="-514350">
              <a:buFont typeface="+mj-lt"/>
              <a:buAutoNum type="arabicPeriod"/>
            </a:pPr>
            <a:r>
              <a:rPr lang="en-US" sz="2800" b="1" dirty="0" smtClean="0"/>
              <a:t>        CASE STUDY: </a:t>
            </a:r>
          </a:p>
          <a:p>
            <a:pPr marL="514350" indent="-514350">
              <a:buNone/>
            </a:pPr>
            <a:r>
              <a:rPr lang="en-US" sz="2800" b="1" dirty="0" smtClean="0"/>
              <a:t>                Japanese-Style versus  Western-Style in         Organizational Knowledge Creation</a:t>
            </a:r>
          </a:p>
          <a:p>
            <a:pPr>
              <a:buNone/>
            </a:pPr>
            <a:r>
              <a:rPr lang="en-US" sz="2800" b="1" dirty="0" smtClean="0"/>
              <a:t> </a:t>
            </a:r>
          </a:p>
          <a:p>
            <a:pPr marL="1143000" indent="-1143000">
              <a:buFont typeface="+mj-lt"/>
              <a:buAutoNum type="arabicPeriod"/>
            </a:pPr>
            <a:endParaRPr lang="ar-EG" sz="2800" dirty="0">
              <a:solidFill>
                <a:srgbClr val="00B05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600200"/>
          </a:xfrm>
          <a:solidFill>
            <a:schemeClr val="accent3">
              <a:lumMod val="60000"/>
              <a:lumOff val="40000"/>
            </a:schemeClr>
          </a:solidFill>
        </p:spPr>
        <p:txBody>
          <a:bodyPr>
            <a:normAutofit fontScale="90000"/>
          </a:bodyPr>
          <a:lstStyle/>
          <a:p>
            <a:pPr lvl="0"/>
            <a:r>
              <a:rPr lang="en-US" b="1" u="sng" dirty="0" smtClean="0">
                <a:solidFill>
                  <a:srgbClr val="FF0000"/>
                </a:solidFill>
              </a:rPr>
              <a:t/>
            </a:r>
            <a:br>
              <a:rPr lang="en-US" b="1" u="sng" dirty="0" smtClean="0">
                <a:solidFill>
                  <a:srgbClr val="FF0000"/>
                </a:solidFill>
              </a:rPr>
            </a:br>
            <a:r>
              <a:rPr lang="en-US" b="1" u="sng" dirty="0" smtClean="0">
                <a:solidFill>
                  <a:srgbClr val="FF0000"/>
                </a:solidFill>
              </a:rPr>
              <a:t/>
            </a:r>
            <a:br>
              <a:rPr lang="en-US" b="1" u="sng" dirty="0" smtClean="0">
                <a:solidFill>
                  <a:srgbClr val="FF0000"/>
                </a:solidFill>
              </a:rPr>
            </a:br>
            <a:r>
              <a:rPr lang="en-US" b="1" dirty="0" smtClean="0">
                <a:solidFill>
                  <a:srgbClr val="FF0000"/>
                </a:solidFill>
              </a:rPr>
              <a:t>Nonaka's Theory of Organizational K Creation</a:t>
            </a:r>
            <a:r>
              <a:rPr lang="en-US" dirty="0" smtClean="0"/>
              <a:t/>
            </a:r>
            <a:br>
              <a:rPr lang="en-US" dirty="0" smtClean="0"/>
            </a:br>
            <a:endParaRPr lang="ar-EG" dirty="0"/>
          </a:p>
        </p:txBody>
      </p:sp>
      <p:sp>
        <p:nvSpPr>
          <p:cNvPr id="3" name="Content Placeholder 2"/>
          <p:cNvSpPr>
            <a:spLocks noGrp="1"/>
          </p:cNvSpPr>
          <p:nvPr>
            <p:ph idx="1"/>
          </p:nvPr>
        </p:nvSpPr>
        <p:spPr>
          <a:xfrm>
            <a:off x="457200" y="2362200"/>
            <a:ext cx="8229600" cy="3763963"/>
          </a:xfrm>
          <a:solidFill>
            <a:schemeClr val="accent3">
              <a:lumMod val="20000"/>
              <a:lumOff val="80000"/>
            </a:schemeClr>
          </a:solidFill>
        </p:spPr>
        <p:txBody>
          <a:bodyPr>
            <a:normAutofit fontScale="92500" lnSpcReduction="20000"/>
          </a:bodyPr>
          <a:lstStyle/>
          <a:p>
            <a:r>
              <a:rPr lang="en-US" dirty="0" smtClean="0"/>
              <a:t>To understand the knowledge creation process, we must understand Nonaka's theory, Professor Ikujiro Nonaka, dubbed </a:t>
            </a:r>
            <a:r>
              <a:rPr lang="en-US" dirty="0" smtClean="0">
                <a:solidFill>
                  <a:srgbClr val="C00000"/>
                </a:solidFill>
              </a:rPr>
              <a:t>"</a:t>
            </a:r>
            <a:r>
              <a:rPr lang="en-US" dirty="0" err="1" smtClean="0">
                <a:solidFill>
                  <a:srgbClr val="C00000"/>
                </a:solidFill>
              </a:rPr>
              <a:t>Mr.Knowledge</a:t>
            </a:r>
            <a:r>
              <a:rPr lang="en-US" dirty="0" smtClean="0">
                <a:solidFill>
                  <a:srgbClr val="C00000"/>
                </a:solidFill>
              </a:rPr>
              <a:t>" </a:t>
            </a:r>
            <a:r>
              <a:rPr lang="en-US" dirty="0" smtClean="0"/>
              <a:t>by the Economic magazine (May 31, 1997 issue), he is the most influential thinkers in the km movement. Through  </a:t>
            </a:r>
            <a:r>
              <a:rPr lang="en-US" b="1" u="sng" dirty="0" smtClean="0"/>
              <a:t>the dynamic theory of organizational k creation</a:t>
            </a:r>
            <a:r>
              <a:rPr lang="en-US" dirty="0" smtClean="0"/>
              <a:t>, he addressed the k creation process through two dimensions</a:t>
            </a:r>
            <a:r>
              <a:rPr lang="en-US" b="1" dirty="0" smtClean="0"/>
              <a:t>; </a:t>
            </a:r>
            <a:r>
              <a:rPr lang="en-US" dirty="0" smtClean="0"/>
              <a:t>epistemologically</a:t>
            </a:r>
            <a:r>
              <a:rPr lang="en-US" b="1" dirty="0" smtClean="0"/>
              <a:t> </a:t>
            </a:r>
            <a:r>
              <a:rPr lang="en-US" dirty="0" smtClean="0"/>
              <a:t>and ontologically</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2057400" y="5011738"/>
            <a:ext cx="5334000" cy="0"/>
          </a:xfrm>
          <a:prstGeom prst="line">
            <a:avLst/>
          </a:prstGeom>
          <a:noFill/>
          <a:ln w="38100">
            <a:solidFill>
              <a:schemeClr val="tx1"/>
            </a:solidFill>
            <a:round/>
            <a:headEnd/>
            <a:tailEnd type="triangle" w="med" len="med"/>
          </a:ln>
        </p:spPr>
        <p:txBody>
          <a:bodyPr wrap="none" anchor="ctr"/>
          <a:lstStyle/>
          <a:p>
            <a:endParaRPr lang="ar-EG"/>
          </a:p>
        </p:txBody>
      </p:sp>
      <p:sp>
        <p:nvSpPr>
          <p:cNvPr id="26627" name="Line 3"/>
          <p:cNvSpPr>
            <a:spLocks noChangeShapeType="1"/>
          </p:cNvSpPr>
          <p:nvPr/>
        </p:nvSpPr>
        <p:spPr bwMode="auto">
          <a:xfrm flipV="1">
            <a:off x="2057400" y="1524000"/>
            <a:ext cx="0" cy="3487738"/>
          </a:xfrm>
          <a:prstGeom prst="line">
            <a:avLst/>
          </a:prstGeom>
          <a:noFill/>
          <a:ln w="38100">
            <a:solidFill>
              <a:schemeClr val="tx1"/>
            </a:solidFill>
            <a:round/>
            <a:headEnd/>
            <a:tailEnd type="triangle" w="med" len="med"/>
          </a:ln>
        </p:spPr>
        <p:txBody>
          <a:bodyPr wrap="none" anchor="ctr"/>
          <a:lstStyle/>
          <a:p>
            <a:endParaRPr lang="ar-EG"/>
          </a:p>
        </p:txBody>
      </p:sp>
      <p:sp>
        <p:nvSpPr>
          <p:cNvPr id="26628" name="Line 4"/>
          <p:cNvSpPr>
            <a:spLocks noChangeShapeType="1"/>
          </p:cNvSpPr>
          <p:nvPr/>
        </p:nvSpPr>
        <p:spPr bwMode="auto">
          <a:xfrm flipV="1">
            <a:off x="1143000" y="2573338"/>
            <a:ext cx="0" cy="1981200"/>
          </a:xfrm>
          <a:prstGeom prst="line">
            <a:avLst/>
          </a:prstGeom>
          <a:noFill/>
          <a:ln w="38100">
            <a:solidFill>
              <a:schemeClr val="tx1"/>
            </a:solidFill>
            <a:round/>
            <a:headEnd type="triangle" w="med" len="med"/>
            <a:tailEnd type="triangle" w="med" len="med"/>
          </a:ln>
        </p:spPr>
        <p:txBody>
          <a:bodyPr wrap="none" anchor="ctr"/>
          <a:lstStyle/>
          <a:p>
            <a:endParaRPr lang="ar-EG"/>
          </a:p>
        </p:txBody>
      </p:sp>
      <p:sp>
        <p:nvSpPr>
          <p:cNvPr id="26629" name="Line 5"/>
          <p:cNvSpPr>
            <a:spLocks noChangeShapeType="1"/>
          </p:cNvSpPr>
          <p:nvPr/>
        </p:nvSpPr>
        <p:spPr bwMode="auto">
          <a:xfrm>
            <a:off x="1143000" y="4173538"/>
            <a:ext cx="0" cy="381000"/>
          </a:xfrm>
          <a:prstGeom prst="line">
            <a:avLst/>
          </a:prstGeom>
          <a:noFill/>
          <a:ln w="9525">
            <a:solidFill>
              <a:schemeClr val="tx1"/>
            </a:solidFill>
            <a:round/>
            <a:headEnd/>
            <a:tailEnd type="triangle" w="med" len="med"/>
          </a:ln>
        </p:spPr>
        <p:txBody>
          <a:bodyPr wrap="none" anchor="ctr"/>
          <a:lstStyle/>
          <a:p>
            <a:endParaRPr lang="ar-EG"/>
          </a:p>
        </p:txBody>
      </p:sp>
      <p:sp>
        <p:nvSpPr>
          <p:cNvPr id="26630" name="Line 6"/>
          <p:cNvSpPr>
            <a:spLocks noChangeShapeType="1"/>
          </p:cNvSpPr>
          <p:nvPr/>
        </p:nvSpPr>
        <p:spPr bwMode="auto">
          <a:xfrm flipH="1">
            <a:off x="2057400" y="5715000"/>
            <a:ext cx="1447800" cy="0"/>
          </a:xfrm>
          <a:prstGeom prst="line">
            <a:avLst/>
          </a:prstGeom>
          <a:noFill/>
          <a:ln w="38100">
            <a:solidFill>
              <a:schemeClr val="tx1"/>
            </a:solidFill>
            <a:round/>
            <a:headEnd/>
            <a:tailEnd type="triangle" w="med" len="med"/>
          </a:ln>
        </p:spPr>
        <p:txBody>
          <a:bodyPr wrap="none" anchor="ctr"/>
          <a:lstStyle/>
          <a:p>
            <a:endParaRPr lang="ar-EG"/>
          </a:p>
        </p:txBody>
      </p:sp>
      <p:sp>
        <p:nvSpPr>
          <p:cNvPr id="26631" name="Line 7"/>
          <p:cNvSpPr>
            <a:spLocks noChangeShapeType="1"/>
          </p:cNvSpPr>
          <p:nvPr/>
        </p:nvSpPr>
        <p:spPr bwMode="auto">
          <a:xfrm>
            <a:off x="5410200" y="5715000"/>
            <a:ext cx="2057400" cy="0"/>
          </a:xfrm>
          <a:prstGeom prst="line">
            <a:avLst/>
          </a:prstGeom>
          <a:noFill/>
          <a:ln w="38100">
            <a:solidFill>
              <a:schemeClr val="tx1"/>
            </a:solidFill>
            <a:round/>
            <a:headEnd/>
            <a:tailEnd type="triangle" w="med" len="med"/>
          </a:ln>
        </p:spPr>
        <p:txBody>
          <a:bodyPr wrap="none" anchor="ctr"/>
          <a:lstStyle/>
          <a:p>
            <a:endParaRPr lang="ar-EG"/>
          </a:p>
        </p:txBody>
      </p:sp>
      <p:sp>
        <p:nvSpPr>
          <p:cNvPr id="26632" name="Text Box 8"/>
          <p:cNvSpPr txBox="1">
            <a:spLocks noChangeArrowheads="1"/>
          </p:cNvSpPr>
          <p:nvPr/>
        </p:nvSpPr>
        <p:spPr bwMode="auto">
          <a:xfrm>
            <a:off x="3048000" y="1066800"/>
            <a:ext cx="184150" cy="339725"/>
          </a:xfrm>
          <a:prstGeom prst="rect">
            <a:avLst/>
          </a:prstGeom>
          <a:noFill/>
          <a:ln w="9525">
            <a:noFill/>
            <a:miter lim="800000"/>
            <a:headEnd/>
            <a:tailEnd/>
          </a:ln>
        </p:spPr>
        <p:txBody>
          <a:bodyPr wrap="none">
            <a:spAutoFit/>
          </a:bodyPr>
          <a:lstStyle/>
          <a:p>
            <a:pPr>
              <a:lnSpc>
                <a:spcPct val="90000"/>
              </a:lnSpc>
              <a:spcBef>
                <a:spcPct val="10000"/>
              </a:spcBef>
            </a:pPr>
            <a:endParaRPr lang="ar-EG" sz="1800"/>
          </a:p>
        </p:txBody>
      </p:sp>
      <p:sp>
        <p:nvSpPr>
          <p:cNvPr id="26633" name="Rectangle 9"/>
          <p:cNvSpPr>
            <a:spLocks noChangeArrowheads="1"/>
          </p:cNvSpPr>
          <p:nvPr/>
        </p:nvSpPr>
        <p:spPr bwMode="auto">
          <a:xfrm>
            <a:off x="990600" y="896938"/>
            <a:ext cx="1847850" cy="614362"/>
          </a:xfrm>
          <a:prstGeom prst="rect">
            <a:avLst/>
          </a:prstGeom>
          <a:noFill/>
          <a:ln w="9525">
            <a:noFill/>
            <a:miter lim="800000"/>
            <a:headEnd/>
            <a:tailEnd/>
          </a:ln>
        </p:spPr>
        <p:txBody>
          <a:bodyPr wrap="none">
            <a:spAutoFit/>
          </a:bodyPr>
          <a:lstStyle/>
          <a:p>
            <a:pPr>
              <a:lnSpc>
                <a:spcPct val="90000"/>
              </a:lnSpc>
              <a:spcBef>
                <a:spcPct val="10000"/>
              </a:spcBef>
            </a:pPr>
            <a:r>
              <a:rPr lang="en-US" sz="1800" dirty="0"/>
              <a:t>Epistemological </a:t>
            </a:r>
          </a:p>
          <a:p>
            <a:pPr>
              <a:lnSpc>
                <a:spcPct val="90000"/>
              </a:lnSpc>
              <a:spcBef>
                <a:spcPct val="10000"/>
              </a:spcBef>
            </a:pPr>
            <a:r>
              <a:rPr lang="en-US" sz="1800" dirty="0"/>
              <a:t>Dimension</a:t>
            </a:r>
          </a:p>
        </p:txBody>
      </p:sp>
      <p:sp>
        <p:nvSpPr>
          <p:cNvPr id="26634" name="Rectangle 10"/>
          <p:cNvSpPr>
            <a:spLocks noChangeArrowheads="1"/>
          </p:cNvSpPr>
          <p:nvPr/>
        </p:nvSpPr>
        <p:spPr bwMode="auto">
          <a:xfrm>
            <a:off x="457200" y="1887538"/>
            <a:ext cx="1314450" cy="614362"/>
          </a:xfrm>
          <a:prstGeom prst="rect">
            <a:avLst/>
          </a:prstGeom>
          <a:noFill/>
          <a:ln w="9525">
            <a:noFill/>
            <a:miter lim="800000"/>
            <a:headEnd/>
            <a:tailEnd/>
          </a:ln>
        </p:spPr>
        <p:txBody>
          <a:bodyPr wrap="none">
            <a:spAutoFit/>
          </a:bodyPr>
          <a:lstStyle/>
          <a:p>
            <a:pPr>
              <a:lnSpc>
                <a:spcPct val="90000"/>
              </a:lnSpc>
              <a:spcBef>
                <a:spcPct val="10000"/>
              </a:spcBef>
            </a:pPr>
            <a:r>
              <a:rPr lang="en-US" sz="1800"/>
              <a:t>Explicit</a:t>
            </a:r>
          </a:p>
          <a:p>
            <a:pPr>
              <a:lnSpc>
                <a:spcPct val="90000"/>
              </a:lnSpc>
              <a:spcBef>
                <a:spcPct val="10000"/>
              </a:spcBef>
            </a:pPr>
            <a:r>
              <a:rPr lang="en-US" sz="1800"/>
              <a:t>Knowledge</a:t>
            </a:r>
          </a:p>
        </p:txBody>
      </p:sp>
      <p:sp>
        <p:nvSpPr>
          <p:cNvPr id="26635" name="Rectangle 11"/>
          <p:cNvSpPr>
            <a:spLocks noChangeArrowheads="1"/>
          </p:cNvSpPr>
          <p:nvPr/>
        </p:nvSpPr>
        <p:spPr bwMode="auto">
          <a:xfrm>
            <a:off x="7524750" y="4706938"/>
            <a:ext cx="1327150" cy="614362"/>
          </a:xfrm>
          <a:prstGeom prst="rect">
            <a:avLst/>
          </a:prstGeom>
          <a:noFill/>
          <a:ln w="9525">
            <a:noFill/>
            <a:miter lim="800000"/>
            <a:headEnd/>
            <a:tailEnd/>
          </a:ln>
        </p:spPr>
        <p:txBody>
          <a:bodyPr wrap="none">
            <a:spAutoFit/>
          </a:bodyPr>
          <a:lstStyle/>
          <a:p>
            <a:pPr>
              <a:lnSpc>
                <a:spcPct val="90000"/>
              </a:lnSpc>
              <a:spcBef>
                <a:spcPct val="10000"/>
              </a:spcBef>
            </a:pPr>
            <a:r>
              <a:rPr lang="en-US" sz="1800"/>
              <a:t>Ontological</a:t>
            </a:r>
          </a:p>
          <a:p>
            <a:pPr>
              <a:lnSpc>
                <a:spcPct val="90000"/>
              </a:lnSpc>
              <a:spcBef>
                <a:spcPct val="10000"/>
              </a:spcBef>
            </a:pPr>
            <a:r>
              <a:rPr lang="en-US" sz="1800"/>
              <a:t>Dimension</a:t>
            </a:r>
          </a:p>
        </p:txBody>
      </p:sp>
      <p:sp>
        <p:nvSpPr>
          <p:cNvPr id="26636" name="Rectangle 12"/>
          <p:cNvSpPr>
            <a:spLocks noChangeArrowheads="1"/>
          </p:cNvSpPr>
          <p:nvPr/>
        </p:nvSpPr>
        <p:spPr bwMode="auto">
          <a:xfrm>
            <a:off x="533400" y="4572000"/>
            <a:ext cx="1276350" cy="614363"/>
          </a:xfrm>
          <a:prstGeom prst="rect">
            <a:avLst/>
          </a:prstGeom>
          <a:noFill/>
          <a:ln w="9525">
            <a:noFill/>
            <a:miter lim="800000"/>
            <a:headEnd/>
            <a:tailEnd/>
          </a:ln>
        </p:spPr>
        <p:txBody>
          <a:bodyPr wrap="none">
            <a:spAutoFit/>
          </a:bodyPr>
          <a:lstStyle/>
          <a:p>
            <a:pPr>
              <a:lnSpc>
                <a:spcPct val="90000"/>
              </a:lnSpc>
              <a:spcBef>
                <a:spcPct val="10000"/>
              </a:spcBef>
            </a:pPr>
            <a:r>
              <a:rPr lang="en-US" sz="1800"/>
              <a:t>Tacit</a:t>
            </a:r>
          </a:p>
          <a:p>
            <a:pPr>
              <a:lnSpc>
                <a:spcPct val="90000"/>
              </a:lnSpc>
              <a:spcBef>
                <a:spcPct val="10000"/>
              </a:spcBef>
            </a:pPr>
            <a:r>
              <a:rPr lang="en-US" sz="1800"/>
              <a:t>knowledge</a:t>
            </a:r>
          </a:p>
        </p:txBody>
      </p:sp>
      <p:sp>
        <p:nvSpPr>
          <p:cNvPr id="26637" name="Rectangle 13"/>
          <p:cNvSpPr>
            <a:spLocks noChangeArrowheads="1"/>
          </p:cNvSpPr>
          <p:nvPr/>
        </p:nvSpPr>
        <p:spPr bwMode="auto">
          <a:xfrm>
            <a:off x="1981200" y="5105400"/>
            <a:ext cx="5332413" cy="312738"/>
          </a:xfrm>
          <a:prstGeom prst="rect">
            <a:avLst/>
          </a:prstGeom>
          <a:noFill/>
          <a:ln w="9525">
            <a:noFill/>
            <a:miter lim="800000"/>
            <a:headEnd/>
            <a:tailEnd/>
          </a:ln>
        </p:spPr>
        <p:txBody>
          <a:bodyPr wrap="none">
            <a:spAutoFit/>
          </a:bodyPr>
          <a:lstStyle/>
          <a:p>
            <a:pPr>
              <a:lnSpc>
                <a:spcPct val="90000"/>
              </a:lnSpc>
              <a:spcBef>
                <a:spcPct val="10000"/>
              </a:spcBef>
            </a:pPr>
            <a:r>
              <a:rPr lang="en-US" sz="1600" b="1"/>
              <a:t>Individual    Group   Organization    Inter-organization</a:t>
            </a:r>
          </a:p>
        </p:txBody>
      </p:sp>
      <p:sp>
        <p:nvSpPr>
          <p:cNvPr id="26638" name="Text Box 14"/>
          <p:cNvSpPr txBox="1">
            <a:spLocks noChangeArrowheads="1"/>
          </p:cNvSpPr>
          <p:nvPr/>
        </p:nvSpPr>
        <p:spPr bwMode="auto">
          <a:xfrm>
            <a:off x="3505200" y="5562600"/>
            <a:ext cx="1924050" cy="366713"/>
          </a:xfrm>
          <a:prstGeom prst="rect">
            <a:avLst/>
          </a:prstGeom>
          <a:noFill/>
          <a:ln w="9525">
            <a:noFill/>
            <a:miter lim="800000"/>
            <a:headEnd/>
            <a:tailEnd/>
          </a:ln>
        </p:spPr>
        <p:txBody>
          <a:bodyPr wrap="none">
            <a:spAutoFit/>
          </a:bodyPr>
          <a:lstStyle/>
          <a:p>
            <a:r>
              <a:rPr lang="en-US" sz="1800"/>
              <a:t>Knowledge Level</a:t>
            </a:r>
            <a:endParaRPr lang="en-US" sz="2400">
              <a:latin typeface="Times New Roman" pitchFamily="18" charset="0"/>
            </a:endParaRPr>
          </a:p>
        </p:txBody>
      </p:sp>
      <p:sp>
        <p:nvSpPr>
          <p:cNvPr id="26639" name="Text Box 15"/>
          <p:cNvSpPr txBox="1">
            <a:spLocks noChangeArrowheads="1"/>
          </p:cNvSpPr>
          <p:nvPr/>
        </p:nvSpPr>
        <p:spPr bwMode="auto">
          <a:xfrm>
            <a:off x="1905000" y="6316663"/>
            <a:ext cx="5715000" cy="457200"/>
          </a:xfrm>
          <a:prstGeom prst="rect">
            <a:avLst/>
          </a:prstGeom>
          <a:noFill/>
          <a:ln w="9525">
            <a:noFill/>
            <a:miter lim="800000"/>
            <a:headEnd/>
            <a:tailEnd/>
          </a:ln>
        </p:spPr>
        <p:txBody>
          <a:bodyPr>
            <a:spAutoFit/>
          </a:bodyPr>
          <a:lstStyle/>
          <a:p>
            <a:pPr>
              <a:spcBef>
                <a:spcPct val="50000"/>
              </a:spcBef>
            </a:pPr>
            <a:endParaRPr lang="ar-EG" sz="2400">
              <a:latin typeface="Times New Roman" pitchFamily="18" charset="0"/>
            </a:endParaRPr>
          </a:p>
        </p:txBody>
      </p:sp>
      <p:sp>
        <p:nvSpPr>
          <p:cNvPr id="26640" name="Rectangle 16"/>
          <p:cNvSpPr>
            <a:spLocks noGrp="1" noChangeArrowheads="1"/>
          </p:cNvSpPr>
          <p:nvPr>
            <p:ph type="title"/>
          </p:nvPr>
        </p:nvSpPr>
        <p:spPr>
          <a:xfrm>
            <a:off x="76200" y="0"/>
            <a:ext cx="8991600" cy="457200"/>
          </a:xfrm>
        </p:spPr>
        <p:txBody>
          <a:bodyPr>
            <a:normAutofit fontScale="90000"/>
          </a:bodyPr>
          <a:lstStyle/>
          <a:p>
            <a:r>
              <a:rPr lang="en-US" smtClean="0"/>
              <a:t>Two Dimensions of Knowledge Creation</a:t>
            </a:r>
          </a:p>
        </p:txBody>
      </p:sp>
      <p:sp>
        <p:nvSpPr>
          <p:cNvPr id="26641" name="AutoShape 17"/>
          <p:cNvSpPr>
            <a:spLocks noChangeArrowheads="1"/>
          </p:cNvSpPr>
          <p:nvPr/>
        </p:nvSpPr>
        <p:spPr bwMode="auto">
          <a:xfrm>
            <a:off x="2438400" y="1752600"/>
            <a:ext cx="1752600" cy="1371600"/>
          </a:xfrm>
          <a:prstGeom prst="star16">
            <a:avLst>
              <a:gd name="adj" fmla="val 37500"/>
            </a:avLst>
          </a:prstGeom>
          <a:solidFill>
            <a:schemeClr val="hlink"/>
          </a:solidFill>
          <a:ln w="9525">
            <a:solidFill>
              <a:schemeClr val="tx1"/>
            </a:solidFill>
            <a:miter lim="800000"/>
            <a:headEnd/>
            <a:tailEnd/>
          </a:ln>
        </p:spPr>
        <p:txBody>
          <a:bodyPr wrap="none" anchor="ctr"/>
          <a:lstStyle/>
          <a:p>
            <a:pPr algn="ctr"/>
            <a:r>
              <a:rPr lang="en-US" sz="2000"/>
              <a:t>Current</a:t>
            </a:r>
          </a:p>
          <a:p>
            <a:pPr algn="ctr"/>
            <a:r>
              <a:rPr lang="en-US" sz="2000"/>
              <a:t>Focus</a:t>
            </a:r>
            <a:endParaRPr lang="en-US" sz="2400">
              <a:latin typeface="Times New Roman" pitchFamily="18" charset="0"/>
            </a:endParaRPr>
          </a:p>
        </p:txBody>
      </p:sp>
      <p:sp>
        <p:nvSpPr>
          <p:cNvPr id="26642" name="AutoShape 18"/>
          <p:cNvSpPr>
            <a:spLocks noChangeArrowheads="1"/>
          </p:cNvSpPr>
          <p:nvPr/>
        </p:nvSpPr>
        <p:spPr bwMode="auto">
          <a:xfrm>
            <a:off x="4495800" y="2133600"/>
            <a:ext cx="2133600" cy="533400"/>
          </a:xfrm>
          <a:custGeom>
            <a:avLst/>
            <a:gdLst>
              <a:gd name="T0" fmla="*/ 158064192 w 21600"/>
              <a:gd name="T1" fmla="*/ 0 h 21600"/>
              <a:gd name="T2" fmla="*/ 0 w 21600"/>
              <a:gd name="T3" fmla="*/ 6586009 h 21600"/>
              <a:gd name="T4" fmla="*/ 158064192 w 21600"/>
              <a:gd name="T5" fmla="*/ 13172018 h 21600"/>
              <a:gd name="T6" fmla="*/ 210752289 w 21600"/>
              <a:gd name="T7" fmla="*/ 658600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ar-EG"/>
          </a:p>
        </p:txBody>
      </p:sp>
      <p:sp>
        <p:nvSpPr>
          <p:cNvPr id="26643" name="AutoShape 19"/>
          <p:cNvSpPr>
            <a:spLocks noChangeArrowheads="1"/>
          </p:cNvSpPr>
          <p:nvPr/>
        </p:nvSpPr>
        <p:spPr bwMode="auto">
          <a:xfrm rot="5400000">
            <a:off x="2552700" y="3924300"/>
            <a:ext cx="1600200" cy="457200"/>
          </a:xfrm>
          <a:custGeom>
            <a:avLst/>
            <a:gdLst>
              <a:gd name="T0" fmla="*/ 88911117 w 21600"/>
              <a:gd name="T1" fmla="*/ 0 h 21600"/>
              <a:gd name="T2" fmla="*/ 0 w 21600"/>
              <a:gd name="T3" fmla="*/ 4838700 h 21600"/>
              <a:gd name="T4" fmla="*/ 88911117 w 21600"/>
              <a:gd name="T5" fmla="*/ 9677399 h 21600"/>
              <a:gd name="T6" fmla="*/ 118548144 w 21600"/>
              <a:gd name="T7" fmla="*/ 48387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ar-EG"/>
          </a:p>
        </p:txBody>
      </p:sp>
      <p:sp>
        <p:nvSpPr>
          <p:cNvPr id="26644" name="Text Box 20"/>
          <p:cNvSpPr txBox="1">
            <a:spLocks noChangeArrowheads="1"/>
          </p:cNvSpPr>
          <p:nvPr/>
        </p:nvSpPr>
        <p:spPr bwMode="auto">
          <a:xfrm>
            <a:off x="1812925" y="5984875"/>
            <a:ext cx="184150" cy="457200"/>
          </a:xfrm>
          <a:prstGeom prst="rect">
            <a:avLst/>
          </a:prstGeom>
          <a:noFill/>
          <a:ln w="9525">
            <a:noFill/>
            <a:miter lim="800000"/>
            <a:headEnd/>
            <a:tailEnd/>
          </a:ln>
        </p:spPr>
        <p:txBody>
          <a:bodyPr wrap="none">
            <a:spAutoFit/>
          </a:bodyPr>
          <a:lstStyle/>
          <a:p>
            <a:endParaRPr lang="ar-EG" sz="2400">
              <a:latin typeface="Times New Roman" pitchFamily="18" charset="0"/>
            </a:endParaRPr>
          </a:p>
        </p:txBody>
      </p:sp>
      <p:sp>
        <p:nvSpPr>
          <p:cNvPr id="26645" name="Text Box 21"/>
          <p:cNvSpPr txBox="1">
            <a:spLocks noChangeArrowheads="1"/>
          </p:cNvSpPr>
          <p:nvPr/>
        </p:nvSpPr>
        <p:spPr bwMode="auto">
          <a:xfrm>
            <a:off x="2438400" y="6248400"/>
            <a:ext cx="5011738" cy="304800"/>
          </a:xfrm>
          <a:prstGeom prst="rect">
            <a:avLst/>
          </a:prstGeom>
          <a:noFill/>
          <a:ln w="9525">
            <a:noFill/>
            <a:miter lim="800000"/>
            <a:headEnd/>
            <a:tailEnd/>
          </a:ln>
        </p:spPr>
        <p:txBody>
          <a:bodyPr wrap="none">
            <a:spAutoFit/>
          </a:bodyPr>
          <a:lstStyle/>
          <a:p>
            <a:r>
              <a:rPr lang="en-US"/>
              <a:t>Source: Adapted from </a:t>
            </a:r>
            <a:r>
              <a:rPr lang="en-US" i="1"/>
              <a:t>Knowledge-Creating Company</a:t>
            </a:r>
            <a:r>
              <a:rPr lang="en-US"/>
              <a:t>, p. 57.  </a:t>
            </a:r>
          </a:p>
        </p:txBody>
      </p:sp>
      <p:sp>
        <p:nvSpPr>
          <p:cNvPr id="22" name="Slide Number Placeholder 21"/>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762001"/>
            <a:ext cx="8077200" cy="3581400"/>
          </a:xfrm>
          <a:solidFill>
            <a:schemeClr val="accent3">
              <a:lumMod val="40000"/>
              <a:lumOff val="60000"/>
            </a:schemeClr>
          </a:solidFill>
        </p:spPr>
        <p:txBody>
          <a:bodyPr>
            <a:normAutofit/>
          </a:bodyPr>
          <a:lstStyle/>
          <a:p>
            <a:r>
              <a:rPr lang="en-US" b="1" u="sng" dirty="0" smtClean="0">
                <a:solidFill>
                  <a:srgbClr val="FF0000"/>
                </a:solidFill>
              </a:rPr>
              <a:t>Epistemologically</a:t>
            </a:r>
            <a:r>
              <a:rPr lang="en-US" dirty="0" smtClean="0"/>
              <a:t>; </a:t>
            </a:r>
          </a:p>
          <a:p>
            <a:pPr algn="ctr">
              <a:buNone/>
            </a:pPr>
            <a:r>
              <a:rPr lang="en-US" dirty="0" smtClean="0"/>
              <a:t>knowledge creation is recognized as the </a:t>
            </a:r>
            <a:r>
              <a:rPr lang="en-US" b="1" u="sng" dirty="0" smtClean="0"/>
              <a:t>conversion process</a:t>
            </a:r>
            <a:r>
              <a:rPr lang="en-US" dirty="0" smtClean="0"/>
              <a:t> between the two famous types of knowledge</a:t>
            </a:r>
            <a:r>
              <a:rPr lang="en-US" b="1" dirty="0" smtClean="0"/>
              <a:t> (tacit k and explicit k)</a:t>
            </a:r>
            <a:r>
              <a:rPr lang="en-US" dirty="0" smtClean="0"/>
              <a:t> which included four modes;</a:t>
            </a:r>
          </a:p>
          <a:p>
            <a:pPr algn="ctr">
              <a:buNone/>
            </a:pPr>
            <a:r>
              <a:rPr lang="en-US" dirty="0" smtClean="0"/>
              <a:t> </a:t>
            </a:r>
            <a:r>
              <a:rPr lang="en-US" b="1" u="sng" dirty="0" smtClean="0">
                <a:solidFill>
                  <a:srgbClr val="FF0000"/>
                </a:solidFill>
              </a:rPr>
              <a:t> </a:t>
            </a:r>
            <a:endParaRPr lang="en-US" sz="2000" b="1" dirty="0" smtClean="0"/>
          </a:p>
          <a:p>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b="1" u="sng" dirty="0" smtClean="0">
                <a:solidFill>
                  <a:srgbClr val="FF0000"/>
                </a:solidFill>
              </a:rPr>
              <a:t>1- The Socialization mode </a:t>
            </a:r>
            <a:br>
              <a:rPr lang="en-US" b="1" u="sng" dirty="0" smtClean="0">
                <a:solidFill>
                  <a:srgbClr val="FF0000"/>
                </a:solidFill>
              </a:rPr>
            </a:br>
            <a:r>
              <a:rPr lang="en-US" b="1" dirty="0" smtClean="0">
                <a:solidFill>
                  <a:srgbClr val="00B050"/>
                </a:solidFill>
              </a:rPr>
              <a:t>(from tacit to tacit)</a:t>
            </a:r>
            <a:endParaRPr lang="ar-EG" dirty="0"/>
          </a:p>
        </p:txBody>
      </p:sp>
      <p:sp>
        <p:nvSpPr>
          <p:cNvPr id="3" name="Content Placeholder 2"/>
          <p:cNvSpPr>
            <a:spLocks noGrp="1"/>
          </p:cNvSpPr>
          <p:nvPr>
            <p:ph idx="1"/>
          </p:nvPr>
        </p:nvSpPr>
        <p:spPr>
          <a:solidFill>
            <a:schemeClr val="accent1">
              <a:lumMod val="20000"/>
              <a:lumOff val="80000"/>
            </a:schemeClr>
          </a:solidFill>
        </p:spPr>
        <p:txBody>
          <a:bodyPr/>
          <a:lstStyle/>
          <a:p>
            <a:r>
              <a:rPr lang="en-US" dirty="0" smtClean="0"/>
              <a:t>Refers to conversion of tacit k to new tacit knowledge through social interactions and shared experience among organizational members.</a:t>
            </a:r>
          </a:p>
          <a:p>
            <a:endParaRPr lang="en-US" dirty="0" smtClean="0"/>
          </a:p>
          <a:p>
            <a:pPr lvl="1">
              <a:lnSpc>
                <a:spcPct val="90000"/>
              </a:lnSpc>
              <a:spcBef>
                <a:spcPct val="15000"/>
              </a:spcBef>
            </a:pPr>
            <a:r>
              <a:rPr lang="en-US" sz="2000" b="1" dirty="0" smtClean="0"/>
              <a:t>A process of sharing experiences             </a:t>
            </a:r>
          </a:p>
          <a:p>
            <a:pPr lvl="1">
              <a:lnSpc>
                <a:spcPct val="90000"/>
              </a:lnSpc>
              <a:spcBef>
                <a:spcPct val="15000"/>
              </a:spcBef>
              <a:spcAft>
                <a:spcPct val="30000"/>
              </a:spcAft>
            </a:pPr>
            <a:r>
              <a:rPr lang="en-US" sz="2000" b="1" dirty="0" smtClean="0"/>
              <a:t>Apprenticeship through observation, imitation, and practice</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a:solidFill>
            <a:schemeClr val="tx2">
              <a:lumMod val="40000"/>
              <a:lumOff val="60000"/>
            </a:schemeClr>
          </a:solidFill>
        </p:spPr>
        <p:txBody>
          <a:bodyPr>
            <a:normAutofit fontScale="90000"/>
          </a:bodyPr>
          <a:lstStyle/>
          <a:p>
            <a:r>
              <a:rPr lang="en-US" b="1" u="sng" dirty="0" smtClean="0">
                <a:solidFill>
                  <a:srgbClr val="FF0000"/>
                </a:solidFill>
              </a:rPr>
              <a:t/>
            </a:r>
            <a:br>
              <a:rPr lang="en-US" b="1" u="sng" dirty="0" smtClean="0">
                <a:solidFill>
                  <a:srgbClr val="FF0000"/>
                </a:solidFill>
              </a:rPr>
            </a:br>
            <a:r>
              <a:rPr lang="en-US" b="1" u="sng" dirty="0" smtClean="0">
                <a:solidFill>
                  <a:srgbClr val="FF0000"/>
                </a:solidFill>
              </a:rPr>
              <a:t>2- The Externalization mode </a:t>
            </a:r>
            <a:br>
              <a:rPr lang="en-US" b="1" u="sng" dirty="0" smtClean="0">
                <a:solidFill>
                  <a:srgbClr val="FF0000"/>
                </a:solidFill>
              </a:rPr>
            </a:br>
            <a:r>
              <a:rPr lang="en-US" b="1" dirty="0" smtClean="0">
                <a:solidFill>
                  <a:srgbClr val="00B050"/>
                </a:solidFill>
              </a:rPr>
              <a:t>(from Tacit to Explicit) </a:t>
            </a:r>
            <a:br>
              <a:rPr lang="en-US" b="1" dirty="0" smtClean="0">
                <a:solidFill>
                  <a:srgbClr val="00B050"/>
                </a:solidFill>
              </a:rPr>
            </a:br>
            <a:endParaRPr lang="ar-EG" dirty="0"/>
          </a:p>
        </p:txBody>
      </p:sp>
      <p:sp>
        <p:nvSpPr>
          <p:cNvPr id="3" name="Content Placeholder 2"/>
          <p:cNvSpPr>
            <a:spLocks noGrp="1"/>
          </p:cNvSpPr>
          <p:nvPr>
            <p:ph idx="1"/>
          </p:nvPr>
        </p:nvSpPr>
        <p:spPr>
          <a:solidFill>
            <a:schemeClr val="accent1">
              <a:lumMod val="20000"/>
              <a:lumOff val="80000"/>
            </a:schemeClr>
          </a:solidFill>
        </p:spPr>
        <p:txBody>
          <a:bodyPr/>
          <a:lstStyle/>
          <a:p>
            <a:pPr>
              <a:buNone/>
            </a:pPr>
            <a:r>
              <a:rPr lang="en-US" b="1" u="sng" dirty="0" smtClean="0">
                <a:solidFill>
                  <a:srgbClr val="FF0000"/>
                </a:solidFill>
              </a:rPr>
              <a:t> </a:t>
            </a:r>
            <a:endParaRPr lang="en-US" b="1" dirty="0" smtClean="0">
              <a:solidFill>
                <a:srgbClr val="00B050"/>
              </a:solidFill>
            </a:endParaRPr>
          </a:p>
          <a:p>
            <a:pPr algn="ctr">
              <a:buNone/>
            </a:pPr>
            <a:r>
              <a:rPr lang="en-US" dirty="0" smtClean="0"/>
              <a:t>Refers to converting tacit knowledge to new explicit knowledge</a:t>
            </a:r>
          </a:p>
          <a:p>
            <a:pPr lvl="1">
              <a:lnSpc>
                <a:spcPct val="90000"/>
              </a:lnSpc>
              <a:spcBef>
                <a:spcPct val="15000"/>
              </a:spcBef>
            </a:pPr>
            <a:r>
              <a:rPr lang="en-US" b="1" dirty="0" smtClean="0"/>
              <a:t>A process of articulating tacit knowledge into explicit concepts </a:t>
            </a:r>
          </a:p>
          <a:p>
            <a:pPr lvl="1">
              <a:lnSpc>
                <a:spcPct val="90000"/>
              </a:lnSpc>
              <a:spcBef>
                <a:spcPct val="15000"/>
              </a:spcBef>
            </a:pPr>
            <a:r>
              <a:rPr lang="en-US" b="1" dirty="0" smtClean="0"/>
              <a:t>A quintessential knowledge-creation process involving the creation of metaphors, concepts, analogies, hypothesis, or models</a:t>
            </a:r>
          </a:p>
          <a:p>
            <a:pPr lvl="1">
              <a:lnSpc>
                <a:spcPct val="90000"/>
              </a:lnSpc>
              <a:spcBef>
                <a:spcPct val="15000"/>
              </a:spcBef>
              <a:spcAft>
                <a:spcPct val="30000"/>
              </a:spcAft>
            </a:pPr>
            <a:r>
              <a:rPr lang="en-US" b="1" dirty="0" smtClean="0"/>
              <a:t>Created through dialogue or collective reflection</a:t>
            </a:r>
          </a:p>
          <a:p>
            <a:pPr algn="ctr">
              <a:buNone/>
            </a:pP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sz="4000" b="1" u="sng" dirty="0" smtClean="0">
                <a:solidFill>
                  <a:srgbClr val="FF0000"/>
                </a:solidFill>
              </a:rPr>
              <a:t/>
            </a:r>
            <a:br>
              <a:rPr lang="en-US" sz="4000" b="1" u="sng" dirty="0" smtClean="0">
                <a:solidFill>
                  <a:srgbClr val="FF0000"/>
                </a:solidFill>
              </a:rPr>
            </a:br>
            <a:r>
              <a:rPr lang="en-US" sz="4000" b="1" u="sng" dirty="0" smtClean="0">
                <a:solidFill>
                  <a:srgbClr val="FF0000"/>
                </a:solidFill>
              </a:rPr>
              <a:t>3- The Combination mode </a:t>
            </a:r>
            <a:br>
              <a:rPr lang="en-US" sz="4000" b="1" u="sng" dirty="0" smtClean="0">
                <a:solidFill>
                  <a:srgbClr val="FF0000"/>
                </a:solidFill>
              </a:rPr>
            </a:br>
            <a:r>
              <a:rPr lang="en-US" sz="4000" b="1" dirty="0" smtClean="0">
                <a:solidFill>
                  <a:srgbClr val="00B050"/>
                </a:solidFill>
              </a:rPr>
              <a:t>(From Explicit to Explicit</a:t>
            </a:r>
            <a:r>
              <a:rPr lang="en-US" b="1" dirty="0" smtClean="0">
                <a:solidFill>
                  <a:srgbClr val="00B050"/>
                </a:solidFill>
              </a:rPr>
              <a:t>) </a:t>
            </a:r>
            <a:br>
              <a:rPr lang="en-US" b="1" dirty="0" smtClean="0">
                <a:solidFill>
                  <a:srgbClr val="00B050"/>
                </a:solidFill>
              </a:rPr>
            </a:br>
            <a:endParaRPr lang="ar-EG" dirty="0"/>
          </a:p>
        </p:txBody>
      </p:sp>
      <p:sp>
        <p:nvSpPr>
          <p:cNvPr id="3" name="Content Placeholder 2"/>
          <p:cNvSpPr>
            <a:spLocks noGrp="1"/>
          </p:cNvSpPr>
          <p:nvPr>
            <p:ph idx="1"/>
          </p:nvPr>
        </p:nvSpPr>
        <p:spPr>
          <a:solidFill>
            <a:schemeClr val="accent1">
              <a:lumMod val="20000"/>
              <a:lumOff val="80000"/>
            </a:schemeClr>
          </a:solidFill>
        </p:spPr>
        <p:txBody>
          <a:bodyPr/>
          <a:lstStyle/>
          <a:p>
            <a:pPr>
              <a:buNone/>
            </a:pPr>
            <a:r>
              <a:rPr lang="en-US" b="1" u="sng" dirty="0" smtClean="0">
                <a:solidFill>
                  <a:srgbClr val="FF0000"/>
                </a:solidFill>
              </a:rPr>
              <a:t> </a:t>
            </a:r>
            <a:endParaRPr lang="en-US" b="1" dirty="0" smtClean="0">
              <a:solidFill>
                <a:srgbClr val="00B050"/>
              </a:solidFill>
            </a:endParaRPr>
          </a:p>
          <a:p>
            <a:pPr algn="ctr"/>
            <a:r>
              <a:rPr lang="en-US" dirty="0" smtClean="0"/>
              <a:t>Refers to the creation of new explicit knowledge by merging categorizing, reclassifying, and synthesizing existing explicit knowledge.</a:t>
            </a:r>
          </a:p>
          <a:p>
            <a:pPr lvl="1">
              <a:lnSpc>
                <a:spcPct val="90000"/>
              </a:lnSpc>
              <a:spcBef>
                <a:spcPct val="15000"/>
              </a:spcBef>
            </a:pPr>
            <a:r>
              <a:rPr lang="en-US" sz="2400" b="1" dirty="0" smtClean="0"/>
              <a:t>A process of systemizing concepts into a knowledge system  </a:t>
            </a:r>
          </a:p>
          <a:p>
            <a:pPr lvl="1">
              <a:lnSpc>
                <a:spcPct val="90000"/>
              </a:lnSpc>
              <a:spcBef>
                <a:spcPct val="15000"/>
              </a:spcBef>
            </a:pPr>
            <a:r>
              <a:rPr lang="en-US" sz="2400" b="1" dirty="0" smtClean="0"/>
              <a:t>Reconfiguration of existing information and knowledge</a:t>
            </a:r>
          </a:p>
          <a:p>
            <a:pPr algn="ctr"/>
            <a:endParaRPr lang="ar-EG" dirty="0" smtClean="0"/>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tx2">
              <a:lumMod val="40000"/>
              <a:lumOff val="60000"/>
            </a:schemeClr>
          </a:solidFill>
        </p:spPr>
        <p:txBody>
          <a:bodyPr>
            <a:normAutofit fontScale="90000"/>
          </a:bodyPr>
          <a:lstStyle/>
          <a:p>
            <a:r>
              <a:rPr lang="en-US" b="1" u="sng" dirty="0" smtClean="0">
                <a:solidFill>
                  <a:srgbClr val="FF0000"/>
                </a:solidFill>
              </a:rPr>
              <a:t/>
            </a:r>
            <a:br>
              <a:rPr lang="en-US" b="1" u="sng" dirty="0" smtClean="0">
                <a:solidFill>
                  <a:srgbClr val="FF0000"/>
                </a:solidFill>
              </a:rPr>
            </a:br>
            <a:r>
              <a:rPr lang="en-US" b="1" u="sng" dirty="0" smtClean="0">
                <a:solidFill>
                  <a:srgbClr val="FF0000"/>
                </a:solidFill>
              </a:rPr>
              <a:t>4- The Internalization mode</a:t>
            </a:r>
            <a:br>
              <a:rPr lang="en-US" b="1" u="sng" dirty="0" smtClean="0">
                <a:solidFill>
                  <a:srgbClr val="FF0000"/>
                </a:solidFill>
              </a:rPr>
            </a:br>
            <a:r>
              <a:rPr lang="en-US" sz="4000" b="1" dirty="0" smtClean="0">
                <a:solidFill>
                  <a:srgbClr val="00B050"/>
                </a:solidFill>
              </a:rPr>
              <a:t> (from Explicit to Tacit)</a:t>
            </a:r>
            <a:br>
              <a:rPr lang="en-US" sz="4000" b="1" dirty="0" smtClean="0">
                <a:solidFill>
                  <a:srgbClr val="00B050"/>
                </a:solidFill>
              </a:rPr>
            </a:br>
            <a:endParaRPr lang="ar-EG" dirty="0"/>
          </a:p>
        </p:txBody>
      </p:sp>
      <p:sp>
        <p:nvSpPr>
          <p:cNvPr id="6" name="Content Placeholder 5"/>
          <p:cNvSpPr>
            <a:spLocks noGrp="1"/>
          </p:cNvSpPr>
          <p:nvPr>
            <p:ph idx="1"/>
          </p:nvPr>
        </p:nvSpPr>
        <p:spPr>
          <a:solidFill>
            <a:schemeClr val="accent1">
              <a:lumMod val="20000"/>
              <a:lumOff val="80000"/>
            </a:schemeClr>
          </a:solidFill>
        </p:spPr>
        <p:txBody>
          <a:bodyPr/>
          <a:lstStyle/>
          <a:p>
            <a:pPr>
              <a:buNone/>
            </a:pPr>
            <a:r>
              <a:rPr lang="en-US" b="1" u="sng" dirty="0" smtClean="0">
                <a:solidFill>
                  <a:srgbClr val="FF0000"/>
                </a:solidFill>
              </a:rPr>
              <a:t> </a:t>
            </a:r>
            <a:endParaRPr lang="en-US" sz="2800" b="1" dirty="0" smtClean="0">
              <a:solidFill>
                <a:srgbClr val="00B050"/>
              </a:solidFill>
            </a:endParaRPr>
          </a:p>
          <a:p>
            <a:pPr algn="ctr">
              <a:buNone/>
            </a:pPr>
            <a:r>
              <a:rPr lang="en-US" sz="2800" dirty="0" smtClean="0"/>
              <a:t> Refers to creation of new tacit knowledge from explicit knowledge.</a:t>
            </a:r>
          </a:p>
          <a:p>
            <a:pPr lvl="1">
              <a:lnSpc>
                <a:spcPct val="90000"/>
              </a:lnSpc>
              <a:spcBef>
                <a:spcPct val="15000"/>
              </a:spcBef>
            </a:pPr>
            <a:r>
              <a:rPr lang="en-US" sz="2400" b="1" dirty="0" smtClean="0"/>
              <a:t>A process of embodying explicit knowledge into tacit knowledge</a:t>
            </a:r>
          </a:p>
          <a:p>
            <a:pPr lvl="1">
              <a:lnSpc>
                <a:spcPct val="90000"/>
              </a:lnSpc>
              <a:spcBef>
                <a:spcPct val="15000"/>
              </a:spcBef>
            </a:pPr>
            <a:r>
              <a:rPr lang="en-US" sz="2400" b="1" dirty="0" smtClean="0"/>
              <a:t>Learning by doing</a:t>
            </a:r>
          </a:p>
          <a:p>
            <a:pPr lvl="1">
              <a:lnSpc>
                <a:spcPct val="90000"/>
              </a:lnSpc>
              <a:spcBef>
                <a:spcPct val="15000"/>
              </a:spcBef>
            </a:pPr>
            <a:r>
              <a:rPr lang="en-US" sz="2400" b="1" dirty="0" smtClean="0"/>
              <a:t>Shared mental models or technical know-how</a:t>
            </a:r>
          </a:p>
          <a:p>
            <a:pPr lvl="1">
              <a:lnSpc>
                <a:spcPct val="90000"/>
              </a:lnSpc>
              <a:spcBef>
                <a:spcPct val="15000"/>
              </a:spcBef>
              <a:spcAft>
                <a:spcPct val="30000"/>
              </a:spcAft>
            </a:pPr>
            <a:r>
              <a:rPr lang="en-US" sz="2400" b="1" dirty="0" smtClean="0"/>
              <a:t>Documents help individual internalize what they experience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solidFill>
            <a:schemeClr val="accent3"/>
          </a:solidFill>
        </p:spPr>
        <p:txBody>
          <a:bodyPr>
            <a:normAutofit/>
          </a:bodyPr>
          <a:lstStyle/>
          <a:p>
            <a:r>
              <a:rPr lang="en-US" sz="3200" b="1" dirty="0" smtClean="0">
                <a:solidFill>
                  <a:srgbClr val="FF0000"/>
                </a:solidFill>
              </a:rPr>
              <a:t>Four </a:t>
            </a:r>
            <a:r>
              <a:rPr lang="en-US" sz="3200" b="1" dirty="0" smtClean="0">
                <a:solidFill>
                  <a:schemeClr val="accent4">
                    <a:lumMod val="75000"/>
                  </a:schemeClr>
                </a:solidFill>
              </a:rPr>
              <a:t>SECI</a:t>
            </a:r>
            <a:r>
              <a:rPr lang="en-US" sz="3200" b="1" dirty="0" smtClean="0">
                <a:solidFill>
                  <a:srgbClr val="FF0000"/>
                </a:solidFill>
              </a:rPr>
              <a:t> Modes of Knowledge Conversion</a:t>
            </a:r>
          </a:p>
        </p:txBody>
      </p:sp>
      <p:sp>
        <p:nvSpPr>
          <p:cNvPr id="2055" name="Rectangle 3"/>
          <p:cNvSpPr>
            <a:spLocks noChangeArrowheads="1"/>
          </p:cNvSpPr>
          <p:nvPr/>
        </p:nvSpPr>
        <p:spPr bwMode="auto">
          <a:xfrm>
            <a:off x="2667000" y="2286000"/>
            <a:ext cx="6019800" cy="3581400"/>
          </a:xfrm>
          <a:prstGeom prst="rect">
            <a:avLst/>
          </a:prstGeom>
          <a:solidFill>
            <a:schemeClr val="bg1"/>
          </a:solidFill>
          <a:ln w="28575">
            <a:solidFill>
              <a:schemeClr val="tx1"/>
            </a:solidFill>
            <a:miter lim="800000"/>
            <a:headEnd/>
            <a:tailEnd/>
          </a:ln>
        </p:spPr>
        <p:txBody>
          <a:bodyPr wrap="none" anchor="ctr"/>
          <a:lstStyle/>
          <a:p>
            <a:pPr algn="ctr"/>
            <a:endParaRPr lang="ar-EG" sz="2400" b="1">
              <a:solidFill>
                <a:schemeClr val="bg1"/>
              </a:solidFill>
            </a:endParaRPr>
          </a:p>
        </p:txBody>
      </p:sp>
      <p:sp>
        <p:nvSpPr>
          <p:cNvPr id="2056" name="Line 4"/>
          <p:cNvSpPr>
            <a:spLocks noChangeShapeType="1"/>
          </p:cNvSpPr>
          <p:nvPr/>
        </p:nvSpPr>
        <p:spPr bwMode="auto">
          <a:xfrm>
            <a:off x="2667000" y="4038600"/>
            <a:ext cx="6019800" cy="0"/>
          </a:xfrm>
          <a:prstGeom prst="line">
            <a:avLst/>
          </a:prstGeom>
          <a:noFill/>
          <a:ln w="28575">
            <a:solidFill>
              <a:schemeClr val="tx1"/>
            </a:solidFill>
            <a:round/>
            <a:headEnd/>
            <a:tailEnd/>
          </a:ln>
        </p:spPr>
        <p:txBody>
          <a:bodyPr wrap="none" anchor="ctr"/>
          <a:lstStyle/>
          <a:p>
            <a:endParaRPr lang="ar-EG"/>
          </a:p>
        </p:txBody>
      </p:sp>
      <p:sp>
        <p:nvSpPr>
          <p:cNvPr id="2057" name="Line 5"/>
          <p:cNvSpPr>
            <a:spLocks noChangeShapeType="1"/>
          </p:cNvSpPr>
          <p:nvPr/>
        </p:nvSpPr>
        <p:spPr bwMode="auto">
          <a:xfrm>
            <a:off x="4419600" y="4038600"/>
            <a:ext cx="0" cy="0"/>
          </a:xfrm>
          <a:prstGeom prst="line">
            <a:avLst/>
          </a:prstGeom>
          <a:noFill/>
          <a:ln w="9525">
            <a:solidFill>
              <a:schemeClr val="tx1"/>
            </a:solidFill>
            <a:round/>
            <a:headEnd/>
            <a:tailEnd/>
          </a:ln>
        </p:spPr>
        <p:txBody>
          <a:bodyPr wrap="none" anchor="ctr"/>
          <a:lstStyle/>
          <a:p>
            <a:endParaRPr lang="ar-EG"/>
          </a:p>
        </p:txBody>
      </p:sp>
      <p:sp>
        <p:nvSpPr>
          <p:cNvPr id="2058" name="Line 6"/>
          <p:cNvSpPr>
            <a:spLocks noChangeShapeType="1"/>
          </p:cNvSpPr>
          <p:nvPr/>
        </p:nvSpPr>
        <p:spPr bwMode="auto">
          <a:xfrm>
            <a:off x="5410200" y="2286000"/>
            <a:ext cx="0" cy="3581400"/>
          </a:xfrm>
          <a:prstGeom prst="line">
            <a:avLst/>
          </a:prstGeom>
          <a:noFill/>
          <a:ln w="28575">
            <a:solidFill>
              <a:schemeClr val="tx1"/>
            </a:solidFill>
            <a:round/>
            <a:headEnd/>
            <a:tailEnd/>
          </a:ln>
        </p:spPr>
        <p:txBody>
          <a:bodyPr wrap="none" anchor="ctr"/>
          <a:lstStyle/>
          <a:p>
            <a:endParaRPr lang="ar-EG"/>
          </a:p>
        </p:txBody>
      </p:sp>
      <p:sp>
        <p:nvSpPr>
          <p:cNvPr id="2059" name="Text Box 7"/>
          <p:cNvSpPr txBox="1">
            <a:spLocks noChangeArrowheads="1"/>
          </p:cNvSpPr>
          <p:nvPr/>
        </p:nvSpPr>
        <p:spPr bwMode="auto">
          <a:xfrm>
            <a:off x="2819400" y="2438400"/>
            <a:ext cx="5638800" cy="2100263"/>
          </a:xfrm>
          <a:prstGeom prst="rect">
            <a:avLst/>
          </a:prstGeom>
          <a:noFill/>
          <a:ln w="9525">
            <a:noFill/>
            <a:miter lim="800000"/>
            <a:headEnd/>
            <a:tailEnd/>
          </a:ln>
        </p:spPr>
        <p:txBody>
          <a:bodyPr>
            <a:spAutoFit/>
          </a:bodyPr>
          <a:lstStyle/>
          <a:p>
            <a:pPr>
              <a:spcBef>
                <a:spcPct val="50000"/>
              </a:spcBef>
            </a:pPr>
            <a:r>
              <a:rPr lang="en-US" sz="2400" b="1"/>
              <a:t>Socialization               Externalization</a:t>
            </a:r>
          </a:p>
          <a:p>
            <a:pPr>
              <a:spcBef>
                <a:spcPct val="50000"/>
              </a:spcBef>
            </a:pPr>
            <a:endParaRPr lang="en-US" sz="2400" b="1"/>
          </a:p>
          <a:p>
            <a:pPr>
              <a:spcBef>
                <a:spcPct val="50000"/>
              </a:spcBef>
            </a:pPr>
            <a:endParaRPr lang="en-US" sz="2400" b="1"/>
          </a:p>
          <a:p>
            <a:pPr>
              <a:spcBef>
                <a:spcPct val="50000"/>
              </a:spcBef>
            </a:pPr>
            <a:r>
              <a:rPr lang="en-US" sz="2400" b="1"/>
              <a:t>Internalization              Combination</a:t>
            </a:r>
          </a:p>
        </p:txBody>
      </p:sp>
      <p:sp>
        <p:nvSpPr>
          <p:cNvPr id="2060" name="Text Box 8"/>
          <p:cNvSpPr txBox="1">
            <a:spLocks noChangeArrowheads="1"/>
          </p:cNvSpPr>
          <p:nvPr/>
        </p:nvSpPr>
        <p:spPr bwMode="auto">
          <a:xfrm>
            <a:off x="1219200" y="2438400"/>
            <a:ext cx="1447800" cy="2855913"/>
          </a:xfrm>
          <a:prstGeom prst="rect">
            <a:avLst/>
          </a:prstGeom>
          <a:noFill/>
          <a:ln w="9525">
            <a:noFill/>
            <a:miter lim="800000"/>
            <a:headEnd/>
            <a:tailEnd/>
          </a:ln>
        </p:spPr>
        <p:txBody>
          <a:bodyPr>
            <a:spAutoFit/>
          </a:bodyPr>
          <a:lstStyle/>
          <a:p>
            <a:pPr>
              <a:lnSpc>
                <a:spcPct val="80000"/>
              </a:lnSpc>
              <a:spcBef>
                <a:spcPct val="10000"/>
              </a:spcBef>
            </a:pPr>
            <a:endParaRPr lang="en-US" sz="2400"/>
          </a:p>
          <a:p>
            <a:pPr>
              <a:lnSpc>
                <a:spcPct val="80000"/>
              </a:lnSpc>
              <a:spcBef>
                <a:spcPct val="10000"/>
              </a:spcBef>
            </a:pPr>
            <a:r>
              <a:rPr lang="en-US" sz="2000"/>
              <a:t>Tacit</a:t>
            </a:r>
          </a:p>
          <a:p>
            <a:pPr>
              <a:lnSpc>
                <a:spcPct val="80000"/>
              </a:lnSpc>
              <a:spcBef>
                <a:spcPct val="10000"/>
              </a:spcBef>
            </a:pPr>
            <a:r>
              <a:rPr lang="en-US" sz="2000"/>
              <a:t>knowledge</a:t>
            </a:r>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r>
              <a:rPr lang="en-US" sz="2000"/>
              <a:t>Explicit</a:t>
            </a:r>
          </a:p>
          <a:p>
            <a:pPr>
              <a:lnSpc>
                <a:spcPct val="80000"/>
              </a:lnSpc>
              <a:spcBef>
                <a:spcPct val="10000"/>
              </a:spcBef>
            </a:pPr>
            <a:r>
              <a:rPr lang="en-US" sz="2000"/>
              <a:t>knowledge</a:t>
            </a:r>
            <a:endParaRPr lang="en-US" sz="2400"/>
          </a:p>
        </p:txBody>
      </p:sp>
      <p:sp>
        <p:nvSpPr>
          <p:cNvPr id="2061" name="Text Box 9"/>
          <p:cNvSpPr txBox="1">
            <a:spLocks noChangeArrowheads="1"/>
          </p:cNvSpPr>
          <p:nvPr/>
        </p:nvSpPr>
        <p:spPr bwMode="auto">
          <a:xfrm>
            <a:off x="2743200" y="1752600"/>
            <a:ext cx="6629400" cy="396875"/>
          </a:xfrm>
          <a:prstGeom prst="rect">
            <a:avLst/>
          </a:prstGeom>
          <a:noFill/>
          <a:ln w="9525">
            <a:noFill/>
            <a:miter lim="800000"/>
            <a:headEnd/>
            <a:tailEnd/>
          </a:ln>
        </p:spPr>
        <p:txBody>
          <a:bodyPr>
            <a:spAutoFit/>
          </a:bodyPr>
          <a:lstStyle/>
          <a:p>
            <a:pPr>
              <a:spcBef>
                <a:spcPct val="50000"/>
              </a:spcBef>
            </a:pPr>
            <a:r>
              <a:rPr lang="en-US" sz="2000"/>
              <a:t>Tacit knowledge 		Explicit knowledge</a:t>
            </a:r>
            <a:endParaRPr lang="en-US" sz="2000">
              <a:latin typeface="Times New Roman" pitchFamily="18" charset="0"/>
            </a:endParaRPr>
          </a:p>
        </p:txBody>
      </p:sp>
      <p:sp>
        <p:nvSpPr>
          <p:cNvPr id="2062" name="Rectangle 10"/>
          <p:cNvSpPr>
            <a:spLocks noChangeArrowheads="1"/>
          </p:cNvSpPr>
          <p:nvPr/>
        </p:nvSpPr>
        <p:spPr bwMode="auto">
          <a:xfrm>
            <a:off x="5029200" y="914400"/>
            <a:ext cx="742950" cy="641350"/>
          </a:xfrm>
          <a:prstGeom prst="rect">
            <a:avLst/>
          </a:prstGeom>
          <a:noFill/>
          <a:ln w="9525">
            <a:noFill/>
            <a:miter lim="800000"/>
            <a:headEnd/>
            <a:tailEnd/>
          </a:ln>
        </p:spPr>
        <p:txBody>
          <a:bodyPr wrap="none">
            <a:spAutoFit/>
          </a:bodyPr>
          <a:lstStyle/>
          <a:p>
            <a:r>
              <a:rPr lang="en-US" sz="3600" b="1"/>
              <a:t>To</a:t>
            </a:r>
          </a:p>
        </p:txBody>
      </p:sp>
      <p:sp>
        <p:nvSpPr>
          <p:cNvPr id="2063" name="Rectangle 11"/>
          <p:cNvSpPr>
            <a:spLocks noChangeArrowheads="1"/>
          </p:cNvSpPr>
          <p:nvPr/>
        </p:nvSpPr>
        <p:spPr bwMode="auto">
          <a:xfrm>
            <a:off x="228600" y="3657600"/>
            <a:ext cx="1200150" cy="579438"/>
          </a:xfrm>
          <a:prstGeom prst="rect">
            <a:avLst/>
          </a:prstGeom>
          <a:noFill/>
          <a:ln w="9525">
            <a:noFill/>
            <a:miter lim="800000"/>
            <a:headEnd/>
            <a:tailEnd/>
          </a:ln>
        </p:spPr>
        <p:txBody>
          <a:bodyPr wrap="none">
            <a:spAutoFit/>
          </a:bodyPr>
          <a:lstStyle/>
          <a:p>
            <a:r>
              <a:rPr lang="en-US" sz="3200" b="1"/>
              <a:t>From</a:t>
            </a:r>
          </a:p>
        </p:txBody>
      </p:sp>
      <p:cxnSp>
        <p:nvCxnSpPr>
          <p:cNvPr id="2064" name="AutoShape 12"/>
          <p:cNvCxnSpPr>
            <a:cxnSpLocks noChangeShapeType="1"/>
            <a:stCxn id="2063" idx="0"/>
          </p:cNvCxnSpPr>
          <p:nvPr/>
        </p:nvCxnSpPr>
        <p:spPr bwMode="auto">
          <a:xfrm rot="-5400000">
            <a:off x="1447800" y="600075"/>
            <a:ext cx="2438400" cy="3676650"/>
          </a:xfrm>
          <a:prstGeom prst="bentConnector2">
            <a:avLst/>
          </a:prstGeom>
          <a:noFill/>
          <a:ln w="38100">
            <a:solidFill>
              <a:schemeClr val="tx1"/>
            </a:solidFill>
            <a:prstDash val="dash"/>
            <a:miter lim="800000"/>
            <a:headEnd/>
            <a:tailEnd type="triangle" w="med" len="med"/>
          </a:ln>
        </p:spPr>
      </p:cxnSp>
      <p:sp>
        <p:nvSpPr>
          <p:cNvPr id="2065" name="Text Box 13"/>
          <p:cNvSpPr txBox="1">
            <a:spLocks noChangeArrowheads="1"/>
          </p:cNvSpPr>
          <p:nvPr/>
        </p:nvSpPr>
        <p:spPr bwMode="auto">
          <a:xfrm>
            <a:off x="2514600" y="6248400"/>
            <a:ext cx="3898900" cy="304800"/>
          </a:xfrm>
          <a:prstGeom prst="rect">
            <a:avLst/>
          </a:prstGeom>
          <a:noFill/>
          <a:ln w="9525">
            <a:noFill/>
            <a:miter lim="800000"/>
            <a:headEnd/>
            <a:tailEnd/>
          </a:ln>
        </p:spPr>
        <p:txBody>
          <a:bodyPr wrap="none">
            <a:spAutoFit/>
          </a:bodyPr>
          <a:lstStyle/>
          <a:p>
            <a:r>
              <a:rPr lang="en-US"/>
              <a:t>Source: </a:t>
            </a:r>
            <a:r>
              <a:rPr lang="en-US" i="1"/>
              <a:t>Knowledge-Creating Company</a:t>
            </a:r>
            <a:r>
              <a:rPr lang="en-US"/>
              <a:t>, p. 62.  </a:t>
            </a:r>
          </a:p>
        </p:txBody>
      </p:sp>
      <p:graphicFrame>
        <p:nvGraphicFramePr>
          <p:cNvPr id="2050" name="Object 14"/>
          <p:cNvGraphicFramePr>
            <a:graphicFrameLocks noChangeAspect="1"/>
          </p:cNvGraphicFramePr>
          <p:nvPr/>
        </p:nvGraphicFramePr>
        <p:xfrm>
          <a:off x="3505200" y="4572000"/>
          <a:ext cx="1428750" cy="1200150"/>
        </p:xfrm>
        <a:graphic>
          <a:graphicData uri="http://schemas.openxmlformats.org/presentationml/2006/ole">
            <mc:AlternateContent xmlns:mc="http://schemas.openxmlformats.org/markup-compatibility/2006">
              <mc:Choice xmlns:v="urn:schemas-microsoft-com:vml" Requires="v">
                <p:oleObj spid="_x0000_s1038" name="Clip" r:id="rId4" imgW="1428571" imgH="1200000" progId="">
                  <p:embed/>
                </p:oleObj>
              </mc:Choice>
              <mc:Fallback>
                <p:oleObj name="Clip" r:id="rId4" imgW="1428571" imgH="1200000" progId="">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572000"/>
                        <a:ext cx="1428750" cy="1200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15"/>
          <p:cNvGraphicFramePr>
            <a:graphicFrameLocks noChangeAspect="1"/>
          </p:cNvGraphicFramePr>
          <p:nvPr/>
        </p:nvGraphicFramePr>
        <p:xfrm>
          <a:off x="6096000" y="3124200"/>
          <a:ext cx="1333500" cy="760413"/>
        </p:xfrm>
        <a:graphic>
          <a:graphicData uri="http://schemas.openxmlformats.org/presentationml/2006/ole">
            <mc:AlternateContent xmlns:mc="http://schemas.openxmlformats.org/markup-compatibility/2006">
              <mc:Choice xmlns:v="urn:schemas-microsoft-com:vml" Requires="v">
                <p:oleObj spid="_x0000_s1039" name="Clip" r:id="rId6" imgW="952129" imgH="542857" progId="">
                  <p:embed/>
                </p:oleObj>
              </mc:Choice>
              <mc:Fallback>
                <p:oleObj name="Clip" r:id="rId6" imgW="952129" imgH="542857" progId="">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3124200"/>
                        <a:ext cx="1333500" cy="760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16"/>
          <p:cNvGraphicFramePr>
            <a:graphicFrameLocks noChangeAspect="1"/>
          </p:cNvGraphicFramePr>
          <p:nvPr/>
        </p:nvGraphicFramePr>
        <p:xfrm>
          <a:off x="3352800" y="2971800"/>
          <a:ext cx="1738313" cy="846138"/>
        </p:xfrm>
        <a:graphic>
          <a:graphicData uri="http://schemas.openxmlformats.org/presentationml/2006/ole">
            <mc:AlternateContent xmlns:mc="http://schemas.openxmlformats.org/markup-compatibility/2006">
              <mc:Choice xmlns:v="urn:schemas-microsoft-com:vml" Requires="v">
                <p:oleObj spid="_x0000_s1040" name="Clip" r:id="rId8" imgW="1190476" imgH="580645" progId="">
                  <p:embed/>
                </p:oleObj>
              </mc:Choice>
              <mc:Fallback>
                <p:oleObj name="Clip" r:id="rId8" imgW="1190476" imgH="580645" progId="">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2971800"/>
                        <a:ext cx="1738313" cy="846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17"/>
          <p:cNvGraphicFramePr>
            <a:graphicFrameLocks noChangeAspect="1"/>
          </p:cNvGraphicFramePr>
          <p:nvPr/>
        </p:nvGraphicFramePr>
        <p:xfrm>
          <a:off x="6553200" y="4724400"/>
          <a:ext cx="731838" cy="1066800"/>
        </p:xfrm>
        <a:graphic>
          <a:graphicData uri="http://schemas.openxmlformats.org/presentationml/2006/ole">
            <mc:AlternateContent xmlns:mc="http://schemas.openxmlformats.org/markup-compatibility/2006">
              <mc:Choice xmlns:v="urn:schemas-microsoft-com:vml" Requires="v">
                <p:oleObj spid="_x0000_s1041" name="Clip" r:id="rId10" imgW="1568520" imgH="2286360" progId="">
                  <p:embed/>
                </p:oleObj>
              </mc:Choice>
              <mc:Fallback>
                <p:oleObj name="Clip" r:id="rId10" imgW="1568520" imgH="2286360" progId="">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53200" y="4724400"/>
                        <a:ext cx="731838"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6" name="Text Box 18"/>
          <p:cNvSpPr txBox="1">
            <a:spLocks noChangeArrowheads="1"/>
          </p:cNvSpPr>
          <p:nvPr/>
        </p:nvSpPr>
        <p:spPr bwMode="auto">
          <a:xfrm>
            <a:off x="6553200" y="4419600"/>
            <a:ext cx="762000" cy="336550"/>
          </a:xfrm>
          <a:prstGeom prst="rect">
            <a:avLst/>
          </a:prstGeom>
          <a:noFill/>
          <a:ln w="12700">
            <a:noFill/>
            <a:miter lim="800000"/>
            <a:headEnd type="none" w="sm" len="sm"/>
            <a:tailEnd type="none" w="sm" len="sm"/>
          </a:ln>
        </p:spPr>
        <p:txBody>
          <a:bodyPr>
            <a:spAutoFit/>
          </a:bodyPr>
          <a:lstStyle/>
          <a:p>
            <a:r>
              <a:rPr lang="en-US" sz="1600" b="1"/>
              <a:t>1 + 1</a:t>
            </a:r>
            <a:endParaRPr lang="en-US" sz="2400">
              <a:latin typeface="Times New Roman" pitchFamily="18" charset="0"/>
            </a:endParaRPr>
          </a:p>
        </p:txBody>
      </p:sp>
      <p:sp>
        <p:nvSpPr>
          <p:cNvPr id="2067" name="Text Box 19"/>
          <p:cNvSpPr txBox="1">
            <a:spLocks noChangeArrowheads="1"/>
          </p:cNvSpPr>
          <p:nvPr/>
        </p:nvSpPr>
        <p:spPr bwMode="auto">
          <a:xfrm>
            <a:off x="6629400" y="5486400"/>
            <a:ext cx="762000" cy="336550"/>
          </a:xfrm>
          <a:prstGeom prst="rect">
            <a:avLst/>
          </a:prstGeom>
          <a:noFill/>
          <a:ln w="12700">
            <a:noFill/>
            <a:miter lim="800000"/>
            <a:headEnd type="none" w="sm" len="sm"/>
            <a:tailEnd type="none" w="sm" len="sm"/>
          </a:ln>
        </p:spPr>
        <p:txBody>
          <a:bodyPr>
            <a:spAutoFit/>
          </a:bodyPr>
          <a:lstStyle/>
          <a:p>
            <a:r>
              <a:rPr lang="en-US" sz="1600" b="1"/>
              <a:t>3</a:t>
            </a:r>
            <a:endParaRPr lang="en-US" sz="2400">
              <a:latin typeface="Times New Roman" pitchFamily="18" charset="0"/>
            </a:endParaRPr>
          </a:p>
        </p:txBody>
      </p:sp>
      <p:sp>
        <p:nvSpPr>
          <p:cNvPr id="20" name="Slide Number Placeholder 19"/>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solidFill>
            <a:schemeClr val="accent3"/>
          </a:solidFill>
        </p:spPr>
        <p:txBody>
          <a:bodyPr/>
          <a:lstStyle/>
          <a:p>
            <a:r>
              <a:rPr lang="en-US" dirty="0" smtClean="0"/>
              <a:t>Knowledge Spiral</a:t>
            </a:r>
          </a:p>
        </p:txBody>
      </p:sp>
      <p:sp>
        <p:nvSpPr>
          <p:cNvPr id="29699" name="Rectangle 3"/>
          <p:cNvSpPr>
            <a:spLocks noChangeArrowheads="1"/>
          </p:cNvSpPr>
          <p:nvPr/>
        </p:nvSpPr>
        <p:spPr bwMode="auto">
          <a:xfrm>
            <a:off x="1600200" y="1981200"/>
            <a:ext cx="5486400" cy="3124200"/>
          </a:xfrm>
          <a:prstGeom prst="rect">
            <a:avLst/>
          </a:prstGeom>
          <a:solidFill>
            <a:schemeClr val="bg1"/>
          </a:solidFill>
          <a:ln w="28575">
            <a:solidFill>
              <a:schemeClr val="tx1"/>
            </a:solidFill>
            <a:miter lim="800000"/>
            <a:headEnd/>
            <a:tailEnd/>
          </a:ln>
        </p:spPr>
        <p:txBody>
          <a:bodyPr wrap="none" anchor="ctr"/>
          <a:lstStyle/>
          <a:p>
            <a:endParaRPr lang="ar-EG"/>
          </a:p>
        </p:txBody>
      </p:sp>
      <p:sp>
        <p:nvSpPr>
          <p:cNvPr id="29700" name="Line 4"/>
          <p:cNvSpPr>
            <a:spLocks noChangeShapeType="1"/>
          </p:cNvSpPr>
          <p:nvPr/>
        </p:nvSpPr>
        <p:spPr bwMode="auto">
          <a:xfrm>
            <a:off x="1600200" y="3505200"/>
            <a:ext cx="5486400" cy="0"/>
          </a:xfrm>
          <a:prstGeom prst="line">
            <a:avLst/>
          </a:prstGeom>
          <a:noFill/>
          <a:ln w="28575">
            <a:solidFill>
              <a:schemeClr val="tx1"/>
            </a:solidFill>
            <a:round/>
            <a:headEnd/>
            <a:tailEnd/>
          </a:ln>
        </p:spPr>
        <p:txBody>
          <a:bodyPr wrap="none" anchor="ctr"/>
          <a:lstStyle/>
          <a:p>
            <a:endParaRPr lang="ar-EG"/>
          </a:p>
        </p:txBody>
      </p:sp>
      <p:sp>
        <p:nvSpPr>
          <p:cNvPr id="29701" name="Line 5"/>
          <p:cNvSpPr>
            <a:spLocks noChangeShapeType="1"/>
          </p:cNvSpPr>
          <p:nvPr/>
        </p:nvSpPr>
        <p:spPr bwMode="auto">
          <a:xfrm>
            <a:off x="4191000" y="1981200"/>
            <a:ext cx="0" cy="3124200"/>
          </a:xfrm>
          <a:prstGeom prst="line">
            <a:avLst/>
          </a:prstGeom>
          <a:noFill/>
          <a:ln w="28575">
            <a:solidFill>
              <a:schemeClr val="tx1"/>
            </a:solidFill>
            <a:round/>
            <a:headEnd/>
            <a:tailEnd/>
          </a:ln>
        </p:spPr>
        <p:txBody>
          <a:bodyPr wrap="none" anchor="ctr"/>
          <a:lstStyle/>
          <a:p>
            <a:endParaRPr lang="ar-EG"/>
          </a:p>
        </p:txBody>
      </p:sp>
      <p:sp>
        <p:nvSpPr>
          <p:cNvPr id="29702" name="Text Box 6"/>
          <p:cNvSpPr txBox="1">
            <a:spLocks noChangeArrowheads="1"/>
          </p:cNvSpPr>
          <p:nvPr/>
        </p:nvSpPr>
        <p:spPr bwMode="auto">
          <a:xfrm>
            <a:off x="1676400" y="2209800"/>
            <a:ext cx="6400800" cy="2682875"/>
          </a:xfrm>
          <a:prstGeom prst="rect">
            <a:avLst/>
          </a:prstGeom>
          <a:noFill/>
          <a:ln w="9525">
            <a:noFill/>
            <a:miter lim="800000"/>
            <a:headEnd/>
            <a:tailEnd/>
          </a:ln>
        </p:spPr>
        <p:txBody>
          <a:bodyPr>
            <a:spAutoFit/>
          </a:bodyPr>
          <a:lstStyle/>
          <a:p>
            <a:pPr>
              <a:spcBef>
                <a:spcPct val="50000"/>
              </a:spcBef>
            </a:pPr>
            <a:r>
              <a:rPr lang="en-US" sz="2000"/>
              <a:t>Socialization                             Externalization</a:t>
            </a:r>
          </a:p>
          <a:p>
            <a:pPr>
              <a:spcBef>
                <a:spcPct val="50000"/>
              </a:spcBef>
            </a:pPr>
            <a:endParaRPr lang="en-US" sz="2000"/>
          </a:p>
          <a:p>
            <a:pPr>
              <a:spcBef>
                <a:spcPct val="50000"/>
              </a:spcBef>
            </a:pPr>
            <a:endParaRPr lang="en-US" sz="2000"/>
          </a:p>
          <a:p>
            <a:pPr>
              <a:spcBef>
                <a:spcPct val="50000"/>
              </a:spcBef>
            </a:pPr>
            <a:endParaRPr lang="en-US" sz="2000"/>
          </a:p>
          <a:p>
            <a:pPr>
              <a:spcBef>
                <a:spcPct val="50000"/>
              </a:spcBef>
            </a:pPr>
            <a:endParaRPr lang="en-US" sz="2000"/>
          </a:p>
          <a:p>
            <a:pPr>
              <a:spcBef>
                <a:spcPct val="50000"/>
              </a:spcBef>
            </a:pPr>
            <a:r>
              <a:rPr lang="en-US" sz="2000"/>
              <a:t>Internalization                            Combination</a:t>
            </a:r>
            <a:endParaRPr lang="en-US" sz="2400">
              <a:latin typeface="Times New Roman" pitchFamily="18" charset="0"/>
            </a:endParaRPr>
          </a:p>
        </p:txBody>
      </p:sp>
      <p:sp>
        <p:nvSpPr>
          <p:cNvPr id="29703" name="Text Box 7"/>
          <p:cNvSpPr txBox="1">
            <a:spLocks noChangeArrowheads="1"/>
          </p:cNvSpPr>
          <p:nvPr/>
        </p:nvSpPr>
        <p:spPr bwMode="auto">
          <a:xfrm>
            <a:off x="2743200" y="1143000"/>
            <a:ext cx="3429000" cy="750888"/>
          </a:xfrm>
          <a:prstGeom prst="rect">
            <a:avLst/>
          </a:prstGeom>
          <a:noFill/>
          <a:ln w="9525">
            <a:noFill/>
            <a:miter lim="800000"/>
            <a:headEnd/>
            <a:tailEnd/>
          </a:ln>
        </p:spPr>
        <p:txBody>
          <a:bodyPr>
            <a:spAutoFit/>
          </a:bodyPr>
          <a:lstStyle/>
          <a:p>
            <a:pPr algn="ctr">
              <a:lnSpc>
                <a:spcPct val="85000"/>
              </a:lnSpc>
              <a:spcBef>
                <a:spcPct val="10000"/>
              </a:spcBef>
            </a:pPr>
            <a:r>
              <a:rPr lang="en-US" sz="2400"/>
              <a:t>Dialogue </a:t>
            </a:r>
          </a:p>
          <a:p>
            <a:pPr algn="ctr">
              <a:lnSpc>
                <a:spcPct val="85000"/>
              </a:lnSpc>
              <a:spcBef>
                <a:spcPct val="10000"/>
              </a:spcBef>
            </a:pPr>
            <a:r>
              <a:rPr lang="en-US" sz="2400"/>
              <a:t>(Collective Reflection)</a:t>
            </a:r>
            <a:endParaRPr lang="en-US" sz="2800"/>
          </a:p>
        </p:txBody>
      </p:sp>
      <p:sp>
        <p:nvSpPr>
          <p:cNvPr id="29704" name="Text Box 8"/>
          <p:cNvSpPr txBox="1">
            <a:spLocks noChangeArrowheads="1"/>
          </p:cNvSpPr>
          <p:nvPr/>
        </p:nvSpPr>
        <p:spPr bwMode="auto">
          <a:xfrm>
            <a:off x="7086600" y="3048000"/>
            <a:ext cx="1752600" cy="989013"/>
          </a:xfrm>
          <a:prstGeom prst="rect">
            <a:avLst/>
          </a:prstGeom>
          <a:noFill/>
          <a:ln w="9525">
            <a:noFill/>
            <a:miter lim="800000"/>
            <a:headEnd/>
            <a:tailEnd/>
          </a:ln>
        </p:spPr>
        <p:txBody>
          <a:bodyPr>
            <a:spAutoFit/>
          </a:bodyPr>
          <a:lstStyle/>
          <a:p>
            <a:pPr>
              <a:lnSpc>
                <a:spcPct val="75000"/>
              </a:lnSpc>
              <a:spcBef>
                <a:spcPct val="10000"/>
              </a:spcBef>
            </a:pPr>
            <a:r>
              <a:rPr lang="en-US" sz="2400"/>
              <a:t>Linking</a:t>
            </a:r>
          </a:p>
          <a:p>
            <a:pPr>
              <a:lnSpc>
                <a:spcPct val="75000"/>
              </a:lnSpc>
              <a:spcBef>
                <a:spcPct val="10000"/>
              </a:spcBef>
            </a:pPr>
            <a:r>
              <a:rPr lang="en-US" sz="2400"/>
              <a:t>Explicit</a:t>
            </a:r>
          </a:p>
          <a:p>
            <a:pPr>
              <a:lnSpc>
                <a:spcPct val="75000"/>
              </a:lnSpc>
              <a:spcBef>
                <a:spcPct val="10000"/>
              </a:spcBef>
            </a:pPr>
            <a:r>
              <a:rPr lang="en-US" sz="2400"/>
              <a:t>Knowledge</a:t>
            </a:r>
          </a:p>
        </p:txBody>
      </p:sp>
      <p:sp>
        <p:nvSpPr>
          <p:cNvPr id="29705" name="Text Box 9"/>
          <p:cNvSpPr txBox="1">
            <a:spLocks noChangeArrowheads="1"/>
          </p:cNvSpPr>
          <p:nvPr/>
        </p:nvSpPr>
        <p:spPr bwMode="auto">
          <a:xfrm>
            <a:off x="152400" y="3276600"/>
            <a:ext cx="1314450" cy="677863"/>
          </a:xfrm>
          <a:prstGeom prst="rect">
            <a:avLst/>
          </a:prstGeom>
          <a:noFill/>
          <a:ln w="9525">
            <a:noFill/>
            <a:miter lim="800000"/>
            <a:headEnd/>
            <a:tailEnd/>
          </a:ln>
        </p:spPr>
        <p:txBody>
          <a:bodyPr>
            <a:spAutoFit/>
          </a:bodyPr>
          <a:lstStyle/>
          <a:p>
            <a:pPr>
              <a:lnSpc>
                <a:spcPct val="75000"/>
              </a:lnSpc>
              <a:spcBef>
                <a:spcPct val="10000"/>
              </a:spcBef>
            </a:pPr>
            <a:r>
              <a:rPr lang="en-US" sz="2400"/>
              <a:t>Field</a:t>
            </a:r>
          </a:p>
          <a:p>
            <a:pPr>
              <a:lnSpc>
                <a:spcPct val="75000"/>
              </a:lnSpc>
              <a:spcBef>
                <a:spcPct val="10000"/>
              </a:spcBef>
            </a:pPr>
            <a:r>
              <a:rPr lang="en-US" sz="2400"/>
              <a:t>Building</a:t>
            </a:r>
          </a:p>
        </p:txBody>
      </p:sp>
      <p:sp>
        <p:nvSpPr>
          <p:cNvPr id="29706" name="Text Box 10"/>
          <p:cNvSpPr txBox="1">
            <a:spLocks noChangeArrowheads="1"/>
          </p:cNvSpPr>
          <p:nvPr/>
        </p:nvSpPr>
        <p:spPr bwMode="auto">
          <a:xfrm>
            <a:off x="3124200" y="5173663"/>
            <a:ext cx="3276600" cy="457200"/>
          </a:xfrm>
          <a:prstGeom prst="rect">
            <a:avLst/>
          </a:prstGeom>
          <a:noFill/>
          <a:ln w="9525">
            <a:noFill/>
            <a:miter lim="800000"/>
            <a:headEnd/>
            <a:tailEnd/>
          </a:ln>
        </p:spPr>
        <p:txBody>
          <a:bodyPr>
            <a:spAutoFit/>
          </a:bodyPr>
          <a:lstStyle/>
          <a:p>
            <a:pPr>
              <a:spcBef>
                <a:spcPct val="50000"/>
              </a:spcBef>
            </a:pPr>
            <a:r>
              <a:rPr lang="en-US" sz="2400"/>
              <a:t>Learning by Doing</a:t>
            </a:r>
          </a:p>
        </p:txBody>
      </p:sp>
      <p:sp>
        <p:nvSpPr>
          <p:cNvPr id="29707" name="Freeform 11"/>
          <p:cNvSpPr>
            <a:spLocks/>
          </p:cNvSpPr>
          <p:nvPr/>
        </p:nvSpPr>
        <p:spPr bwMode="auto">
          <a:xfrm>
            <a:off x="2933700" y="2590800"/>
            <a:ext cx="2514600" cy="1993900"/>
          </a:xfrm>
          <a:custGeom>
            <a:avLst/>
            <a:gdLst>
              <a:gd name="T0" fmla="*/ 1079500 w 1584"/>
              <a:gd name="T1" fmla="*/ 889000 h 1256"/>
              <a:gd name="T2" fmla="*/ 1104900 w 1584"/>
              <a:gd name="T3" fmla="*/ 787400 h 1256"/>
              <a:gd name="T4" fmla="*/ 1409700 w 1584"/>
              <a:gd name="T5" fmla="*/ 711200 h 1256"/>
              <a:gd name="T6" fmla="*/ 1485900 w 1584"/>
              <a:gd name="T7" fmla="*/ 1016000 h 1256"/>
              <a:gd name="T8" fmla="*/ 1333500 w 1584"/>
              <a:gd name="T9" fmla="*/ 1244600 h 1256"/>
              <a:gd name="T10" fmla="*/ 876300 w 1584"/>
              <a:gd name="T11" fmla="*/ 1016000 h 1256"/>
              <a:gd name="T12" fmla="*/ 876300 w 1584"/>
              <a:gd name="T13" fmla="*/ 635000 h 1256"/>
              <a:gd name="T14" fmla="*/ 1333500 w 1584"/>
              <a:gd name="T15" fmla="*/ 482600 h 1256"/>
              <a:gd name="T16" fmla="*/ 1790700 w 1584"/>
              <a:gd name="T17" fmla="*/ 787400 h 1256"/>
              <a:gd name="T18" fmla="*/ 1638300 w 1584"/>
              <a:gd name="T19" fmla="*/ 1244600 h 1256"/>
              <a:gd name="T20" fmla="*/ 1181100 w 1584"/>
              <a:gd name="T21" fmla="*/ 1473200 h 1256"/>
              <a:gd name="T22" fmla="*/ 723900 w 1584"/>
              <a:gd name="T23" fmla="*/ 1168400 h 1256"/>
              <a:gd name="T24" fmla="*/ 647700 w 1584"/>
              <a:gd name="T25" fmla="*/ 635000 h 1256"/>
              <a:gd name="T26" fmla="*/ 1028700 w 1584"/>
              <a:gd name="T27" fmla="*/ 254000 h 1256"/>
              <a:gd name="T28" fmla="*/ 1714500 w 1584"/>
              <a:gd name="T29" fmla="*/ 406400 h 1256"/>
              <a:gd name="T30" fmla="*/ 2095500 w 1584"/>
              <a:gd name="T31" fmla="*/ 787400 h 1256"/>
              <a:gd name="T32" fmla="*/ 1866900 w 1584"/>
              <a:gd name="T33" fmla="*/ 1320800 h 1256"/>
              <a:gd name="T34" fmla="*/ 1409700 w 1584"/>
              <a:gd name="T35" fmla="*/ 1625600 h 1256"/>
              <a:gd name="T36" fmla="*/ 800100 w 1584"/>
              <a:gd name="T37" fmla="*/ 1549400 h 1256"/>
              <a:gd name="T38" fmla="*/ 342900 w 1584"/>
              <a:gd name="T39" fmla="*/ 1092200 h 1256"/>
              <a:gd name="T40" fmla="*/ 419100 w 1584"/>
              <a:gd name="T41" fmla="*/ 406400 h 1256"/>
              <a:gd name="T42" fmla="*/ 952500 w 1584"/>
              <a:gd name="T43" fmla="*/ 25400 h 1256"/>
              <a:gd name="T44" fmla="*/ 2019300 w 1584"/>
              <a:gd name="T45" fmla="*/ 254000 h 1256"/>
              <a:gd name="T46" fmla="*/ 2476500 w 1584"/>
              <a:gd name="T47" fmla="*/ 711200 h 1256"/>
              <a:gd name="T48" fmla="*/ 2247900 w 1584"/>
              <a:gd name="T49" fmla="*/ 1397000 h 1256"/>
              <a:gd name="T50" fmla="*/ 1638300 w 1584"/>
              <a:gd name="T51" fmla="*/ 1930400 h 1256"/>
              <a:gd name="T52" fmla="*/ 571500 w 1584"/>
              <a:gd name="T53" fmla="*/ 1778000 h 1256"/>
              <a:gd name="T54" fmla="*/ 0 w 1584"/>
              <a:gd name="T55" fmla="*/ 901700 h 125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84"/>
              <a:gd name="T85" fmla="*/ 0 h 1256"/>
              <a:gd name="T86" fmla="*/ 1584 w 1584"/>
              <a:gd name="T87" fmla="*/ 1256 h 125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84" h="1256">
                <a:moveTo>
                  <a:pt x="680" y="560"/>
                </a:moveTo>
                <a:cubicBezTo>
                  <a:pt x="683" y="548"/>
                  <a:pt x="661" y="515"/>
                  <a:pt x="696" y="496"/>
                </a:cubicBezTo>
                <a:cubicBezTo>
                  <a:pt x="731" y="477"/>
                  <a:pt x="848" y="424"/>
                  <a:pt x="888" y="448"/>
                </a:cubicBezTo>
                <a:cubicBezTo>
                  <a:pt x="928" y="472"/>
                  <a:pt x="944" y="584"/>
                  <a:pt x="936" y="640"/>
                </a:cubicBezTo>
                <a:cubicBezTo>
                  <a:pt x="928" y="696"/>
                  <a:pt x="904" y="784"/>
                  <a:pt x="840" y="784"/>
                </a:cubicBezTo>
                <a:cubicBezTo>
                  <a:pt x="776" y="784"/>
                  <a:pt x="600" y="704"/>
                  <a:pt x="552" y="640"/>
                </a:cubicBezTo>
                <a:cubicBezTo>
                  <a:pt x="504" y="576"/>
                  <a:pt x="504" y="456"/>
                  <a:pt x="552" y="400"/>
                </a:cubicBezTo>
                <a:cubicBezTo>
                  <a:pt x="600" y="344"/>
                  <a:pt x="744" y="288"/>
                  <a:pt x="840" y="304"/>
                </a:cubicBezTo>
                <a:cubicBezTo>
                  <a:pt x="936" y="320"/>
                  <a:pt x="1096" y="416"/>
                  <a:pt x="1128" y="496"/>
                </a:cubicBezTo>
                <a:cubicBezTo>
                  <a:pt x="1160" y="576"/>
                  <a:pt x="1096" y="712"/>
                  <a:pt x="1032" y="784"/>
                </a:cubicBezTo>
                <a:cubicBezTo>
                  <a:pt x="968" y="856"/>
                  <a:pt x="840" y="936"/>
                  <a:pt x="744" y="928"/>
                </a:cubicBezTo>
                <a:cubicBezTo>
                  <a:pt x="648" y="920"/>
                  <a:pt x="512" y="824"/>
                  <a:pt x="456" y="736"/>
                </a:cubicBezTo>
                <a:cubicBezTo>
                  <a:pt x="400" y="648"/>
                  <a:pt x="376" y="496"/>
                  <a:pt x="408" y="400"/>
                </a:cubicBezTo>
                <a:cubicBezTo>
                  <a:pt x="440" y="304"/>
                  <a:pt x="536" y="184"/>
                  <a:pt x="648" y="160"/>
                </a:cubicBezTo>
                <a:cubicBezTo>
                  <a:pt x="760" y="136"/>
                  <a:pt x="968" y="200"/>
                  <a:pt x="1080" y="256"/>
                </a:cubicBezTo>
                <a:cubicBezTo>
                  <a:pt x="1192" y="312"/>
                  <a:pt x="1304" y="400"/>
                  <a:pt x="1320" y="496"/>
                </a:cubicBezTo>
                <a:cubicBezTo>
                  <a:pt x="1336" y="592"/>
                  <a:pt x="1248" y="744"/>
                  <a:pt x="1176" y="832"/>
                </a:cubicBezTo>
                <a:cubicBezTo>
                  <a:pt x="1104" y="920"/>
                  <a:pt x="1000" y="1000"/>
                  <a:pt x="888" y="1024"/>
                </a:cubicBezTo>
                <a:cubicBezTo>
                  <a:pt x="776" y="1048"/>
                  <a:pt x="616" y="1032"/>
                  <a:pt x="504" y="976"/>
                </a:cubicBezTo>
                <a:cubicBezTo>
                  <a:pt x="392" y="920"/>
                  <a:pt x="256" y="808"/>
                  <a:pt x="216" y="688"/>
                </a:cubicBezTo>
                <a:cubicBezTo>
                  <a:pt x="176" y="568"/>
                  <a:pt x="200" y="368"/>
                  <a:pt x="264" y="256"/>
                </a:cubicBezTo>
                <a:cubicBezTo>
                  <a:pt x="328" y="144"/>
                  <a:pt x="432" y="32"/>
                  <a:pt x="600" y="16"/>
                </a:cubicBezTo>
                <a:cubicBezTo>
                  <a:pt x="768" y="0"/>
                  <a:pt x="1112" y="88"/>
                  <a:pt x="1272" y="160"/>
                </a:cubicBezTo>
                <a:cubicBezTo>
                  <a:pt x="1432" y="232"/>
                  <a:pt x="1536" y="328"/>
                  <a:pt x="1560" y="448"/>
                </a:cubicBezTo>
                <a:cubicBezTo>
                  <a:pt x="1584" y="568"/>
                  <a:pt x="1504" y="752"/>
                  <a:pt x="1416" y="880"/>
                </a:cubicBezTo>
                <a:cubicBezTo>
                  <a:pt x="1328" y="1008"/>
                  <a:pt x="1208" y="1176"/>
                  <a:pt x="1032" y="1216"/>
                </a:cubicBezTo>
                <a:cubicBezTo>
                  <a:pt x="856" y="1256"/>
                  <a:pt x="532" y="1228"/>
                  <a:pt x="360" y="1120"/>
                </a:cubicBezTo>
                <a:cubicBezTo>
                  <a:pt x="188" y="1012"/>
                  <a:pt x="75" y="683"/>
                  <a:pt x="0" y="568"/>
                </a:cubicBezTo>
              </a:path>
            </a:pathLst>
          </a:custGeom>
          <a:noFill/>
          <a:ln w="38100" cap="flat" cmpd="sng">
            <a:solidFill>
              <a:schemeClr val="tx1"/>
            </a:solidFill>
            <a:prstDash val="solid"/>
            <a:round/>
            <a:headEnd type="none" w="sm" len="sm"/>
            <a:tailEnd type="triangle" w="med" len="med"/>
          </a:ln>
        </p:spPr>
        <p:txBody>
          <a:bodyPr wrap="none" anchor="ctr"/>
          <a:lstStyle/>
          <a:p>
            <a:endParaRPr lang="ar-EG"/>
          </a:p>
        </p:txBody>
      </p:sp>
      <p:sp>
        <p:nvSpPr>
          <p:cNvPr id="29708" name="Text Box 12"/>
          <p:cNvSpPr txBox="1">
            <a:spLocks noChangeArrowheads="1"/>
          </p:cNvSpPr>
          <p:nvPr/>
        </p:nvSpPr>
        <p:spPr bwMode="auto">
          <a:xfrm>
            <a:off x="2514600" y="6248400"/>
            <a:ext cx="3898900" cy="304800"/>
          </a:xfrm>
          <a:prstGeom prst="rect">
            <a:avLst/>
          </a:prstGeom>
          <a:noFill/>
          <a:ln w="9525">
            <a:noFill/>
            <a:miter lim="800000"/>
            <a:headEnd/>
            <a:tailEnd/>
          </a:ln>
        </p:spPr>
        <p:txBody>
          <a:bodyPr wrap="none">
            <a:spAutoFit/>
          </a:bodyPr>
          <a:lstStyle/>
          <a:p>
            <a:r>
              <a:rPr lang="en-US"/>
              <a:t>Source: </a:t>
            </a:r>
            <a:r>
              <a:rPr lang="en-US" i="1"/>
              <a:t>Knowledge-Creating Company</a:t>
            </a:r>
            <a:r>
              <a:rPr lang="en-US"/>
              <a:t>, p. 71.  </a:t>
            </a:r>
          </a:p>
        </p:txBody>
      </p:sp>
      <p:sp>
        <p:nvSpPr>
          <p:cNvPr id="13" name="Slide Number Placeholder 12"/>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487362"/>
          </a:xfrm>
          <a:solidFill>
            <a:schemeClr val="accent3"/>
          </a:solidFill>
        </p:spPr>
        <p:txBody>
          <a:bodyPr>
            <a:normAutofit fontScale="90000"/>
          </a:bodyPr>
          <a:lstStyle/>
          <a:p>
            <a:r>
              <a:rPr lang="en-US" sz="2800" dirty="0" smtClean="0"/>
              <a:t>Contents of Knowledge Created in Four Modes</a:t>
            </a:r>
            <a:endParaRPr lang="en-US" dirty="0" smtClean="0"/>
          </a:p>
        </p:txBody>
      </p:sp>
      <p:sp>
        <p:nvSpPr>
          <p:cNvPr id="30723" name="Text Box 3"/>
          <p:cNvSpPr txBox="1">
            <a:spLocks noChangeArrowheads="1"/>
          </p:cNvSpPr>
          <p:nvPr/>
        </p:nvSpPr>
        <p:spPr bwMode="auto">
          <a:xfrm>
            <a:off x="228600" y="685800"/>
            <a:ext cx="5638800" cy="1552575"/>
          </a:xfrm>
          <a:prstGeom prst="rect">
            <a:avLst/>
          </a:prstGeom>
          <a:noFill/>
          <a:ln w="9525">
            <a:noFill/>
            <a:miter lim="800000"/>
            <a:headEnd/>
            <a:tailEnd/>
          </a:ln>
        </p:spPr>
        <p:txBody>
          <a:bodyPr>
            <a:spAutoFit/>
          </a:bodyPr>
          <a:lstStyle/>
          <a:p>
            <a:pPr>
              <a:spcBef>
                <a:spcPct val="50000"/>
              </a:spcBef>
            </a:pPr>
            <a:endParaRPr lang="en-US" sz="2400" b="1"/>
          </a:p>
          <a:p>
            <a:pPr>
              <a:spcBef>
                <a:spcPct val="50000"/>
              </a:spcBef>
            </a:pPr>
            <a:endParaRPr lang="en-US" sz="2400" b="1"/>
          </a:p>
          <a:p>
            <a:pPr>
              <a:spcBef>
                <a:spcPct val="50000"/>
              </a:spcBef>
            </a:pPr>
            <a:endParaRPr lang="en-US" sz="2400" b="1"/>
          </a:p>
        </p:txBody>
      </p:sp>
      <p:sp>
        <p:nvSpPr>
          <p:cNvPr id="30724" name="Rectangle 4"/>
          <p:cNvSpPr>
            <a:spLocks noChangeArrowheads="1"/>
          </p:cNvSpPr>
          <p:nvPr/>
        </p:nvSpPr>
        <p:spPr bwMode="auto">
          <a:xfrm>
            <a:off x="4572000" y="533400"/>
            <a:ext cx="742950" cy="641350"/>
          </a:xfrm>
          <a:prstGeom prst="rect">
            <a:avLst/>
          </a:prstGeom>
          <a:noFill/>
          <a:ln w="9525">
            <a:noFill/>
            <a:miter lim="800000"/>
            <a:headEnd/>
            <a:tailEnd/>
          </a:ln>
        </p:spPr>
        <p:txBody>
          <a:bodyPr wrap="none">
            <a:spAutoFit/>
          </a:bodyPr>
          <a:lstStyle/>
          <a:p>
            <a:r>
              <a:rPr lang="en-US" sz="3600" b="1"/>
              <a:t>To</a:t>
            </a:r>
          </a:p>
        </p:txBody>
      </p:sp>
      <p:sp>
        <p:nvSpPr>
          <p:cNvPr id="30725" name="Rectangle 5"/>
          <p:cNvSpPr>
            <a:spLocks noChangeArrowheads="1"/>
          </p:cNvSpPr>
          <p:nvPr/>
        </p:nvSpPr>
        <p:spPr bwMode="auto">
          <a:xfrm>
            <a:off x="0" y="2971800"/>
            <a:ext cx="1200150" cy="579438"/>
          </a:xfrm>
          <a:prstGeom prst="rect">
            <a:avLst/>
          </a:prstGeom>
          <a:noFill/>
          <a:ln w="9525">
            <a:noFill/>
            <a:miter lim="800000"/>
            <a:headEnd/>
            <a:tailEnd/>
          </a:ln>
        </p:spPr>
        <p:txBody>
          <a:bodyPr wrap="none">
            <a:spAutoFit/>
          </a:bodyPr>
          <a:lstStyle/>
          <a:p>
            <a:r>
              <a:rPr lang="en-US" sz="3200" b="1"/>
              <a:t>From</a:t>
            </a:r>
          </a:p>
        </p:txBody>
      </p:sp>
      <p:sp>
        <p:nvSpPr>
          <p:cNvPr id="30726" name="Text Box 6"/>
          <p:cNvSpPr txBox="1">
            <a:spLocks noChangeArrowheads="1"/>
          </p:cNvSpPr>
          <p:nvPr/>
        </p:nvSpPr>
        <p:spPr bwMode="auto">
          <a:xfrm>
            <a:off x="2743200" y="5334000"/>
            <a:ext cx="3898900" cy="304800"/>
          </a:xfrm>
          <a:prstGeom prst="rect">
            <a:avLst/>
          </a:prstGeom>
          <a:noFill/>
          <a:ln w="9525">
            <a:noFill/>
            <a:miter lim="800000"/>
            <a:headEnd/>
            <a:tailEnd/>
          </a:ln>
        </p:spPr>
        <p:txBody>
          <a:bodyPr wrap="none">
            <a:spAutoFit/>
          </a:bodyPr>
          <a:lstStyle/>
          <a:p>
            <a:r>
              <a:rPr lang="en-US" dirty="0"/>
              <a:t>Source: </a:t>
            </a:r>
            <a:r>
              <a:rPr lang="en-US" i="1" dirty="0"/>
              <a:t>Knowledge-Creating Company</a:t>
            </a:r>
            <a:r>
              <a:rPr lang="en-US" dirty="0"/>
              <a:t>, p. 72.  </a:t>
            </a:r>
          </a:p>
        </p:txBody>
      </p:sp>
      <p:sp>
        <p:nvSpPr>
          <p:cNvPr id="30727" name="Rectangle 7"/>
          <p:cNvSpPr>
            <a:spLocks noChangeArrowheads="1"/>
          </p:cNvSpPr>
          <p:nvPr/>
        </p:nvSpPr>
        <p:spPr bwMode="auto">
          <a:xfrm>
            <a:off x="2370138" y="1403350"/>
            <a:ext cx="5735637" cy="3168650"/>
          </a:xfrm>
          <a:prstGeom prst="rect">
            <a:avLst/>
          </a:prstGeom>
          <a:solidFill>
            <a:schemeClr val="bg1"/>
          </a:solidFill>
          <a:ln w="28575">
            <a:solidFill>
              <a:schemeClr val="tx1"/>
            </a:solidFill>
            <a:miter lim="800000"/>
            <a:headEnd/>
            <a:tailEnd/>
          </a:ln>
        </p:spPr>
        <p:txBody>
          <a:bodyPr wrap="none" anchor="ctr"/>
          <a:lstStyle/>
          <a:p>
            <a:pPr algn="ctr"/>
            <a:endParaRPr lang="ar-EG" sz="2400" b="1"/>
          </a:p>
        </p:txBody>
      </p:sp>
      <p:sp>
        <p:nvSpPr>
          <p:cNvPr id="30728" name="Line 8"/>
          <p:cNvSpPr>
            <a:spLocks noChangeShapeType="1"/>
          </p:cNvSpPr>
          <p:nvPr/>
        </p:nvSpPr>
        <p:spPr bwMode="auto">
          <a:xfrm>
            <a:off x="2370138" y="2954338"/>
            <a:ext cx="5735637" cy="0"/>
          </a:xfrm>
          <a:prstGeom prst="line">
            <a:avLst/>
          </a:prstGeom>
          <a:noFill/>
          <a:ln w="28575">
            <a:solidFill>
              <a:schemeClr val="tx1"/>
            </a:solidFill>
            <a:round/>
            <a:headEnd/>
            <a:tailEnd/>
          </a:ln>
        </p:spPr>
        <p:txBody>
          <a:bodyPr wrap="none" anchor="ctr"/>
          <a:lstStyle/>
          <a:p>
            <a:endParaRPr lang="ar-EG"/>
          </a:p>
        </p:txBody>
      </p:sp>
      <p:sp>
        <p:nvSpPr>
          <p:cNvPr id="30729" name="Line 9"/>
          <p:cNvSpPr>
            <a:spLocks noChangeShapeType="1"/>
          </p:cNvSpPr>
          <p:nvPr/>
        </p:nvSpPr>
        <p:spPr bwMode="auto">
          <a:xfrm>
            <a:off x="4040188" y="2954338"/>
            <a:ext cx="0" cy="0"/>
          </a:xfrm>
          <a:prstGeom prst="line">
            <a:avLst/>
          </a:prstGeom>
          <a:noFill/>
          <a:ln w="9525">
            <a:solidFill>
              <a:schemeClr val="tx1"/>
            </a:solidFill>
            <a:round/>
            <a:headEnd/>
            <a:tailEnd/>
          </a:ln>
        </p:spPr>
        <p:txBody>
          <a:bodyPr wrap="none" anchor="ctr"/>
          <a:lstStyle/>
          <a:p>
            <a:endParaRPr lang="ar-EG"/>
          </a:p>
        </p:txBody>
      </p:sp>
      <p:sp>
        <p:nvSpPr>
          <p:cNvPr id="30730" name="Line 10"/>
          <p:cNvSpPr>
            <a:spLocks noChangeShapeType="1"/>
          </p:cNvSpPr>
          <p:nvPr/>
        </p:nvSpPr>
        <p:spPr bwMode="auto">
          <a:xfrm>
            <a:off x="4983163" y="1403350"/>
            <a:ext cx="0" cy="3168650"/>
          </a:xfrm>
          <a:prstGeom prst="line">
            <a:avLst/>
          </a:prstGeom>
          <a:noFill/>
          <a:ln w="28575">
            <a:solidFill>
              <a:schemeClr val="tx1"/>
            </a:solidFill>
            <a:round/>
            <a:headEnd/>
            <a:tailEnd/>
          </a:ln>
        </p:spPr>
        <p:txBody>
          <a:bodyPr wrap="none" anchor="ctr"/>
          <a:lstStyle/>
          <a:p>
            <a:endParaRPr lang="ar-EG"/>
          </a:p>
        </p:txBody>
      </p:sp>
      <p:sp>
        <p:nvSpPr>
          <p:cNvPr id="30731" name="Text Box 11"/>
          <p:cNvSpPr txBox="1">
            <a:spLocks noChangeArrowheads="1"/>
          </p:cNvSpPr>
          <p:nvPr/>
        </p:nvSpPr>
        <p:spPr bwMode="auto">
          <a:xfrm>
            <a:off x="685800" y="1538288"/>
            <a:ext cx="1684338" cy="2855912"/>
          </a:xfrm>
          <a:prstGeom prst="rect">
            <a:avLst/>
          </a:prstGeom>
          <a:noFill/>
          <a:ln w="9525">
            <a:noFill/>
            <a:miter lim="800000"/>
            <a:headEnd/>
            <a:tailEnd/>
          </a:ln>
        </p:spPr>
        <p:txBody>
          <a:bodyPr>
            <a:spAutoFit/>
          </a:bodyPr>
          <a:lstStyle/>
          <a:p>
            <a:pPr>
              <a:lnSpc>
                <a:spcPct val="80000"/>
              </a:lnSpc>
              <a:spcBef>
                <a:spcPct val="10000"/>
              </a:spcBef>
            </a:pPr>
            <a:endParaRPr lang="en-US" sz="2400"/>
          </a:p>
          <a:p>
            <a:pPr>
              <a:lnSpc>
                <a:spcPct val="80000"/>
              </a:lnSpc>
              <a:spcBef>
                <a:spcPct val="10000"/>
              </a:spcBef>
            </a:pPr>
            <a:r>
              <a:rPr lang="en-US" sz="2000"/>
              <a:t>Tacit</a:t>
            </a:r>
          </a:p>
          <a:p>
            <a:pPr>
              <a:lnSpc>
                <a:spcPct val="80000"/>
              </a:lnSpc>
              <a:spcBef>
                <a:spcPct val="10000"/>
              </a:spcBef>
            </a:pPr>
            <a:r>
              <a:rPr lang="en-US" sz="2000"/>
              <a:t>knowledge</a:t>
            </a:r>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endParaRPr lang="en-US" sz="2000"/>
          </a:p>
          <a:p>
            <a:pPr>
              <a:lnSpc>
                <a:spcPct val="80000"/>
              </a:lnSpc>
              <a:spcBef>
                <a:spcPct val="10000"/>
              </a:spcBef>
            </a:pPr>
            <a:r>
              <a:rPr lang="en-US" sz="2000"/>
              <a:t>Explicit</a:t>
            </a:r>
          </a:p>
          <a:p>
            <a:pPr>
              <a:lnSpc>
                <a:spcPct val="80000"/>
              </a:lnSpc>
              <a:spcBef>
                <a:spcPct val="10000"/>
              </a:spcBef>
            </a:pPr>
            <a:r>
              <a:rPr lang="en-US" sz="2000"/>
              <a:t>knowledge</a:t>
            </a:r>
            <a:endParaRPr lang="en-US" sz="2400"/>
          </a:p>
        </p:txBody>
      </p:sp>
      <p:sp>
        <p:nvSpPr>
          <p:cNvPr id="30732" name="Text Box 12"/>
          <p:cNvSpPr txBox="1">
            <a:spLocks noChangeArrowheads="1"/>
          </p:cNvSpPr>
          <p:nvPr/>
        </p:nvSpPr>
        <p:spPr bwMode="auto">
          <a:xfrm>
            <a:off x="2133600" y="990600"/>
            <a:ext cx="6316663" cy="396875"/>
          </a:xfrm>
          <a:prstGeom prst="rect">
            <a:avLst/>
          </a:prstGeom>
          <a:noFill/>
          <a:ln w="9525">
            <a:noFill/>
            <a:miter lim="800000"/>
            <a:headEnd/>
            <a:tailEnd/>
          </a:ln>
        </p:spPr>
        <p:txBody>
          <a:bodyPr>
            <a:spAutoFit/>
          </a:bodyPr>
          <a:lstStyle/>
          <a:p>
            <a:pPr>
              <a:spcBef>
                <a:spcPct val="50000"/>
              </a:spcBef>
            </a:pPr>
            <a:r>
              <a:rPr lang="en-US" sz="2000"/>
              <a:t>Tacit knowledge 		Explicit knowledge</a:t>
            </a:r>
            <a:endParaRPr lang="en-US" sz="2000">
              <a:latin typeface="Times New Roman" pitchFamily="18" charset="0"/>
            </a:endParaRPr>
          </a:p>
        </p:txBody>
      </p:sp>
      <p:sp>
        <p:nvSpPr>
          <p:cNvPr id="30733" name="Rectangle 13"/>
          <p:cNvSpPr>
            <a:spLocks noChangeArrowheads="1"/>
          </p:cNvSpPr>
          <p:nvPr/>
        </p:nvSpPr>
        <p:spPr bwMode="auto">
          <a:xfrm>
            <a:off x="2535238" y="1673225"/>
            <a:ext cx="2247900" cy="1187450"/>
          </a:xfrm>
          <a:prstGeom prst="rect">
            <a:avLst/>
          </a:prstGeom>
          <a:noFill/>
          <a:ln w="12700">
            <a:noFill/>
            <a:miter lim="800000"/>
            <a:headEnd type="none" w="sm" len="sm"/>
            <a:tailEnd type="none" w="sm" len="sm"/>
          </a:ln>
        </p:spPr>
        <p:txBody>
          <a:bodyPr wrap="none">
            <a:spAutoFit/>
          </a:bodyPr>
          <a:lstStyle/>
          <a:p>
            <a:pPr algn="ctr"/>
            <a:r>
              <a:rPr lang="en-US" sz="2400" b="1" dirty="0"/>
              <a:t>(Socialization)</a:t>
            </a:r>
          </a:p>
          <a:p>
            <a:pPr algn="ctr"/>
            <a:r>
              <a:rPr lang="en-US" sz="2400" b="1" dirty="0"/>
              <a:t>Sympathized</a:t>
            </a:r>
          </a:p>
          <a:p>
            <a:pPr algn="ctr"/>
            <a:r>
              <a:rPr lang="en-US" sz="2400" b="1" dirty="0"/>
              <a:t>Knowledge</a:t>
            </a:r>
          </a:p>
        </p:txBody>
      </p:sp>
      <p:sp>
        <p:nvSpPr>
          <p:cNvPr id="30734" name="Rectangle 14"/>
          <p:cNvSpPr>
            <a:spLocks noChangeArrowheads="1"/>
          </p:cNvSpPr>
          <p:nvPr/>
        </p:nvSpPr>
        <p:spPr bwMode="auto">
          <a:xfrm>
            <a:off x="5056188" y="1606550"/>
            <a:ext cx="2746375" cy="1187450"/>
          </a:xfrm>
          <a:prstGeom prst="rect">
            <a:avLst/>
          </a:prstGeom>
          <a:noFill/>
          <a:ln w="12700">
            <a:noFill/>
            <a:miter lim="800000"/>
            <a:headEnd type="none" w="sm" len="sm"/>
            <a:tailEnd type="none" w="sm" len="sm"/>
          </a:ln>
        </p:spPr>
        <p:txBody>
          <a:bodyPr>
            <a:spAutoFit/>
          </a:bodyPr>
          <a:lstStyle/>
          <a:p>
            <a:pPr algn="ctr">
              <a:spcBef>
                <a:spcPct val="50000"/>
              </a:spcBef>
            </a:pPr>
            <a:r>
              <a:rPr lang="en-US" sz="2400" b="1"/>
              <a:t>(Externalization) Conceptual Knowledge</a:t>
            </a:r>
          </a:p>
        </p:txBody>
      </p:sp>
      <p:sp>
        <p:nvSpPr>
          <p:cNvPr id="30735" name="Rectangle 15"/>
          <p:cNvSpPr>
            <a:spLocks noChangeArrowheads="1"/>
          </p:cNvSpPr>
          <p:nvPr/>
        </p:nvSpPr>
        <p:spPr bwMode="auto">
          <a:xfrm>
            <a:off x="2506663" y="3155950"/>
            <a:ext cx="2451100" cy="1187450"/>
          </a:xfrm>
          <a:prstGeom prst="rect">
            <a:avLst/>
          </a:prstGeom>
          <a:noFill/>
          <a:ln w="12700">
            <a:noFill/>
            <a:miter lim="800000"/>
            <a:headEnd type="none" w="sm" len="sm"/>
            <a:tailEnd type="none" w="sm" len="sm"/>
          </a:ln>
        </p:spPr>
        <p:txBody>
          <a:bodyPr wrap="none">
            <a:spAutoFit/>
          </a:bodyPr>
          <a:lstStyle/>
          <a:p>
            <a:pPr algn="ctr"/>
            <a:r>
              <a:rPr lang="en-US" sz="2400" b="1"/>
              <a:t>(Internalization)</a:t>
            </a:r>
          </a:p>
          <a:p>
            <a:pPr algn="ctr"/>
            <a:r>
              <a:rPr lang="en-US" sz="2400" b="1"/>
              <a:t>Operational</a:t>
            </a:r>
          </a:p>
          <a:p>
            <a:pPr algn="ctr"/>
            <a:r>
              <a:rPr lang="en-US" sz="2400" b="1"/>
              <a:t>Knowledge</a:t>
            </a:r>
          </a:p>
        </p:txBody>
      </p:sp>
      <p:sp>
        <p:nvSpPr>
          <p:cNvPr id="30736" name="Rectangle 16"/>
          <p:cNvSpPr>
            <a:spLocks noChangeArrowheads="1"/>
          </p:cNvSpPr>
          <p:nvPr/>
        </p:nvSpPr>
        <p:spPr bwMode="auto">
          <a:xfrm>
            <a:off x="5367338" y="3224213"/>
            <a:ext cx="2247900" cy="1187450"/>
          </a:xfrm>
          <a:prstGeom prst="rect">
            <a:avLst/>
          </a:prstGeom>
          <a:noFill/>
          <a:ln w="12700">
            <a:noFill/>
            <a:miter lim="800000"/>
            <a:headEnd type="none" w="sm" len="sm"/>
            <a:tailEnd type="none" w="sm" len="sm"/>
          </a:ln>
        </p:spPr>
        <p:txBody>
          <a:bodyPr wrap="none">
            <a:spAutoFit/>
          </a:bodyPr>
          <a:lstStyle/>
          <a:p>
            <a:pPr algn="ctr"/>
            <a:r>
              <a:rPr lang="en-US" sz="2400" b="1"/>
              <a:t>(Combination)</a:t>
            </a:r>
          </a:p>
          <a:p>
            <a:pPr algn="ctr"/>
            <a:r>
              <a:rPr lang="en-US" sz="2400" b="1"/>
              <a:t>Systemic</a:t>
            </a:r>
          </a:p>
          <a:p>
            <a:pPr algn="ctr"/>
            <a:r>
              <a:rPr lang="en-US" sz="2400" b="1"/>
              <a:t>Knowledge</a:t>
            </a:r>
          </a:p>
        </p:txBody>
      </p:sp>
      <p:sp>
        <p:nvSpPr>
          <p:cNvPr id="17" name="Slide Number Placeholder 16"/>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solidFill>
            <a:schemeClr val="accent2"/>
          </a:solidFill>
        </p:spPr>
        <p:txBody>
          <a:bodyPr>
            <a:normAutofit/>
          </a:bodyPr>
          <a:lstStyle/>
          <a:p>
            <a:r>
              <a:rPr lang="en-US" sz="4000" dirty="0" smtClean="0"/>
              <a:t>Introduction </a:t>
            </a:r>
            <a:endParaRPr lang="en-US" sz="4000" dirty="0"/>
          </a:p>
        </p:txBody>
      </p:sp>
      <p:sp>
        <p:nvSpPr>
          <p:cNvPr id="66563" name="Rectangle 3"/>
          <p:cNvSpPr>
            <a:spLocks noGrp="1" noChangeArrowheads="1"/>
          </p:cNvSpPr>
          <p:nvPr>
            <p:ph type="body" idx="1"/>
          </p:nvPr>
        </p:nvSpPr>
        <p:spPr>
          <a:solidFill>
            <a:schemeClr val="accent2">
              <a:lumMod val="20000"/>
              <a:lumOff val="80000"/>
            </a:schemeClr>
          </a:solidFill>
        </p:spPr>
        <p:txBody>
          <a:bodyPr/>
          <a:lstStyle/>
          <a:p>
            <a:pPr algn="l" rtl="0">
              <a:lnSpc>
                <a:spcPct val="80000"/>
              </a:lnSpc>
            </a:pPr>
            <a:r>
              <a:rPr lang="en-GB" sz="2000" b="1" dirty="0"/>
              <a:t>The term KM is often problematic; it is complex phenomena (</a:t>
            </a:r>
            <a:r>
              <a:rPr lang="en-GB" sz="2000" b="1" dirty="0" err="1"/>
              <a:t>Alavi</a:t>
            </a:r>
            <a:r>
              <a:rPr lang="en-GB" sz="2000" b="1" dirty="0"/>
              <a:t> and Leidner 2001)</a:t>
            </a:r>
          </a:p>
          <a:p>
            <a:pPr algn="l" rtl="0">
              <a:lnSpc>
                <a:spcPct val="80000"/>
              </a:lnSpc>
            </a:pPr>
            <a:endParaRPr lang="en-GB" sz="2000" b="1" dirty="0"/>
          </a:p>
          <a:p>
            <a:pPr algn="l" rtl="0">
              <a:lnSpc>
                <a:spcPct val="80000"/>
              </a:lnSpc>
            </a:pPr>
            <a:r>
              <a:rPr lang="en-GB" sz="2000" b="1" dirty="0"/>
              <a:t>there are a variety of perspectives on what KM is about</a:t>
            </a:r>
            <a:r>
              <a:rPr lang="en-US" sz="2000" b="1" dirty="0"/>
              <a:t> ;</a:t>
            </a:r>
            <a:r>
              <a:rPr lang="en-GB" sz="2000" b="1" dirty="0"/>
              <a:t> </a:t>
            </a:r>
          </a:p>
          <a:p>
            <a:pPr algn="l" rtl="0">
              <a:lnSpc>
                <a:spcPct val="80000"/>
              </a:lnSpc>
            </a:pPr>
            <a:endParaRPr lang="en-US" sz="2000" dirty="0"/>
          </a:p>
          <a:p>
            <a:pPr>
              <a:lnSpc>
                <a:spcPct val="80000"/>
              </a:lnSpc>
              <a:buFont typeface="Wingdings" pitchFamily="2" charset="2"/>
              <a:buChar char="q"/>
            </a:pPr>
            <a:r>
              <a:rPr lang="en-US" sz="2400" dirty="0"/>
              <a:t>         </a:t>
            </a:r>
            <a:r>
              <a:rPr lang="en-US" sz="2400" dirty="0" smtClean="0"/>
              <a:t>    </a:t>
            </a:r>
            <a:r>
              <a:rPr lang="en-US" sz="2400" b="1" dirty="0" smtClean="0"/>
              <a:t>KM </a:t>
            </a:r>
            <a:r>
              <a:rPr lang="en-US" sz="2400" b="1" dirty="0"/>
              <a:t>is about systems and technologies.</a:t>
            </a:r>
          </a:p>
          <a:p>
            <a:pPr>
              <a:lnSpc>
                <a:spcPct val="80000"/>
              </a:lnSpc>
              <a:buFont typeface="Wingdings" pitchFamily="2" charset="2"/>
              <a:buChar char="q"/>
            </a:pPr>
            <a:r>
              <a:rPr lang="ar-EG" sz="2400" b="1" dirty="0" smtClean="0"/>
              <a:t>          </a:t>
            </a:r>
            <a:r>
              <a:rPr lang="ar-SA" sz="2400" b="1" dirty="0" smtClean="0"/>
              <a:t> </a:t>
            </a:r>
            <a:r>
              <a:rPr lang="en-US" sz="2400" b="1" dirty="0"/>
              <a:t>KM is about people and learning organizations.</a:t>
            </a:r>
            <a:endParaRPr lang="ar-EG" sz="2400" b="1" dirty="0"/>
          </a:p>
          <a:p>
            <a:pPr>
              <a:lnSpc>
                <a:spcPct val="80000"/>
              </a:lnSpc>
              <a:buFont typeface="Wingdings" pitchFamily="2" charset="2"/>
              <a:buChar char="q"/>
            </a:pPr>
            <a:r>
              <a:rPr lang="ar-EG" sz="2400" b="1" dirty="0" smtClean="0"/>
              <a:t>         </a:t>
            </a:r>
            <a:r>
              <a:rPr lang="ar-SA" sz="2400" b="1" dirty="0" smtClean="0"/>
              <a:t> </a:t>
            </a:r>
            <a:r>
              <a:rPr lang="en-US" sz="2400" b="1" dirty="0"/>
              <a:t>KM is about processes, methods and techniques.</a:t>
            </a:r>
            <a:r>
              <a:rPr lang="ar-SA" sz="2400" b="1" dirty="0"/>
              <a:t> </a:t>
            </a:r>
          </a:p>
          <a:p>
            <a:pPr>
              <a:lnSpc>
                <a:spcPct val="80000"/>
              </a:lnSpc>
              <a:buFont typeface="Wingdings" pitchFamily="2" charset="2"/>
              <a:buChar char="q"/>
            </a:pPr>
            <a:r>
              <a:rPr lang="ar-EG" sz="2400" b="1" dirty="0" smtClean="0"/>
              <a:t>         </a:t>
            </a:r>
            <a:r>
              <a:rPr lang="ar-SA" sz="2400" b="1" dirty="0" smtClean="0"/>
              <a:t> </a:t>
            </a:r>
            <a:r>
              <a:rPr lang="en-US" sz="2400" b="1" dirty="0"/>
              <a:t>KM is about managing knowledge assets.</a:t>
            </a:r>
            <a:endParaRPr lang="ar-EG" sz="2400" b="1" dirty="0"/>
          </a:p>
          <a:p>
            <a:pPr>
              <a:lnSpc>
                <a:spcPct val="80000"/>
              </a:lnSpc>
              <a:buFont typeface="Wingdings" pitchFamily="2" charset="2"/>
              <a:buChar char="q"/>
            </a:pPr>
            <a:r>
              <a:rPr lang="en-US" sz="2400" b="1" dirty="0" smtClean="0"/>
              <a:t>            KM </a:t>
            </a:r>
            <a:r>
              <a:rPr lang="en-US" sz="2400" b="1" dirty="0"/>
              <a:t>is about management practice and philosophy.</a:t>
            </a:r>
            <a:r>
              <a:rPr lang="ar-SA" sz="2400" b="1" dirty="0"/>
              <a:t> </a:t>
            </a:r>
            <a:endParaRPr lang="ar-EG" sz="2400" b="1" dirty="0"/>
          </a:p>
          <a:p>
            <a:pPr>
              <a:lnSpc>
                <a:spcPct val="80000"/>
              </a:lnSpc>
              <a:buFont typeface="Wingdings" pitchFamily="2" charset="2"/>
              <a:buChar char="q"/>
            </a:pPr>
            <a:r>
              <a:rPr lang="ar-EG" sz="2400" b="1" dirty="0" smtClean="0"/>
              <a:t>  </a:t>
            </a:r>
            <a:r>
              <a:rPr lang="ar-SA" sz="2400" b="1" dirty="0" smtClean="0"/>
              <a:t> </a:t>
            </a:r>
            <a:r>
              <a:rPr lang="ar-EG" sz="2400" b="1" dirty="0" smtClean="0"/>
              <a:t>       </a:t>
            </a:r>
            <a:r>
              <a:rPr lang="en-US" sz="2400" b="1" dirty="0"/>
              <a:t>KM is a holistic initiative across the entire </a:t>
            </a:r>
            <a:r>
              <a:rPr lang="en-US" sz="2400" b="1" dirty="0" smtClean="0"/>
              <a:t>   organization</a:t>
            </a:r>
            <a:r>
              <a:rPr lang="en-US" sz="2400" b="1" dirty="0"/>
              <a:t>.</a:t>
            </a:r>
            <a:r>
              <a:rPr lang="ar-SA" sz="2400" b="1" dirty="0"/>
              <a:t> </a:t>
            </a:r>
            <a:endParaRPr lang="en-GB" sz="2400" b="1" dirty="0" smtClean="0"/>
          </a:p>
          <a:p>
            <a:pPr algn="l" rtl="0">
              <a:lnSpc>
                <a:spcPct val="80000"/>
              </a:lnSpc>
              <a:buFont typeface="Wingdings" pitchFamily="2" charset="2"/>
              <a:buNone/>
            </a:pPr>
            <a:endParaRPr lang="ar-SA" sz="2000" b="1" dirty="0"/>
          </a:p>
          <a:p>
            <a:pPr algn="l" rtl="0">
              <a:lnSpc>
                <a:spcPct val="80000"/>
              </a:lnSpc>
              <a:buFont typeface="Wingdings" pitchFamily="2" charset="2"/>
              <a:buNone/>
            </a:pPr>
            <a:endParaRPr lang="en-GB" sz="20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3"/>
          </a:solidFill>
        </p:spPr>
        <p:txBody>
          <a:bodyPr>
            <a:normAutofit fontScale="90000"/>
          </a:bodyPr>
          <a:lstStyle/>
          <a:p>
            <a:r>
              <a:rPr lang="en-US" dirty="0" smtClean="0"/>
              <a:t>Contents of Knowledge Created in Four Modes</a:t>
            </a:r>
            <a:endParaRPr lang="ar-EG" dirty="0"/>
          </a:p>
        </p:txBody>
      </p:sp>
      <p:sp>
        <p:nvSpPr>
          <p:cNvPr id="5" name="Content Placeholder 4"/>
          <p:cNvSpPr>
            <a:spLocks noGrp="1"/>
          </p:cNvSpPr>
          <p:nvPr>
            <p:ph idx="1"/>
          </p:nvPr>
        </p:nvSpPr>
        <p:spPr>
          <a:solidFill>
            <a:schemeClr val="accent3">
              <a:lumMod val="40000"/>
              <a:lumOff val="60000"/>
            </a:schemeClr>
          </a:solidFill>
        </p:spPr>
        <p:txBody>
          <a:bodyPr>
            <a:normAutofit fontScale="92500" lnSpcReduction="10000"/>
          </a:bodyPr>
          <a:lstStyle/>
          <a:p>
            <a:pPr marL="228600" indent="-228600">
              <a:spcAft>
                <a:spcPct val="20000"/>
              </a:spcAft>
              <a:buFontTx/>
              <a:buChar char="•"/>
            </a:pPr>
            <a:r>
              <a:rPr lang="en-US" b="1" i="1" u="sng" dirty="0" smtClean="0">
                <a:solidFill>
                  <a:srgbClr val="FF0000"/>
                </a:solidFill>
              </a:rPr>
              <a:t>Sympathized knowledge</a:t>
            </a:r>
            <a:r>
              <a:rPr lang="en-US" i="1" u="sng" dirty="0" smtClean="0"/>
              <a:t>:</a:t>
            </a:r>
            <a:r>
              <a:rPr lang="en-US" dirty="0" smtClean="0"/>
              <a:t> Shared mental models and technical skills. </a:t>
            </a:r>
          </a:p>
          <a:p>
            <a:pPr marL="228600" indent="-228600">
              <a:spcAft>
                <a:spcPct val="20000"/>
              </a:spcAft>
              <a:buFontTx/>
              <a:buChar char="•"/>
            </a:pPr>
            <a:r>
              <a:rPr lang="en-US" b="1" i="1" u="sng" dirty="0" smtClean="0">
                <a:solidFill>
                  <a:srgbClr val="FF0000"/>
                </a:solidFill>
              </a:rPr>
              <a:t>Conceptual knowledge</a:t>
            </a:r>
            <a:r>
              <a:rPr lang="en-US" i="1" u="sng" dirty="0" smtClean="0">
                <a:solidFill>
                  <a:srgbClr val="FF0000"/>
                </a:solidFill>
              </a:rPr>
              <a:t>:</a:t>
            </a:r>
            <a:r>
              <a:rPr lang="en-US" dirty="0" smtClean="0">
                <a:solidFill>
                  <a:srgbClr val="FF0000"/>
                </a:solidFill>
              </a:rPr>
              <a:t> </a:t>
            </a:r>
            <a:r>
              <a:rPr lang="en-US" dirty="0" smtClean="0"/>
              <a:t>Analogies &amp; metaphors of products or processes. </a:t>
            </a:r>
          </a:p>
          <a:p>
            <a:pPr marL="228600" indent="-228600">
              <a:spcAft>
                <a:spcPct val="20000"/>
              </a:spcAft>
              <a:buFontTx/>
              <a:buChar char="•"/>
            </a:pPr>
            <a:r>
              <a:rPr lang="en-US" b="1" i="1" u="sng" dirty="0" smtClean="0">
                <a:solidFill>
                  <a:srgbClr val="FF0000"/>
                </a:solidFill>
              </a:rPr>
              <a:t>Systemic knowledge</a:t>
            </a:r>
            <a:r>
              <a:rPr lang="en-US" i="1" u="sng" dirty="0" smtClean="0"/>
              <a:t>:</a:t>
            </a:r>
            <a:r>
              <a:rPr lang="en-US" dirty="0" smtClean="0"/>
              <a:t> Prototypes or new technologies. </a:t>
            </a:r>
          </a:p>
          <a:p>
            <a:pPr marL="228600" indent="-228600">
              <a:spcAft>
                <a:spcPct val="20000"/>
              </a:spcAft>
              <a:buFontTx/>
              <a:buChar char="•"/>
            </a:pPr>
            <a:r>
              <a:rPr lang="en-US" b="1" i="1" u="sng" dirty="0" smtClean="0">
                <a:solidFill>
                  <a:srgbClr val="FF0000"/>
                </a:solidFill>
              </a:rPr>
              <a:t>Operational knowledge</a:t>
            </a:r>
            <a:r>
              <a:rPr lang="en-US" i="1" u="sng" dirty="0" smtClean="0"/>
              <a:t>:</a:t>
            </a:r>
            <a:r>
              <a:rPr lang="en-US" dirty="0" smtClean="0"/>
              <a:t> Project management, production process, new product usage, and policy implementation</a:t>
            </a:r>
            <a:endParaRPr lang="ar-EG"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EG"/>
          </a:p>
        </p:txBody>
      </p:sp>
      <p:sp>
        <p:nvSpPr>
          <p:cNvPr id="4" name="Content Placeholder 3"/>
          <p:cNvSpPr>
            <a:spLocks noGrp="1"/>
          </p:cNvSpPr>
          <p:nvPr>
            <p:ph idx="1"/>
          </p:nvPr>
        </p:nvSpPr>
        <p:spPr>
          <a:solidFill>
            <a:schemeClr val="accent3">
              <a:lumMod val="40000"/>
              <a:lumOff val="60000"/>
            </a:schemeClr>
          </a:solidFill>
        </p:spPr>
        <p:txBody>
          <a:bodyPr/>
          <a:lstStyle/>
          <a:p>
            <a:r>
              <a:rPr lang="en-US" b="1" dirty="0" smtClean="0"/>
              <a:t>Ontologically</a:t>
            </a:r>
            <a:r>
              <a:rPr lang="en-US" dirty="0" smtClean="0"/>
              <a:t>, knowledge is created only by individuals. Since organization cannot create knowledge without individuals, therefore the role of organization is just support the creative individuals and provides a context for such individual to create knowledge.</a:t>
            </a:r>
          </a:p>
          <a:p>
            <a:endParaRPr lang="ar-EG"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solidFill>
            <a:schemeClr val="accent3">
              <a:lumMod val="40000"/>
              <a:lumOff val="60000"/>
            </a:schemeClr>
          </a:solidFill>
        </p:spPr>
        <p:txBody>
          <a:bodyPr>
            <a:normAutofit/>
          </a:bodyPr>
          <a:lstStyle/>
          <a:p>
            <a:r>
              <a:rPr lang="en-US" dirty="0" smtClean="0"/>
              <a:t>As a result organizational knowledge creation can be understood as a" </a:t>
            </a:r>
            <a:r>
              <a:rPr lang="en-US" b="1" dirty="0" smtClean="0"/>
              <a:t>process in which organization amplifies the knowledge created by individuals and crystallizes it as a part of its knowledge network”</a:t>
            </a:r>
            <a:endParaRPr lang="en-US" dirty="0" smtClean="0"/>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solidFill>
            <a:schemeClr val="accent3">
              <a:lumMod val="40000"/>
              <a:lumOff val="60000"/>
            </a:schemeClr>
          </a:solidFill>
        </p:spPr>
        <p:txBody>
          <a:bodyPr/>
          <a:lstStyle/>
          <a:p>
            <a:r>
              <a:rPr lang="en-US" dirty="0" smtClean="0"/>
              <a:t> Through the integration of the two dimensions (the epistemological and the ontological) Nonaka introduce the </a:t>
            </a:r>
            <a:r>
              <a:rPr lang="en-US" b="1" dirty="0" smtClean="0"/>
              <a:t>spiral</a:t>
            </a:r>
            <a:r>
              <a:rPr lang="en-US" dirty="0" smtClean="0"/>
              <a:t> </a:t>
            </a:r>
            <a:r>
              <a:rPr lang="en-US" b="1" dirty="0" smtClean="0"/>
              <a:t>Model</a:t>
            </a:r>
            <a:r>
              <a:rPr lang="en-US" dirty="0" smtClean="0"/>
              <a:t> for the organizational k. creation as the following figure (2-3) illustrates.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Line 1026"/>
          <p:cNvSpPr>
            <a:spLocks noChangeShapeType="1"/>
          </p:cNvSpPr>
          <p:nvPr/>
        </p:nvSpPr>
        <p:spPr bwMode="auto">
          <a:xfrm>
            <a:off x="2057400" y="5011738"/>
            <a:ext cx="5334000" cy="0"/>
          </a:xfrm>
          <a:prstGeom prst="line">
            <a:avLst/>
          </a:prstGeom>
          <a:noFill/>
          <a:ln w="38100">
            <a:solidFill>
              <a:schemeClr val="tx1"/>
            </a:solidFill>
            <a:round/>
            <a:headEnd/>
            <a:tailEnd type="triangle" w="med" len="med"/>
          </a:ln>
        </p:spPr>
        <p:txBody>
          <a:bodyPr wrap="none" anchor="ctr"/>
          <a:lstStyle/>
          <a:p>
            <a:endParaRPr lang="ar-EG"/>
          </a:p>
        </p:txBody>
      </p:sp>
      <p:sp>
        <p:nvSpPr>
          <p:cNvPr id="31747" name="Line 1027"/>
          <p:cNvSpPr>
            <a:spLocks noChangeShapeType="1"/>
          </p:cNvSpPr>
          <p:nvPr/>
        </p:nvSpPr>
        <p:spPr bwMode="auto">
          <a:xfrm flipV="1">
            <a:off x="2057400" y="1524000"/>
            <a:ext cx="0" cy="3487738"/>
          </a:xfrm>
          <a:prstGeom prst="line">
            <a:avLst/>
          </a:prstGeom>
          <a:noFill/>
          <a:ln w="38100">
            <a:solidFill>
              <a:schemeClr val="tx1"/>
            </a:solidFill>
            <a:round/>
            <a:headEnd/>
            <a:tailEnd type="triangle" w="med" len="med"/>
          </a:ln>
        </p:spPr>
        <p:txBody>
          <a:bodyPr wrap="none" anchor="ctr"/>
          <a:lstStyle/>
          <a:p>
            <a:endParaRPr lang="ar-EG"/>
          </a:p>
        </p:txBody>
      </p:sp>
      <p:sp>
        <p:nvSpPr>
          <p:cNvPr id="31748" name="Line 1028"/>
          <p:cNvSpPr>
            <a:spLocks noChangeShapeType="1"/>
          </p:cNvSpPr>
          <p:nvPr/>
        </p:nvSpPr>
        <p:spPr bwMode="auto">
          <a:xfrm flipV="1">
            <a:off x="1143000" y="2573338"/>
            <a:ext cx="0" cy="1981200"/>
          </a:xfrm>
          <a:prstGeom prst="line">
            <a:avLst/>
          </a:prstGeom>
          <a:noFill/>
          <a:ln w="38100">
            <a:solidFill>
              <a:schemeClr val="tx1"/>
            </a:solidFill>
            <a:round/>
            <a:headEnd type="triangle" w="med" len="med"/>
            <a:tailEnd type="triangle" w="med" len="med"/>
          </a:ln>
        </p:spPr>
        <p:txBody>
          <a:bodyPr wrap="none" anchor="ctr"/>
          <a:lstStyle/>
          <a:p>
            <a:endParaRPr lang="ar-EG"/>
          </a:p>
        </p:txBody>
      </p:sp>
      <p:sp>
        <p:nvSpPr>
          <p:cNvPr id="31749" name="Line 1029"/>
          <p:cNvSpPr>
            <a:spLocks noChangeShapeType="1"/>
          </p:cNvSpPr>
          <p:nvPr/>
        </p:nvSpPr>
        <p:spPr bwMode="auto">
          <a:xfrm>
            <a:off x="1143000" y="4173538"/>
            <a:ext cx="0" cy="381000"/>
          </a:xfrm>
          <a:prstGeom prst="line">
            <a:avLst/>
          </a:prstGeom>
          <a:noFill/>
          <a:ln w="9525">
            <a:solidFill>
              <a:schemeClr val="tx1"/>
            </a:solidFill>
            <a:round/>
            <a:headEnd/>
            <a:tailEnd type="triangle" w="med" len="med"/>
          </a:ln>
        </p:spPr>
        <p:txBody>
          <a:bodyPr wrap="none" anchor="ctr"/>
          <a:lstStyle/>
          <a:p>
            <a:endParaRPr lang="ar-EG"/>
          </a:p>
        </p:txBody>
      </p:sp>
      <p:sp>
        <p:nvSpPr>
          <p:cNvPr id="31750" name="Line 1030"/>
          <p:cNvSpPr>
            <a:spLocks noChangeShapeType="1"/>
          </p:cNvSpPr>
          <p:nvPr/>
        </p:nvSpPr>
        <p:spPr bwMode="auto">
          <a:xfrm flipH="1">
            <a:off x="2057400" y="5715000"/>
            <a:ext cx="1447800" cy="0"/>
          </a:xfrm>
          <a:prstGeom prst="line">
            <a:avLst/>
          </a:prstGeom>
          <a:noFill/>
          <a:ln w="38100">
            <a:solidFill>
              <a:schemeClr val="tx1"/>
            </a:solidFill>
            <a:round/>
            <a:headEnd/>
            <a:tailEnd type="triangle" w="med" len="med"/>
          </a:ln>
        </p:spPr>
        <p:txBody>
          <a:bodyPr wrap="none" anchor="ctr"/>
          <a:lstStyle/>
          <a:p>
            <a:endParaRPr lang="ar-EG"/>
          </a:p>
        </p:txBody>
      </p:sp>
      <p:sp>
        <p:nvSpPr>
          <p:cNvPr id="31751" name="Line 1031"/>
          <p:cNvSpPr>
            <a:spLocks noChangeShapeType="1"/>
          </p:cNvSpPr>
          <p:nvPr/>
        </p:nvSpPr>
        <p:spPr bwMode="auto">
          <a:xfrm>
            <a:off x="5410200" y="5715000"/>
            <a:ext cx="2057400" cy="0"/>
          </a:xfrm>
          <a:prstGeom prst="line">
            <a:avLst/>
          </a:prstGeom>
          <a:noFill/>
          <a:ln w="38100">
            <a:solidFill>
              <a:schemeClr val="tx1"/>
            </a:solidFill>
            <a:round/>
            <a:headEnd/>
            <a:tailEnd type="triangle" w="med" len="med"/>
          </a:ln>
        </p:spPr>
        <p:txBody>
          <a:bodyPr wrap="none" anchor="ctr"/>
          <a:lstStyle/>
          <a:p>
            <a:endParaRPr lang="ar-EG"/>
          </a:p>
        </p:txBody>
      </p:sp>
      <p:sp>
        <p:nvSpPr>
          <p:cNvPr id="31752" name="Rectangle 1032"/>
          <p:cNvSpPr>
            <a:spLocks noChangeArrowheads="1"/>
          </p:cNvSpPr>
          <p:nvPr/>
        </p:nvSpPr>
        <p:spPr bwMode="auto">
          <a:xfrm>
            <a:off x="990600" y="896938"/>
            <a:ext cx="1847850" cy="614362"/>
          </a:xfrm>
          <a:prstGeom prst="rect">
            <a:avLst/>
          </a:prstGeom>
          <a:noFill/>
          <a:ln w="9525">
            <a:noFill/>
            <a:miter lim="800000"/>
            <a:headEnd/>
            <a:tailEnd/>
          </a:ln>
        </p:spPr>
        <p:txBody>
          <a:bodyPr wrap="none">
            <a:spAutoFit/>
          </a:bodyPr>
          <a:lstStyle/>
          <a:p>
            <a:pPr>
              <a:lnSpc>
                <a:spcPct val="90000"/>
              </a:lnSpc>
              <a:spcBef>
                <a:spcPct val="10000"/>
              </a:spcBef>
            </a:pPr>
            <a:r>
              <a:rPr lang="en-US" sz="1800"/>
              <a:t>Epistemological </a:t>
            </a:r>
          </a:p>
          <a:p>
            <a:pPr>
              <a:lnSpc>
                <a:spcPct val="90000"/>
              </a:lnSpc>
              <a:spcBef>
                <a:spcPct val="10000"/>
              </a:spcBef>
            </a:pPr>
            <a:r>
              <a:rPr lang="en-US" sz="1800"/>
              <a:t>Dimension</a:t>
            </a:r>
          </a:p>
        </p:txBody>
      </p:sp>
      <p:sp>
        <p:nvSpPr>
          <p:cNvPr id="31753" name="Rectangle 1033"/>
          <p:cNvSpPr>
            <a:spLocks noChangeArrowheads="1"/>
          </p:cNvSpPr>
          <p:nvPr/>
        </p:nvSpPr>
        <p:spPr bwMode="auto">
          <a:xfrm>
            <a:off x="457200" y="1887538"/>
            <a:ext cx="1314450" cy="614362"/>
          </a:xfrm>
          <a:prstGeom prst="rect">
            <a:avLst/>
          </a:prstGeom>
          <a:noFill/>
          <a:ln w="9525">
            <a:noFill/>
            <a:miter lim="800000"/>
            <a:headEnd/>
            <a:tailEnd/>
          </a:ln>
        </p:spPr>
        <p:txBody>
          <a:bodyPr wrap="none">
            <a:spAutoFit/>
          </a:bodyPr>
          <a:lstStyle/>
          <a:p>
            <a:pPr>
              <a:lnSpc>
                <a:spcPct val="90000"/>
              </a:lnSpc>
              <a:spcBef>
                <a:spcPct val="10000"/>
              </a:spcBef>
            </a:pPr>
            <a:r>
              <a:rPr lang="en-US" sz="1800"/>
              <a:t>Explicit</a:t>
            </a:r>
          </a:p>
          <a:p>
            <a:pPr>
              <a:lnSpc>
                <a:spcPct val="90000"/>
              </a:lnSpc>
              <a:spcBef>
                <a:spcPct val="10000"/>
              </a:spcBef>
            </a:pPr>
            <a:r>
              <a:rPr lang="en-US" sz="1800"/>
              <a:t>Knowledge</a:t>
            </a:r>
          </a:p>
        </p:txBody>
      </p:sp>
      <p:sp>
        <p:nvSpPr>
          <p:cNvPr id="31754" name="Rectangle 1034"/>
          <p:cNvSpPr>
            <a:spLocks noChangeArrowheads="1"/>
          </p:cNvSpPr>
          <p:nvPr/>
        </p:nvSpPr>
        <p:spPr bwMode="auto">
          <a:xfrm>
            <a:off x="7524750" y="4706938"/>
            <a:ext cx="1327150" cy="614362"/>
          </a:xfrm>
          <a:prstGeom prst="rect">
            <a:avLst/>
          </a:prstGeom>
          <a:noFill/>
          <a:ln w="9525">
            <a:noFill/>
            <a:miter lim="800000"/>
            <a:headEnd/>
            <a:tailEnd/>
          </a:ln>
        </p:spPr>
        <p:txBody>
          <a:bodyPr wrap="none">
            <a:spAutoFit/>
          </a:bodyPr>
          <a:lstStyle/>
          <a:p>
            <a:pPr>
              <a:lnSpc>
                <a:spcPct val="90000"/>
              </a:lnSpc>
              <a:spcBef>
                <a:spcPct val="10000"/>
              </a:spcBef>
            </a:pPr>
            <a:r>
              <a:rPr lang="en-US" sz="1800"/>
              <a:t>Ontological</a:t>
            </a:r>
          </a:p>
          <a:p>
            <a:pPr>
              <a:lnSpc>
                <a:spcPct val="90000"/>
              </a:lnSpc>
              <a:spcBef>
                <a:spcPct val="10000"/>
              </a:spcBef>
            </a:pPr>
            <a:r>
              <a:rPr lang="en-US" sz="1800"/>
              <a:t>Dimension</a:t>
            </a:r>
          </a:p>
        </p:txBody>
      </p:sp>
      <p:sp>
        <p:nvSpPr>
          <p:cNvPr id="31755" name="Rectangle 1035"/>
          <p:cNvSpPr>
            <a:spLocks noChangeArrowheads="1"/>
          </p:cNvSpPr>
          <p:nvPr/>
        </p:nvSpPr>
        <p:spPr bwMode="auto">
          <a:xfrm>
            <a:off x="533400" y="4572000"/>
            <a:ext cx="1276350" cy="614363"/>
          </a:xfrm>
          <a:prstGeom prst="rect">
            <a:avLst/>
          </a:prstGeom>
          <a:noFill/>
          <a:ln w="9525">
            <a:noFill/>
            <a:miter lim="800000"/>
            <a:headEnd/>
            <a:tailEnd/>
          </a:ln>
        </p:spPr>
        <p:txBody>
          <a:bodyPr wrap="none">
            <a:spAutoFit/>
          </a:bodyPr>
          <a:lstStyle/>
          <a:p>
            <a:pPr>
              <a:lnSpc>
                <a:spcPct val="90000"/>
              </a:lnSpc>
              <a:spcBef>
                <a:spcPct val="10000"/>
              </a:spcBef>
            </a:pPr>
            <a:r>
              <a:rPr lang="en-US" sz="1800"/>
              <a:t>Tacit</a:t>
            </a:r>
          </a:p>
          <a:p>
            <a:pPr>
              <a:lnSpc>
                <a:spcPct val="90000"/>
              </a:lnSpc>
              <a:spcBef>
                <a:spcPct val="10000"/>
              </a:spcBef>
            </a:pPr>
            <a:r>
              <a:rPr lang="en-US" sz="1800"/>
              <a:t>knowledge</a:t>
            </a:r>
          </a:p>
        </p:txBody>
      </p:sp>
      <p:sp>
        <p:nvSpPr>
          <p:cNvPr id="31756" name="Rectangle 1036"/>
          <p:cNvSpPr>
            <a:spLocks noChangeArrowheads="1"/>
          </p:cNvSpPr>
          <p:nvPr/>
        </p:nvSpPr>
        <p:spPr bwMode="auto">
          <a:xfrm>
            <a:off x="1981200" y="5105400"/>
            <a:ext cx="5332413" cy="312738"/>
          </a:xfrm>
          <a:prstGeom prst="rect">
            <a:avLst/>
          </a:prstGeom>
          <a:noFill/>
          <a:ln w="9525">
            <a:noFill/>
            <a:miter lim="800000"/>
            <a:headEnd/>
            <a:tailEnd/>
          </a:ln>
        </p:spPr>
        <p:txBody>
          <a:bodyPr wrap="none">
            <a:spAutoFit/>
          </a:bodyPr>
          <a:lstStyle/>
          <a:p>
            <a:pPr>
              <a:lnSpc>
                <a:spcPct val="90000"/>
              </a:lnSpc>
              <a:spcBef>
                <a:spcPct val="10000"/>
              </a:spcBef>
            </a:pPr>
            <a:r>
              <a:rPr lang="en-US" sz="1600" b="1"/>
              <a:t>Individual    Group   Organization    Inter-organization</a:t>
            </a:r>
          </a:p>
        </p:txBody>
      </p:sp>
      <p:sp>
        <p:nvSpPr>
          <p:cNvPr id="31757" name="Text Box 1037"/>
          <p:cNvSpPr txBox="1">
            <a:spLocks noChangeArrowheads="1"/>
          </p:cNvSpPr>
          <p:nvPr/>
        </p:nvSpPr>
        <p:spPr bwMode="auto">
          <a:xfrm>
            <a:off x="3505200" y="5562600"/>
            <a:ext cx="1924050" cy="366713"/>
          </a:xfrm>
          <a:prstGeom prst="rect">
            <a:avLst/>
          </a:prstGeom>
          <a:noFill/>
          <a:ln w="9525">
            <a:noFill/>
            <a:miter lim="800000"/>
            <a:headEnd/>
            <a:tailEnd/>
          </a:ln>
        </p:spPr>
        <p:txBody>
          <a:bodyPr wrap="none">
            <a:spAutoFit/>
          </a:bodyPr>
          <a:lstStyle/>
          <a:p>
            <a:r>
              <a:rPr lang="en-US" sz="1800"/>
              <a:t>Knowledge Level</a:t>
            </a:r>
            <a:endParaRPr lang="en-US" sz="2400">
              <a:latin typeface="Times New Roman" pitchFamily="18" charset="0"/>
            </a:endParaRPr>
          </a:p>
        </p:txBody>
      </p:sp>
      <p:sp>
        <p:nvSpPr>
          <p:cNvPr id="31758" name="Text Box 1038"/>
          <p:cNvSpPr txBox="1">
            <a:spLocks noChangeArrowheads="1"/>
          </p:cNvSpPr>
          <p:nvPr/>
        </p:nvSpPr>
        <p:spPr bwMode="auto">
          <a:xfrm>
            <a:off x="1905000" y="6316663"/>
            <a:ext cx="5715000" cy="457200"/>
          </a:xfrm>
          <a:prstGeom prst="rect">
            <a:avLst/>
          </a:prstGeom>
          <a:noFill/>
          <a:ln w="9525">
            <a:noFill/>
            <a:miter lim="800000"/>
            <a:headEnd/>
            <a:tailEnd/>
          </a:ln>
        </p:spPr>
        <p:txBody>
          <a:bodyPr>
            <a:spAutoFit/>
          </a:bodyPr>
          <a:lstStyle/>
          <a:p>
            <a:pPr>
              <a:spcBef>
                <a:spcPct val="50000"/>
              </a:spcBef>
            </a:pPr>
            <a:endParaRPr lang="ar-EG" sz="2400">
              <a:latin typeface="Times New Roman" pitchFamily="18" charset="0"/>
            </a:endParaRPr>
          </a:p>
        </p:txBody>
      </p:sp>
      <p:sp>
        <p:nvSpPr>
          <p:cNvPr id="31759" name="Rectangle 1039"/>
          <p:cNvSpPr>
            <a:spLocks noGrp="1" noChangeArrowheads="1"/>
          </p:cNvSpPr>
          <p:nvPr>
            <p:ph type="title"/>
          </p:nvPr>
        </p:nvSpPr>
        <p:spPr>
          <a:xfrm>
            <a:off x="0" y="228600"/>
            <a:ext cx="8991600" cy="609600"/>
          </a:xfrm>
          <a:solidFill>
            <a:schemeClr val="accent3">
              <a:lumMod val="75000"/>
            </a:schemeClr>
          </a:solidFill>
        </p:spPr>
        <p:txBody>
          <a:bodyPr>
            <a:normAutofit fontScale="90000"/>
          </a:bodyPr>
          <a:lstStyle/>
          <a:p>
            <a:r>
              <a:rPr lang="en-US" dirty="0" smtClean="0"/>
              <a:t>Two Dimensions of Knowledge Creation</a:t>
            </a:r>
          </a:p>
        </p:txBody>
      </p:sp>
      <p:sp>
        <p:nvSpPr>
          <p:cNvPr id="31760" name="Text Box 1040"/>
          <p:cNvSpPr txBox="1">
            <a:spLocks noChangeArrowheads="1"/>
          </p:cNvSpPr>
          <p:nvPr/>
        </p:nvSpPr>
        <p:spPr bwMode="auto">
          <a:xfrm>
            <a:off x="1812925" y="5984875"/>
            <a:ext cx="184150" cy="457200"/>
          </a:xfrm>
          <a:prstGeom prst="rect">
            <a:avLst/>
          </a:prstGeom>
          <a:noFill/>
          <a:ln w="9525">
            <a:noFill/>
            <a:miter lim="800000"/>
            <a:headEnd/>
            <a:tailEnd/>
          </a:ln>
        </p:spPr>
        <p:txBody>
          <a:bodyPr wrap="none">
            <a:spAutoFit/>
          </a:bodyPr>
          <a:lstStyle/>
          <a:p>
            <a:endParaRPr lang="ar-EG" sz="2400">
              <a:latin typeface="Times New Roman" pitchFamily="18" charset="0"/>
            </a:endParaRPr>
          </a:p>
        </p:txBody>
      </p:sp>
      <p:sp>
        <p:nvSpPr>
          <p:cNvPr id="31761" name="Text Box 1041"/>
          <p:cNvSpPr txBox="1">
            <a:spLocks noChangeArrowheads="1"/>
          </p:cNvSpPr>
          <p:nvPr/>
        </p:nvSpPr>
        <p:spPr bwMode="auto">
          <a:xfrm>
            <a:off x="2438400" y="6248400"/>
            <a:ext cx="5011738" cy="304800"/>
          </a:xfrm>
          <a:prstGeom prst="rect">
            <a:avLst/>
          </a:prstGeom>
          <a:noFill/>
          <a:ln w="9525">
            <a:noFill/>
            <a:miter lim="800000"/>
            <a:headEnd/>
            <a:tailEnd/>
          </a:ln>
        </p:spPr>
        <p:txBody>
          <a:bodyPr wrap="none">
            <a:spAutoFit/>
          </a:bodyPr>
          <a:lstStyle/>
          <a:p>
            <a:r>
              <a:rPr lang="en-US"/>
              <a:t>Source: Adapted from </a:t>
            </a:r>
            <a:r>
              <a:rPr lang="en-US" i="1"/>
              <a:t>Knowledge-Creating Company</a:t>
            </a:r>
            <a:r>
              <a:rPr lang="en-US"/>
              <a:t>, p. 73.  </a:t>
            </a:r>
          </a:p>
        </p:txBody>
      </p:sp>
      <p:sp>
        <p:nvSpPr>
          <p:cNvPr id="31762" name="AutoShape 1042"/>
          <p:cNvSpPr>
            <a:spLocks noChangeArrowheads="1"/>
          </p:cNvSpPr>
          <p:nvPr/>
        </p:nvSpPr>
        <p:spPr bwMode="auto">
          <a:xfrm rot="5400000">
            <a:off x="3937000" y="203200"/>
            <a:ext cx="2400300" cy="5372100"/>
          </a:xfrm>
          <a:custGeom>
            <a:avLst/>
            <a:gdLst>
              <a:gd name="T0" fmla="*/ 211645543 w 21600"/>
              <a:gd name="T1" fmla="*/ 668043026 h 21600"/>
              <a:gd name="T2" fmla="*/ 133366676 w 21600"/>
              <a:gd name="T3" fmla="*/ 1336086052 h 21600"/>
              <a:gd name="T4" fmla="*/ 55087879 w 21600"/>
              <a:gd name="T5" fmla="*/ 668043026 h 21600"/>
              <a:gd name="T6" fmla="*/ 133366676 w 21600"/>
              <a:gd name="T7" fmla="*/ 0 h 21600"/>
              <a:gd name="T8" fmla="*/ 0 60000 65536"/>
              <a:gd name="T9" fmla="*/ 0 60000 65536"/>
              <a:gd name="T10" fmla="*/ 0 60000 65536"/>
              <a:gd name="T11" fmla="*/ 0 60000 65536"/>
              <a:gd name="T12" fmla="*/ 6261 w 21600"/>
              <a:gd name="T13" fmla="*/ 6261 h 21600"/>
              <a:gd name="T14" fmla="*/ 15339 w 21600"/>
              <a:gd name="T15" fmla="*/ 15339 h 21600"/>
            </a:gdLst>
            <a:ahLst/>
            <a:cxnLst>
              <a:cxn ang="T8">
                <a:pos x="T0" y="T1"/>
              </a:cxn>
              <a:cxn ang="T9">
                <a:pos x="T2" y="T3"/>
              </a:cxn>
              <a:cxn ang="T10">
                <a:pos x="T4" y="T5"/>
              </a:cxn>
              <a:cxn ang="T11">
                <a:pos x="T6" y="T7"/>
              </a:cxn>
            </a:cxnLst>
            <a:rect l="T12" t="T13" r="T14" b="T15"/>
            <a:pathLst>
              <a:path w="21600" h="21600">
                <a:moveTo>
                  <a:pt x="0" y="0"/>
                </a:moveTo>
                <a:lnTo>
                  <a:pt x="8921" y="21600"/>
                </a:lnTo>
                <a:lnTo>
                  <a:pt x="12679" y="21600"/>
                </a:lnTo>
                <a:lnTo>
                  <a:pt x="21600" y="0"/>
                </a:lnTo>
                <a:close/>
              </a:path>
            </a:pathLst>
          </a:custGeom>
          <a:solidFill>
            <a:srgbClr val="99FF99"/>
          </a:solidFill>
          <a:ln w="38100">
            <a:solidFill>
              <a:schemeClr val="tx1"/>
            </a:solidFill>
            <a:prstDash val="sysDot"/>
            <a:miter lim="800000"/>
            <a:headEnd type="none" w="sm" len="sm"/>
            <a:tailEnd type="none" w="sm" len="sm"/>
          </a:ln>
        </p:spPr>
        <p:txBody>
          <a:bodyPr wrap="none" anchor="ctr"/>
          <a:lstStyle/>
          <a:p>
            <a:endParaRPr lang="ar-EG"/>
          </a:p>
        </p:txBody>
      </p:sp>
      <p:sp>
        <p:nvSpPr>
          <p:cNvPr id="31763" name="Text Box 1043"/>
          <p:cNvSpPr txBox="1">
            <a:spLocks noChangeArrowheads="1"/>
          </p:cNvSpPr>
          <p:nvPr/>
        </p:nvSpPr>
        <p:spPr bwMode="auto">
          <a:xfrm>
            <a:off x="3048000" y="1066800"/>
            <a:ext cx="184150" cy="339725"/>
          </a:xfrm>
          <a:prstGeom prst="rect">
            <a:avLst/>
          </a:prstGeom>
          <a:noFill/>
          <a:ln w="9525">
            <a:noFill/>
            <a:miter lim="800000"/>
            <a:headEnd/>
            <a:tailEnd/>
          </a:ln>
        </p:spPr>
        <p:txBody>
          <a:bodyPr wrap="none">
            <a:spAutoFit/>
          </a:bodyPr>
          <a:lstStyle/>
          <a:p>
            <a:pPr>
              <a:lnSpc>
                <a:spcPct val="90000"/>
              </a:lnSpc>
              <a:spcBef>
                <a:spcPct val="10000"/>
              </a:spcBef>
            </a:pPr>
            <a:endParaRPr lang="ar-EG" sz="1800"/>
          </a:p>
        </p:txBody>
      </p:sp>
      <p:sp>
        <p:nvSpPr>
          <p:cNvPr id="31764" name="Freeform 1044"/>
          <p:cNvSpPr>
            <a:spLocks/>
          </p:cNvSpPr>
          <p:nvPr/>
        </p:nvSpPr>
        <p:spPr bwMode="auto">
          <a:xfrm>
            <a:off x="2895600" y="1943100"/>
            <a:ext cx="4876800" cy="2095500"/>
          </a:xfrm>
          <a:custGeom>
            <a:avLst/>
            <a:gdLst>
              <a:gd name="T0" fmla="*/ 0 w 3072"/>
              <a:gd name="T1" fmla="*/ 1257300 h 1320"/>
              <a:gd name="T2" fmla="*/ 228600 w 3072"/>
              <a:gd name="T3" fmla="*/ 647700 h 1320"/>
              <a:gd name="T4" fmla="*/ 762000 w 3072"/>
              <a:gd name="T5" fmla="*/ 1333500 h 1320"/>
              <a:gd name="T6" fmla="*/ 1295400 w 3072"/>
              <a:gd name="T7" fmla="*/ 495300 h 1320"/>
              <a:gd name="T8" fmla="*/ 1828800 w 3072"/>
              <a:gd name="T9" fmla="*/ 1562100 h 1320"/>
              <a:gd name="T10" fmla="*/ 2590800 w 3072"/>
              <a:gd name="T11" fmla="*/ 266700 h 1320"/>
              <a:gd name="T12" fmla="*/ 3200400 w 3072"/>
              <a:gd name="T13" fmla="*/ 1714500 h 1320"/>
              <a:gd name="T14" fmla="*/ 3962400 w 3072"/>
              <a:gd name="T15" fmla="*/ 38100 h 1320"/>
              <a:gd name="T16" fmla="*/ 4343400 w 3072"/>
              <a:gd name="T17" fmla="*/ 1943100 h 1320"/>
              <a:gd name="T18" fmla="*/ 4876800 w 3072"/>
              <a:gd name="T19" fmla="*/ 952500 h 13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72"/>
              <a:gd name="T31" fmla="*/ 0 h 1320"/>
              <a:gd name="T32" fmla="*/ 3072 w 3072"/>
              <a:gd name="T33" fmla="*/ 1320 h 13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72" h="1320">
                <a:moveTo>
                  <a:pt x="0" y="792"/>
                </a:moveTo>
                <a:cubicBezTo>
                  <a:pt x="32" y="596"/>
                  <a:pt x="64" y="400"/>
                  <a:pt x="144" y="408"/>
                </a:cubicBezTo>
                <a:cubicBezTo>
                  <a:pt x="224" y="416"/>
                  <a:pt x="368" y="856"/>
                  <a:pt x="480" y="840"/>
                </a:cubicBezTo>
                <a:cubicBezTo>
                  <a:pt x="592" y="824"/>
                  <a:pt x="704" y="288"/>
                  <a:pt x="816" y="312"/>
                </a:cubicBezTo>
                <a:cubicBezTo>
                  <a:pt x="928" y="336"/>
                  <a:pt x="1016" y="1008"/>
                  <a:pt x="1152" y="984"/>
                </a:cubicBezTo>
                <a:cubicBezTo>
                  <a:pt x="1288" y="960"/>
                  <a:pt x="1488" y="152"/>
                  <a:pt x="1632" y="168"/>
                </a:cubicBezTo>
                <a:cubicBezTo>
                  <a:pt x="1776" y="184"/>
                  <a:pt x="1872" y="1104"/>
                  <a:pt x="2016" y="1080"/>
                </a:cubicBezTo>
                <a:cubicBezTo>
                  <a:pt x="2160" y="1056"/>
                  <a:pt x="2376" y="0"/>
                  <a:pt x="2496" y="24"/>
                </a:cubicBezTo>
                <a:cubicBezTo>
                  <a:pt x="2616" y="48"/>
                  <a:pt x="2640" y="1128"/>
                  <a:pt x="2736" y="1224"/>
                </a:cubicBezTo>
                <a:cubicBezTo>
                  <a:pt x="2832" y="1320"/>
                  <a:pt x="2952" y="960"/>
                  <a:pt x="3072" y="600"/>
                </a:cubicBezTo>
              </a:path>
            </a:pathLst>
          </a:custGeom>
          <a:noFill/>
          <a:ln w="38100" cap="flat" cmpd="sng">
            <a:solidFill>
              <a:schemeClr val="tx1"/>
            </a:solidFill>
            <a:prstDash val="solid"/>
            <a:round/>
            <a:headEnd type="triangle" w="med" len="med"/>
            <a:tailEnd type="triangle" w="med" len="med"/>
          </a:ln>
        </p:spPr>
        <p:txBody>
          <a:bodyPr wrap="none" anchor="ctr"/>
          <a:lstStyle/>
          <a:p>
            <a:endParaRPr lang="ar-EG"/>
          </a:p>
        </p:txBody>
      </p:sp>
      <p:sp>
        <p:nvSpPr>
          <p:cNvPr id="31765" name="AutoShape 1045"/>
          <p:cNvSpPr>
            <a:spLocks noChangeArrowheads="1"/>
          </p:cNvSpPr>
          <p:nvPr/>
        </p:nvSpPr>
        <p:spPr bwMode="auto">
          <a:xfrm rot="18639726" flipH="1">
            <a:off x="4978400" y="3441700"/>
            <a:ext cx="2514600" cy="609600"/>
          </a:xfrm>
          <a:custGeom>
            <a:avLst/>
            <a:gdLst>
              <a:gd name="T0" fmla="*/ 228433108 w 21600"/>
              <a:gd name="T1" fmla="*/ 0 h 21600"/>
              <a:gd name="T2" fmla="*/ 0 w 21600"/>
              <a:gd name="T3" fmla="*/ 8602134 h 21600"/>
              <a:gd name="T4" fmla="*/ 228433108 w 21600"/>
              <a:gd name="T5" fmla="*/ 17204267 h 21600"/>
              <a:gd name="T6" fmla="*/ 292741361 w 21600"/>
              <a:gd name="T7" fmla="*/ 8602134 h 21600"/>
              <a:gd name="T8" fmla="*/ 17694720 60000 65536"/>
              <a:gd name="T9" fmla="*/ 11796480 60000 65536"/>
              <a:gd name="T10" fmla="*/ 5898240 60000 65536"/>
              <a:gd name="T11" fmla="*/ 0 60000 65536"/>
              <a:gd name="T12" fmla="*/ 3375 w 21600"/>
              <a:gd name="T13" fmla="*/ 4500 h 21600"/>
              <a:gd name="T14" fmla="*/ 18832 w 21600"/>
              <a:gd name="T15" fmla="*/ 17100 h 21600"/>
            </a:gdLst>
            <a:ahLst/>
            <a:cxnLst>
              <a:cxn ang="T8">
                <a:pos x="T0" y="T1"/>
              </a:cxn>
              <a:cxn ang="T9">
                <a:pos x="T2" y="T3"/>
              </a:cxn>
              <a:cxn ang="T10">
                <a:pos x="T4" y="T5"/>
              </a:cxn>
              <a:cxn ang="T11">
                <a:pos x="T6" y="T7"/>
              </a:cxn>
            </a:cxnLst>
            <a:rect l="T12" t="T13" r="T14" b="T15"/>
            <a:pathLst>
              <a:path w="21600" h="21600">
                <a:moveTo>
                  <a:pt x="16855" y="0"/>
                </a:moveTo>
                <a:lnTo>
                  <a:pt x="16855" y="4500"/>
                </a:lnTo>
                <a:lnTo>
                  <a:pt x="3375" y="4500"/>
                </a:lnTo>
                <a:lnTo>
                  <a:pt x="3375" y="17100"/>
                </a:lnTo>
                <a:lnTo>
                  <a:pt x="16855" y="17100"/>
                </a:lnTo>
                <a:lnTo>
                  <a:pt x="16855" y="21600"/>
                </a:lnTo>
                <a:lnTo>
                  <a:pt x="21600" y="10800"/>
                </a:lnTo>
                <a:close/>
              </a:path>
              <a:path w="21600" h="21600">
                <a:moveTo>
                  <a:pt x="1350" y="4500"/>
                </a:moveTo>
                <a:lnTo>
                  <a:pt x="1350" y="17100"/>
                </a:lnTo>
                <a:lnTo>
                  <a:pt x="2700" y="17100"/>
                </a:lnTo>
                <a:lnTo>
                  <a:pt x="2700" y="4500"/>
                </a:lnTo>
                <a:close/>
              </a:path>
              <a:path w="21600" h="21600">
                <a:moveTo>
                  <a:pt x="0" y="4500"/>
                </a:moveTo>
                <a:lnTo>
                  <a:pt x="0" y="17100"/>
                </a:lnTo>
                <a:lnTo>
                  <a:pt x="675" y="17100"/>
                </a:lnTo>
                <a:lnTo>
                  <a:pt x="675" y="4500"/>
                </a:lnTo>
                <a:close/>
              </a:path>
            </a:pathLst>
          </a:custGeom>
          <a:solidFill>
            <a:schemeClr val="bg1"/>
          </a:solidFill>
          <a:ln w="28575">
            <a:solidFill>
              <a:schemeClr val="tx1"/>
            </a:solidFill>
            <a:miter lim="800000"/>
            <a:headEnd/>
            <a:tailEnd/>
          </a:ln>
        </p:spPr>
        <p:txBody>
          <a:bodyPr wrap="none" anchor="ctr"/>
          <a:lstStyle/>
          <a:p>
            <a:pPr algn="ctr"/>
            <a:r>
              <a:rPr lang="en-US" sz="2400"/>
              <a:t>Internalized</a:t>
            </a:r>
          </a:p>
        </p:txBody>
      </p:sp>
      <p:sp>
        <p:nvSpPr>
          <p:cNvPr id="31766" name="AutoShape 1046"/>
          <p:cNvSpPr>
            <a:spLocks noChangeArrowheads="1"/>
          </p:cNvSpPr>
          <p:nvPr/>
        </p:nvSpPr>
        <p:spPr bwMode="auto">
          <a:xfrm rot="-2206698">
            <a:off x="4724400" y="1600200"/>
            <a:ext cx="2514600" cy="609600"/>
          </a:xfrm>
          <a:custGeom>
            <a:avLst/>
            <a:gdLst>
              <a:gd name="T0" fmla="*/ 228433108 w 21600"/>
              <a:gd name="T1" fmla="*/ 0 h 21600"/>
              <a:gd name="T2" fmla="*/ 0 w 21600"/>
              <a:gd name="T3" fmla="*/ 8602134 h 21600"/>
              <a:gd name="T4" fmla="*/ 228433108 w 21600"/>
              <a:gd name="T5" fmla="*/ 17204267 h 21600"/>
              <a:gd name="T6" fmla="*/ 292741361 w 21600"/>
              <a:gd name="T7" fmla="*/ 8602134 h 21600"/>
              <a:gd name="T8" fmla="*/ 17694720 60000 65536"/>
              <a:gd name="T9" fmla="*/ 11796480 60000 65536"/>
              <a:gd name="T10" fmla="*/ 5898240 60000 65536"/>
              <a:gd name="T11" fmla="*/ 0 60000 65536"/>
              <a:gd name="T12" fmla="*/ 3375 w 21600"/>
              <a:gd name="T13" fmla="*/ 4500 h 21600"/>
              <a:gd name="T14" fmla="*/ 18832 w 21600"/>
              <a:gd name="T15" fmla="*/ 17100 h 21600"/>
            </a:gdLst>
            <a:ahLst/>
            <a:cxnLst>
              <a:cxn ang="T8">
                <a:pos x="T0" y="T1"/>
              </a:cxn>
              <a:cxn ang="T9">
                <a:pos x="T2" y="T3"/>
              </a:cxn>
              <a:cxn ang="T10">
                <a:pos x="T4" y="T5"/>
              </a:cxn>
              <a:cxn ang="T11">
                <a:pos x="T6" y="T7"/>
              </a:cxn>
            </a:cxnLst>
            <a:rect l="T12" t="T13" r="T14" b="T15"/>
            <a:pathLst>
              <a:path w="21600" h="21600">
                <a:moveTo>
                  <a:pt x="16855" y="0"/>
                </a:moveTo>
                <a:lnTo>
                  <a:pt x="16855" y="4500"/>
                </a:lnTo>
                <a:lnTo>
                  <a:pt x="3375" y="4500"/>
                </a:lnTo>
                <a:lnTo>
                  <a:pt x="3375" y="17100"/>
                </a:lnTo>
                <a:lnTo>
                  <a:pt x="16855" y="17100"/>
                </a:lnTo>
                <a:lnTo>
                  <a:pt x="16855" y="21600"/>
                </a:lnTo>
                <a:lnTo>
                  <a:pt x="21600" y="10800"/>
                </a:lnTo>
                <a:close/>
              </a:path>
              <a:path w="21600" h="21600">
                <a:moveTo>
                  <a:pt x="1350" y="4500"/>
                </a:moveTo>
                <a:lnTo>
                  <a:pt x="1350" y="17100"/>
                </a:lnTo>
                <a:lnTo>
                  <a:pt x="2700" y="17100"/>
                </a:lnTo>
                <a:lnTo>
                  <a:pt x="2700" y="4500"/>
                </a:lnTo>
                <a:close/>
              </a:path>
              <a:path w="21600" h="21600">
                <a:moveTo>
                  <a:pt x="0" y="4500"/>
                </a:moveTo>
                <a:lnTo>
                  <a:pt x="0" y="17100"/>
                </a:lnTo>
                <a:lnTo>
                  <a:pt x="675" y="17100"/>
                </a:lnTo>
                <a:lnTo>
                  <a:pt x="675" y="4500"/>
                </a:lnTo>
                <a:close/>
              </a:path>
            </a:pathLst>
          </a:custGeom>
          <a:solidFill>
            <a:schemeClr val="bg1"/>
          </a:solidFill>
          <a:ln w="28575">
            <a:solidFill>
              <a:schemeClr val="tx1"/>
            </a:solidFill>
            <a:miter lim="800000"/>
            <a:headEnd/>
            <a:tailEnd/>
          </a:ln>
        </p:spPr>
        <p:txBody>
          <a:bodyPr wrap="none" anchor="ctr"/>
          <a:lstStyle/>
          <a:p>
            <a:pPr algn="ctr"/>
            <a:r>
              <a:rPr lang="en-US" sz="2400"/>
              <a:t>Externalized</a:t>
            </a:r>
          </a:p>
        </p:txBody>
      </p:sp>
      <p:sp>
        <p:nvSpPr>
          <p:cNvPr id="31767" name="AutoShape 1047"/>
          <p:cNvSpPr>
            <a:spLocks noChangeArrowheads="1"/>
          </p:cNvSpPr>
          <p:nvPr/>
        </p:nvSpPr>
        <p:spPr bwMode="auto">
          <a:xfrm rot="2372932">
            <a:off x="2844800" y="3517900"/>
            <a:ext cx="2514600" cy="609600"/>
          </a:xfrm>
          <a:custGeom>
            <a:avLst/>
            <a:gdLst>
              <a:gd name="T0" fmla="*/ 228433108 w 21600"/>
              <a:gd name="T1" fmla="*/ 0 h 21600"/>
              <a:gd name="T2" fmla="*/ 0 w 21600"/>
              <a:gd name="T3" fmla="*/ 8602134 h 21600"/>
              <a:gd name="T4" fmla="*/ 228433108 w 21600"/>
              <a:gd name="T5" fmla="*/ 17204267 h 21600"/>
              <a:gd name="T6" fmla="*/ 292741361 w 21600"/>
              <a:gd name="T7" fmla="*/ 8602134 h 21600"/>
              <a:gd name="T8" fmla="*/ 17694720 60000 65536"/>
              <a:gd name="T9" fmla="*/ 11796480 60000 65536"/>
              <a:gd name="T10" fmla="*/ 5898240 60000 65536"/>
              <a:gd name="T11" fmla="*/ 0 60000 65536"/>
              <a:gd name="T12" fmla="*/ 3375 w 21600"/>
              <a:gd name="T13" fmla="*/ 4500 h 21600"/>
              <a:gd name="T14" fmla="*/ 18832 w 21600"/>
              <a:gd name="T15" fmla="*/ 17100 h 21600"/>
            </a:gdLst>
            <a:ahLst/>
            <a:cxnLst>
              <a:cxn ang="T8">
                <a:pos x="T0" y="T1"/>
              </a:cxn>
              <a:cxn ang="T9">
                <a:pos x="T2" y="T3"/>
              </a:cxn>
              <a:cxn ang="T10">
                <a:pos x="T4" y="T5"/>
              </a:cxn>
              <a:cxn ang="T11">
                <a:pos x="T6" y="T7"/>
              </a:cxn>
            </a:cxnLst>
            <a:rect l="T12" t="T13" r="T14" b="T15"/>
            <a:pathLst>
              <a:path w="21600" h="21600">
                <a:moveTo>
                  <a:pt x="16855" y="0"/>
                </a:moveTo>
                <a:lnTo>
                  <a:pt x="16855" y="4500"/>
                </a:lnTo>
                <a:lnTo>
                  <a:pt x="3375" y="4500"/>
                </a:lnTo>
                <a:lnTo>
                  <a:pt x="3375" y="17100"/>
                </a:lnTo>
                <a:lnTo>
                  <a:pt x="16855" y="17100"/>
                </a:lnTo>
                <a:lnTo>
                  <a:pt x="16855" y="21600"/>
                </a:lnTo>
                <a:lnTo>
                  <a:pt x="21600" y="10800"/>
                </a:lnTo>
                <a:close/>
              </a:path>
              <a:path w="21600" h="21600">
                <a:moveTo>
                  <a:pt x="1350" y="4500"/>
                </a:moveTo>
                <a:lnTo>
                  <a:pt x="1350" y="17100"/>
                </a:lnTo>
                <a:lnTo>
                  <a:pt x="2700" y="17100"/>
                </a:lnTo>
                <a:lnTo>
                  <a:pt x="2700" y="4500"/>
                </a:lnTo>
                <a:close/>
              </a:path>
              <a:path w="21600" h="21600">
                <a:moveTo>
                  <a:pt x="0" y="4500"/>
                </a:moveTo>
                <a:lnTo>
                  <a:pt x="0" y="17100"/>
                </a:lnTo>
                <a:lnTo>
                  <a:pt x="675" y="17100"/>
                </a:lnTo>
                <a:lnTo>
                  <a:pt x="675" y="4500"/>
                </a:lnTo>
                <a:close/>
              </a:path>
            </a:pathLst>
          </a:custGeom>
          <a:solidFill>
            <a:schemeClr val="bg1"/>
          </a:solidFill>
          <a:ln w="28575">
            <a:solidFill>
              <a:schemeClr val="tx1"/>
            </a:solidFill>
            <a:miter lim="800000"/>
            <a:headEnd/>
            <a:tailEnd/>
          </a:ln>
        </p:spPr>
        <p:txBody>
          <a:bodyPr wrap="none" anchor="ctr"/>
          <a:lstStyle/>
          <a:p>
            <a:pPr algn="ctr"/>
            <a:r>
              <a:rPr lang="en-US" sz="2400"/>
              <a:t>Socialization</a:t>
            </a:r>
          </a:p>
        </p:txBody>
      </p:sp>
      <p:sp>
        <p:nvSpPr>
          <p:cNvPr id="31768" name="AutoShape 1048"/>
          <p:cNvSpPr>
            <a:spLocks noChangeArrowheads="1"/>
          </p:cNvSpPr>
          <p:nvPr/>
        </p:nvSpPr>
        <p:spPr bwMode="auto">
          <a:xfrm rot="8823181" flipH="1">
            <a:off x="3048000" y="1752600"/>
            <a:ext cx="2514600" cy="609600"/>
          </a:xfrm>
          <a:custGeom>
            <a:avLst/>
            <a:gdLst>
              <a:gd name="T0" fmla="*/ 228433108 w 21600"/>
              <a:gd name="T1" fmla="*/ 0 h 21600"/>
              <a:gd name="T2" fmla="*/ 0 w 21600"/>
              <a:gd name="T3" fmla="*/ 8602134 h 21600"/>
              <a:gd name="T4" fmla="*/ 228433108 w 21600"/>
              <a:gd name="T5" fmla="*/ 17204267 h 21600"/>
              <a:gd name="T6" fmla="*/ 292741361 w 21600"/>
              <a:gd name="T7" fmla="*/ 8602134 h 21600"/>
              <a:gd name="T8" fmla="*/ 17694720 60000 65536"/>
              <a:gd name="T9" fmla="*/ 11796480 60000 65536"/>
              <a:gd name="T10" fmla="*/ 5898240 60000 65536"/>
              <a:gd name="T11" fmla="*/ 0 60000 65536"/>
              <a:gd name="T12" fmla="*/ 3375 w 21600"/>
              <a:gd name="T13" fmla="*/ 4500 h 21600"/>
              <a:gd name="T14" fmla="*/ 18832 w 21600"/>
              <a:gd name="T15" fmla="*/ 17100 h 21600"/>
            </a:gdLst>
            <a:ahLst/>
            <a:cxnLst>
              <a:cxn ang="T8">
                <a:pos x="T0" y="T1"/>
              </a:cxn>
              <a:cxn ang="T9">
                <a:pos x="T2" y="T3"/>
              </a:cxn>
              <a:cxn ang="T10">
                <a:pos x="T4" y="T5"/>
              </a:cxn>
              <a:cxn ang="T11">
                <a:pos x="T6" y="T7"/>
              </a:cxn>
            </a:cxnLst>
            <a:rect l="T12" t="T13" r="T14" b="T15"/>
            <a:pathLst>
              <a:path w="21600" h="21600">
                <a:moveTo>
                  <a:pt x="16855" y="0"/>
                </a:moveTo>
                <a:lnTo>
                  <a:pt x="16855" y="4500"/>
                </a:lnTo>
                <a:lnTo>
                  <a:pt x="3375" y="4500"/>
                </a:lnTo>
                <a:lnTo>
                  <a:pt x="3375" y="17100"/>
                </a:lnTo>
                <a:lnTo>
                  <a:pt x="16855" y="17100"/>
                </a:lnTo>
                <a:lnTo>
                  <a:pt x="16855" y="21600"/>
                </a:lnTo>
                <a:lnTo>
                  <a:pt x="21600" y="10800"/>
                </a:lnTo>
                <a:close/>
              </a:path>
              <a:path w="21600" h="21600">
                <a:moveTo>
                  <a:pt x="1350" y="4500"/>
                </a:moveTo>
                <a:lnTo>
                  <a:pt x="1350" y="17100"/>
                </a:lnTo>
                <a:lnTo>
                  <a:pt x="2700" y="17100"/>
                </a:lnTo>
                <a:lnTo>
                  <a:pt x="2700" y="4500"/>
                </a:lnTo>
                <a:close/>
              </a:path>
              <a:path w="21600" h="21600">
                <a:moveTo>
                  <a:pt x="0" y="4500"/>
                </a:moveTo>
                <a:lnTo>
                  <a:pt x="0" y="17100"/>
                </a:lnTo>
                <a:lnTo>
                  <a:pt x="675" y="17100"/>
                </a:lnTo>
                <a:lnTo>
                  <a:pt x="675" y="4500"/>
                </a:lnTo>
                <a:close/>
              </a:path>
            </a:pathLst>
          </a:custGeom>
          <a:solidFill>
            <a:schemeClr val="bg1"/>
          </a:solidFill>
          <a:ln w="28575">
            <a:solidFill>
              <a:schemeClr val="tx1"/>
            </a:solidFill>
            <a:miter lim="800000"/>
            <a:headEnd/>
            <a:tailEnd/>
          </a:ln>
        </p:spPr>
        <p:txBody>
          <a:bodyPr rot="10800000" wrap="none" anchor="ctr"/>
          <a:lstStyle/>
          <a:p>
            <a:pPr algn="ctr"/>
            <a:r>
              <a:rPr lang="en-US" sz="2400"/>
              <a:t>Combination</a:t>
            </a:r>
          </a:p>
        </p:txBody>
      </p:sp>
      <p:sp>
        <p:nvSpPr>
          <p:cNvPr id="25" name="Slide Number Placeholder 24"/>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676400"/>
          </a:xfrm>
          <a:solidFill>
            <a:schemeClr val="accent3">
              <a:lumMod val="60000"/>
              <a:lumOff val="40000"/>
            </a:schemeClr>
          </a:solidFill>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The spiral model of organizational knowledge creation</a:t>
            </a:r>
            <a:r>
              <a:rPr lang="en-US" dirty="0" smtClean="0"/>
              <a:t/>
            </a:r>
            <a:br>
              <a:rPr lang="en-US" dirty="0" smtClean="0"/>
            </a:br>
            <a:endParaRPr lang="ar-EG" dirty="0"/>
          </a:p>
        </p:txBody>
      </p:sp>
      <p:sp>
        <p:nvSpPr>
          <p:cNvPr id="3" name="Content Placeholder 2"/>
          <p:cNvSpPr>
            <a:spLocks noGrp="1"/>
          </p:cNvSpPr>
          <p:nvPr>
            <p:ph idx="1"/>
          </p:nvPr>
        </p:nvSpPr>
        <p:spPr>
          <a:xfrm>
            <a:off x="457200" y="1981200"/>
            <a:ext cx="8229600" cy="4144963"/>
          </a:xfrm>
          <a:solidFill>
            <a:schemeClr val="accent3">
              <a:lumMod val="20000"/>
              <a:lumOff val="80000"/>
            </a:schemeClr>
          </a:solidFill>
        </p:spPr>
        <p:txBody>
          <a:bodyPr>
            <a:normAutofit lnSpcReduction="10000"/>
          </a:bodyPr>
          <a:lstStyle/>
          <a:p>
            <a:r>
              <a:rPr lang="en-US" dirty="0" smtClean="0"/>
              <a:t>The idea behind this model is that the interaction between tacit and explicit k will be larger in scale and faster in speed as more actors in, and the process of knowledge creation can be viewed as an upward spiral endless process, starting at the individual level and expanding as it moves through communities of interaction (individual- group- organization – inter organization).</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Autofit/>
          </a:bodyPr>
          <a:lstStyle/>
          <a:p>
            <a:r>
              <a:rPr lang="en-US" sz="4800" b="1" dirty="0" smtClean="0">
                <a:solidFill>
                  <a:srgbClr val="002060"/>
                </a:solidFill>
              </a:rPr>
              <a:t>The concept of </a:t>
            </a:r>
            <a:r>
              <a:rPr lang="en-US" sz="9600" b="1" dirty="0" smtClean="0">
                <a:solidFill>
                  <a:srgbClr val="002060"/>
                </a:solidFill>
              </a:rPr>
              <a:t>Ba</a:t>
            </a:r>
            <a:endParaRPr lang="ar-EG" sz="9600" b="1" dirty="0">
              <a:solidFill>
                <a:srgbClr val="002060"/>
              </a:solidFill>
            </a:endParaRPr>
          </a:p>
        </p:txBody>
      </p:sp>
      <p:sp>
        <p:nvSpPr>
          <p:cNvPr id="3" name="Content Placeholder 2"/>
          <p:cNvSpPr>
            <a:spLocks noGrp="1"/>
          </p:cNvSpPr>
          <p:nvPr>
            <p:ph idx="1"/>
          </p:nvPr>
        </p:nvSpPr>
        <p:spPr>
          <a:solidFill>
            <a:schemeClr val="accent2">
              <a:lumMod val="20000"/>
              <a:lumOff val="80000"/>
            </a:schemeClr>
          </a:solidFill>
        </p:spPr>
        <p:txBody>
          <a:bodyPr>
            <a:normAutofit fontScale="70000" lnSpcReduction="20000"/>
          </a:bodyPr>
          <a:lstStyle/>
          <a:p>
            <a:r>
              <a:rPr lang="en-US" dirty="0" smtClean="0"/>
              <a:t>It is useful to consider the conditions and environments that facilitate new k creation. </a:t>
            </a:r>
          </a:p>
          <a:p>
            <a:r>
              <a:rPr lang="en-US" dirty="0" smtClean="0"/>
              <a:t>Nonaka and Konno (1998) introduced a term </a:t>
            </a:r>
            <a:r>
              <a:rPr lang="en-US" b="1" dirty="0" smtClean="0"/>
              <a:t>(Ba)</a:t>
            </a:r>
            <a:r>
              <a:rPr lang="en-US" dirty="0" smtClean="0"/>
              <a:t> defined as </a:t>
            </a:r>
            <a:r>
              <a:rPr lang="en-US" dirty="0" smtClean="0">
                <a:solidFill>
                  <a:srgbClr val="FF0000"/>
                </a:solidFill>
              </a:rPr>
              <a:t>“</a:t>
            </a:r>
            <a:r>
              <a:rPr lang="en-US" b="1" dirty="0" smtClean="0">
                <a:solidFill>
                  <a:srgbClr val="FF0000"/>
                </a:solidFill>
              </a:rPr>
              <a:t>a shared context in which k is created, shared, and utilized “</a:t>
            </a:r>
            <a:r>
              <a:rPr lang="en-US" b="1" dirty="0" smtClean="0"/>
              <a:t> </a:t>
            </a:r>
            <a:r>
              <a:rPr lang="en-US" dirty="0" smtClean="0"/>
              <a:t>.</a:t>
            </a:r>
          </a:p>
          <a:p>
            <a:r>
              <a:rPr lang="en-US" dirty="0" smtClean="0">
                <a:solidFill>
                  <a:schemeClr val="tx2">
                    <a:lumMod val="60000"/>
                    <a:lumOff val="40000"/>
                  </a:schemeClr>
                </a:solidFill>
              </a:rPr>
              <a:t>For the Japanese Ba defined as  a </a:t>
            </a:r>
            <a:r>
              <a:rPr lang="en-US" b="1" dirty="0" smtClean="0">
                <a:solidFill>
                  <a:schemeClr val="tx2"/>
                </a:solidFill>
              </a:rPr>
              <a:t>“common place or space for knowledge creation” </a:t>
            </a:r>
          </a:p>
          <a:p>
            <a:endParaRPr lang="en-US" dirty="0" smtClean="0"/>
          </a:p>
          <a:p>
            <a:r>
              <a:rPr lang="en-US" dirty="0" smtClean="0"/>
              <a:t>it has a function of serving as a platform of knowledge creation, </a:t>
            </a:r>
          </a:p>
          <a:p>
            <a:r>
              <a:rPr lang="en-US" dirty="0" smtClean="0"/>
              <a:t>Ba -------- can be a physical space (a meeting room),</a:t>
            </a:r>
          </a:p>
          <a:p>
            <a:r>
              <a:rPr lang="en-US" dirty="0" smtClean="0"/>
              <a:t> Ba---------can be a virtual space (e-mail - teleconference), </a:t>
            </a:r>
          </a:p>
          <a:p>
            <a:r>
              <a:rPr lang="en-US" dirty="0" smtClean="0"/>
              <a:t>Ba ---------can be a mental space (shared experiences, ideas -mental model) </a:t>
            </a:r>
          </a:p>
          <a:p>
            <a:r>
              <a:rPr lang="en-US" dirty="0" smtClean="0"/>
              <a:t> Ba -------can be a combination of them (Bas).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GB" dirty="0" smtClean="0">
                <a:solidFill>
                  <a:srgbClr val="7030A0"/>
                </a:solidFill>
              </a:rPr>
              <a:t>Criticism</a:t>
            </a:r>
            <a:endParaRPr lang="ar-EG" b="1" u="sng" dirty="0">
              <a:solidFill>
                <a:srgbClr val="7030A0"/>
              </a:solidFill>
            </a:endParaRPr>
          </a:p>
        </p:txBody>
      </p:sp>
      <p:sp>
        <p:nvSpPr>
          <p:cNvPr id="3" name="Content Placeholder 2"/>
          <p:cNvSpPr>
            <a:spLocks noGrp="1"/>
          </p:cNvSpPr>
          <p:nvPr>
            <p:ph idx="1"/>
          </p:nvPr>
        </p:nvSpPr>
        <p:spPr>
          <a:solidFill>
            <a:schemeClr val="accent2">
              <a:lumMod val="20000"/>
              <a:lumOff val="80000"/>
            </a:schemeClr>
          </a:solidFill>
        </p:spPr>
        <p:txBody>
          <a:bodyPr>
            <a:normAutofit fontScale="47500" lnSpcReduction="20000"/>
          </a:bodyPr>
          <a:lstStyle/>
          <a:p>
            <a:pPr algn="ctr">
              <a:buNone/>
            </a:pPr>
            <a:r>
              <a:rPr lang="en-US" sz="4800" b="1" dirty="0" smtClean="0">
                <a:solidFill>
                  <a:srgbClr val="002060"/>
                </a:solidFill>
              </a:rPr>
              <a:t>Some </a:t>
            </a:r>
            <a:r>
              <a:rPr lang="en-US" sz="4800" dirty="0" smtClean="0"/>
              <a:t>authors </a:t>
            </a:r>
            <a:r>
              <a:rPr lang="en-US" sz="4800" dirty="0" smtClean="0">
                <a:solidFill>
                  <a:srgbClr val="FF0000"/>
                </a:solidFill>
              </a:rPr>
              <a:t>( Boland et.al,  94 ) </a:t>
            </a:r>
            <a:r>
              <a:rPr lang="en-US" sz="4800" dirty="0" smtClean="0"/>
              <a:t>criticize Nonaka theory since it is  difficult to use the distinctive categories of knowledge which are in the social practice interrelated and inseparable items.</a:t>
            </a:r>
          </a:p>
          <a:p>
            <a:pPr algn="ctr">
              <a:buNone/>
            </a:pPr>
            <a:r>
              <a:rPr lang="en-US" sz="4800" dirty="0" smtClean="0"/>
              <a:t>  </a:t>
            </a:r>
          </a:p>
          <a:p>
            <a:pPr algn="ctr">
              <a:buNone/>
            </a:pPr>
            <a:r>
              <a:rPr lang="en-US" sz="4800" dirty="0" smtClean="0"/>
              <a:t> Others found it is difficult to focus on the  abstract integration of these inseparable categories  apart from the way firms use k in practice (</a:t>
            </a:r>
            <a:r>
              <a:rPr lang="en-US" sz="4800" dirty="0" err="1" smtClean="0">
                <a:solidFill>
                  <a:srgbClr val="FF0000"/>
                </a:solidFill>
              </a:rPr>
              <a:t>Tsoukas</a:t>
            </a:r>
            <a:r>
              <a:rPr lang="en-US" sz="4800" dirty="0" smtClean="0">
                <a:solidFill>
                  <a:srgbClr val="FF0000"/>
                </a:solidFill>
              </a:rPr>
              <a:t> 1996 </a:t>
            </a:r>
            <a:r>
              <a:rPr lang="en-US" sz="4800" dirty="0" smtClean="0"/>
              <a:t>)</a:t>
            </a:r>
          </a:p>
          <a:p>
            <a:pPr algn="ctr">
              <a:buNone/>
            </a:pPr>
            <a:r>
              <a:rPr lang="en-US" sz="4800" dirty="0" smtClean="0"/>
              <a:t>. Others also claimed that  the </a:t>
            </a:r>
            <a:r>
              <a:rPr lang="en-US" sz="4800" b="1" dirty="0" smtClean="0"/>
              <a:t>SECI</a:t>
            </a:r>
            <a:r>
              <a:rPr lang="en-US" sz="4800" dirty="0" smtClean="0"/>
              <a:t> model failed to  explain some important keys such as; how individual generate tacit k. , how the emerging problems are resolved , and what are the closure means for k creation in organizations , . </a:t>
            </a:r>
            <a:r>
              <a:rPr lang="en-US" sz="4800" dirty="0" smtClean="0">
                <a:solidFill>
                  <a:srgbClr val="FF0000"/>
                </a:solidFill>
              </a:rPr>
              <a:t>Spender (1996) </a:t>
            </a:r>
          </a:p>
          <a:p>
            <a:pPr algn="ctr">
              <a:buNone/>
            </a:pPr>
            <a:r>
              <a:rPr lang="en-US" sz="4800" b="1" dirty="0" smtClean="0">
                <a:solidFill>
                  <a:srgbClr val="FFC000"/>
                </a:solidFill>
              </a:rPr>
              <a:t>However Nonaka's theory still has a wide  acceptance and application among km authors and practitioners</a:t>
            </a:r>
            <a:endParaRPr lang="en-US" sz="4800" b="1" dirty="0" smtClean="0">
              <a:solidFill>
                <a:srgbClr val="002060"/>
              </a:solidFill>
            </a:endParaRP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40000"/>
              <a:lumOff val="60000"/>
            </a:schemeClr>
          </a:solidFill>
        </p:spPr>
        <p:txBody>
          <a:bodyPr>
            <a:normAutofit/>
          </a:bodyPr>
          <a:lstStyle/>
          <a:p>
            <a:r>
              <a:rPr lang="en-US" sz="3600" b="1" dirty="0" smtClean="0">
                <a:solidFill>
                  <a:srgbClr val="0070C0"/>
                </a:solidFill>
              </a:rPr>
              <a:t>Knowledge Creation Process in Practice</a:t>
            </a:r>
            <a:endParaRPr lang="ar-EG" sz="3600" b="1" dirty="0">
              <a:solidFill>
                <a:srgbClr val="0070C0"/>
              </a:solidFill>
            </a:endParaRPr>
          </a:p>
        </p:txBody>
      </p:sp>
      <p:sp>
        <p:nvSpPr>
          <p:cNvPr id="3" name="Content Placeholder 2"/>
          <p:cNvSpPr>
            <a:spLocks noGrp="1"/>
          </p:cNvSpPr>
          <p:nvPr>
            <p:ph idx="1"/>
          </p:nvPr>
        </p:nvSpPr>
        <p:spPr>
          <a:solidFill>
            <a:schemeClr val="accent2">
              <a:lumMod val="20000"/>
              <a:lumOff val="80000"/>
            </a:schemeClr>
          </a:solidFill>
        </p:spPr>
        <p:txBody>
          <a:bodyPr>
            <a:normAutofit fontScale="85000" lnSpcReduction="20000"/>
          </a:bodyPr>
          <a:lstStyle/>
          <a:p>
            <a:pPr algn="just"/>
            <a:r>
              <a:rPr lang="en-US" sz="3600" dirty="0" smtClean="0"/>
              <a:t>Regarding to the tacit </a:t>
            </a:r>
            <a:r>
              <a:rPr lang="en-US" sz="3600" dirty="0" err="1" smtClean="0"/>
              <a:t>ness</a:t>
            </a:r>
            <a:r>
              <a:rPr lang="en-US" sz="3600" dirty="0" smtClean="0"/>
              <a:t> nature of knowledge K. creation process cannot be managed in the traditional management</a:t>
            </a:r>
            <a:r>
              <a:rPr lang="en-US" sz="4500" dirty="0" smtClean="0"/>
              <a:t>.</a:t>
            </a:r>
          </a:p>
          <a:p>
            <a:pPr algn="just"/>
            <a:endParaRPr lang="en-US" sz="4500" dirty="0" smtClean="0"/>
          </a:p>
          <a:p>
            <a:pPr algn="just"/>
            <a:r>
              <a:rPr lang="en-US" sz="3600" dirty="0" smtClean="0"/>
              <a:t>Authors replaced it by the concept of knowledge </a:t>
            </a:r>
            <a:r>
              <a:rPr lang="en-US" sz="3600" u="sng" dirty="0" smtClean="0">
                <a:solidFill>
                  <a:srgbClr val="FF0000"/>
                </a:solidFill>
              </a:rPr>
              <a:t>enablers and barriers</a:t>
            </a:r>
            <a:r>
              <a:rPr lang="en-US" sz="3600" dirty="0" smtClean="0">
                <a:solidFill>
                  <a:srgbClr val="FF0000"/>
                </a:solidFill>
              </a:rPr>
              <a:t> </a:t>
            </a:r>
          </a:p>
          <a:p>
            <a:pPr algn="just"/>
            <a:endParaRPr lang="en-US" sz="4000" dirty="0" smtClean="0">
              <a:solidFill>
                <a:srgbClr val="FF0000"/>
              </a:solidFill>
            </a:endParaRPr>
          </a:p>
          <a:p>
            <a:pPr algn="just"/>
            <a:r>
              <a:rPr lang="en-US" sz="3600" dirty="0" smtClean="0"/>
              <a:t>The explaining factors that influences  positively (enablers) and some factors influence negatively  on knowledge creation process </a:t>
            </a:r>
            <a:endParaRPr lang="ar-EG" sz="3600" dirty="0" smtClean="0"/>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60000"/>
              <a:lumOff val="40000"/>
            </a:schemeClr>
          </a:solidFill>
        </p:spPr>
        <p:txBody>
          <a:bodyPr/>
          <a:lstStyle/>
          <a:p>
            <a:r>
              <a:rPr lang="en-US" b="1" dirty="0" smtClean="0">
                <a:solidFill>
                  <a:srgbClr val="0070C0"/>
                </a:solidFill>
              </a:rPr>
              <a:t>K. Creation Enablers</a:t>
            </a:r>
            <a:endParaRPr lang="ar-EG" dirty="0"/>
          </a:p>
        </p:txBody>
      </p:sp>
      <p:sp>
        <p:nvSpPr>
          <p:cNvPr id="3" name="Content Placeholder 2"/>
          <p:cNvSpPr>
            <a:spLocks noGrp="1"/>
          </p:cNvSpPr>
          <p:nvPr>
            <p:ph idx="1"/>
          </p:nvPr>
        </p:nvSpPr>
        <p:spPr>
          <a:solidFill>
            <a:schemeClr val="accent2">
              <a:lumMod val="20000"/>
              <a:lumOff val="80000"/>
            </a:schemeClr>
          </a:solidFill>
        </p:spPr>
        <p:txBody>
          <a:bodyPr>
            <a:normAutofit fontScale="70000" lnSpcReduction="20000"/>
          </a:bodyPr>
          <a:lstStyle/>
          <a:p>
            <a:pPr algn="ctr">
              <a:buFont typeface="Wingdings" pitchFamily="2" charset="2"/>
              <a:buChar char="q"/>
            </a:pPr>
            <a:r>
              <a:rPr lang="en-US" b="1" u="sng" dirty="0" smtClean="0">
                <a:solidFill>
                  <a:srgbClr val="00B050"/>
                </a:solidFill>
              </a:rPr>
              <a:t>The most important k creation enablers are:-</a:t>
            </a:r>
          </a:p>
          <a:p>
            <a:pPr>
              <a:buNone/>
            </a:pPr>
            <a:r>
              <a:rPr lang="en-US" b="1" dirty="0" smtClean="0">
                <a:solidFill>
                  <a:srgbClr val="FF0000"/>
                </a:solidFill>
              </a:rPr>
              <a:t>  </a:t>
            </a:r>
          </a:p>
          <a:p>
            <a:pPr marL="514350" indent="-514350">
              <a:buFont typeface="+mj-lt"/>
              <a:buAutoNum type="arabicPeriod"/>
            </a:pPr>
            <a:r>
              <a:rPr lang="en-US" b="1" dirty="0" smtClean="0"/>
              <a:t>Management commitment </a:t>
            </a:r>
          </a:p>
          <a:p>
            <a:pPr marL="514350" indent="-514350">
              <a:buFont typeface="+mj-lt"/>
              <a:buAutoNum type="arabicPeriod"/>
            </a:pPr>
            <a:r>
              <a:rPr lang="en-US" b="1" dirty="0" smtClean="0"/>
              <a:t> knowledge asset (KAs) </a:t>
            </a:r>
          </a:p>
          <a:p>
            <a:pPr marL="514350" indent="-514350">
              <a:buFont typeface="+mj-lt"/>
              <a:buAutoNum type="arabicPeriod"/>
            </a:pPr>
            <a:r>
              <a:rPr lang="en-US" b="1" dirty="0" smtClean="0"/>
              <a:t>The available  degree of relationship- </a:t>
            </a:r>
          </a:p>
          <a:p>
            <a:pPr marL="514350" indent="-514350">
              <a:buFont typeface="+mj-lt"/>
              <a:buAutoNum type="arabicPeriod"/>
            </a:pPr>
            <a:r>
              <a:rPr lang="en-US" b="1" dirty="0" smtClean="0"/>
              <a:t>the organizational culture </a:t>
            </a:r>
          </a:p>
          <a:p>
            <a:pPr marL="514350" indent="-514350">
              <a:buFont typeface="+mj-lt"/>
              <a:buAutoNum type="arabicPeriod"/>
            </a:pPr>
            <a:r>
              <a:rPr lang="en-US" b="1" dirty="0" smtClean="0"/>
              <a:t>the organizational structure   </a:t>
            </a:r>
          </a:p>
          <a:p>
            <a:pPr marL="514350" indent="-514350">
              <a:buFont typeface="+mj-lt"/>
              <a:buAutoNum type="arabicPeriod"/>
            </a:pPr>
            <a:r>
              <a:rPr lang="en-US" b="1" dirty="0" smtClean="0"/>
              <a:t> The 7 Cs (connection, concurrency, comprehension communication, conceptualization, collaboration, and collective intelligence),</a:t>
            </a:r>
          </a:p>
          <a:p>
            <a:pPr marL="514350" indent="-514350">
              <a:buFont typeface="+mj-lt"/>
              <a:buAutoNum type="arabicPeriod"/>
            </a:pPr>
            <a:r>
              <a:rPr lang="en-US" b="1" dirty="0" smtClean="0"/>
              <a:t>Resource allocation . </a:t>
            </a:r>
          </a:p>
          <a:p>
            <a:pPr marL="514350" indent="-514350"/>
            <a:r>
              <a:rPr lang="en-US" b="1" dirty="0" smtClean="0">
                <a:solidFill>
                  <a:schemeClr val="accent4">
                    <a:lumMod val="75000"/>
                  </a:schemeClr>
                </a:solidFill>
              </a:rPr>
              <a:t>Generally speaking we can consider the lack of any of knowledge creation facilitator as barriers for successful knowledge creation process</a:t>
            </a:r>
            <a:r>
              <a:rPr lang="en-US" b="1" dirty="0" smtClean="0">
                <a:solidFill>
                  <a:srgbClr val="FFC000"/>
                </a:solidFill>
              </a:rPr>
              <a:t>.</a:t>
            </a:r>
          </a:p>
          <a:p>
            <a:endParaRPr lang="ar-EG"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US" dirty="0" smtClean="0"/>
              <a:t>KM Approaches </a:t>
            </a:r>
            <a:endParaRPr lang="ar-EG" dirty="0"/>
          </a:p>
        </p:txBody>
      </p:sp>
      <p:sp>
        <p:nvSpPr>
          <p:cNvPr id="3" name="Content Placeholder 2"/>
          <p:cNvSpPr>
            <a:spLocks noGrp="1"/>
          </p:cNvSpPr>
          <p:nvPr>
            <p:ph idx="1"/>
          </p:nvPr>
        </p:nvSpPr>
        <p:spPr>
          <a:solidFill>
            <a:schemeClr val="accent2">
              <a:lumMod val="20000"/>
              <a:lumOff val="80000"/>
            </a:schemeClr>
          </a:solidFill>
        </p:spPr>
        <p:txBody>
          <a:bodyPr/>
          <a:lstStyle/>
          <a:p>
            <a:r>
              <a:rPr lang="en-GB" sz="2800" b="1" dirty="0" smtClean="0"/>
              <a:t>According to the literature, three main approaches can be determined in addressing KM; </a:t>
            </a:r>
          </a:p>
          <a:p>
            <a:pPr marL="514350" indent="-514350">
              <a:buFont typeface="+mj-lt"/>
              <a:buAutoNum type="arabicPeriod"/>
            </a:pPr>
            <a:r>
              <a:rPr lang="en-GB" dirty="0" smtClean="0"/>
              <a:t> </a:t>
            </a:r>
            <a:r>
              <a:rPr lang="en-GB" sz="2400" b="1" dirty="0" smtClean="0"/>
              <a:t>KM as a process approach  </a:t>
            </a:r>
          </a:p>
          <a:p>
            <a:pPr marL="514350" indent="-514350">
              <a:buFont typeface="+mj-lt"/>
              <a:buAutoNum type="arabicPeriod"/>
            </a:pPr>
            <a:r>
              <a:rPr lang="en-GB" sz="2400" b="1" dirty="0" smtClean="0"/>
              <a:t> KM as an infrastructure approach </a:t>
            </a:r>
          </a:p>
          <a:p>
            <a:pPr marL="514350" indent="-514350">
              <a:buFont typeface="+mj-lt"/>
              <a:buAutoNum type="arabicPeriod"/>
            </a:pPr>
            <a:r>
              <a:rPr lang="en-GB" sz="2400" b="1" dirty="0" smtClean="0"/>
              <a:t> KM as an intellectual capital approach </a:t>
            </a:r>
            <a:endParaRPr lang="ar-EG" sz="2400" b="1" dirty="0" smtClean="0"/>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600200"/>
            <a:ext cx="7620000" cy="4525963"/>
          </a:xfrm>
          <a:solidFill>
            <a:schemeClr val="accent2">
              <a:lumMod val="20000"/>
              <a:lumOff val="80000"/>
            </a:schemeClr>
          </a:solidFill>
        </p:spPr>
        <p:txBody>
          <a:bodyPr/>
          <a:lstStyle/>
          <a:p>
            <a:pPr algn="ctr">
              <a:buNone/>
            </a:pPr>
            <a:r>
              <a:rPr lang="en-US" sz="4800" b="1" dirty="0" smtClean="0">
                <a:solidFill>
                  <a:srgbClr val="0070C0"/>
                </a:solidFill>
              </a:rPr>
              <a:t>CASE STUDY </a:t>
            </a:r>
          </a:p>
          <a:p>
            <a:pPr algn="ctr">
              <a:buNone/>
            </a:pPr>
            <a:r>
              <a:rPr lang="en-US" sz="4800" b="1" dirty="0" smtClean="0">
                <a:solidFill>
                  <a:srgbClr val="0070C0"/>
                </a:solidFill>
              </a:rPr>
              <a:t>Japanese-Style versus  Western-Style</a:t>
            </a:r>
          </a:p>
          <a:p>
            <a:pPr algn="ctr">
              <a:buNone/>
            </a:pPr>
            <a:r>
              <a:rPr lang="en-US" sz="4800" b="1" dirty="0" smtClean="0">
                <a:solidFill>
                  <a:srgbClr val="0070C0"/>
                </a:solidFill>
              </a:rPr>
              <a:t>In  Organizational Knowledge Creation</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76200" y="25400"/>
            <a:ext cx="9283700" cy="396875"/>
          </a:xfrm>
          <a:prstGeom prst="rect">
            <a:avLst/>
          </a:prstGeom>
          <a:noFill/>
          <a:ln w="9525">
            <a:noFill/>
            <a:miter lim="800000"/>
            <a:headEnd/>
            <a:tailEnd/>
          </a:ln>
        </p:spPr>
        <p:txBody>
          <a:bodyPr>
            <a:spAutoFit/>
          </a:bodyPr>
          <a:lstStyle/>
          <a:p>
            <a:pPr algn="ctr">
              <a:spcBef>
                <a:spcPct val="50000"/>
              </a:spcBef>
            </a:pPr>
            <a:r>
              <a:rPr lang="en-US" sz="2000" b="1" dirty="0"/>
              <a:t>Japanese-Style vs. Western-Style Organizational Knowledge Creation</a:t>
            </a:r>
            <a:endParaRPr lang="en-US" sz="2200" b="1" dirty="0"/>
          </a:p>
        </p:txBody>
      </p:sp>
      <p:sp>
        <p:nvSpPr>
          <p:cNvPr id="33795" name="Text Box 3"/>
          <p:cNvSpPr txBox="1">
            <a:spLocks noChangeArrowheads="1"/>
          </p:cNvSpPr>
          <p:nvPr/>
        </p:nvSpPr>
        <p:spPr bwMode="auto">
          <a:xfrm>
            <a:off x="0" y="1373188"/>
            <a:ext cx="4422775" cy="4136517"/>
          </a:xfrm>
          <a:prstGeom prst="rect">
            <a:avLst/>
          </a:prstGeom>
          <a:solidFill>
            <a:schemeClr val="accent2">
              <a:lumMod val="20000"/>
              <a:lumOff val="80000"/>
            </a:schemeClr>
          </a:solidFill>
          <a:ln w="9525">
            <a:noFill/>
            <a:miter lim="800000"/>
            <a:headEnd/>
            <a:tailEnd/>
          </a:ln>
        </p:spPr>
        <p:txBody>
          <a:bodyPr>
            <a:spAutoFit/>
          </a:bodyPr>
          <a:lstStyle/>
          <a:p>
            <a:pPr marL="228600" indent="-228600">
              <a:spcAft>
                <a:spcPct val="20000"/>
              </a:spcAft>
              <a:buFontTx/>
              <a:buChar char="•"/>
            </a:pPr>
            <a:r>
              <a:rPr lang="en-US" sz="1800" b="1" dirty="0"/>
              <a:t>Group-based			</a:t>
            </a:r>
          </a:p>
          <a:p>
            <a:pPr marL="228600" indent="-228600">
              <a:spcAft>
                <a:spcPct val="20000"/>
              </a:spcAft>
              <a:buFontTx/>
              <a:buChar char="•"/>
            </a:pPr>
            <a:r>
              <a:rPr lang="en-US" sz="1800" b="1" dirty="0"/>
              <a:t>Tacit knowledge-oriented	</a:t>
            </a:r>
          </a:p>
          <a:p>
            <a:pPr marL="228600" indent="-228600">
              <a:spcAft>
                <a:spcPct val="20000"/>
              </a:spcAft>
              <a:buFontTx/>
              <a:buChar char="•"/>
            </a:pPr>
            <a:r>
              <a:rPr lang="en-US" sz="1800" b="1" dirty="0"/>
              <a:t>Strong on socialization and internalization			 </a:t>
            </a:r>
          </a:p>
          <a:p>
            <a:pPr marL="228600" indent="-228600">
              <a:spcAft>
                <a:spcPct val="20000"/>
              </a:spcAft>
              <a:buFontTx/>
              <a:buChar char="•"/>
            </a:pPr>
            <a:r>
              <a:rPr lang="en-US" sz="1800" b="1" dirty="0"/>
              <a:t>Emphasis on experience	</a:t>
            </a:r>
          </a:p>
          <a:p>
            <a:pPr marL="228600" indent="-228600">
              <a:spcAft>
                <a:spcPct val="20000"/>
              </a:spcAft>
              <a:buFontTx/>
              <a:buChar char="•"/>
            </a:pPr>
            <a:r>
              <a:rPr lang="en-US" sz="1800" b="1" dirty="0" smtClean="0"/>
              <a:t>Danger of group thinking &amp; over-adaptation to past successes</a:t>
            </a:r>
          </a:p>
          <a:p>
            <a:pPr marL="228600" indent="-228600">
              <a:spcAft>
                <a:spcPct val="20000"/>
              </a:spcAft>
              <a:buFontTx/>
              <a:buChar char="•"/>
            </a:pPr>
            <a:r>
              <a:rPr lang="en-US" sz="1800" b="1" dirty="0" smtClean="0"/>
              <a:t>Ambiguous organizational intention</a:t>
            </a:r>
          </a:p>
          <a:p>
            <a:pPr marL="228600" indent="-228600">
              <a:spcAft>
                <a:spcPct val="20000"/>
              </a:spcAft>
              <a:buFontTx/>
              <a:buChar char="•"/>
            </a:pPr>
            <a:r>
              <a:rPr lang="en-US" sz="1800" b="1" dirty="0" smtClean="0"/>
              <a:t>Group </a:t>
            </a:r>
            <a:r>
              <a:rPr lang="en-US" sz="1800" b="1" dirty="0"/>
              <a:t>autonomy		</a:t>
            </a:r>
          </a:p>
          <a:p>
            <a:pPr marL="228600" indent="-228600">
              <a:spcAft>
                <a:spcPct val="20000"/>
              </a:spcAft>
              <a:buFontTx/>
              <a:buChar char="•"/>
            </a:pPr>
            <a:r>
              <a:rPr lang="en-US" sz="1800" b="1" dirty="0"/>
              <a:t>Creative chaos through overlapping tasks		</a:t>
            </a:r>
          </a:p>
          <a:p>
            <a:pPr marL="228600" indent="-228600">
              <a:spcAft>
                <a:spcPct val="20000"/>
              </a:spcAft>
              <a:buFontTx/>
              <a:buChar char="•"/>
            </a:pPr>
            <a:r>
              <a:rPr lang="en-US" sz="1800" b="1" dirty="0" smtClean="0"/>
              <a:t>Requisite </a:t>
            </a:r>
            <a:r>
              <a:rPr lang="en-US" sz="1800" b="1" dirty="0"/>
              <a:t>variety through cross-functional teams		  </a:t>
            </a:r>
          </a:p>
        </p:txBody>
      </p:sp>
      <p:sp>
        <p:nvSpPr>
          <p:cNvPr id="33796" name="Rectangle 4"/>
          <p:cNvSpPr>
            <a:spLocks noChangeArrowheads="1"/>
          </p:cNvSpPr>
          <p:nvPr/>
        </p:nvSpPr>
        <p:spPr bwMode="auto">
          <a:xfrm>
            <a:off x="93663" y="685800"/>
            <a:ext cx="8859837" cy="5673725"/>
          </a:xfrm>
          <a:prstGeom prst="rect">
            <a:avLst/>
          </a:prstGeom>
          <a:noFill/>
          <a:ln w="9525">
            <a:solidFill>
              <a:schemeClr val="tx1"/>
            </a:solidFill>
            <a:miter lim="800000"/>
            <a:headEnd/>
            <a:tailEnd/>
          </a:ln>
        </p:spPr>
        <p:txBody>
          <a:bodyPr wrap="none" anchor="ctr"/>
          <a:lstStyle/>
          <a:p>
            <a:pPr algn="ctr"/>
            <a:endParaRPr lang="ar-EG" sz="2400">
              <a:latin typeface="Times New Roman" pitchFamily="18" charset="0"/>
            </a:endParaRPr>
          </a:p>
        </p:txBody>
      </p:sp>
      <p:sp>
        <p:nvSpPr>
          <p:cNvPr id="33797" name="Line 5"/>
          <p:cNvSpPr>
            <a:spLocks noChangeShapeType="1"/>
          </p:cNvSpPr>
          <p:nvPr/>
        </p:nvSpPr>
        <p:spPr bwMode="auto">
          <a:xfrm>
            <a:off x="93663" y="1352550"/>
            <a:ext cx="8885237" cy="0"/>
          </a:xfrm>
          <a:prstGeom prst="line">
            <a:avLst/>
          </a:prstGeom>
          <a:noFill/>
          <a:ln w="28575">
            <a:solidFill>
              <a:schemeClr val="tx1"/>
            </a:solidFill>
            <a:round/>
            <a:headEnd/>
            <a:tailEnd/>
          </a:ln>
        </p:spPr>
        <p:txBody>
          <a:bodyPr wrap="none" anchor="ctr"/>
          <a:lstStyle/>
          <a:p>
            <a:endParaRPr lang="ar-EG"/>
          </a:p>
        </p:txBody>
      </p:sp>
      <p:sp>
        <p:nvSpPr>
          <p:cNvPr id="33798" name="Line 6"/>
          <p:cNvSpPr>
            <a:spLocks noChangeShapeType="1"/>
          </p:cNvSpPr>
          <p:nvPr/>
        </p:nvSpPr>
        <p:spPr bwMode="auto">
          <a:xfrm>
            <a:off x="4468813" y="685800"/>
            <a:ext cx="0" cy="5673725"/>
          </a:xfrm>
          <a:prstGeom prst="line">
            <a:avLst/>
          </a:prstGeom>
          <a:noFill/>
          <a:ln w="28575">
            <a:solidFill>
              <a:schemeClr val="tx1"/>
            </a:solidFill>
            <a:round/>
            <a:headEnd/>
            <a:tailEnd/>
          </a:ln>
        </p:spPr>
        <p:txBody>
          <a:bodyPr wrap="none" anchor="ctr"/>
          <a:lstStyle/>
          <a:p>
            <a:endParaRPr lang="ar-EG"/>
          </a:p>
        </p:txBody>
      </p:sp>
      <p:sp>
        <p:nvSpPr>
          <p:cNvPr id="33799" name="Rectangle 7"/>
          <p:cNvSpPr>
            <a:spLocks noChangeArrowheads="1"/>
          </p:cNvSpPr>
          <p:nvPr/>
        </p:nvSpPr>
        <p:spPr bwMode="auto">
          <a:xfrm>
            <a:off x="415925" y="792163"/>
            <a:ext cx="3519488" cy="457200"/>
          </a:xfrm>
          <a:prstGeom prst="rect">
            <a:avLst/>
          </a:prstGeom>
          <a:solidFill>
            <a:schemeClr val="accent2"/>
          </a:solidFill>
          <a:ln w="12700">
            <a:noFill/>
            <a:miter lim="800000"/>
            <a:headEnd type="none" w="sm" len="sm"/>
            <a:tailEnd type="none" w="sm" len="sm"/>
          </a:ln>
        </p:spPr>
        <p:txBody>
          <a:bodyPr wrap="none">
            <a:spAutoFit/>
          </a:bodyPr>
          <a:lstStyle/>
          <a:p>
            <a:r>
              <a:rPr lang="en-US" sz="2400" b="1" dirty="0"/>
              <a:t>Japanese Organization</a:t>
            </a:r>
          </a:p>
        </p:txBody>
      </p:sp>
      <p:sp>
        <p:nvSpPr>
          <p:cNvPr id="33800" name="Rectangle 8"/>
          <p:cNvSpPr>
            <a:spLocks noChangeArrowheads="1"/>
          </p:cNvSpPr>
          <p:nvPr/>
        </p:nvSpPr>
        <p:spPr bwMode="auto">
          <a:xfrm>
            <a:off x="4670425" y="776288"/>
            <a:ext cx="3332163" cy="457200"/>
          </a:xfrm>
          <a:prstGeom prst="rect">
            <a:avLst/>
          </a:prstGeom>
          <a:solidFill>
            <a:schemeClr val="accent3"/>
          </a:solidFill>
          <a:ln w="12700">
            <a:noFill/>
            <a:miter lim="800000"/>
            <a:headEnd type="none" w="sm" len="sm"/>
            <a:tailEnd type="none" w="sm" len="sm"/>
          </a:ln>
        </p:spPr>
        <p:txBody>
          <a:bodyPr wrap="none">
            <a:spAutoFit/>
          </a:bodyPr>
          <a:lstStyle/>
          <a:p>
            <a:r>
              <a:rPr lang="en-US" sz="2400" b="1" dirty="0"/>
              <a:t>Western Organization</a:t>
            </a:r>
          </a:p>
        </p:txBody>
      </p:sp>
      <p:sp>
        <p:nvSpPr>
          <p:cNvPr id="33801" name="Rectangle 9"/>
          <p:cNvSpPr>
            <a:spLocks noChangeArrowheads="1"/>
          </p:cNvSpPr>
          <p:nvPr/>
        </p:nvSpPr>
        <p:spPr bwMode="auto">
          <a:xfrm>
            <a:off x="4549775" y="1371600"/>
            <a:ext cx="4275138" cy="4136517"/>
          </a:xfrm>
          <a:prstGeom prst="rect">
            <a:avLst/>
          </a:prstGeom>
          <a:solidFill>
            <a:schemeClr val="accent3">
              <a:lumMod val="40000"/>
              <a:lumOff val="60000"/>
            </a:schemeClr>
          </a:solidFill>
          <a:ln w="12700">
            <a:noFill/>
            <a:miter lim="800000"/>
            <a:headEnd type="none" w="sm" len="sm"/>
            <a:tailEnd type="none" w="sm" len="sm"/>
          </a:ln>
        </p:spPr>
        <p:txBody>
          <a:bodyPr>
            <a:spAutoFit/>
          </a:bodyPr>
          <a:lstStyle/>
          <a:p>
            <a:pPr marL="228600" indent="-228600">
              <a:spcAft>
                <a:spcPct val="20000"/>
              </a:spcAft>
              <a:buFontTx/>
              <a:buChar char="•"/>
            </a:pPr>
            <a:r>
              <a:rPr lang="en-US" sz="1800" b="1" dirty="0"/>
              <a:t>Individual-based</a:t>
            </a:r>
          </a:p>
          <a:p>
            <a:pPr marL="228600" indent="-228600">
              <a:spcAft>
                <a:spcPct val="20000"/>
              </a:spcAft>
              <a:buFontTx/>
              <a:buChar char="•"/>
            </a:pPr>
            <a:r>
              <a:rPr lang="en-US" sz="1800" b="1" dirty="0"/>
              <a:t>Explicit knowledge-oriented</a:t>
            </a:r>
          </a:p>
          <a:p>
            <a:pPr marL="228600" indent="-228600">
              <a:spcAft>
                <a:spcPct val="20000"/>
              </a:spcAft>
              <a:buFontTx/>
              <a:buChar char="•"/>
            </a:pPr>
            <a:r>
              <a:rPr lang="en-US" sz="1800" b="1" dirty="0"/>
              <a:t>Strong on externalization and combination</a:t>
            </a:r>
          </a:p>
          <a:p>
            <a:pPr marL="228600" indent="-228600">
              <a:spcAft>
                <a:spcPct val="20000"/>
              </a:spcAft>
              <a:buFontTx/>
              <a:buChar char="•"/>
            </a:pPr>
            <a:r>
              <a:rPr lang="en-US" sz="1800" b="1" dirty="0"/>
              <a:t>Emphasis on analysis</a:t>
            </a:r>
          </a:p>
          <a:p>
            <a:pPr marL="228600" indent="-228600">
              <a:spcAft>
                <a:spcPct val="20000"/>
              </a:spcAft>
              <a:buFontTx/>
              <a:buChar char="•"/>
            </a:pPr>
            <a:r>
              <a:rPr lang="en-US" sz="1800" b="1" dirty="0"/>
              <a:t>Danger of paralysis by analysis</a:t>
            </a:r>
          </a:p>
          <a:p>
            <a:pPr marL="228600" indent="-228600"/>
            <a:endParaRPr lang="en-US" sz="1800" b="1" dirty="0"/>
          </a:p>
          <a:p>
            <a:pPr marL="228600" indent="-228600">
              <a:spcAft>
                <a:spcPct val="20000"/>
              </a:spcAft>
              <a:buFontTx/>
              <a:buChar char="•"/>
            </a:pPr>
            <a:r>
              <a:rPr lang="en-US" sz="1800" b="1" dirty="0"/>
              <a:t>Clear organizational intention </a:t>
            </a:r>
          </a:p>
          <a:p>
            <a:pPr marL="228600" indent="-228600">
              <a:spcAft>
                <a:spcPct val="20000"/>
              </a:spcAft>
              <a:buFontTx/>
              <a:buChar char="•"/>
            </a:pPr>
            <a:r>
              <a:rPr lang="en-US" sz="1800" b="1" dirty="0"/>
              <a:t>Individual autonomy</a:t>
            </a:r>
          </a:p>
          <a:p>
            <a:pPr marL="228600" indent="-228600">
              <a:spcAft>
                <a:spcPct val="20000"/>
              </a:spcAft>
              <a:buFontTx/>
              <a:buChar char="•"/>
            </a:pPr>
            <a:r>
              <a:rPr lang="en-US" sz="1800" b="1" dirty="0"/>
              <a:t>Creative chaos through individual differences</a:t>
            </a:r>
          </a:p>
          <a:p>
            <a:pPr marL="228600" indent="-228600">
              <a:spcAft>
                <a:spcPct val="20000"/>
              </a:spcAft>
              <a:buFontTx/>
              <a:buChar char="•"/>
            </a:pPr>
            <a:r>
              <a:rPr lang="en-US" sz="1800" b="1" dirty="0" smtClean="0"/>
              <a:t>Requisite </a:t>
            </a:r>
            <a:r>
              <a:rPr lang="en-US" sz="1800" b="1" dirty="0"/>
              <a:t>variety through individual differences</a:t>
            </a:r>
          </a:p>
        </p:txBody>
      </p:sp>
      <p:sp>
        <p:nvSpPr>
          <p:cNvPr id="10" name="Slide Number Placeholder 9"/>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r>
              <a:rPr lang="en-US" b="1" dirty="0" smtClean="0"/>
              <a:t>The End </a:t>
            </a:r>
            <a:endParaRPr lang="ar-EG" b="1" dirty="0"/>
          </a:p>
        </p:txBody>
      </p:sp>
      <p:sp>
        <p:nvSpPr>
          <p:cNvPr id="3" name="Subtitle 2"/>
          <p:cNvSpPr>
            <a:spLocks noGrp="1"/>
          </p:cNvSpPr>
          <p:nvPr>
            <p:ph type="subTitle" idx="1"/>
          </p:nvPr>
        </p:nvSpPr>
        <p:spPr>
          <a:xfrm>
            <a:off x="762000" y="3886200"/>
            <a:ext cx="7620000" cy="1752600"/>
          </a:xfrm>
        </p:spPr>
        <p:style>
          <a:lnRef idx="1">
            <a:schemeClr val="accent3"/>
          </a:lnRef>
          <a:fillRef idx="2">
            <a:schemeClr val="accent3"/>
          </a:fillRef>
          <a:effectRef idx="1">
            <a:schemeClr val="accent3"/>
          </a:effectRef>
          <a:fontRef idx="minor">
            <a:schemeClr val="dk1"/>
          </a:fontRef>
        </p:style>
        <p:txBody>
          <a:bodyPr>
            <a:noAutofit/>
          </a:bodyPr>
          <a:lstStyle/>
          <a:p>
            <a:r>
              <a:rPr lang="en-US" sz="6000" b="1" dirty="0" smtClean="0"/>
              <a:t>I wish to know what we knew </a:t>
            </a:r>
            <a:endParaRPr lang="ar-EG" sz="60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b="1" dirty="0"/>
              <a:t>KM </a:t>
            </a:r>
            <a:r>
              <a:rPr lang="en-US" b="1" dirty="0" smtClean="0"/>
              <a:t>Approaches </a:t>
            </a:r>
            <a:endParaRPr lang="en-US" b="1" dirty="0"/>
          </a:p>
        </p:txBody>
      </p:sp>
      <p:sp>
        <p:nvSpPr>
          <p:cNvPr id="70659" name="Rectangle 3"/>
          <p:cNvSpPr>
            <a:spLocks noGrp="1" noChangeArrowheads="1"/>
          </p:cNvSpPr>
          <p:nvPr>
            <p:ph type="body" sz="half" idx="1"/>
          </p:nvPr>
        </p:nvSpPr>
        <p:spPr>
          <a:xfrm>
            <a:off x="762000" y="1447800"/>
            <a:ext cx="2362200" cy="2514600"/>
          </a:xfrm>
        </p:spPr>
        <p:txBody>
          <a:bodyPr/>
          <a:lstStyle/>
          <a:p>
            <a:pPr algn="l"/>
            <a:r>
              <a:rPr lang="en-GB" sz="2800" dirty="0"/>
              <a:t> </a:t>
            </a:r>
            <a:endParaRPr lang="en-US" sz="2800" dirty="0"/>
          </a:p>
        </p:txBody>
      </p:sp>
      <p:pic>
        <p:nvPicPr>
          <p:cNvPr id="70667" name="Picture 11" descr="j0285750"/>
          <p:cNvPicPr>
            <a:picLocks noGrp="1" noChangeAspect="1" noChangeArrowheads="1"/>
          </p:cNvPicPr>
          <p:nvPr>
            <p:ph sz="half" idx="2"/>
          </p:nvPr>
        </p:nvPicPr>
        <p:blipFill>
          <a:blip r:embed="rId2" cstate="print"/>
          <a:srcRect/>
          <a:stretch>
            <a:fillRect/>
          </a:stretch>
        </p:blipFill>
        <p:spPr>
          <a:xfrm>
            <a:off x="6629400" y="1371600"/>
            <a:ext cx="1822450" cy="1122362"/>
          </a:xfrm>
        </p:spPr>
      </p:pic>
      <p:sp>
        <p:nvSpPr>
          <p:cNvPr id="70663" name="Rectangle 7"/>
          <p:cNvSpPr>
            <a:spLocks noChangeArrowheads="1"/>
          </p:cNvSpPr>
          <p:nvPr/>
        </p:nvSpPr>
        <p:spPr bwMode="auto">
          <a:xfrm>
            <a:off x="533400" y="4437063"/>
            <a:ext cx="2743200" cy="707886"/>
          </a:xfrm>
          <a:prstGeom prst="rect">
            <a:avLst/>
          </a:prstGeom>
          <a:noFill/>
          <a:ln w="9525">
            <a:noFill/>
            <a:miter lim="800000"/>
            <a:headEnd/>
            <a:tailEnd/>
          </a:ln>
          <a:effectLst/>
        </p:spPr>
        <p:txBody>
          <a:bodyPr wrap="square">
            <a:spAutoFit/>
          </a:bodyPr>
          <a:lstStyle/>
          <a:p>
            <a:pPr eaLnBrk="1" hangingPunct="1">
              <a:spcBef>
                <a:spcPct val="20000"/>
              </a:spcBef>
              <a:buClr>
                <a:schemeClr val="hlink"/>
              </a:buClr>
              <a:buSzPct val="70000"/>
              <a:buFont typeface="Wingdings" pitchFamily="2" charset="2"/>
              <a:buChar char="n"/>
            </a:pPr>
            <a:r>
              <a:rPr lang="en-US" sz="2000" b="1" dirty="0" smtClean="0">
                <a:solidFill>
                  <a:srgbClr val="7030A0"/>
                </a:solidFill>
                <a:latin typeface="Garamond" pitchFamily="18" charset="0"/>
              </a:rPr>
              <a:t>Intellectual capital Approach  </a:t>
            </a:r>
            <a:endParaRPr lang="en-US" sz="2000" b="1" dirty="0">
              <a:solidFill>
                <a:srgbClr val="7030A0"/>
              </a:solidFill>
              <a:latin typeface="Garamond" pitchFamily="18" charset="0"/>
            </a:endParaRPr>
          </a:p>
        </p:txBody>
      </p:sp>
      <p:pic>
        <p:nvPicPr>
          <p:cNvPr id="70671" name="Picture 15" descr="j0233018"/>
          <p:cNvPicPr>
            <a:picLocks noGrp="1" noChangeAspect="1" noChangeArrowheads="1"/>
          </p:cNvPicPr>
          <p:nvPr>
            <p:ph sz="quarter" idx="4294967295"/>
          </p:nvPr>
        </p:nvPicPr>
        <p:blipFill>
          <a:blip r:embed="rId3" cstate="print"/>
          <a:srcRect/>
          <a:stretch>
            <a:fillRect/>
          </a:stretch>
        </p:blipFill>
        <p:spPr>
          <a:xfrm>
            <a:off x="838200" y="1752600"/>
            <a:ext cx="2154237" cy="2185987"/>
          </a:xfrm>
        </p:spPr>
      </p:pic>
      <p:sp>
        <p:nvSpPr>
          <p:cNvPr id="70673" name="Rectangle 17"/>
          <p:cNvSpPr>
            <a:spLocks noChangeArrowheads="1"/>
          </p:cNvSpPr>
          <p:nvPr/>
        </p:nvSpPr>
        <p:spPr bwMode="auto">
          <a:xfrm>
            <a:off x="4648200" y="2819400"/>
            <a:ext cx="4187825" cy="461665"/>
          </a:xfrm>
          <a:prstGeom prst="rect">
            <a:avLst/>
          </a:prstGeom>
          <a:noFill/>
          <a:ln w="9525">
            <a:noFill/>
            <a:miter lim="800000"/>
            <a:headEnd/>
            <a:tailEnd/>
          </a:ln>
          <a:effectLst/>
        </p:spPr>
        <p:txBody>
          <a:bodyPr wrap="square">
            <a:spAutoFit/>
          </a:bodyPr>
          <a:lstStyle/>
          <a:p>
            <a:pPr lvl="1" eaLnBrk="1" hangingPunct="1">
              <a:spcBef>
                <a:spcPct val="20000"/>
              </a:spcBef>
              <a:buClr>
                <a:schemeClr val="hlink"/>
              </a:buClr>
              <a:buSzPct val="70000"/>
              <a:buFont typeface="Wingdings" pitchFamily="2" charset="2"/>
              <a:buChar char="n"/>
            </a:pPr>
            <a:r>
              <a:rPr lang="en-US" sz="2400" b="1" dirty="0" smtClean="0">
                <a:solidFill>
                  <a:srgbClr val="00B050"/>
                </a:solidFill>
                <a:latin typeface="Garamond" pitchFamily="18" charset="0"/>
              </a:rPr>
              <a:t>Infrastructure Approach  </a:t>
            </a:r>
            <a:endParaRPr lang="en-US" sz="1400" b="1" dirty="0">
              <a:solidFill>
                <a:srgbClr val="00B050"/>
              </a:solidFill>
              <a:latin typeface="Garamond" pitchFamily="18" charset="0"/>
            </a:endParaRPr>
          </a:p>
        </p:txBody>
      </p:sp>
      <p:sp>
        <p:nvSpPr>
          <p:cNvPr id="70674" name="Rectangle 18"/>
          <p:cNvSpPr>
            <a:spLocks noChangeArrowheads="1"/>
          </p:cNvSpPr>
          <p:nvPr/>
        </p:nvSpPr>
        <p:spPr bwMode="auto">
          <a:xfrm>
            <a:off x="3200401" y="6167438"/>
            <a:ext cx="3733799" cy="461665"/>
          </a:xfrm>
          <a:prstGeom prst="rect">
            <a:avLst/>
          </a:prstGeom>
          <a:noFill/>
          <a:ln w="9525">
            <a:noFill/>
            <a:miter lim="800000"/>
            <a:headEnd/>
            <a:tailEnd/>
          </a:ln>
          <a:effectLst/>
        </p:spPr>
        <p:txBody>
          <a:bodyPr wrap="square">
            <a:spAutoFit/>
          </a:bodyPr>
          <a:lstStyle/>
          <a:p>
            <a:pPr lvl="1" eaLnBrk="1" hangingPunct="1">
              <a:spcBef>
                <a:spcPct val="20000"/>
              </a:spcBef>
              <a:buClr>
                <a:schemeClr val="hlink"/>
              </a:buClr>
              <a:buSzPct val="70000"/>
              <a:buFont typeface="Wingdings" pitchFamily="2" charset="2"/>
              <a:buChar char="n"/>
            </a:pPr>
            <a:r>
              <a:rPr lang="en-US" sz="2400" b="1" dirty="0" smtClean="0">
                <a:solidFill>
                  <a:srgbClr val="FF0000"/>
                </a:solidFill>
                <a:latin typeface="Garamond" pitchFamily="18" charset="0"/>
              </a:rPr>
              <a:t>Process Approach  </a:t>
            </a:r>
            <a:r>
              <a:rPr lang="en-US" b="1" dirty="0" smtClean="0">
                <a:solidFill>
                  <a:srgbClr val="FF0000"/>
                </a:solidFill>
                <a:latin typeface="Garamond" pitchFamily="18" charset="0"/>
              </a:rPr>
              <a:t> </a:t>
            </a:r>
            <a:endParaRPr lang="en-US" b="1" dirty="0">
              <a:solidFill>
                <a:srgbClr val="FF0000"/>
              </a:solidFill>
              <a:latin typeface="Garamond" pitchFamily="18" charset="0"/>
            </a:endParaRPr>
          </a:p>
        </p:txBody>
      </p:sp>
      <p:graphicFrame>
        <p:nvGraphicFramePr>
          <p:cNvPr id="2" name="Diagram 1"/>
          <p:cNvGraphicFramePr/>
          <p:nvPr/>
        </p:nvGraphicFramePr>
        <p:xfrm>
          <a:off x="4038600" y="4038600"/>
          <a:ext cx="2743200" cy="2133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Slide Number Placeholder 9"/>
          <p:cNvSpPr>
            <a:spLocks noGrp="1"/>
          </p:cNvSpPr>
          <p:nvPr>
            <p:ph type="sldNum" sz="quarter" idx="12"/>
          </p:nvPr>
        </p:nvSpPr>
        <p:spPr/>
        <p:txBody>
          <a:bodyPr/>
          <a:lstStyle/>
          <a:p>
            <a:fld id="{D56C4F08-CBEF-4F23-A28F-24FB706977BD}" type="slidenum">
              <a:rPr lang="ar-SA" smtClean="0"/>
              <a:pPr/>
              <a:t>5</a:t>
            </a:fld>
            <a:endParaRPr lang="en-GB"/>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600201"/>
            <a:ext cx="8229600" cy="2590800"/>
          </a:xfrm>
          <a:solidFill>
            <a:schemeClr val="accent2">
              <a:lumMod val="20000"/>
              <a:lumOff val="80000"/>
            </a:schemeClr>
          </a:solidFill>
        </p:spPr>
        <p:txBody>
          <a:bodyPr>
            <a:normAutofit/>
          </a:bodyPr>
          <a:lstStyle/>
          <a:p>
            <a:pPr algn="ctr">
              <a:buNone/>
            </a:pPr>
            <a:r>
              <a:rPr lang="en-US" sz="7200" b="1" dirty="0" smtClean="0"/>
              <a:t>KM as  a  PROCESS  APPROACH</a:t>
            </a:r>
            <a:endParaRPr lang="ar-EG" sz="72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29" name="Rectangle 45"/>
          <p:cNvSpPr>
            <a:spLocks noGrp="1" noChangeArrowheads="1"/>
          </p:cNvSpPr>
          <p:nvPr>
            <p:ph type="body" idx="4294967295"/>
          </p:nvPr>
        </p:nvSpPr>
        <p:spPr>
          <a:xfrm>
            <a:off x="304800" y="1600200"/>
            <a:ext cx="8229600" cy="4525963"/>
          </a:xfrm>
          <a:solidFill>
            <a:schemeClr val="accent1">
              <a:lumMod val="20000"/>
              <a:lumOff val="80000"/>
            </a:schemeClr>
          </a:solidFill>
        </p:spPr>
        <p:txBody>
          <a:bodyPr/>
          <a:lstStyle/>
          <a:p>
            <a:pPr algn="ctr" rtl="0">
              <a:buNone/>
            </a:pPr>
            <a:r>
              <a:rPr lang="en-GB" sz="4400" b="1" dirty="0"/>
              <a:t>KM is defined as" the process that creates Knowledge  and manages the dissemination and use of knowledge within and between organizations" (Darroch 2003:41).</a:t>
            </a:r>
          </a:p>
          <a:p>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762000"/>
            <a:ext cx="8458200" cy="5364163"/>
          </a:xfrm>
          <a:solidFill>
            <a:schemeClr val="accent1">
              <a:lumMod val="20000"/>
              <a:lumOff val="80000"/>
            </a:schemeClr>
          </a:solidFill>
        </p:spPr>
        <p:txBody>
          <a:bodyPr>
            <a:normAutofit/>
          </a:bodyPr>
          <a:lstStyle/>
          <a:p>
            <a:pPr algn="just"/>
            <a:r>
              <a:rPr lang="en-US" dirty="0" smtClean="0"/>
              <a:t>According to this approach knowledge is viewed as a </a:t>
            </a:r>
            <a:r>
              <a:rPr lang="en-US" u="sng" dirty="0" smtClean="0">
                <a:solidFill>
                  <a:srgbClr val="FF0000"/>
                </a:solidFill>
              </a:rPr>
              <a:t>flow </a:t>
            </a:r>
            <a:r>
              <a:rPr lang="en-US" dirty="0" smtClean="0"/>
              <a:t>and KM is focusing on the processes of creation, sharing, and distribution and using this knowledge.</a:t>
            </a:r>
          </a:p>
          <a:p>
            <a:pPr algn="just"/>
            <a:r>
              <a:rPr lang="en-US" dirty="0" smtClean="0"/>
              <a:t> 73% of 260 UK and European organizations voted for the business definition of KM as the collection of processes that govern the creation, dissemination, and utilization of knowledge to fulfill organizational objectives (Murray &amp; Myers 97 P: 29)</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solidFill>
            <a:schemeClr val="accent1">
              <a:lumMod val="20000"/>
              <a:lumOff val="80000"/>
            </a:schemeClr>
          </a:solidFill>
        </p:spPr>
        <p:txBody>
          <a:bodyPr/>
          <a:lstStyle/>
          <a:p>
            <a:r>
              <a:rPr lang="en-US" dirty="0" smtClean="0"/>
              <a:t>KM process  can be  considered a source of competitive advantage.</a:t>
            </a:r>
          </a:p>
          <a:p>
            <a:r>
              <a:rPr lang="en-US" dirty="0" smtClean="0"/>
              <a:t> If organizations success in creating new knowledge, spread it within and between organizational units and use it into new products and services (Nonaka and Takeuchi, 95).</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TotalTime>
  <Words>2095</Words>
  <Application>Microsoft Office PowerPoint</Application>
  <PresentationFormat>On-screen Show (4:3)</PresentationFormat>
  <Paragraphs>339</Paragraphs>
  <Slides>42</Slides>
  <Notes>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9" baseType="lpstr">
      <vt:lpstr>Arial</vt:lpstr>
      <vt:lpstr>Calibri</vt:lpstr>
      <vt:lpstr>Garamond</vt:lpstr>
      <vt:lpstr>Times New Roman</vt:lpstr>
      <vt:lpstr>Wingdings</vt:lpstr>
      <vt:lpstr>Office Theme</vt:lpstr>
      <vt:lpstr>Clip</vt:lpstr>
      <vt:lpstr>Part Two   KM Approaches KM as a Process Approach   </vt:lpstr>
      <vt:lpstr>Learning Objectives </vt:lpstr>
      <vt:lpstr>Introduction </vt:lpstr>
      <vt:lpstr>KM Approaches </vt:lpstr>
      <vt:lpstr>KM Approaches </vt:lpstr>
      <vt:lpstr>PowerPoint Presentation</vt:lpstr>
      <vt:lpstr>PowerPoint Presentation</vt:lpstr>
      <vt:lpstr>PowerPoint Presentation</vt:lpstr>
      <vt:lpstr>PowerPoint Presentation</vt:lpstr>
      <vt:lpstr>Knowledge Management Cycle</vt:lpstr>
      <vt:lpstr>KNOWLEDGE MANAGEMENT AS  A  PROCESS  APPROACH</vt:lpstr>
      <vt:lpstr> KM Processes and the  Dynamic Capabilities </vt:lpstr>
      <vt:lpstr>Organizational capabilities</vt:lpstr>
      <vt:lpstr>Dynamic capabilities  </vt:lpstr>
      <vt:lpstr>PowerPoint Presentation</vt:lpstr>
      <vt:lpstr>PowerPoint Presentation</vt:lpstr>
      <vt:lpstr>Knowledge process as a main sources of dynamic capabilities in organizations </vt:lpstr>
      <vt:lpstr>Knowledge Creation Process</vt:lpstr>
      <vt:lpstr>Knowledge  Creation Process</vt:lpstr>
      <vt:lpstr>  Nonaka's Theory of Organizational K Creation </vt:lpstr>
      <vt:lpstr>Two Dimensions of Knowledge Creation</vt:lpstr>
      <vt:lpstr>PowerPoint Presentation</vt:lpstr>
      <vt:lpstr>1- The Socialization mode  (from tacit to tacit)</vt:lpstr>
      <vt:lpstr> 2- The Externalization mode  (from Tacit to Explicit)  </vt:lpstr>
      <vt:lpstr> 3- The Combination mode  (From Explicit to Explicit)  </vt:lpstr>
      <vt:lpstr> 4- The Internalization mode  (from Explicit to Tacit) </vt:lpstr>
      <vt:lpstr>Four SECI Modes of Knowledge Conversion</vt:lpstr>
      <vt:lpstr>Knowledge Spiral</vt:lpstr>
      <vt:lpstr>Contents of Knowledge Created in Four Modes</vt:lpstr>
      <vt:lpstr>Contents of Knowledge Created in Four Modes</vt:lpstr>
      <vt:lpstr>PowerPoint Presentation</vt:lpstr>
      <vt:lpstr>PowerPoint Presentation</vt:lpstr>
      <vt:lpstr>PowerPoint Presentation</vt:lpstr>
      <vt:lpstr>Two Dimensions of Knowledge Creation</vt:lpstr>
      <vt:lpstr>  The spiral model of organizational knowledge creation </vt:lpstr>
      <vt:lpstr>The concept of Ba</vt:lpstr>
      <vt:lpstr>Criticism</vt:lpstr>
      <vt:lpstr>Knowledge Creation Process in Practice</vt:lpstr>
      <vt:lpstr>K. Creation Enablers</vt:lpstr>
      <vt:lpstr>PowerPoint Presentation</vt:lpstr>
      <vt:lpstr>PowerPoint Presentation</vt:lpstr>
      <vt:lpstr>The End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elham elshafie</dc:creator>
  <cp:lastModifiedBy>elham elshafie</cp:lastModifiedBy>
  <cp:revision>12</cp:revision>
  <dcterms:created xsi:type="dcterms:W3CDTF">2006-08-16T00:00:00Z</dcterms:created>
  <dcterms:modified xsi:type="dcterms:W3CDTF">2015-02-17T17:50:35Z</dcterms:modified>
</cp:coreProperties>
</file>