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327" r:id="rId3"/>
    <p:sldId id="329" r:id="rId4"/>
    <p:sldId id="330" r:id="rId5"/>
    <p:sldId id="333" r:id="rId6"/>
    <p:sldId id="334" r:id="rId7"/>
    <p:sldId id="335" r:id="rId8"/>
    <p:sldId id="336" r:id="rId9"/>
    <p:sldId id="377" r:id="rId10"/>
    <p:sldId id="343" r:id="rId11"/>
    <p:sldId id="344" r:id="rId12"/>
    <p:sldId id="380" r:id="rId13"/>
    <p:sldId id="347" r:id="rId14"/>
    <p:sldId id="349" r:id="rId15"/>
    <p:sldId id="352" r:id="rId16"/>
    <p:sldId id="381" r:id="rId17"/>
    <p:sldId id="378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3" r:id="rId26"/>
    <p:sldId id="364" r:id="rId27"/>
    <p:sldId id="379" r:id="rId28"/>
    <p:sldId id="382" r:id="rId29"/>
    <p:sldId id="370" r:id="rId30"/>
    <p:sldId id="371" r:id="rId31"/>
    <p:sldId id="373" r:id="rId32"/>
    <p:sldId id="374" r:id="rId33"/>
    <p:sldId id="375" r:id="rId34"/>
    <p:sldId id="37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7" autoAdjust="0"/>
    <p:restoredTop sz="78723" autoAdjust="0"/>
  </p:normalViewPr>
  <p:slideViewPr>
    <p:cSldViewPr>
      <p:cViewPr varScale="1">
        <p:scale>
          <a:sx n="57" d="100"/>
          <a:sy n="57" d="100"/>
        </p:scale>
        <p:origin x="-17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>
        <p:scale>
          <a:sx n="80" d="100"/>
          <a:sy n="80" d="100"/>
        </p:scale>
        <p:origin x="-1408" y="2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AC0FB-B081-4173-BF0A-FC73F34EA3A1}" type="doc">
      <dgm:prSet loTypeId="urn:microsoft.com/office/officeart/2005/8/layout/default#2" loCatId="list" qsTypeId="urn:microsoft.com/office/officeart/2005/8/quickstyle/simple1#11" qsCatId="simple" csTypeId="urn:microsoft.com/office/officeart/2005/8/colors/colorful1#3" csCatId="colorful"/>
      <dgm:spPr/>
      <dgm:t>
        <a:bodyPr/>
        <a:lstStyle/>
        <a:p>
          <a:endParaRPr lang="en-US"/>
        </a:p>
      </dgm:t>
    </dgm:pt>
    <dgm:pt modelId="{5668902E-25D6-41E1-A845-6B72345E84AC}">
      <dgm:prSet/>
      <dgm:spPr/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Resellers</a:t>
          </a:r>
          <a:endParaRPr lang="en-US" dirty="0">
            <a:solidFill>
              <a:schemeClr val="tx1"/>
            </a:solidFill>
          </a:endParaRPr>
        </a:p>
      </dgm:t>
    </dgm:pt>
    <dgm:pt modelId="{607A5560-08BA-4E5D-8960-FE8CA4B4D614}" type="parTrans" cxnId="{8E061B82-9E8A-41A1-B7BB-4252BEED12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B6E2DC-7A5C-43DC-AD74-01840EFF8662}" type="sibTrans" cxnId="{8E061B82-9E8A-41A1-B7BB-4252BEED12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60F2B6-5562-48A7-94EA-E3F3144B9E50}">
      <dgm:prSet/>
      <dgm:spPr/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Physical distribution firms</a:t>
          </a:r>
          <a:endParaRPr lang="en-US" dirty="0">
            <a:solidFill>
              <a:schemeClr val="tx1"/>
            </a:solidFill>
          </a:endParaRPr>
        </a:p>
      </dgm:t>
    </dgm:pt>
    <dgm:pt modelId="{F0BDE409-1F68-435C-8FCA-F0814779C670}" type="parTrans" cxnId="{6FAB20BF-DC69-4547-976E-5FD9D81604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57BC31-DACD-4B53-91E1-1B3A05899892}" type="sibTrans" cxnId="{6FAB20BF-DC69-4547-976E-5FD9D81604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4EFB49-F95A-4FBE-A41A-88C266A4BD8A}">
      <dgm:prSet/>
      <dgm:spPr/>
      <dgm:t>
        <a:bodyPr/>
        <a:lstStyle/>
        <a:p>
          <a:pPr rtl="0"/>
          <a:r>
            <a:rPr lang="en-US" b="0" dirty="0" smtClean="0">
              <a:solidFill>
                <a:srgbClr val="FF0000"/>
              </a:solidFill>
            </a:rPr>
            <a:t>Marketing services agencies</a:t>
          </a:r>
          <a:endParaRPr lang="en-US" dirty="0">
            <a:solidFill>
              <a:srgbClr val="FF0000"/>
            </a:solidFill>
          </a:endParaRPr>
        </a:p>
      </dgm:t>
    </dgm:pt>
    <dgm:pt modelId="{89A7246D-10E4-4DED-AF6F-D762A3B93118}" type="parTrans" cxnId="{E566B6AA-A15E-4CBB-B780-DB2D2FE33D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69CC07-4037-4F59-8B71-215B94E23200}" type="sibTrans" cxnId="{E566B6AA-A15E-4CBB-B780-DB2D2FE33D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E28EDD-E0C3-44C8-8625-5C1719876AC3}">
      <dgm:prSet/>
      <dgm:spPr/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Financial intermediaries</a:t>
          </a:r>
          <a:endParaRPr lang="en-US" b="0" dirty="0">
            <a:solidFill>
              <a:schemeClr val="tx1"/>
            </a:solidFill>
          </a:endParaRPr>
        </a:p>
      </dgm:t>
    </dgm:pt>
    <dgm:pt modelId="{6443A111-6715-4CCC-80E2-E0BA533153FA}" type="parTrans" cxnId="{717B1784-A75A-4DC0-AF9F-A94CCF0E48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559311-4218-409F-B79A-BC28F1382DE1}" type="sibTrans" cxnId="{717B1784-A75A-4DC0-AF9F-A94CCF0E48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8E94BB-9D98-4437-8ECC-34814865DAC6}" type="pres">
      <dgm:prSet presAssocID="{BBDAC0FB-B081-4173-BF0A-FC73F34EA3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025E5-5EFB-4C5B-8EFA-82669079CF1F}" type="pres">
      <dgm:prSet presAssocID="{5668902E-25D6-41E1-A845-6B72345E84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1A159-9564-4700-BA4C-633217CD6EA6}" type="pres">
      <dgm:prSet presAssocID="{9CB6E2DC-7A5C-43DC-AD74-01840EFF8662}" presName="sibTrans" presStyleCnt="0"/>
      <dgm:spPr/>
    </dgm:pt>
    <dgm:pt modelId="{FA902E41-D71C-4435-AB4D-FB7F21B7C759}" type="pres">
      <dgm:prSet presAssocID="{A860F2B6-5562-48A7-94EA-E3F3144B9E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69AE3-5486-4D2C-BBE9-B29DBE7F61FA}" type="pres">
      <dgm:prSet presAssocID="{8357BC31-DACD-4B53-91E1-1B3A05899892}" presName="sibTrans" presStyleCnt="0"/>
      <dgm:spPr/>
    </dgm:pt>
    <dgm:pt modelId="{39C744D1-9A23-430D-98BC-88F24615D17F}" type="pres">
      <dgm:prSet presAssocID="{8F4EFB49-F95A-4FBE-A41A-88C266A4BD8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7B9B9-5884-491D-B5B2-E9EE7E9A5D68}" type="pres">
      <dgm:prSet presAssocID="{4F69CC07-4037-4F59-8B71-215B94E23200}" presName="sibTrans" presStyleCnt="0"/>
      <dgm:spPr/>
    </dgm:pt>
    <dgm:pt modelId="{58625619-1163-4221-B0C9-9CEF0085154F}" type="pres">
      <dgm:prSet presAssocID="{51E28EDD-E0C3-44C8-8625-5C1719876A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645767-A35E-0943-94F2-B40E66082D62}" type="presOf" srcId="{BBDAC0FB-B081-4173-BF0A-FC73F34EA3A1}" destId="{1B8E94BB-9D98-4437-8ECC-34814865DAC6}" srcOrd="0" destOrd="0" presId="urn:microsoft.com/office/officeart/2005/8/layout/default#2"/>
    <dgm:cxn modelId="{8E061B82-9E8A-41A1-B7BB-4252BEED12F6}" srcId="{BBDAC0FB-B081-4173-BF0A-FC73F34EA3A1}" destId="{5668902E-25D6-41E1-A845-6B72345E84AC}" srcOrd="0" destOrd="0" parTransId="{607A5560-08BA-4E5D-8960-FE8CA4B4D614}" sibTransId="{9CB6E2DC-7A5C-43DC-AD74-01840EFF8662}"/>
    <dgm:cxn modelId="{D2AA7EF8-91D9-8B45-A65D-4B2343E1EE9D}" type="presOf" srcId="{51E28EDD-E0C3-44C8-8625-5C1719876AC3}" destId="{58625619-1163-4221-B0C9-9CEF0085154F}" srcOrd="0" destOrd="0" presId="urn:microsoft.com/office/officeart/2005/8/layout/default#2"/>
    <dgm:cxn modelId="{7B244120-109A-9143-A90D-758028B3AE90}" type="presOf" srcId="{A860F2B6-5562-48A7-94EA-E3F3144B9E50}" destId="{FA902E41-D71C-4435-AB4D-FB7F21B7C759}" srcOrd="0" destOrd="0" presId="urn:microsoft.com/office/officeart/2005/8/layout/default#2"/>
    <dgm:cxn modelId="{743BE6D3-8871-D94B-8FF2-E652EC068410}" type="presOf" srcId="{5668902E-25D6-41E1-A845-6B72345E84AC}" destId="{AC6025E5-5EFB-4C5B-8EFA-82669079CF1F}" srcOrd="0" destOrd="0" presId="urn:microsoft.com/office/officeart/2005/8/layout/default#2"/>
    <dgm:cxn modelId="{717B1784-A75A-4DC0-AF9F-A94CCF0E4856}" srcId="{BBDAC0FB-B081-4173-BF0A-FC73F34EA3A1}" destId="{51E28EDD-E0C3-44C8-8625-5C1719876AC3}" srcOrd="3" destOrd="0" parTransId="{6443A111-6715-4CCC-80E2-E0BA533153FA}" sibTransId="{D8559311-4218-409F-B79A-BC28F1382DE1}"/>
    <dgm:cxn modelId="{BBC3EC17-F612-9B49-BADA-7B189151FB38}" type="presOf" srcId="{8F4EFB49-F95A-4FBE-A41A-88C266A4BD8A}" destId="{39C744D1-9A23-430D-98BC-88F24615D17F}" srcOrd="0" destOrd="0" presId="urn:microsoft.com/office/officeart/2005/8/layout/default#2"/>
    <dgm:cxn modelId="{6FAB20BF-DC69-4547-976E-5FD9D81604D7}" srcId="{BBDAC0FB-B081-4173-BF0A-FC73F34EA3A1}" destId="{A860F2B6-5562-48A7-94EA-E3F3144B9E50}" srcOrd="1" destOrd="0" parTransId="{F0BDE409-1F68-435C-8FCA-F0814779C670}" sibTransId="{8357BC31-DACD-4B53-91E1-1B3A05899892}"/>
    <dgm:cxn modelId="{E566B6AA-A15E-4CBB-B780-DB2D2FE33DAF}" srcId="{BBDAC0FB-B081-4173-BF0A-FC73F34EA3A1}" destId="{8F4EFB49-F95A-4FBE-A41A-88C266A4BD8A}" srcOrd="2" destOrd="0" parTransId="{89A7246D-10E4-4DED-AF6F-D762A3B93118}" sibTransId="{4F69CC07-4037-4F59-8B71-215B94E23200}"/>
    <dgm:cxn modelId="{113605A6-01F2-564A-BBCA-356D234ED330}" type="presParOf" srcId="{1B8E94BB-9D98-4437-8ECC-34814865DAC6}" destId="{AC6025E5-5EFB-4C5B-8EFA-82669079CF1F}" srcOrd="0" destOrd="0" presId="urn:microsoft.com/office/officeart/2005/8/layout/default#2"/>
    <dgm:cxn modelId="{7917F803-90D7-544D-B337-084CAD37CB8A}" type="presParOf" srcId="{1B8E94BB-9D98-4437-8ECC-34814865DAC6}" destId="{1261A159-9564-4700-BA4C-633217CD6EA6}" srcOrd="1" destOrd="0" presId="urn:microsoft.com/office/officeart/2005/8/layout/default#2"/>
    <dgm:cxn modelId="{697CB7FE-D581-824E-B7A1-0F65AB03B0AA}" type="presParOf" srcId="{1B8E94BB-9D98-4437-8ECC-34814865DAC6}" destId="{FA902E41-D71C-4435-AB4D-FB7F21B7C759}" srcOrd="2" destOrd="0" presId="urn:microsoft.com/office/officeart/2005/8/layout/default#2"/>
    <dgm:cxn modelId="{790A58BF-EE7C-3244-8578-CF3E9C2F9729}" type="presParOf" srcId="{1B8E94BB-9D98-4437-8ECC-34814865DAC6}" destId="{01369AE3-5486-4D2C-BBE9-B29DBE7F61FA}" srcOrd="3" destOrd="0" presId="urn:microsoft.com/office/officeart/2005/8/layout/default#2"/>
    <dgm:cxn modelId="{47899D7E-4DE9-064C-BC8C-818110F1E2F1}" type="presParOf" srcId="{1B8E94BB-9D98-4437-8ECC-34814865DAC6}" destId="{39C744D1-9A23-430D-98BC-88F24615D17F}" srcOrd="4" destOrd="0" presId="urn:microsoft.com/office/officeart/2005/8/layout/default#2"/>
    <dgm:cxn modelId="{E1007F46-1BEF-2449-BD9E-25B11E864682}" type="presParOf" srcId="{1B8E94BB-9D98-4437-8ECC-34814865DAC6}" destId="{BF57B9B9-5884-491D-B5B2-E9EE7E9A5D68}" srcOrd="5" destOrd="0" presId="urn:microsoft.com/office/officeart/2005/8/layout/default#2"/>
    <dgm:cxn modelId="{B919F003-735D-8D43-9AC2-ECD9EC14A9DB}" type="presParOf" srcId="{1B8E94BB-9D98-4437-8ECC-34814865DAC6}" destId="{58625619-1163-4221-B0C9-9CEF0085154F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F6198-C0B1-463C-A40F-D7962371B336}" type="doc">
      <dgm:prSet loTypeId="urn:microsoft.com/office/officeart/2005/8/layout/hList1" loCatId="list" qsTypeId="urn:microsoft.com/office/officeart/2005/8/quickstyle/simple1#12" qsCatId="simple" csTypeId="urn:microsoft.com/office/officeart/2005/8/colors/colorful1#4" csCatId="colorful"/>
      <dgm:spPr/>
      <dgm:t>
        <a:bodyPr/>
        <a:lstStyle/>
        <a:p>
          <a:endParaRPr lang="en-US"/>
        </a:p>
      </dgm:t>
    </dgm:pt>
    <dgm:pt modelId="{4BF41CFE-D004-4975-A46F-ED44B1AF8A4E}">
      <dgm:prSet/>
      <dgm:spPr/>
      <dgm:t>
        <a:bodyPr/>
        <a:lstStyle/>
        <a:p>
          <a:pPr rtl="0"/>
          <a:r>
            <a:rPr lang="en-US" b="0" dirty="0" smtClean="0"/>
            <a:t>Uncontrollable</a:t>
          </a:r>
          <a:endParaRPr lang="en-US" dirty="0"/>
        </a:p>
      </dgm:t>
    </dgm:pt>
    <dgm:pt modelId="{E24EADD1-21ED-4361-8DA0-75EBC5353FF4}" type="parTrans" cxnId="{ED8B3398-8709-4FB7-98A0-2F5E6FDE86F5}">
      <dgm:prSet/>
      <dgm:spPr/>
      <dgm:t>
        <a:bodyPr/>
        <a:lstStyle/>
        <a:p>
          <a:endParaRPr lang="en-US"/>
        </a:p>
      </dgm:t>
    </dgm:pt>
    <dgm:pt modelId="{1A628166-C881-4443-BF76-DD9CBFA81A2D}" type="sibTrans" cxnId="{ED8B3398-8709-4FB7-98A0-2F5E6FDE86F5}">
      <dgm:prSet/>
      <dgm:spPr/>
      <dgm:t>
        <a:bodyPr/>
        <a:lstStyle/>
        <a:p>
          <a:endParaRPr lang="en-US"/>
        </a:p>
      </dgm:t>
    </dgm:pt>
    <dgm:pt modelId="{319EDD9A-202C-44DB-939A-335AFC4764F4}">
      <dgm:prSet/>
      <dgm:spPr/>
      <dgm:t>
        <a:bodyPr/>
        <a:lstStyle/>
        <a:p>
          <a:pPr rtl="0"/>
          <a:r>
            <a:rPr lang="en-US" b="0" dirty="0" smtClean="0"/>
            <a:t>React and adapt to forces in the environment</a:t>
          </a:r>
          <a:endParaRPr lang="en-US" dirty="0"/>
        </a:p>
      </dgm:t>
    </dgm:pt>
    <dgm:pt modelId="{F2C674E1-1DEA-452B-98CC-98C887C5B05F}" type="parTrans" cxnId="{7AAEF3B6-846D-4C3F-87B3-B74F6CA3B33E}">
      <dgm:prSet/>
      <dgm:spPr/>
      <dgm:t>
        <a:bodyPr/>
        <a:lstStyle/>
        <a:p>
          <a:endParaRPr lang="en-US"/>
        </a:p>
      </dgm:t>
    </dgm:pt>
    <dgm:pt modelId="{8135E6E2-DA50-46D2-912B-BD95529AF549}" type="sibTrans" cxnId="{7AAEF3B6-846D-4C3F-87B3-B74F6CA3B33E}">
      <dgm:prSet/>
      <dgm:spPr/>
      <dgm:t>
        <a:bodyPr/>
        <a:lstStyle/>
        <a:p>
          <a:endParaRPr lang="en-US"/>
        </a:p>
      </dgm:t>
    </dgm:pt>
    <dgm:pt modelId="{E6B89D38-354D-4E90-BCA4-B7A3CA6271AD}">
      <dgm:prSet/>
      <dgm:spPr/>
      <dgm:t>
        <a:bodyPr/>
        <a:lstStyle/>
        <a:p>
          <a:pPr rtl="0"/>
          <a:r>
            <a:rPr lang="en-US" b="0" dirty="0" smtClean="0"/>
            <a:t>Proactive</a:t>
          </a:r>
          <a:endParaRPr lang="en-US" dirty="0"/>
        </a:p>
      </dgm:t>
    </dgm:pt>
    <dgm:pt modelId="{C72FB13C-6AF8-4B28-9020-487BD34A1BEC}" type="parTrans" cxnId="{8AE71208-2C4D-4469-B48D-F387AF6A6765}">
      <dgm:prSet/>
      <dgm:spPr/>
      <dgm:t>
        <a:bodyPr/>
        <a:lstStyle/>
        <a:p>
          <a:endParaRPr lang="en-US"/>
        </a:p>
      </dgm:t>
    </dgm:pt>
    <dgm:pt modelId="{14FE7BB9-55B6-464C-98E2-AB45A9325AE1}" type="sibTrans" cxnId="{8AE71208-2C4D-4469-B48D-F387AF6A6765}">
      <dgm:prSet/>
      <dgm:spPr/>
      <dgm:t>
        <a:bodyPr/>
        <a:lstStyle/>
        <a:p>
          <a:endParaRPr lang="en-US"/>
        </a:p>
      </dgm:t>
    </dgm:pt>
    <dgm:pt modelId="{F6E8A35B-8A87-4766-AC86-D46D6B09F63B}">
      <dgm:prSet/>
      <dgm:spPr/>
      <dgm:t>
        <a:bodyPr/>
        <a:lstStyle/>
        <a:p>
          <a:pPr rtl="0"/>
          <a:r>
            <a:rPr lang="en-US" b="0" dirty="0" smtClean="0"/>
            <a:t>Aggressive actions to affect forces in the environment</a:t>
          </a:r>
          <a:endParaRPr lang="en-US" dirty="0"/>
        </a:p>
      </dgm:t>
    </dgm:pt>
    <dgm:pt modelId="{A22A3120-6AF3-4DFD-8151-9E36647B6B3E}" type="parTrans" cxnId="{C88586DF-798D-4E5D-BE35-1880A092E709}">
      <dgm:prSet/>
      <dgm:spPr/>
      <dgm:t>
        <a:bodyPr/>
        <a:lstStyle/>
        <a:p>
          <a:endParaRPr lang="en-US"/>
        </a:p>
      </dgm:t>
    </dgm:pt>
    <dgm:pt modelId="{54C7FF1A-8187-4522-A390-C8BC39EAB2E7}" type="sibTrans" cxnId="{C88586DF-798D-4E5D-BE35-1880A092E709}">
      <dgm:prSet/>
      <dgm:spPr/>
      <dgm:t>
        <a:bodyPr/>
        <a:lstStyle/>
        <a:p>
          <a:endParaRPr lang="en-US"/>
        </a:p>
      </dgm:t>
    </dgm:pt>
    <dgm:pt modelId="{C3E8B31B-17D4-4810-BFCC-F9CAE76A5E08}">
      <dgm:prSet/>
      <dgm:spPr/>
      <dgm:t>
        <a:bodyPr/>
        <a:lstStyle/>
        <a:p>
          <a:pPr rtl="0"/>
          <a:r>
            <a:rPr lang="en-US" b="0" dirty="0" smtClean="0">
              <a:solidFill>
                <a:srgbClr val="FF0000"/>
              </a:solidFill>
            </a:rPr>
            <a:t>Reactive</a:t>
          </a:r>
          <a:endParaRPr lang="en-US" dirty="0">
            <a:solidFill>
              <a:srgbClr val="FF0000"/>
            </a:solidFill>
          </a:endParaRPr>
        </a:p>
      </dgm:t>
    </dgm:pt>
    <dgm:pt modelId="{E20B6996-4BD4-42BC-A7BA-5BE9A1F36252}" type="parTrans" cxnId="{906EE83B-90AE-4D6A-80BE-41C4D4AC463B}">
      <dgm:prSet/>
      <dgm:spPr/>
      <dgm:t>
        <a:bodyPr/>
        <a:lstStyle/>
        <a:p>
          <a:endParaRPr lang="en-US"/>
        </a:p>
      </dgm:t>
    </dgm:pt>
    <dgm:pt modelId="{7B953621-FE50-420A-A9AD-D8CBCE094D30}" type="sibTrans" cxnId="{906EE83B-90AE-4D6A-80BE-41C4D4AC463B}">
      <dgm:prSet/>
      <dgm:spPr/>
      <dgm:t>
        <a:bodyPr/>
        <a:lstStyle/>
        <a:p>
          <a:endParaRPr lang="en-US"/>
        </a:p>
      </dgm:t>
    </dgm:pt>
    <dgm:pt modelId="{0D1CEACA-FFCA-42AF-B349-5A1D7AE73C66}">
      <dgm:prSet/>
      <dgm:spPr/>
      <dgm:t>
        <a:bodyPr/>
        <a:lstStyle/>
        <a:p>
          <a:pPr rtl="0"/>
          <a:r>
            <a:rPr lang="en-US" b="0" dirty="0" smtClean="0"/>
            <a:t>Watching and reacting to forces in the environment</a:t>
          </a:r>
          <a:endParaRPr lang="en-US" dirty="0"/>
        </a:p>
      </dgm:t>
    </dgm:pt>
    <dgm:pt modelId="{9A6F5E95-A7E4-4761-9F5D-4804317D25BD}" type="parTrans" cxnId="{6296A225-B5B6-4B8E-962D-E62DC5725030}">
      <dgm:prSet/>
      <dgm:spPr/>
      <dgm:t>
        <a:bodyPr/>
        <a:lstStyle/>
        <a:p>
          <a:endParaRPr lang="en-US"/>
        </a:p>
      </dgm:t>
    </dgm:pt>
    <dgm:pt modelId="{B638AE5E-9868-4E5A-8C6B-FC918E908407}" type="sibTrans" cxnId="{6296A225-B5B6-4B8E-962D-E62DC5725030}">
      <dgm:prSet/>
      <dgm:spPr/>
      <dgm:t>
        <a:bodyPr/>
        <a:lstStyle/>
        <a:p>
          <a:endParaRPr lang="en-US"/>
        </a:p>
      </dgm:t>
    </dgm:pt>
    <dgm:pt modelId="{F1724E38-1B4C-436B-A3EA-F7961DC6E058}" type="pres">
      <dgm:prSet presAssocID="{B7DF6198-C0B1-463C-A40F-D7962371B3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C8C043-A221-4BD4-A327-18A65ABC4DD5}" type="pres">
      <dgm:prSet presAssocID="{4BF41CFE-D004-4975-A46F-ED44B1AF8A4E}" presName="composite" presStyleCnt="0"/>
      <dgm:spPr/>
    </dgm:pt>
    <dgm:pt modelId="{E7FEC4CD-6D6A-46D9-826D-284E7060B736}" type="pres">
      <dgm:prSet presAssocID="{4BF41CFE-D004-4975-A46F-ED44B1AF8A4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07BE1-08FC-421D-BF5E-AB009BD8B595}" type="pres">
      <dgm:prSet presAssocID="{4BF41CFE-D004-4975-A46F-ED44B1AF8A4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D5367-DD89-40C0-896C-7C5F55D65189}" type="pres">
      <dgm:prSet presAssocID="{1A628166-C881-4443-BF76-DD9CBFA81A2D}" presName="space" presStyleCnt="0"/>
      <dgm:spPr/>
    </dgm:pt>
    <dgm:pt modelId="{385C5F71-764F-487E-91D9-88043EB0465B}" type="pres">
      <dgm:prSet presAssocID="{E6B89D38-354D-4E90-BCA4-B7A3CA6271AD}" presName="composite" presStyleCnt="0"/>
      <dgm:spPr/>
    </dgm:pt>
    <dgm:pt modelId="{A639388A-0441-4811-9880-215A7F97393F}" type="pres">
      <dgm:prSet presAssocID="{E6B89D38-354D-4E90-BCA4-B7A3CA6271A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9C763-E8A1-4D3F-8352-33D7ADBDE6A2}" type="pres">
      <dgm:prSet presAssocID="{E6B89D38-354D-4E90-BCA4-B7A3CA6271A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E16EF-A83A-43AC-A4BA-2504EDB0EFC9}" type="pres">
      <dgm:prSet presAssocID="{14FE7BB9-55B6-464C-98E2-AB45A9325AE1}" presName="space" presStyleCnt="0"/>
      <dgm:spPr/>
    </dgm:pt>
    <dgm:pt modelId="{CB5DC880-8B24-4054-B146-F4C5057CBE8C}" type="pres">
      <dgm:prSet presAssocID="{C3E8B31B-17D4-4810-BFCC-F9CAE76A5E08}" presName="composite" presStyleCnt="0"/>
      <dgm:spPr/>
    </dgm:pt>
    <dgm:pt modelId="{ABB995A1-AAF1-4942-958C-97FEECF4E4A2}" type="pres">
      <dgm:prSet presAssocID="{C3E8B31B-17D4-4810-BFCC-F9CAE76A5E08}" presName="parTx" presStyleLbl="alignNode1" presStyleIdx="2" presStyleCnt="3" custLinFactNeighborX="-1120" custLinFactNeighborY="15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5C01A-14EE-40AC-9CA4-9EA41841C236}" type="pres">
      <dgm:prSet presAssocID="{C3E8B31B-17D4-4810-BFCC-F9CAE76A5E0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577FF-78CB-B84A-9299-7C314D350B80}" type="presOf" srcId="{F6E8A35B-8A87-4766-AC86-D46D6B09F63B}" destId="{6659C763-E8A1-4D3F-8352-33D7ADBDE6A2}" srcOrd="0" destOrd="0" presId="urn:microsoft.com/office/officeart/2005/8/layout/hList1"/>
    <dgm:cxn modelId="{C82E88EF-AB06-4647-856C-45B365C7278D}" type="presOf" srcId="{E6B89D38-354D-4E90-BCA4-B7A3CA6271AD}" destId="{A639388A-0441-4811-9880-215A7F97393F}" srcOrd="0" destOrd="0" presId="urn:microsoft.com/office/officeart/2005/8/layout/hList1"/>
    <dgm:cxn modelId="{6296A225-B5B6-4B8E-962D-E62DC5725030}" srcId="{C3E8B31B-17D4-4810-BFCC-F9CAE76A5E08}" destId="{0D1CEACA-FFCA-42AF-B349-5A1D7AE73C66}" srcOrd="0" destOrd="0" parTransId="{9A6F5E95-A7E4-4761-9F5D-4804317D25BD}" sibTransId="{B638AE5E-9868-4E5A-8C6B-FC918E908407}"/>
    <dgm:cxn modelId="{906EE83B-90AE-4D6A-80BE-41C4D4AC463B}" srcId="{B7DF6198-C0B1-463C-A40F-D7962371B336}" destId="{C3E8B31B-17D4-4810-BFCC-F9CAE76A5E08}" srcOrd="2" destOrd="0" parTransId="{E20B6996-4BD4-42BC-A7BA-5BE9A1F36252}" sibTransId="{7B953621-FE50-420A-A9AD-D8CBCE094D30}"/>
    <dgm:cxn modelId="{C88586DF-798D-4E5D-BE35-1880A092E709}" srcId="{E6B89D38-354D-4E90-BCA4-B7A3CA6271AD}" destId="{F6E8A35B-8A87-4766-AC86-D46D6B09F63B}" srcOrd="0" destOrd="0" parTransId="{A22A3120-6AF3-4DFD-8151-9E36647B6B3E}" sibTransId="{54C7FF1A-8187-4522-A390-C8BC39EAB2E7}"/>
    <dgm:cxn modelId="{70C49872-CC86-5547-8FDB-611F6B7901D7}" type="presOf" srcId="{319EDD9A-202C-44DB-939A-335AFC4764F4}" destId="{52307BE1-08FC-421D-BF5E-AB009BD8B595}" srcOrd="0" destOrd="0" presId="urn:microsoft.com/office/officeart/2005/8/layout/hList1"/>
    <dgm:cxn modelId="{D9195E54-71BB-184F-B9C8-A9AAB094E574}" type="presOf" srcId="{B7DF6198-C0B1-463C-A40F-D7962371B336}" destId="{F1724E38-1B4C-436B-A3EA-F7961DC6E058}" srcOrd="0" destOrd="0" presId="urn:microsoft.com/office/officeart/2005/8/layout/hList1"/>
    <dgm:cxn modelId="{ED8B3398-8709-4FB7-98A0-2F5E6FDE86F5}" srcId="{B7DF6198-C0B1-463C-A40F-D7962371B336}" destId="{4BF41CFE-D004-4975-A46F-ED44B1AF8A4E}" srcOrd="0" destOrd="0" parTransId="{E24EADD1-21ED-4361-8DA0-75EBC5353FF4}" sibTransId="{1A628166-C881-4443-BF76-DD9CBFA81A2D}"/>
    <dgm:cxn modelId="{190238DD-89C8-8F42-8898-91B294092685}" type="presOf" srcId="{4BF41CFE-D004-4975-A46F-ED44B1AF8A4E}" destId="{E7FEC4CD-6D6A-46D9-826D-284E7060B736}" srcOrd="0" destOrd="0" presId="urn:microsoft.com/office/officeart/2005/8/layout/hList1"/>
    <dgm:cxn modelId="{B30E48FB-7B9D-1743-8FA5-59A92F90CD01}" type="presOf" srcId="{C3E8B31B-17D4-4810-BFCC-F9CAE76A5E08}" destId="{ABB995A1-AAF1-4942-958C-97FEECF4E4A2}" srcOrd="0" destOrd="0" presId="urn:microsoft.com/office/officeart/2005/8/layout/hList1"/>
    <dgm:cxn modelId="{7AAEF3B6-846D-4C3F-87B3-B74F6CA3B33E}" srcId="{4BF41CFE-D004-4975-A46F-ED44B1AF8A4E}" destId="{319EDD9A-202C-44DB-939A-335AFC4764F4}" srcOrd="0" destOrd="0" parTransId="{F2C674E1-1DEA-452B-98CC-98C887C5B05F}" sibTransId="{8135E6E2-DA50-46D2-912B-BD95529AF549}"/>
    <dgm:cxn modelId="{B2BFCA82-ADD6-ED4F-9C34-7D614225D85E}" type="presOf" srcId="{0D1CEACA-FFCA-42AF-B349-5A1D7AE73C66}" destId="{19D5C01A-14EE-40AC-9CA4-9EA41841C236}" srcOrd="0" destOrd="0" presId="urn:microsoft.com/office/officeart/2005/8/layout/hList1"/>
    <dgm:cxn modelId="{8AE71208-2C4D-4469-B48D-F387AF6A6765}" srcId="{B7DF6198-C0B1-463C-A40F-D7962371B336}" destId="{E6B89D38-354D-4E90-BCA4-B7A3CA6271AD}" srcOrd="1" destOrd="0" parTransId="{C72FB13C-6AF8-4B28-9020-487BD34A1BEC}" sibTransId="{14FE7BB9-55B6-464C-98E2-AB45A9325AE1}"/>
    <dgm:cxn modelId="{DFD9461A-3869-A142-8DDF-EC77DDA57905}" type="presParOf" srcId="{F1724E38-1B4C-436B-A3EA-F7961DC6E058}" destId="{48C8C043-A221-4BD4-A327-18A65ABC4DD5}" srcOrd="0" destOrd="0" presId="urn:microsoft.com/office/officeart/2005/8/layout/hList1"/>
    <dgm:cxn modelId="{060BDB90-DAA2-2042-BEC2-EA120342122F}" type="presParOf" srcId="{48C8C043-A221-4BD4-A327-18A65ABC4DD5}" destId="{E7FEC4CD-6D6A-46D9-826D-284E7060B736}" srcOrd="0" destOrd="0" presId="urn:microsoft.com/office/officeart/2005/8/layout/hList1"/>
    <dgm:cxn modelId="{F621D72B-9244-0C43-B2F9-82CB9598D99F}" type="presParOf" srcId="{48C8C043-A221-4BD4-A327-18A65ABC4DD5}" destId="{52307BE1-08FC-421D-BF5E-AB009BD8B595}" srcOrd="1" destOrd="0" presId="urn:microsoft.com/office/officeart/2005/8/layout/hList1"/>
    <dgm:cxn modelId="{2A203DEB-02F8-B147-B467-BDAB7A177197}" type="presParOf" srcId="{F1724E38-1B4C-436B-A3EA-F7961DC6E058}" destId="{A27D5367-DD89-40C0-896C-7C5F55D65189}" srcOrd="1" destOrd="0" presId="urn:microsoft.com/office/officeart/2005/8/layout/hList1"/>
    <dgm:cxn modelId="{F092114E-B970-4E42-BF3C-143AA3113C32}" type="presParOf" srcId="{F1724E38-1B4C-436B-A3EA-F7961DC6E058}" destId="{385C5F71-764F-487E-91D9-88043EB0465B}" srcOrd="2" destOrd="0" presId="urn:microsoft.com/office/officeart/2005/8/layout/hList1"/>
    <dgm:cxn modelId="{B6F44748-A5FC-0A49-9F43-A315D397982F}" type="presParOf" srcId="{385C5F71-764F-487E-91D9-88043EB0465B}" destId="{A639388A-0441-4811-9880-215A7F97393F}" srcOrd="0" destOrd="0" presId="urn:microsoft.com/office/officeart/2005/8/layout/hList1"/>
    <dgm:cxn modelId="{941EC865-2BB8-134B-B653-AF96F30FF7B3}" type="presParOf" srcId="{385C5F71-764F-487E-91D9-88043EB0465B}" destId="{6659C763-E8A1-4D3F-8352-33D7ADBDE6A2}" srcOrd="1" destOrd="0" presId="urn:microsoft.com/office/officeart/2005/8/layout/hList1"/>
    <dgm:cxn modelId="{1F48FB7A-51D1-3D49-BA56-138659EBFDBB}" type="presParOf" srcId="{F1724E38-1B4C-436B-A3EA-F7961DC6E058}" destId="{0AEE16EF-A83A-43AC-A4BA-2504EDB0EFC9}" srcOrd="3" destOrd="0" presId="urn:microsoft.com/office/officeart/2005/8/layout/hList1"/>
    <dgm:cxn modelId="{E0F00552-DEC4-7046-9577-B91BA191D251}" type="presParOf" srcId="{F1724E38-1B4C-436B-A3EA-F7961DC6E058}" destId="{CB5DC880-8B24-4054-B146-F4C5057CBE8C}" srcOrd="4" destOrd="0" presId="urn:microsoft.com/office/officeart/2005/8/layout/hList1"/>
    <dgm:cxn modelId="{A74814BE-6664-B04C-8A04-67C3A9262B9A}" type="presParOf" srcId="{CB5DC880-8B24-4054-B146-F4C5057CBE8C}" destId="{ABB995A1-AAF1-4942-958C-97FEECF4E4A2}" srcOrd="0" destOrd="0" presId="urn:microsoft.com/office/officeart/2005/8/layout/hList1"/>
    <dgm:cxn modelId="{A75DEBA8-C06B-034A-A152-C2CF8A716A17}" type="presParOf" srcId="{CB5DC880-8B24-4054-B146-F4C5057CBE8C}" destId="{19D5C01A-14EE-40AC-9CA4-9EA41841C2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025E5-5EFB-4C5B-8EFA-82669079CF1F}">
      <dsp:nvSpPr>
        <dsp:cNvPr id="0" name=""/>
        <dsp:cNvSpPr/>
      </dsp:nvSpPr>
      <dsp:spPr>
        <a:xfrm>
          <a:off x="610381" y="483"/>
          <a:ext cx="3047255" cy="18283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solidFill>
                <a:schemeClr val="tx1"/>
              </a:solidFill>
            </a:rPr>
            <a:t>Resellers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610381" y="483"/>
        <a:ext cx="3047255" cy="1828353"/>
      </dsp:txXfrm>
    </dsp:sp>
    <dsp:sp modelId="{FA902E41-D71C-4435-AB4D-FB7F21B7C759}">
      <dsp:nvSpPr>
        <dsp:cNvPr id="0" name=""/>
        <dsp:cNvSpPr/>
      </dsp:nvSpPr>
      <dsp:spPr>
        <a:xfrm>
          <a:off x="3962362" y="483"/>
          <a:ext cx="3047255" cy="18283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solidFill>
                <a:schemeClr val="tx1"/>
              </a:solidFill>
            </a:rPr>
            <a:t>Physical distribution firms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3962362" y="483"/>
        <a:ext cx="3047255" cy="1828353"/>
      </dsp:txXfrm>
    </dsp:sp>
    <dsp:sp modelId="{39C744D1-9A23-430D-98BC-88F24615D17F}">
      <dsp:nvSpPr>
        <dsp:cNvPr id="0" name=""/>
        <dsp:cNvSpPr/>
      </dsp:nvSpPr>
      <dsp:spPr>
        <a:xfrm>
          <a:off x="610381" y="2133562"/>
          <a:ext cx="3047255" cy="18283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solidFill>
                <a:srgbClr val="FF0000"/>
              </a:solidFill>
            </a:rPr>
            <a:t>Marketing services agencies</a:t>
          </a:r>
          <a:endParaRPr lang="en-US" sz="3400" kern="1200" dirty="0">
            <a:solidFill>
              <a:srgbClr val="FF0000"/>
            </a:solidFill>
          </a:endParaRPr>
        </a:p>
      </dsp:txBody>
      <dsp:txXfrm>
        <a:off x="610381" y="2133562"/>
        <a:ext cx="3047255" cy="1828353"/>
      </dsp:txXfrm>
    </dsp:sp>
    <dsp:sp modelId="{58625619-1163-4221-B0C9-9CEF0085154F}">
      <dsp:nvSpPr>
        <dsp:cNvPr id="0" name=""/>
        <dsp:cNvSpPr/>
      </dsp:nvSpPr>
      <dsp:spPr>
        <a:xfrm>
          <a:off x="3962362" y="2133562"/>
          <a:ext cx="3047255" cy="18283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solidFill>
                <a:schemeClr val="tx1"/>
              </a:solidFill>
            </a:rPr>
            <a:t>Financial intermediaries</a:t>
          </a:r>
          <a:endParaRPr lang="en-US" sz="3400" b="0" kern="1200" dirty="0">
            <a:solidFill>
              <a:schemeClr val="tx1"/>
            </a:solidFill>
          </a:endParaRPr>
        </a:p>
      </dsp:txBody>
      <dsp:txXfrm>
        <a:off x="3962362" y="2133562"/>
        <a:ext cx="3047255" cy="1828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EC4CD-6D6A-46D9-826D-284E7060B736}">
      <dsp:nvSpPr>
        <dsp:cNvPr id="0" name=""/>
        <dsp:cNvSpPr/>
      </dsp:nvSpPr>
      <dsp:spPr>
        <a:xfrm>
          <a:off x="2547" y="263789"/>
          <a:ext cx="2484239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/>
            <a:t>Uncontrollable</a:t>
          </a:r>
          <a:endParaRPr lang="en-US" sz="2600" kern="1200" dirty="0"/>
        </a:p>
      </dsp:txBody>
      <dsp:txXfrm>
        <a:off x="2547" y="263789"/>
        <a:ext cx="2484239" cy="748800"/>
      </dsp:txXfrm>
    </dsp:sp>
    <dsp:sp modelId="{52307BE1-08FC-421D-BF5E-AB009BD8B595}">
      <dsp:nvSpPr>
        <dsp:cNvPr id="0" name=""/>
        <dsp:cNvSpPr/>
      </dsp:nvSpPr>
      <dsp:spPr>
        <a:xfrm>
          <a:off x="2547" y="1012589"/>
          <a:ext cx="2484239" cy="20764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React and adapt to forces in the environment</a:t>
          </a:r>
          <a:endParaRPr lang="en-US" sz="2600" kern="1200" dirty="0"/>
        </a:p>
      </dsp:txBody>
      <dsp:txXfrm>
        <a:off x="2547" y="1012589"/>
        <a:ext cx="2484239" cy="2076420"/>
      </dsp:txXfrm>
    </dsp:sp>
    <dsp:sp modelId="{A639388A-0441-4811-9880-215A7F97393F}">
      <dsp:nvSpPr>
        <dsp:cNvPr id="0" name=""/>
        <dsp:cNvSpPr/>
      </dsp:nvSpPr>
      <dsp:spPr>
        <a:xfrm>
          <a:off x="2834580" y="263789"/>
          <a:ext cx="2484239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/>
            <a:t>Proactive</a:t>
          </a:r>
          <a:endParaRPr lang="en-US" sz="2600" kern="1200" dirty="0"/>
        </a:p>
      </dsp:txBody>
      <dsp:txXfrm>
        <a:off x="2834580" y="263789"/>
        <a:ext cx="2484239" cy="748800"/>
      </dsp:txXfrm>
    </dsp:sp>
    <dsp:sp modelId="{6659C763-E8A1-4D3F-8352-33D7ADBDE6A2}">
      <dsp:nvSpPr>
        <dsp:cNvPr id="0" name=""/>
        <dsp:cNvSpPr/>
      </dsp:nvSpPr>
      <dsp:spPr>
        <a:xfrm>
          <a:off x="2834580" y="1012589"/>
          <a:ext cx="2484239" cy="20764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Aggressive actions to affect forces in the environment</a:t>
          </a:r>
          <a:endParaRPr lang="en-US" sz="2600" kern="1200" dirty="0"/>
        </a:p>
      </dsp:txBody>
      <dsp:txXfrm>
        <a:off x="2834580" y="1012589"/>
        <a:ext cx="2484239" cy="2076420"/>
      </dsp:txXfrm>
    </dsp:sp>
    <dsp:sp modelId="{ABB995A1-AAF1-4942-958C-97FEECF4E4A2}">
      <dsp:nvSpPr>
        <dsp:cNvPr id="0" name=""/>
        <dsp:cNvSpPr/>
      </dsp:nvSpPr>
      <dsp:spPr>
        <a:xfrm>
          <a:off x="5638789" y="380999"/>
          <a:ext cx="2484239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rgbClr val="FF0000"/>
              </a:solidFill>
            </a:rPr>
            <a:t>Reactive</a:t>
          </a:r>
          <a:endParaRPr lang="en-US" sz="2600" kern="1200" dirty="0">
            <a:solidFill>
              <a:srgbClr val="FF0000"/>
            </a:solidFill>
          </a:endParaRPr>
        </a:p>
      </dsp:txBody>
      <dsp:txXfrm>
        <a:off x="5638789" y="380999"/>
        <a:ext cx="2484239" cy="748800"/>
      </dsp:txXfrm>
    </dsp:sp>
    <dsp:sp modelId="{19D5C01A-14EE-40AC-9CA4-9EA41841C236}">
      <dsp:nvSpPr>
        <dsp:cNvPr id="0" name=""/>
        <dsp:cNvSpPr/>
      </dsp:nvSpPr>
      <dsp:spPr>
        <a:xfrm>
          <a:off x="5666612" y="1012589"/>
          <a:ext cx="2484239" cy="20764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Watching and reacting to forces in the environment</a:t>
          </a:r>
          <a:endParaRPr lang="en-US" sz="2600" kern="1200" dirty="0"/>
        </a:p>
      </dsp:txBody>
      <dsp:txXfrm>
        <a:off x="5666612" y="1012589"/>
        <a:ext cx="2484239" cy="207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3E06DC6-D7E5-4261-ABA1-255D18836070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23A3007-E56B-4D50-80D6-221D2573CCF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5656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688975" indent="-231775" algn="l" rtl="0" eaLnBrk="0" fontAlgn="base" hangingPunct="0">
      <a:spcBef>
        <a:spcPct val="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B6EF86-5C12-4CF6-B61C-6630AE9366F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566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CF7AD-4E34-44BE-9F96-A2A5F86D1FD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303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5993D3-96DE-4379-9935-94989D13D2A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46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1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36D146-DAB3-4CBC-92AD-3993B396E49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301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AEB44F-B14C-41CF-BDBD-E119DD60807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912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EBE031-6459-4F8F-82DD-80C627BCC50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297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CC304C-8C13-477D-8D0C-5C5D17C0151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876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D3BFD7-65F4-4A40-9989-F92476739B6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485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3B5BFF-0535-46E0-B371-80C27FBA96F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210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337C84-A9C4-41CC-825E-00F02CEC0BA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920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9830B5-0477-4A78-B208-6BCD8EF60D8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6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268B0C-5B8A-4774-9D6E-E5DFF7CD5CA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80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80A23F-3A0A-451F-B44B-15AA8610660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407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47873F-B38E-4C80-9239-DB588EC82B9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376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648DC6-6DB7-4525-98A1-6F52C7BF59A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008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4C30E1-1314-4D97-A4A7-4FC0C00E477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394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F2DAF0-213D-44D7-8817-3F81A1D5BF8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115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77BE50-DB96-4DC4-A8B6-EEFF4C5A4ED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741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endParaRPr lang="en-US" i="1" dirty="0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3C7CEE-65A8-43E7-B5CA-5A496CD39C5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803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387E29-9E9A-4444-914F-51DF30FFBB1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823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B79BA-07E7-448D-9C53-A267C6DA2B1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794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BDC489-A1A6-41CE-A99D-5E5D69D63C3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75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8E3FB7-B8AD-46CE-95B5-36186797931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621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02A72C-F884-4F3C-A00D-5EA7ADBB08F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439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B85A5F-C122-4ACB-B84A-7B7F600FB69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520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62A40-D2EB-48F5-A849-D8010EFF90A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991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2F9C9F-C190-477E-A5D0-92E58CEE2EB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388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2D03BD-47FC-4258-B354-C0569EB0758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99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44FDE2-2D63-4D83-AD8E-E8EFBC506F8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3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2D2C08-A156-4190-813A-DECEE57D618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42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361C0A-3C8F-4A98-963D-5ACFA40C01A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22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BA086F-706B-45C3-B09E-595E140A7A8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44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i="1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A5FF8C-79EB-4DD7-BDFB-30315E2DF01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68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10000"/>
          </a:bodyPr>
          <a:lstStyle/>
          <a:p>
            <a:endParaRPr lang="en-US" i="1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33F4CE-8AD3-4744-BCDB-9B6E3B9FC76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27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1-  </a:t>
            </a:r>
            <a:fld id="{D406970C-2278-45FC-BCE8-413173FEC7C2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solidFill>
                  <a:srgbClr val="C00000"/>
                </a:solidFill>
                <a:ea typeface="ヒラギノ角ゴ Pro W3" charset="-128"/>
                <a:cs typeface="Tahoma" charset="0"/>
              </a:rPr>
              <a:t> </a:t>
            </a:r>
            <a:r>
              <a:rPr lang="en-US" sz="1600" b="1" dirty="0">
                <a:ea typeface="ヒラギノ角ゴ Pro W3" charset="-128"/>
                <a:cs typeface="Tahoma" charset="0"/>
              </a:rPr>
              <a:t>3- </a:t>
            </a:r>
            <a:fld id="{1FF1E471-58E2-4760-9E29-E380F61EB9B6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lnSpc>
                <a:spcPts val="3600"/>
              </a:lnSpc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6002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3-</a:t>
            </a:r>
            <a:fld id="{C2BF2336-4C1F-4871-B968-869B7FD74F77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Global Edition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Chapter Three</a:t>
            </a:r>
          </a:p>
        </p:txBody>
      </p:sp>
      <p:sp>
        <p:nvSpPr>
          <p:cNvPr id="11266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Analyzing the Marketing Environment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Microenvironment</a:t>
            </a:r>
          </a:p>
        </p:txBody>
      </p:sp>
      <p:sp>
        <p:nvSpPr>
          <p:cNvPr id="29698" name="Content Placeholder 3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smtClean="0"/>
              <a:t>Firms must gain strategic advantage by positioning their offerings against competitors’ offerings</a:t>
            </a:r>
          </a:p>
          <a:p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Competitors</a:t>
            </a:r>
          </a:p>
          <a:p>
            <a:endParaRPr lang="en-US" smtClean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Microenvironment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Publics</a:t>
            </a:r>
          </a:p>
          <a:p>
            <a:endParaRPr lang="en-US" smtClean="0"/>
          </a:p>
        </p:txBody>
      </p:sp>
      <p:sp>
        <p:nvSpPr>
          <p:cNvPr id="2" name="Content Placeholder 5"/>
          <p:cNvSpPr>
            <a:spLocks noGrp="1"/>
          </p:cNvSpPr>
          <p:nvPr>
            <p:ph sz="half" idx="4294967295"/>
          </p:nvPr>
        </p:nvSpPr>
        <p:spPr>
          <a:xfrm>
            <a:off x="1295400" y="1981200"/>
            <a:ext cx="4724400" cy="4343400"/>
          </a:xfrm>
        </p:spPr>
        <p:txBody>
          <a:bodyPr/>
          <a:lstStyle/>
          <a:p>
            <a:r>
              <a:rPr lang="en-US" sz="2400" smtClean="0"/>
              <a:t>Any group that has an actual or potential interest in or impact on an organization’s ability to achieve its objectives</a:t>
            </a:r>
          </a:p>
          <a:p>
            <a:pPr lvl="1"/>
            <a:r>
              <a:rPr lang="en-US" sz="2000" smtClean="0"/>
              <a:t>Financial publics</a:t>
            </a:r>
          </a:p>
          <a:p>
            <a:pPr lvl="1"/>
            <a:r>
              <a:rPr lang="en-US" sz="2000" smtClean="0"/>
              <a:t>Media publics</a:t>
            </a:r>
          </a:p>
          <a:p>
            <a:pPr lvl="1"/>
            <a:r>
              <a:rPr lang="en-US" sz="2000" smtClean="0"/>
              <a:t>Government publics</a:t>
            </a:r>
          </a:p>
          <a:p>
            <a:pPr lvl="1"/>
            <a:r>
              <a:rPr lang="en-US" sz="2000" smtClean="0"/>
              <a:t>Citizen-action publics</a:t>
            </a:r>
          </a:p>
          <a:p>
            <a:pPr lvl="1"/>
            <a:r>
              <a:rPr lang="en-US" sz="2000" smtClean="0"/>
              <a:t>Local publics</a:t>
            </a:r>
          </a:p>
          <a:p>
            <a:pPr lvl="1"/>
            <a:r>
              <a:rPr lang="en-US" sz="2000" smtClean="0"/>
              <a:t>General public</a:t>
            </a:r>
          </a:p>
          <a:p>
            <a:pPr lvl="1"/>
            <a:r>
              <a:rPr lang="en-US" sz="2000" smtClean="0"/>
              <a:t>Internal publics</a:t>
            </a:r>
          </a:p>
          <a:p>
            <a:endParaRPr lang="en-US" sz="240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4092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Microenvironment</a:t>
            </a:r>
          </a:p>
        </p:txBody>
      </p:sp>
      <p:sp>
        <p:nvSpPr>
          <p:cNvPr id="33794" name="Content Placeholder 3"/>
          <p:cNvSpPr>
            <a:spLocks noGrp="1"/>
          </p:cNvSpPr>
          <p:nvPr>
            <p:ph idx="1"/>
          </p:nvPr>
        </p:nvSpPr>
        <p:spPr>
          <a:xfrm>
            <a:off x="2438400" y="2057400"/>
            <a:ext cx="4267200" cy="3962400"/>
          </a:xfrm>
        </p:spPr>
        <p:txBody>
          <a:bodyPr/>
          <a:lstStyle/>
          <a:p>
            <a:r>
              <a:rPr lang="en-US" smtClean="0"/>
              <a:t>Consumer markets</a:t>
            </a:r>
          </a:p>
          <a:p>
            <a:r>
              <a:rPr lang="en-US" smtClean="0"/>
              <a:t>Business markets</a:t>
            </a:r>
          </a:p>
          <a:p>
            <a:r>
              <a:rPr lang="en-US" smtClean="0"/>
              <a:t>Government markets</a:t>
            </a:r>
          </a:p>
          <a:p>
            <a:r>
              <a:rPr lang="en-US" smtClean="0"/>
              <a:t>International markets</a:t>
            </a:r>
          </a:p>
          <a:p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Customers</a:t>
            </a:r>
          </a:p>
          <a:p>
            <a:endParaRPr lang="en-US" smtClean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pic>
        <p:nvPicPr>
          <p:cNvPr id="35842" name="Picture 3" descr="fig03_02wo_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93900"/>
            <a:ext cx="8001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37890" name="Content Placeholder 3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000" b="1" smtClean="0"/>
              <a:t>Demography: </a:t>
            </a:r>
            <a:r>
              <a:rPr lang="en-US" sz="3000" smtClean="0"/>
              <a:t>the study of human populations-- size, density, location, age, gender, race, occupation, and other statistics</a:t>
            </a:r>
          </a:p>
          <a:p>
            <a:pPr>
              <a:lnSpc>
                <a:spcPct val="80000"/>
              </a:lnSpc>
            </a:pPr>
            <a:r>
              <a:rPr lang="en-US" sz="3000" b="1" smtClean="0"/>
              <a:t>Demographic environment: </a:t>
            </a:r>
            <a:r>
              <a:rPr lang="en-US" sz="3000" smtClean="0"/>
              <a:t>involves people, and people make up markets</a:t>
            </a:r>
          </a:p>
          <a:p>
            <a:pPr>
              <a:lnSpc>
                <a:spcPct val="80000"/>
              </a:lnSpc>
            </a:pPr>
            <a:r>
              <a:rPr lang="en-US" sz="3000" b="1" smtClean="0"/>
              <a:t>Demographic trends: </a:t>
            </a:r>
            <a:r>
              <a:rPr lang="en-US" sz="3000" smtClean="0"/>
              <a:t>shifts in age, family structure, geographic population, educational characteristics, and population diversity</a:t>
            </a:r>
          </a:p>
          <a:p>
            <a:pPr>
              <a:lnSpc>
                <a:spcPct val="80000"/>
              </a:lnSpc>
            </a:pPr>
            <a:endParaRPr lang="en-US" sz="30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3993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Baby Boomers</a:t>
            </a:r>
          </a:p>
          <a:p>
            <a:pPr lvl="1"/>
            <a:r>
              <a:rPr lang="en-US" smtClean="0"/>
              <a:t>Born 1946 to 1964</a:t>
            </a:r>
          </a:p>
          <a:p>
            <a:pPr lvl="1"/>
            <a:r>
              <a:rPr lang="en-US" smtClean="0"/>
              <a:t>rethinking the purpose and value of their work, responsibilities, and relationships.</a:t>
            </a:r>
          </a:p>
          <a:p>
            <a:pPr lvl="1"/>
            <a:r>
              <a:rPr lang="en-US" smtClean="0"/>
              <a:t>spending more carefully and planning to work longer</a:t>
            </a:r>
          </a:p>
          <a:p>
            <a:pPr lvl="1"/>
            <a:r>
              <a:rPr lang="en-US" smtClean="0"/>
              <a:t>the wealthiest generation in U.S. history</a:t>
            </a:r>
          </a:p>
        </p:txBody>
      </p:sp>
      <p:sp>
        <p:nvSpPr>
          <p:cNvPr id="39939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419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Generation X includes people born between 1965 and 1976</a:t>
            </a:r>
          </a:p>
          <a:p>
            <a:pPr lvl="1"/>
            <a:r>
              <a:rPr lang="en-US" smtClean="0"/>
              <a:t>High parental divorce rates</a:t>
            </a:r>
          </a:p>
          <a:p>
            <a:pPr lvl="1"/>
            <a:r>
              <a:rPr lang="en-US" smtClean="0"/>
              <a:t>Cautious economic outlook</a:t>
            </a:r>
          </a:p>
          <a:p>
            <a:pPr lvl="1"/>
            <a:r>
              <a:rPr lang="en-US" smtClean="0"/>
              <a:t>Less materialistic</a:t>
            </a:r>
          </a:p>
          <a:p>
            <a:pPr lvl="1"/>
            <a:r>
              <a:rPr lang="en-US" smtClean="0"/>
              <a:t>Family comes first</a:t>
            </a:r>
          </a:p>
        </p:txBody>
      </p:sp>
      <p:sp>
        <p:nvSpPr>
          <p:cNvPr id="41987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4403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Millennials (gen Y or echo boomers) include those born between 1977 and 2000</a:t>
            </a:r>
          </a:p>
          <a:p>
            <a:pPr lvl="1"/>
            <a:r>
              <a:rPr lang="en-US" smtClean="0"/>
              <a:t>Most financially strapped generation</a:t>
            </a:r>
          </a:p>
          <a:p>
            <a:pPr lvl="1"/>
            <a:r>
              <a:rPr lang="en-US" smtClean="0"/>
              <a:t>Higher unemployment and saddled with more debt</a:t>
            </a:r>
          </a:p>
          <a:p>
            <a:pPr lvl="1"/>
            <a:r>
              <a:rPr lang="en-US" smtClean="0"/>
              <a:t>Comfortable with technology</a:t>
            </a:r>
          </a:p>
          <a:p>
            <a:pPr lvl="1"/>
            <a:endParaRPr lang="en-US" smtClean="0"/>
          </a:p>
        </p:txBody>
      </p:sp>
      <p:sp>
        <p:nvSpPr>
          <p:cNvPr id="44035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46082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4724400" cy="28956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3200" b="1" smtClean="0"/>
              <a:t>Generational marketing </a:t>
            </a:r>
            <a:r>
              <a:rPr lang="en-US" sz="3200" smtClean="0"/>
              <a:t>is important in segmenting people by lifestyle of life state instead of age</a:t>
            </a:r>
          </a:p>
          <a:p>
            <a:endParaRPr lang="en-US" sz="3600" smtClean="0"/>
          </a:p>
        </p:txBody>
      </p:sp>
      <p:sp>
        <p:nvSpPr>
          <p:cNvPr id="46083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7238" y="2590800"/>
            <a:ext cx="33067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48130" name="Content Placeholder 3"/>
          <p:cNvSpPr>
            <a:spLocks noGrp="1"/>
          </p:cNvSpPr>
          <p:nvPr>
            <p:ph idx="1"/>
          </p:nvPr>
        </p:nvSpPr>
        <p:spPr>
          <a:xfrm>
            <a:off x="1066800" y="1752600"/>
            <a:ext cx="73152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Changing American Family</a:t>
            </a:r>
          </a:p>
          <a:p>
            <a:pPr>
              <a:buFontTx/>
              <a:buNone/>
            </a:pPr>
            <a:r>
              <a:rPr lang="en-US" sz="2800" smtClean="0"/>
              <a:t>More people are:</a:t>
            </a:r>
          </a:p>
          <a:p>
            <a:r>
              <a:rPr lang="en-US" sz="2800" smtClean="0"/>
              <a:t>Divorcing or separating</a:t>
            </a:r>
          </a:p>
          <a:p>
            <a:r>
              <a:rPr lang="en-US" sz="2800" smtClean="0"/>
              <a:t>Choosing not to marry</a:t>
            </a:r>
          </a:p>
          <a:p>
            <a:r>
              <a:rPr lang="en-US" sz="2800" smtClean="0"/>
              <a:t>Choosing to marry later</a:t>
            </a:r>
          </a:p>
          <a:p>
            <a:r>
              <a:rPr lang="en-US" sz="2800" smtClean="0"/>
              <a:t>Marrying without intending to have children</a:t>
            </a:r>
          </a:p>
          <a:p>
            <a:r>
              <a:rPr lang="en-US" sz="2800" smtClean="0"/>
              <a:t>Increasing number of working women</a:t>
            </a:r>
          </a:p>
          <a:p>
            <a:r>
              <a:rPr lang="en-US" sz="2800" smtClean="0"/>
              <a:t>Increasing number of  stay-at-home dads</a:t>
            </a:r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95400"/>
            <a:ext cx="7162800" cy="457200"/>
          </a:xfrm>
        </p:spPr>
        <p:txBody>
          <a:bodyPr/>
          <a:lstStyle/>
          <a:p>
            <a:r>
              <a:rPr lang="en-US" smtClean="0"/>
              <a:t>Demographic Environment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Analyzing the Marketing Environment</a:t>
            </a:r>
          </a:p>
        </p:txBody>
      </p:sp>
      <p:sp>
        <p:nvSpPr>
          <p:cNvPr id="13314" name="Content Placeholder 6"/>
          <p:cNvSpPr>
            <a:spLocks noGrp="1"/>
          </p:cNvSpPr>
          <p:nvPr>
            <p:ph idx="1"/>
          </p:nvPr>
        </p:nvSpPr>
        <p:spPr>
          <a:xfrm>
            <a:off x="1905000" y="1447800"/>
            <a:ext cx="6324600" cy="4572000"/>
          </a:xfrm>
        </p:spPr>
        <p:txBody>
          <a:bodyPr/>
          <a:lstStyle/>
          <a:p>
            <a:r>
              <a:rPr lang="en-US" smtClean="0"/>
              <a:t>Microenvironment</a:t>
            </a:r>
          </a:p>
          <a:p>
            <a:r>
              <a:rPr lang="en-US" smtClean="0"/>
              <a:t>Macroenvironemnt</a:t>
            </a:r>
          </a:p>
          <a:p>
            <a:pPr lvl="1"/>
            <a:r>
              <a:rPr lang="en-US" sz="2400" smtClean="0"/>
              <a:t>Demographic Environment</a:t>
            </a:r>
          </a:p>
          <a:p>
            <a:pPr lvl="1"/>
            <a:r>
              <a:rPr lang="en-US" sz="2400" smtClean="0"/>
              <a:t>Economic Environment</a:t>
            </a:r>
          </a:p>
          <a:p>
            <a:pPr lvl="1"/>
            <a:r>
              <a:rPr lang="en-US" sz="2400" smtClean="0"/>
              <a:t>Natural Environment</a:t>
            </a:r>
          </a:p>
          <a:p>
            <a:pPr lvl="1"/>
            <a:r>
              <a:rPr lang="en-US" sz="2400" smtClean="0"/>
              <a:t>Technological Environment</a:t>
            </a:r>
          </a:p>
          <a:p>
            <a:pPr lvl="1"/>
            <a:r>
              <a:rPr lang="en-US" sz="2400" smtClean="0"/>
              <a:t>Political and Social Environment</a:t>
            </a:r>
          </a:p>
          <a:p>
            <a:pPr lvl="1"/>
            <a:r>
              <a:rPr lang="en-US" sz="2400" smtClean="0"/>
              <a:t>Cultural Environment</a:t>
            </a:r>
          </a:p>
          <a:p>
            <a:pPr lvl="1"/>
            <a:r>
              <a:rPr lang="en-US" sz="2400" smtClean="0"/>
              <a:t>Responding to the Marketing Environment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50178" name="Content Placeholder 15"/>
          <p:cNvSpPr>
            <a:spLocks noGrp="1"/>
          </p:cNvSpPr>
          <p:nvPr>
            <p:ph idx="1"/>
          </p:nvPr>
        </p:nvSpPr>
        <p:spPr>
          <a:xfrm>
            <a:off x="1066800" y="2667000"/>
            <a:ext cx="7391400" cy="3429000"/>
          </a:xfrm>
        </p:spPr>
        <p:txBody>
          <a:bodyPr/>
          <a:lstStyle/>
          <a:p>
            <a:r>
              <a:rPr lang="en-US" sz="2800" smtClean="0"/>
              <a:t>Growth in U.S. West and South and decline in Midwest and Northeast</a:t>
            </a:r>
          </a:p>
          <a:p>
            <a:r>
              <a:rPr lang="en-US" sz="2800" smtClean="0"/>
              <a:t>Change in where people work</a:t>
            </a:r>
          </a:p>
          <a:p>
            <a:pPr lvl="1"/>
            <a:r>
              <a:rPr lang="en-US" smtClean="0"/>
              <a:t>Telecommuting</a:t>
            </a:r>
          </a:p>
          <a:p>
            <a:pPr lvl="1"/>
            <a:r>
              <a:rPr lang="en-US" smtClean="0"/>
              <a:t>Home office</a:t>
            </a:r>
          </a:p>
          <a:p>
            <a:endParaRPr lang="en-US" sz="2400" smtClean="0"/>
          </a:p>
        </p:txBody>
      </p:sp>
      <p:sp>
        <p:nvSpPr>
          <p:cNvPr id="50179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  <a:p>
            <a:r>
              <a:rPr lang="en-US" smtClean="0">
                <a:solidFill>
                  <a:schemeClr val="tx1"/>
                </a:solidFill>
              </a:rPr>
              <a:t>Geographic Shifts in Population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52226" name="Content Placeholder 8"/>
          <p:cNvSpPr>
            <a:spLocks noGrp="1"/>
          </p:cNvSpPr>
          <p:nvPr>
            <p:ph idx="1"/>
          </p:nvPr>
        </p:nvSpPr>
        <p:spPr>
          <a:xfrm>
            <a:off x="609600" y="2514600"/>
            <a:ext cx="6858000" cy="4114800"/>
          </a:xfrm>
        </p:spPr>
        <p:txBody>
          <a:bodyPr/>
          <a:lstStyle/>
          <a:p>
            <a:r>
              <a:rPr lang="en-US" smtClean="0"/>
              <a:t>Changes in the Workforce</a:t>
            </a:r>
          </a:p>
          <a:p>
            <a:pPr lvl="1"/>
            <a:r>
              <a:rPr lang="en-US" sz="3200" smtClean="0"/>
              <a:t>More educated</a:t>
            </a:r>
          </a:p>
          <a:p>
            <a:pPr lvl="1"/>
            <a:r>
              <a:rPr lang="en-US" sz="3200" smtClean="0"/>
              <a:t>More white collar</a:t>
            </a:r>
          </a:p>
          <a:p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Demographic Environment</a:t>
            </a: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Demographic Environment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chemeClr val="tx1"/>
                </a:solidFill>
              </a:rPr>
              <a:t>Increasing Diversity</a:t>
            </a:r>
          </a:p>
          <a:p>
            <a:endParaRPr lang="en-US" smtClean="0"/>
          </a:p>
        </p:txBody>
      </p:sp>
      <p:sp>
        <p:nvSpPr>
          <p:cNvPr id="54275" name="Content Placeholder 4"/>
          <p:cNvSpPr>
            <a:spLocks noGrp="1"/>
          </p:cNvSpPr>
          <p:nvPr>
            <p:ph sz="half" idx="4294967295"/>
          </p:nvPr>
        </p:nvSpPr>
        <p:spPr>
          <a:xfrm>
            <a:off x="1295400" y="2590800"/>
            <a:ext cx="4953000" cy="3916363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400" smtClean="0"/>
              <a:t>Markets are becoming more diverse</a:t>
            </a:r>
          </a:p>
          <a:p>
            <a:pPr marL="914400" lvl="1" indent="-457200"/>
            <a:r>
              <a:rPr lang="en-US" sz="2000" smtClean="0"/>
              <a:t>International</a:t>
            </a:r>
          </a:p>
          <a:p>
            <a:pPr marL="914400" lvl="1" indent="-457200"/>
            <a:r>
              <a:rPr lang="en-US" sz="2000" smtClean="0"/>
              <a:t>National</a:t>
            </a:r>
          </a:p>
          <a:p>
            <a:pPr marL="533400" indent="-533400"/>
            <a:r>
              <a:rPr lang="en-US" sz="2400" smtClean="0"/>
              <a:t>Includes:</a:t>
            </a:r>
          </a:p>
          <a:p>
            <a:pPr marL="914400" lvl="1" indent="-457200"/>
            <a:r>
              <a:rPr lang="en-US" sz="2000" smtClean="0"/>
              <a:t>Ethnicity</a:t>
            </a:r>
          </a:p>
          <a:p>
            <a:pPr marL="914400" lvl="1" indent="-457200"/>
            <a:r>
              <a:rPr lang="en-US" sz="2000" smtClean="0"/>
              <a:t>Gay and lesbian</a:t>
            </a:r>
          </a:p>
          <a:p>
            <a:pPr marL="914400" lvl="1" indent="-457200"/>
            <a:r>
              <a:rPr lang="en-US" sz="2000" smtClean="0"/>
              <a:t>Disabled</a:t>
            </a:r>
          </a:p>
          <a:p>
            <a:pPr marL="533400" indent="-533400"/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1242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5632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Economic environment </a:t>
            </a:r>
            <a:r>
              <a:rPr lang="en-US" smtClean="0"/>
              <a:t>consists of factors that affect consumer purchasing power and spending patterns</a:t>
            </a:r>
          </a:p>
          <a:p>
            <a:r>
              <a:rPr lang="en-US" smtClean="0"/>
              <a:t>Industrial economies are richer markets</a:t>
            </a:r>
          </a:p>
          <a:p>
            <a:r>
              <a:rPr lang="en-US" smtClean="0"/>
              <a:t>Subsistence economies consume most of their own agriculture and industrial output</a:t>
            </a:r>
          </a:p>
          <a:p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Economic Environment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58370" name="Content Placeholder 3"/>
          <p:cNvSpPr>
            <a:spLocks noGrp="1"/>
          </p:cNvSpPr>
          <p:nvPr>
            <p:ph idx="1"/>
          </p:nvPr>
        </p:nvSpPr>
        <p:spPr>
          <a:xfrm>
            <a:off x="228600" y="3116263"/>
            <a:ext cx="4343400" cy="3048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smtClean="0"/>
              <a:t>Value marketing</a:t>
            </a:r>
            <a:endParaRPr lang="en-US" sz="2800" smtClean="0"/>
          </a:p>
          <a:p>
            <a:pPr algn="ctr">
              <a:buFontTx/>
              <a:buNone/>
            </a:pPr>
            <a:r>
              <a:rPr lang="en-US" sz="2800" smtClean="0"/>
              <a:t>offering financially cautious buyers greater value—</a:t>
            </a:r>
          </a:p>
          <a:p>
            <a:pPr algn="ctr">
              <a:buFontTx/>
              <a:buNone/>
            </a:pPr>
            <a:r>
              <a:rPr lang="en-US" sz="2800" smtClean="0"/>
              <a:t>the right combination of quality and service at a fair price</a:t>
            </a:r>
          </a:p>
          <a:p>
            <a:endParaRPr lang="en-US" sz="28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Economic Environment</a:t>
            </a:r>
          </a:p>
          <a:p>
            <a:r>
              <a:rPr lang="en-US" smtClean="0"/>
              <a:t>Changes in Consumer Spending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58372" name="Picture 7" descr="ph03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33800"/>
            <a:ext cx="3733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60418" name="Content Placeholder 4"/>
          <p:cNvSpPr>
            <a:spLocks noGrp="1"/>
          </p:cNvSpPr>
          <p:nvPr>
            <p:ph idx="1"/>
          </p:nvPr>
        </p:nvSpPr>
        <p:spPr>
          <a:xfrm>
            <a:off x="1219200" y="1752600"/>
            <a:ext cx="6705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Natural environment: </a:t>
            </a:r>
            <a:r>
              <a:rPr lang="en-US" sz="2800" smtClean="0"/>
              <a:t>natural resources that are needed as inputs by marketers or that are affected by marketing activities</a:t>
            </a:r>
          </a:p>
          <a:p>
            <a:r>
              <a:rPr lang="en-US" sz="2800" smtClean="0"/>
              <a:t>Trends</a:t>
            </a:r>
          </a:p>
          <a:p>
            <a:pPr lvl="1"/>
            <a:r>
              <a:rPr lang="en-US" sz="2400" smtClean="0"/>
              <a:t>Increased shortages of raw materials</a:t>
            </a:r>
          </a:p>
          <a:p>
            <a:pPr lvl="1"/>
            <a:r>
              <a:rPr lang="en-US" sz="2400" smtClean="0"/>
              <a:t>Increased pollution</a:t>
            </a:r>
          </a:p>
          <a:p>
            <a:pPr lvl="1"/>
            <a:r>
              <a:rPr lang="en-US" sz="2400" smtClean="0"/>
              <a:t>Increased government intervention</a:t>
            </a:r>
          </a:p>
          <a:p>
            <a:pPr lvl="1"/>
            <a:r>
              <a:rPr lang="en-US" sz="2400" smtClean="0"/>
              <a:t>Increased environmentally sustainable strategies</a:t>
            </a:r>
          </a:p>
          <a:p>
            <a:endParaRPr lang="en-US" sz="270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95400"/>
            <a:ext cx="71628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Natural Environment</a:t>
            </a: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Technological Environment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62467" name="Content Placeholder 5"/>
          <p:cNvSpPr>
            <a:spLocks noGrp="1"/>
          </p:cNvSpPr>
          <p:nvPr>
            <p:ph sz="half" idx="4294967295"/>
          </p:nvPr>
        </p:nvSpPr>
        <p:spPr>
          <a:xfrm>
            <a:off x="1143000" y="2209800"/>
            <a:ext cx="41148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Most dramatic force in changing the marketplace</a:t>
            </a:r>
          </a:p>
          <a:p>
            <a:pPr>
              <a:lnSpc>
                <a:spcPct val="90000"/>
              </a:lnSpc>
            </a:pPr>
            <a:r>
              <a:rPr lang="en-US" smtClean="0"/>
              <a:t>New products,  opportunities</a:t>
            </a:r>
          </a:p>
          <a:p>
            <a:pPr>
              <a:lnSpc>
                <a:spcPct val="90000"/>
              </a:lnSpc>
            </a:pPr>
            <a:r>
              <a:rPr lang="en-US" smtClean="0"/>
              <a:t>Concern for the safety of new products</a:t>
            </a:r>
          </a:p>
        </p:txBody>
      </p:sp>
      <p:pic>
        <p:nvPicPr>
          <p:cNvPr id="62468" name="Picture 7" descr="ph03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2971800"/>
            <a:ext cx="43449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64514" name="Content Placeholder 3"/>
          <p:cNvSpPr>
            <a:spLocks noGrp="1"/>
          </p:cNvSpPr>
          <p:nvPr>
            <p:ph idx="1"/>
          </p:nvPr>
        </p:nvSpPr>
        <p:spPr>
          <a:xfrm>
            <a:off x="838200" y="2057400"/>
            <a:ext cx="5029200" cy="4191000"/>
          </a:xfrm>
        </p:spPr>
        <p:txBody>
          <a:bodyPr/>
          <a:lstStyle/>
          <a:p>
            <a:r>
              <a:rPr lang="en-US" sz="2400" smtClean="0"/>
              <a:t>Legislation regulating business</a:t>
            </a:r>
          </a:p>
          <a:p>
            <a:pPr lvl="1"/>
            <a:r>
              <a:rPr lang="en-US" sz="2400" smtClean="0"/>
              <a:t>Increased legislation</a:t>
            </a:r>
          </a:p>
          <a:p>
            <a:pPr lvl="1"/>
            <a:r>
              <a:rPr lang="en-US" sz="2400" smtClean="0"/>
              <a:t>Changing government agency enforcement</a:t>
            </a:r>
            <a:endParaRPr lang="en-US" sz="30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Political and Social Environment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200400"/>
            <a:ext cx="2565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66562" name="Content Placeholder 3"/>
          <p:cNvSpPr>
            <a:spLocks noGrp="1"/>
          </p:cNvSpPr>
          <p:nvPr>
            <p:ph idx="1"/>
          </p:nvPr>
        </p:nvSpPr>
        <p:spPr>
          <a:xfrm>
            <a:off x="838200" y="2057400"/>
            <a:ext cx="5029200" cy="4191000"/>
          </a:xfrm>
        </p:spPr>
        <p:txBody>
          <a:bodyPr/>
          <a:lstStyle/>
          <a:p>
            <a:r>
              <a:rPr lang="en-US" sz="2400" smtClean="0"/>
              <a:t>Increased emphasis on ethics</a:t>
            </a:r>
          </a:p>
          <a:p>
            <a:pPr lvl="1"/>
            <a:r>
              <a:rPr lang="en-US" sz="2400" smtClean="0"/>
              <a:t>Socially responsible behavior</a:t>
            </a:r>
          </a:p>
          <a:p>
            <a:pPr lvl="1"/>
            <a:r>
              <a:rPr lang="en-US" sz="2400" smtClean="0"/>
              <a:t>Cause-related marketin</a:t>
            </a:r>
            <a:r>
              <a:rPr lang="en-US" sz="2600" smtClean="0"/>
              <a:t>g</a:t>
            </a:r>
          </a:p>
          <a:p>
            <a:endParaRPr lang="en-US" sz="30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Political and Social Environment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200400"/>
            <a:ext cx="2565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68610" name="Content Placeholder 3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Cultural environment </a:t>
            </a:r>
            <a:r>
              <a:rPr lang="en-US" smtClean="0"/>
              <a:t>consists of institutions and other forces that affect a society’s basic values, perceptions, and behaviors</a:t>
            </a:r>
          </a:p>
          <a:p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Cultural Environment</a:t>
            </a: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Marketing Environment</a:t>
            </a:r>
          </a:p>
        </p:txBody>
      </p:sp>
      <p:sp>
        <p:nvSpPr>
          <p:cNvPr id="1536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The marketing environment </a:t>
            </a:r>
            <a:r>
              <a:rPr lang="en-US" smtClean="0"/>
              <a:t>includes the actors and forces outside marketing that affect marketing management’s ability to build and maintain successful relationships with customers</a:t>
            </a:r>
          </a:p>
          <a:p>
            <a:endParaRPr lang="en-US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70658" name="Content Placeholder 3"/>
          <p:cNvSpPr>
            <a:spLocks noGrp="1"/>
          </p:cNvSpPr>
          <p:nvPr>
            <p:ph idx="1"/>
          </p:nvPr>
        </p:nvSpPr>
        <p:spPr>
          <a:xfrm>
            <a:off x="1143000" y="2362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 smtClean="0"/>
              <a:t>Core beliefs and values </a:t>
            </a:r>
            <a:r>
              <a:rPr lang="en-US" sz="3000" smtClean="0"/>
              <a:t>are persistent and are passed on from parents to children and are reinforced by schools, churches, businesses, and government</a:t>
            </a:r>
          </a:p>
          <a:p>
            <a:pPr>
              <a:buFontTx/>
              <a:buNone/>
            </a:pPr>
            <a:r>
              <a:rPr lang="en-US" sz="3000" b="1" smtClean="0"/>
              <a:t>Secondary beliefs and values </a:t>
            </a:r>
            <a:r>
              <a:rPr lang="en-US" sz="3000" smtClean="0"/>
              <a:t>are more open to change and include people’s views of themselves, others, organization, society, nature, and the universe</a:t>
            </a:r>
          </a:p>
          <a:p>
            <a:endParaRPr lang="en-US" sz="3000" smtClean="0"/>
          </a:p>
          <a:p>
            <a:endParaRPr lang="en-US" sz="30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192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Cultural Environment</a:t>
            </a:r>
          </a:p>
          <a:p>
            <a:pPr>
              <a:spcBef>
                <a:spcPct val="0"/>
              </a:spcBef>
            </a:pPr>
            <a:r>
              <a:rPr lang="en-US" smtClean="0"/>
              <a:t>Persistence of Cultural Values</a:t>
            </a:r>
          </a:p>
          <a:p>
            <a:endParaRPr lang="en-US" smtClean="0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Macroenvironment</a:t>
            </a:r>
          </a:p>
        </p:txBody>
      </p:sp>
      <p:sp>
        <p:nvSpPr>
          <p:cNvPr id="72706" name="Content Placeholder 3"/>
          <p:cNvSpPr>
            <a:spLocks noGrp="1"/>
          </p:cNvSpPr>
          <p:nvPr>
            <p:ph idx="1"/>
          </p:nvPr>
        </p:nvSpPr>
        <p:spPr>
          <a:xfrm>
            <a:off x="1905000" y="2362200"/>
            <a:ext cx="5410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3000" smtClean="0"/>
          </a:p>
          <a:p>
            <a:pPr>
              <a:lnSpc>
                <a:spcPct val="90000"/>
              </a:lnSpc>
            </a:pPr>
            <a:r>
              <a:rPr lang="en-US" sz="3000" smtClean="0"/>
              <a:t>People’s view of themselves</a:t>
            </a:r>
          </a:p>
          <a:p>
            <a:pPr lvl="1"/>
            <a:r>
              <a:rPr lang="en-US" sz="2400" smtClean="0"/>
              <a:t>People vary in their emphasis on</a:t>
            </a:r>
          </a:p>
          <a:p>
            <a:pPr lvl="1">
              <a:buFontTx/>
              <a:buNone/>
            </a:pPr>
            <a:r>
              <a:rPr lang="en-US" sz="2400" smtClean="0"/>
              <a:t>serving themselves versus serving others.</a:t>
            </a:r>
            <a:endParaRPr lang="en-US" sz="2600" smtClean="0"/>
          </a:p>
          <a:p>
            <a:pPr>
              <a:lnSpc>
                <a:spcPct val="90000"/>
              </a:lnSpc>
            </a:pPr>
            <a:r>
              <a:rPr lang="en-US" sz="3000" smtClean="0"/>
              <a:t>People’s view of others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More “cocooning” – staying home, home cooked meals</a:t>
            </a:r>
          </a:p>
          <a:p>
            <a:pPr>
              <a:lnSpc>
                <a:spcPct val="90000"/>
              </a:lnSpc>
            </a:pPr>
            <a:endParaRPr lang="en-US" sz="30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Cultural Environment</a:t>
            </a:r>
          </a:p>
          <a:p>
            <a:pPr>
              <a:spcBef>
                <a:spcPct val="0"/>
              </a:spcBef>
            </a:pPr>
            <a:r>
              <a:rPr lang="en-US" smtClean="0"/>
              <a:t>Shifts in Secondary Cultural Values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74754" name="Content Placeholder 3"/>
          <p:cNvSpPr>
            <a:spLocks noGrp="1"/>
          </p:cNvSpPr>
          <p:nvPr>
            <p:ph idx="1"/>
          </p:nvPr>
        </p:nvSpPr>
        <p:spPr>
          <a:xfrm>
            <a:off x="1524000" y="2514600"/>
            <a:ext cx="6248400" cy="3505200"/>
          </a:xfrm>
        </p:spPr>
        <p:txBody>
          <a:bodyPr/>
          <a:lstStyle/>
          <a:p>
            <a:r>
              <a:rPr lang="en-US" smtClean="0"/>
              <a:t>People’s view of organizations</a:t>
            </a:r>
          </a:p>
          <a:p>
            <a:pPr lvl="1"/>
            <a:r>
              <a:rPr lang="en-US" smtClean="0"/>
              <a:t>Decline of loyalty toward companies</a:t>
            </a:r>
          </a:p>
          <a:p>
            <a:r>
              <a:rPr lang="en-US" smtClean="0"/>
              <a:t>People’s view of society</a:t>
            </a:r>
          </a:p>
          <a:p>
            <a:pPr lvl="1"/>
            <a:r>
              <a:rPr lang="en-US" smtClean="0"/>
              <a:t>Patriots defend it</a:t>
            </a:r>
          </a:p>
          <a:p>
            <a:pPr lvl="1"/>
            <a:r>
              <a:rPr lang="en-US" smtClean="0"/>
              <a:t>Reformers want to change it</a:t>
            </a:r>
          </a:p>
          <a:p>
            <a:pPr lvl="1"/>
            <a:r>
              <a:rPr lang="en-US" smtClean="0"/>
              <a:t>Malcontents want to leave it</a:t>
            </a:r>
          </a:p>
          <a:p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954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Cultural Environment</a:t>
            </a:r>
          </a:p>
          <a:p>
            <a:pPr>
              <a:spcBef>
                <a:spcPct val="0"/>
              </a:spcBef>
            </a:pPr>
            <a:r>
              <a:rPr lang="en-US" smtClean="0"/>
              <a:t>Shifts in Secondary Cultural Values</a:t>
            </a:r>
          </a:p>
          <a:p>
            <a:endParaRPr lang="en-US" smtClean="0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Company’s Macroenvironment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Cultural Environment </a:t>
            </a:r>
          </a:p>
          <a:p>
            <a:pPr>
              <a:spcBef>
                <a:spcPct val="0"/>
              </a:spcBef>
            </a:pPr>
            <a:r>
              <a:rPr lang="en-US" smtClean="0"/>
              <a:t>Shifts in Secondary Cultural Values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Content Placeholder 4"/>
          <p:cNvSpPr>
            <a:spLocks noGrp="1"/>
          </p:cNvSpPr>
          <p:nvPr>
            <p:ph sz="half" idx="4294967295"/>
          </p:nvPr>
        </p:nvSpPr>
        <p:spPr>
          <a:xfrm>
            <a:off x="762000" y="2286000"/>
            <a:ext cx="6324600" cy="4114800"/>
          </a:xfrm>
        </p:spPr>
        <p:txBody>
          <a:bodyPr/>
          <a:lstStyle/>
          <a:p>
            <a:pPr marL="533400" indent="-533400"/>
            <a:r>
              <a:rPr lang="en-US" sz="2800" smtClean="0"/>
              <a:t>People’s view of nature</a:t>
            </a:r>
          </a:p>
          <a:p>
            <a:pPr marL="914400" lvl="1" indent="-457200"/>
            <a:r>
              <a:rPr lang="en-US" sz="2400" smtClean="0"/>
              <a:t>Some feel ruled by it</a:t>
            </a:r>
          </a:p>
          <a:p>
            <a:pPr marL="914400" lvl="1" indent="-457200"/>
            <a:r>
              <a:rPr lang="en-US" sz="2400" smtClean="0"/>
              <a:t>Some feel in harmony with it</a:t>
            </a:r>
          </a:p>
          <a:p>
            <a:pPr marL="914400" lvl="1" indent="-457200"/>
            <a:r>
              <a:rPr lang="en-US" sz="2400" smtClean="0"/>
              <a:t>Some seek to master it</a:t>
            </a:r>
          </a:p>
          <a:p>
            <a:pPr marL="533400" indent="-533400"/>
            <a:r>
              <a:rPr lang="en-US" sz="2800" smtClean="0"/>
              <a:t>People’s view of the universe</a:t>
            </a:r>
          </a:p>
          <a:p>
            <a:pPr marL="914400" lvl="1" indent="-457200"/>
            <a:r>
              <a:rPr lang="en-US" sz="2400" smtClean="0"/>
              <a:t>Renewed interest in spirituality</a:t>
            </a:r>
          </a:p>
          <a:p>
            <a:pPr marL="914400" lvl="1" indent="-457200"/>
            <a:r>
              <a:rPr lang="en-US" sz="2400" smtClean="0"/>
              <a:t>Developed more permanent values</a:t>
            </a:r>
          </a:p>
          <a:p>
            <a:pPr lvl="3"/>
            <a:r>
              <a:rPr lang="en-US" sz="2400" smtClean="0"/>
              <a:t>family, community, earth,</a:t>
            </a:r>
          </a:p>
          <a:p>
            <a:pPr lvl="3"/>
            <a:r>
              <a:rPr lang="en-US" sz="2400" smtClean="0"/>
              <a:t>spirituality, ethics</a:t>
            </a:r>
          </a:p>
          <a:p>
            <a:pPr lvl="2">
              <a:buFontTx/>
              <a:buNone/>
            </a:pPr>
            <a:r>
              <a:rPr lang="en-US" smtClean="0"/>
              <a:t>		</a:t>
            </a:r>
            <a:endParaRPr lang="en-US" sz="7200" smtClean="0"/>
          </a:p>
        </p:txBody>
      </p:sp>
      <p:pic>
        <p:nvPicPr>
          <p:cNvPr id="76804" name="Picture 7" descr="ph03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5150" y="2743200"/>
            <a:ext cx="1847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Responding to the Marketing </a:t>
            </a:r>
            <a:br>
              <a:rPr lang="en-US" smtClean="0"/>
            </a:br>
            <a:r>
              <a:rPr lang="en-US" smtClean="0"/>
              <a:t>Environment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981200"/>
          <a:ext cx="8153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85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Views on Responding</a:t>
            </a:r>
          </a:p>
          <a:p>
            <a:endParaRPr lang="en-US" smtClean="0"/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Marketing Environment</a:t>
            </a:r>
          </a:p>
        </p:txBody>
      </p:sp>
      <p:sp>
        <p:nvSpPr>
          <p:cNvPr id="1741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Microenvironment </a:t>
            </a:r>
            <a:r>
              <a:rPr lang="en-US" smtClean="0"/>
              <a:t>consists of the actors close to the company that affect its ability to serve its customers, the company, suppliers, marketing intermediaries, customer markets, competitors, and publics</a:t>
            </a:r>
          </a:p>
          <a:p>
            <a:endParaRPr lang="en-US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Microenvironment</a:t>
            </a:r>
          </a:p>
        </p:txBody>
      </p:sp>
      <p:sp>
        <p:nvSpPr>
          <p:cNvPr id="19458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Actors in the Microenvironment</a:t>
            </a:r>
          </a:p>
          <a:p>
            <a:endParaRPr lang="en-US" smtClean="0"/>
          </a:p>
        </p:txBody>
      </p:sp>
      <p:pic>
        <p:nvPicPr>
          <p:cNvPr id="19459" name="Picture 4" descr="fig03_01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" y="2057400"/>
            <a:ext cx="7978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Microenvironment</a:t>
            </a:r>
          </a:p>
        </p:txBody>
      </p:sp>
      <p:sp>
        <p:nvSpPr>
          <p:cNvPr id="2150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Top management</a:t>
            </a:r>
          </a:p>
          <a:p>
            <a:r>
              <a:rPr lang="en-US" smtClean="0"/>
              <a:t>Finance</a:t>
            </a:r>
          </a:p>
          <a:p>
            <a:r>
              <a:rPr lang="en-US" smtClean="0"/>
              <a:t>R&amp;D</a:t>
            </a:r>
          </a:p>
          <a:p>
            <a:r>
              <a:rPr lang="en-US" smtClean="0"/>
              <a:t>Purchasing</a:t>
            </a:r>
          </a:p>
          <a:p>
            <a:r>
              <a:rPr lang="en-US" smtClean="0"/>
              <a:t>Operations</a:t>
            </a:r>
          </a:p>
          <a:p>
            <a:r>
              <a:rPr lang="en-US" smtClean="0"/>
              <a:t>Accounting</a:t>
            </a:r>
          </a:p>
          <a:p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The Company</a:t>
            </a:r>
          </a:p>
          <a:p>
            <a:endParaRPr lang="en-US" smtClean="0"/>
          </a:p>
        </p:txBody>
      </p:sp>
      <p:pic>
        <p:nvPicPr>
          <p:cNvPr id="21508" name="Picture 7" descr="ph03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3498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Microenvironment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Provide the resources to produce goods and services</a:t>
            </a:r>
          </a:p>
          <a:p>
            <a:r>
              <a:rPr lang="en-US" smtClean="0"/>
              <a:t>Treat as partners to provide customer value</a:t>
            </a:r>
          </a:p>
          <a:p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Suppliers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Microenvironment</a:t>
            </a:r>
          </a:p>
        </p:txBody>
      </p:sp>
      <p:sp>
        <p:nvSpPr>
          <p:cNvPr id="25602" name="Content Placeholder 5"/>
          <p:cNvSpPr>
            <a:spLocks noGrp="1"/>
          </p:cNvSpPr>
          <p:nvPr>
            <p:ph idx="1"/>
          </p:nvPr>
        </p:nvSpPr>
        <p:spPr>
          <a:xfrm>
            <a:off x="685800" y="2286000"/>
            <a:ext cx="3886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Help the company to promote, sell and distribute its products to final buyers</a:t>
            </a:r>
          </a:p>
        </p:txBody>
      </p:sp>
      <p:sp>
        <p:nvSpPr>
          <p:cNvPr id="25603" name="Conten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Marketing Intermediaries</a:t>
            </a:r>
          </a:p>
          <a:p>
            <a:endParaRPr lang="en-US" smtClean="0"/>
          </a:p>
        </p:txBody>
      </p:sp>
      <p:pic>
        <p:nvPicPr>
          <p:cNvPr id="25604" name="Picture 6" descr="ph03_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33600"/>
            <a:ext cx="2736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Company’s Microenvironment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0" y="2133600"/>
          <a:ext cx="7620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1" name="Conten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Types of Marketing Intermediaries</a:t>
            </a:r>
          </a:p>
          <a:p>
            <a:endParaRPr lang="en-US" smtClean="0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1108</Words>
  <Application>Microsoft Office PowerPoint</Application>
  <PresentationFormat>Affichage à l'écran (4:3)</PresentationFormat>
  <Paragraphs>271</Paragraphs>
  <Slides>34</Slides>
  <Notes>34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Blank Presentation</vt:lpstr>
      <vt:lpstr>Global Edition  Chapter Three</vt:lpstr>
      <vt:lpstr>Analyzing the Marketing Environment</vt:lpstr>
      <vt:lpstr> The Marketing Environment</vt:lpstr>
      <vt:lpstr> The Marketing Environment</vt:lpstr>
      <vt:lpstr> The Company’s Microenvironment</vt:lpstr>
      <vt:lpstr> The Company’s Microenvironment</vt:lpstr>
      <vt:lpstr> The Company’s Microenvironment</vt:lpstr>
      <vt:lpstr> The Company’s Microenvironment</vt:lpstr>
      <vt:lpstr> The Company’s Microenvironment</vt:lpstr>
      <vt:lpstr>The Company’s Microenvironment</vt:lpstr>
      <vt:lpstr> The Company’s Microenvironment</vt:lpstr>
      <vt:lpstr>The Company’s Microenvironment</vt:lpstr>
      <vt:lpstr> The Company’s Macroenvironment</vt:lpstr>
      <vt:lpstr>The Company’s Macroenvironment</vt:lpstr>
      <vt:lpstr> The Company’s Macroenvironment</vt:lpstr>
      <vt:lpstr> The Company’s Macroenvironment</vt:lpstr>
      <vt:lpstr> The Company’s Macroenvironment</vt:lpstr>
      <vt:lpstr> The Company’s Macroenvironment</vt:lpstr>
      <vt:lpstr> The Company’s Macroenvironment</vt:lpstr>
      <vt:lpstr> The Company’s Macroenvironment</vt:lpstr>
      <vt:lpstr>The Company’s Macroenvironment</vt:lpstr>
      <vt:lpstr>The Company’s Macroenvironment</vt:lpstr>
      <vt:lpstr> The Company’s Macroenvironment</vt:lpstr>
      <vt:lpstr> The Company’s Macroenvironment</vt:lpstr>
      <vt:lpstr>The Company’s Macroenvironment</vt:lpstr>
      <vt:lpstr>The Company’s Macroenvironment</vt:lpstr>
      <vt:lpstr>The Company’s Macroenvironment</vt:lpstr>
      <vt:lpstr>The Company’s Macroenvironment</vt:lpstr>
      <vt:lpstr> The Company’s Macroenvironment</vt:lpstr>
      <vt:lpstr>The Company’s Macroenvironment</vt:lpstr>
      <vt:lpstr> The Company’s Macroenvironment</vt:lpstr>
      <vt:lpstr>The Company’s Macroenvironment</vt:lpstr>
      <vt:lpstr>The Company’s Macroenvironment</vt:lpstr>
      <vt:lpstr>Responding to the Marketing  Environment</vt:lpstr>
    </vt:vector>
  </TitlesOfParts>
  <Company>School of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TOSHIBA</cp:lastModifiedBy>
  <cp:revision>158</cp:revision>
  <dcterms:created xsi:type="dcterms:W3CDTF">2011-02-15T22:15:04Z</dcterms:created>
  <dcterms:modified xsi:type="dcterms:W3CDTF">2018-12-28T10:56:32Z</dcterms:modified>
</cp:coreProperties>
</file>