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7" r:id="rId3"/>
    <p:sldId id="330" r:id="rId4"/>
    <p:sldId id="332" r:id="rId5"/>
    <p:sldId id="333" r:id="rId6"/>
    <p:sldId id="334" r:id="rId7"/>
    <p:sldId id="384" r:id="rId8"/>
    <p:sldId id="377" r:id="rId9"/>
    <p:sldId id="335" r:id="rId10"/>
    <p:sldId id="336" r:id="rId11"/>
    <p:sldId id="338" r:id="rId12"/>
    <p:sldId id="339" r:id="rId13"/>
    <p:sldId id="340" r:id="rId14"/>
    <p:sldId id="341" r:id="rId15"/>
    <p:sldId id="385" r:id="rId16"/>
    <p:sldId id="379" r:id="rId17"/>
    <p:sldId id="383" r:id="rId18"/>
    <p:sldId id="349" r:id="rId19"/>
    <p:sldId id="350" r:id="rId20"/>
    <p:sldId id="351" r:id="rId21"/>
    <p:sldId id="353" r:id="rId22"/>
    <p:sldId id="355" r:id="rId23"/>
    <p:sldId id="357" r:id="rId24"/>
    <p:sldId id="360" r:id="rId25"/>
    <p:sldId id="362" r:id="rId26"/>
    <p:sldId id="363" r:id="rId27"/>
    <p:sldId id="364" r:id="rId28"/>
    <p:sldId id="365" r:id="rId29"/>
    <p:sldId id="366" r:id="rId30"/>
    <p:sldId id="369" r:id="rId31"/>
    <p:sldId id="370" r:id="rId32"/>
    <p:sldId id="37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316" autoAdjust="0"/>
    <p:restoredTop sz="76971" autoAdjust="0"/>
  </p:normalViewPr>
  <p:slideViewPr>
    <p:cSldViewPr>
      <p:cViewPr varScale="1">
        <p:scale>
          <a:sx n="55" d="100"/>
          <a:sy n="55" d="100"/>
        </p:scale>
        <p:origin x="-15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notesViewPr>
    <p:cSldViewPr>
      <p:cViewPr>
        <p:scale>
          <a:sx n="80" d="100"/>
          <a:sy n="80" d="100"/>
        </p:scale>
        <p:origin x="-2454" y="43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43F41-DD12-4198-A1B4-6F73D84DCC6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4C9045-CAB0-4AF4-B940-B192EE9E151D}">
      <dgm:prSet/>
      <dgm:spPr/>
      <dgm:t>
        <a:bodyPr/>
        <a:lstStyle/>
        <a:p>
          <a:r>
            <a:rPr lang="en-US" u="none" dirty="0" smtClean="0"/>
            <a:t>When firms test market</a:t>
          </a:r>
          <a:endParaRPr lang="en-US" u="none" dirty="0"/>
        </a:p>
      </dgm:t>
    </dgm:pt>
    <dgm:pt modelId="{230F1187-1B8E-4B1D-ACB8-F0D9524375EB}" type="parTrans" cxnId="{A8AE734A-9A1A-4E67-90C2-B56EC9BBD8A2}">
      <dgm:prSet/>
      <dgm:spPr/>
      <dgm:t>
        <a:bodyPr/>
        <a:lstStyle/>
        <a:p>
          <a:endParaRPr lang="en-US"/>
        </a:p>
      </dgm:t>
    </dgm:pt>
    <dgm:pt modelId="{5415077A-04F1-4D6B-B6C1-18D0E40442BE}" type="sibTrans" cxnId="{A8AE734A-9A1A-4E67-90C2-B56EC9BBD8A2}">
      <dgm:prSet/>
      <dgm:spPr/>
      <dgm:t>
        <a:bodyPr/>
        <a:lstStyle/>
        <a:p>
          <a:endParaRPr lang="en-US"/>
        </a:p>
      </dgm:t>
    </dgm:pt>
    <dgm:pt modelId="{193F78A4-CC2F-4C24-ACF6-8E47CFC0AE96}">
      <dgm:prSet/>
      <dgm:spPr/>
      <dgm:t>
        <a:bodyPr/>
        <a:lstStyle/>
        <a:p>
          <a:r>
            <a:rPr lang="en-US" dirty="0" smtClean="0"/>
            <a:t>New product with large investment</a:t>
          </a:r>
          <a:endParaRPr lang="en-US" dirty="0"/>
        </a:p>
      </dgm:t>
    </dgm:pt>
    <dgm:pt modelId="{B1CA2F17-B222-4134-9D47-38300C790061}" type="parTrans" cxnId="{8743D295-8B0A-4283-994C-12B4F088E1A7}">
      <dgm:prSet/>
      <dgm:spPr/>
      <dgm:t>
        <a:bodyPr/>
        <a:lstStyle/>
        <a:p>
          <a:endParaRPr lang="en-US"/>
        </a:p>
      </dgm:t>
    </dgm:pt>
    <dgm:pt modelId="{6E8C28C6-29E9-4AA6-9479-BDB8B9C79DF9}" type="sibTrans" cxnId="{8743D295-8B0A-4283-994C-12B4F088E1A7}">
      <dgm:prSet/>
      <dgm:spPr/>
      <dgm:t>
        <a:bodyPr/>
        <a:lstStyle/>
        <a:p>
          <a:endParaRPr lang="en-US"/>
        </a:p>
      </dgm:t>
    </dgm:pt>
    <dgm:pt modelId="{0A0C9280-3F57-401E-8EC1-694584987721}">
      <dgm:prSet/>
      <dgm:spPr/>
      <dgm:t>
        <a:bodyPr/>
        <a:lstStyle/>
        <a:p>
          <a:r>
            <a:rPr lang="en-US" dirty="0" smtClean="0"/>
            <a:t>Uncertainty about product or marketing program</a:t>
          </a:r>
          <a:endParaRPr lang="en-US" dirty="0"/>
        </a:p>
      </dgm:t>
    </dgm:pt>
    <dgm:pt modelId="{5D40D177-A486-4380-B857-0BF6199AA402}" type="parTrans" cxnId="{912953B5-AF5E-404E-B009-F81944147062}">
      <dgm:prSet/>
      <dgm:spPr/>
      <dgm:t>
        <a:bodyPr/>
        <a:lstStyle/>
        <a:p>
          <a:endParaRPr lang="en-US"/>
        </a:p>
      </dgm:t>
    </dgm:pt>
    <dgm:pt modelId="{40302CE3-11BD-4C1A-A950-BCF2677229F7}" type="sibTrans" cxnId="{912953B5-AF5E-404E-B009-F81944147062}">
      <dgm:prSet/>
      <dgm:spPr/>
      <dgm:t>
        <a:bodyPr/>
        <a:lstStyle/>
        <a:p>
          <a:endParaRPr lang="en-US"/>
        </a:p>
      </dgm:t>
    </dgm:pt>
    <dgm:pt modelId="{F520897E-CB2E-42EF-B2E0-EEBED97B9C32}">
      <dgm:prSet/>
      <dgm:spPr/>
      <dgm:t>
        <a:bodyPr/>
        <a:lstStyle/>
        <a:p>
          <a:r>
            <a:rPr lang="en-US" u="none" dirty="0" smtClean="0"/>
            <a:t>When firms may not test market</a:t>
          </a:r>
          <a:endParaRPr lang="en-US" u="none" dirty="0"/>
        </a:p>
      </dgm:t>
    </dgm:pt>
    <dgm:pt modelId="{FBB8238E-3DD1-401E-AE6F-0177BB19922D}" type="parTrans" cxnId="{C561C8F0-E071-4DB3-B751-6C653154413C}">
      <dgm:prSet/>
      <dgm:spPr/>
      <dgm:t>
        <a:bodyPr/>
        <a:lstStyle/>
        <a:p>
          <a:endParaRPr lang="en-US"/>
        </a:p>
      </dgm:t>
    </dgm:pt>
    <dgm:pt modelId="{DDD89992-F2AC-42B1-BCD7-C010716E17EB}" type="sibTrans" cxnId="{C561C8F0-E071-4DB3-B751-6C653154413C}">
      <dgm:prSet/>
      <dgm:spPr/>
      <dgm:t>
        <a:bodyPr/>
        <a:lstStyle/>
        <a:p>
          <a:endParaRPr lang="en-US"/>
        </a:p>
      </dgm:t>
    </dgm:pt>
    <dgm:pt modelId="{1B43C59E-C701-4220-BD59-56130031B87B}">
      <dgm:prSet/>
      <dgm:spPr/>
      <dgm:t>
        <a:bodyPr/>
        <a:lstStyle/>
        <a:p>
          <a:r>
            <a:rPr lang="en-US" dirty="0" smtClean="0"/>
            <a:t>Simple line extension</a:t>
          </a:r>
          <a:endParaRPr lang="en-US" dirty="0"/>
        </a:p>
      </dgm:t>
    </dgm:pt>
    <dgm:pt modelId="{25A43208-1FD9-462B-9A1B-E72ACDA1E410}" type="parTrans" cxnId="{3FC1F526-11BE-4816-B3FF-79035FB29B23}">
      <dgm:prSet/>
      <dgm:spPr/>
      <dgm:t>
        <a:bodyPr/>
        <a:lstStyle/>
        <a:p>
          <a:endParaRPr lang="en-US"/>
        </a:p>
      </dgm:t>
    </dgm:pt>
    <dgm:pt modelId="{C1027328-6A8B-4D12-97CF-F55CF5EBB32B}" type="sibTrans" cxnId="{3FC1F526-11BE-4816-B3FF-79035FB29B23}">
      <dgm:prSet/>
      <dgm:spPr/>
      <dgm:t>
        <a:bodyPr/>
        <a:lstStyle/>
        <a:p>
          <a:endParaRPr lang="en-US"/>
        </a:p>
      </dgm:t>
    </dgm:pt>
    <dgm:pt modelId="{8B4234C7-BC24-4A5D-903C-CA79D1B3B60E}">
      <dgm:prSet/>
      <dgm:spPr/>
      <dgm:t>
        <a:bodyPr/>
        <a:lstStyle/>
        <a:p>
          <a:r>
            <a:rPr lang="en-US" dirty="0" smtClean="0"/>
            <a:t>Copy of competitor product</a:t>
          </a:r>
          <a:endParaRPr lang="en-US" dirty="0"/>
        </a:p>
      </dgm:t>
    </dgm:pt>
    <dgm:pt modelId="{E5E84346-7198-4BB6-9C28-45D3670C41E6}" type="parTrans" cxnId="{3E61D521-6F21-48E4-A9C4-29F089EA9E21}">
      <dgm:prSet/>
      <dgm:spPr/>
      <dgm:t>
        <a:bodyPr/>
        <a:lstStyle/>
        <a:p>
          <a:endParaRPr lang="en-US"/>
        </a:p>
      </dgm:t>
    </dgm:pt>
    <dgm:pt modelId="{A592C7ED-9219-4F89-AE53-75007C2528C1}" type="sibTrans" cxnId="{3E61D521-6F21-48E4-A9C4-29F089EA9E21}">
      <dgm:prSet/>
      <dgm:spPr/>
      <dgm:t>
        <a:bodyPr/>
        <a:lstStyle/>
        <a:p>
          <a:endParaRPr lang="en-US"/>
        </a:p>
      </dgm:t>
    </dgm:pt>
    <dgm:pt modelId="{1A834F9B-F574-4A14-8A0B-2E19376ED038}">
      <dgm:prSet/>
      <dgm:spPr/>
      <dgm:t>
        <a:bodyPr/>
        <a:lstStyle/>
        <a:p>
          <a:r>
            <a:rPr lang="en-US" dirty="0" smtClean="0"/>
            <a:t>Low costs</a:t>
          </a:r>
          <a:endParaRPr lang="en-US" dirty="0"/>
        </a:p>
      </dgm:t>
    </dgm:pt>
    <dgm:pt modelId="{2E8E263F-5B41-4700-9BF2-9CE2E287EA67}" type="parTrans" cxnId="{FA3704C1-DB55-44A3-B30A-CD10E7455243}">
      <dgm:prSet/>
      <dgm:spPr/>
      <dgm:t>
        <a:bodyPr/>
        <a:lstStyle/>
        <a:p>
          <a:endParaRPr lang="en-US"/>
        </a:p>
      </dgm:t>
    </dgm:pt>
    <dgm:pt modelId="{3B147451-7236-4314-AE2D-DCD4464D7426}" type="sibTrans" cxnId="{FA3704C1-DB55-44A3-B30A-CD10E7455243}">
      <dgm:prSet/>
      <dgm:spPr/>
      <dgm:t>
        <a:bodyPr/>
        <a:lstStyle/>
        <a:p>
          <a:endParaRPr lang="en-US"/>
        </a:p>
      </dgm:t>
    </dgm:pt>
    <dgm:pt modelId="{F40583C2-0F07-4B01-AE2F-0D772B7B3717}">
      <dgm:prSet/>
      <dgm:spPr/>
      <dgm:t>
        <a:bodyPr/>
        <a:lstStyle/>
        <a:p>
          <a:r>
            <a:rPr lang="en-US" dirty="0" smtClean="0"/>
            <a:t>Management confidence</a:t>
          </a:r>
          <a:endParaRPr lang="en-US" dirty="0"/>
        </a:p>
      </dgm:t>
    </dgm:pt>
    <dgm:pt modelId="{EC61DE5A-BFB3-4DAA-B0FB-1D241A5D46BF}" type="parTrans" cxnId="{87C95099-7EB3-48A8-A96F-FB4744C4FDC7}">
      <dgm:prSet/>
      <dgm:spPr/>
      <dgm:t>
        <a:bodyPr/>
        <a:lstStyle/>
        <a:p>
          <a:endParaRPr lang="en-US"/>
        </a:p>
      </dgm:t>
    </dgm:pt>
    <dgm:pt modelId="{B714C016-C968-48E6-9CB2-7F6A6C2556FA}" type="sibTrans" cxnId="{87C95099-7EB3-48A8-A96F-FB4744C4FDC7}">
      <dgm:prSet/>
      <dgm:spPr/>
      <dgm:t>
        <a:bodyPr/>
        <a:lstStyle/>
        <a:p>
          <a:endParaRPr lang="en-US"/>
        </a:p>
      </dgm:t>
    </dgm:pt>
    <dgm:pt modelId="{370298C9-9ACB-4031-A90F-B9AC5DA707F1}" type="pres">
      <dgm:prSet presAssocID="{58C43F41-DD12-4198-A1B4-6F73D84DCC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15B123-70A3-4255-A2F5-E140F4BA3AE4}" type="pres">
      <dgm:prSet presAssocID="{B54C9045-CAB0-4AF4-B940-B192EE9E151D}" presName="composite" presStyleCnt="0"/>
      <dgm:spPr/>
    </dgm:pt>
    <dgm:pt modelId="{3C0BC8AC-C877-4E72-B205-5E676D6B61FC}" type="pres">
      <dgm:prSet presAssocID="{B54C9045-CAB0-4AF4-B940-B192EE9E151D}" presName="parTx" presStyleLbl="alignNode1" presStyleIdx="0" presStyleCnt="2" custLinFactNeighborX="-1" custLinFactNeighborY="-19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50CF9-7DB6-4887-9C2D-CD5694B87C8E}" type="pres">
      <dgm:prSet presAssocID="{B54C9045-CAB0-4AF4-B940-B192EE9E151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09D34-4613-46E3-9BC0-49939C873D8D}" type="pres">
      <dgm:prSet presAssocID="{5415077A-04F1-4D6B-B6C1-18D0E40442BE}" presName="space" presStyleCnt="0"/>
      <dgm:spPr/>
    </dgm:pt>
    <dgm:pt modelId="{EFC830B9-2F43-41DF-8F3E-BDE71EA5833F}" type="pres">
      <dgm:prSet presAssocID="{F520897E-CB2E-42EF-B2E0-EEBED97B9C32}" presName="composite" presStyleCnt="0"/>
      <dgm:spPr/>
    </dgm:pt>
    <dgm:pt modelId="{5E3975C0-4B73-4A9E-9E33-51C92E3C8954}" type="pres">
      <dgm:prSet presAssocID="{F520897E-CB2E-42EF-B2E0-EEBED97B9C32}" presName="parTx" presStyleLbl="alignNode1" presStyleIdx="1" presStyleCnt="2" custLinFactNeighborX="6375" custLinFactNeighborY="-103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6C206-FD27-4D75-AB23-655A5B931FBC}" type="pres">
      <dgm:prSet presAssocID="{F520897E-CB2E-42EF-B2E0-EEBED97B9C3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1F526-11BE-4816-B3FF-79035FB29B23}" srcId="{F520897E-CB2E-42EF-B2E0-EEBED97B9C32}" destId="{1B43C59E-C701-4220-BD59-56130031B87B}" srcOrd="0" destOrd="0" parTransId="{25A43208-1FD9-462B-9A1B-E72ACDA1E410}" sibTransId="{C1027328-6A8B-4D12-97CF-F55CF5EBB32B}"/>
    <dgm:cxn modelId="{0B09878D-28C2-499A-A005-5F96A6F3C250}" type="presOf" srcId="{193F78A4-CC2F-4C24-ACF6-8E47CFC0AE96}" destId="{77150CF9-7DB6-4887-9C2D-CD5694B87C8E}" srcOrd="0" destOrd="0" presId="urn:microsoft.com/office/officeart/2005/8/layout/hList1"/>
    <dgm:cxn modelId="{87C95099-7EB3-48A8-A96F-FB4744C4FDC7}" srcId="{F520897E-CB2E-42EF-B2E0-EEBED97B9C32}" destId="{F40583C2-0F07-4B01-AE2F-0D772B7B3717}" srcOrd="3" destOrd="0" parTransId="{EC61DE5A-BFB3-4DAA-B0FB-1D241A5D46BF}" sibTransId="{B714C016-C968-48E6-9CB2-7F6A6C2556FA}"/>
    <dgm:cxn modelId="{D7467D1B-113E-42AD-A200-D2B21EB79BB5}" type="presOf" srcId="{F40583C2-0F07-4B01-AE2F-0D772B7B3717}" destId="{8A36C206-FD27-4D75-AB23-655A5B931FBC}" srcOrd="0" destOrd="3" presId="urn:microsoft.com/office/officeart/2005/8/layout/hList1"/>
    <dgm:cxn modelId="{8A1FF2DF-A3BB-41B0-8B93-AADDD96A9FB3}" type="presOf" srcId="{F520897E-CB2E-42EF-B2E0-EEBED97B9C32}" destId="{5E3975C0-4B73-4A9E-9E33-51C92E3C8954}" srcOrd="0" destOrd="0" presId="urn:microsoft.com/office/officeart/2005/8/layout/hList1"/>
    <dgm:cxn modelId="{DD0681F9-B18B-4B7B-BA78-51FBFF00D785}" type="presOf" srcId="{0A0C9280-3F57-401E-8EC1-694584987721}" destId="{77150CF9-7DB6-4887-9C2D-CD5694B87C8E}" srcOrd="0" destOrd="1" presId="urn:microsoft.com/office/officeart/2005/8/layout/hList1"/>
    <dgm:cxn modelId="{A8AE734A-9A1A-4E67-90C2-B56EC9BBD8A2}" srcId="{58C43F41-DD12-4198-A1B4-6F73D84DCC68}" destId="{B54C9045-CAB0-4AF4-B940-B192EE9E151D}" srcOrd="0" destOrd="0" parTransId="{230F1187-1B8E-4B1D-ACB8-F0D9524375EB}" sibTransId="{5415077A-04F1-4D6B-B6C1-18D0E40442BE}"/>
    <dgm:cxn modelId="{8743D295-8B0A-4283-994C-12B4F088E1A7}" srcId="{B54C9045-CAB0-4AF4-B940-B192EE9E151D}" destId="{193F78A4-CC2F-4C24-ACF6-8E47CFC0AE96}" srcOrd="0" destOrd="0" parTransId="{B1CA2F17-B222-4134-9D47-38300C790061}" sibTransId="{6E8C28C6-29E9-4AA6-9479-BDB8B9C79DF9}"/>
    <dgm:cxn modelId="{C561C8F0-E071-4DB3-B751-6C653154413C}" srcId="{58C43F41-DD12-4198-A1B4-6F73D84DCC68}" destId="{F520897E-CB2E-42EF-B2E0-EEBED97B9C32}" srcOrd="1" destOrd="0" parTransId="{FBB8238E-3DD1-401E-AE6F-0177BB19922D}" sibTransId="{DDD89992-F2AC-42B1-BCD7-C010716E17EB}"/>
    <dgm:cxn modelId="{67E1F73C-962F-4ADC-AA4B-DA8987CBB228}" type="presOf" srcId="{1B43C59E-C701-4220-BD59-56130031B87B}" destId="{8A36C206-FD27-4D75-AB23-655A5B931FBC}" srcOrd="0" destOrd="0" presId="urn:microsoft.com/office/officeart/2005/8/layout/hList1"/>
    <dgm:cxn modelId="{14C4AF29-DD2E-498A-A921-C9D1EF8B9F81}" type="presOf" srcId="{B54C9045-CAB0-4AF4-B940-B192EE9E151D}" destId="{3C0BC8AC-C877-4E72-B205-5E676D6B61FC}" srcOrd="0" destOrd="0" presId="urn:microsoft.com/office/officeart/2005/8/layout/hList1"/>
    <dgm:cxn modelId="{05B33449-35E9-46A0-AB0F-09719A81F765}" type="presOf" srcId="{8B4234C7-BC24-4A5D-903C-CA79D1B3B60E}" destId="{8A36C206-FD27-4D75-AB23-655A5B931FBC}" srcOrd="0" destOrd="1" presId="urn:microsoft.com/office/officeart/2005/8/layout/hList1"/>
    <dgm:cxn modelId="{FA3704C1-DB55-44A3-B30A-CD10E7455243}" srcId="{F520897E-CB2E-42EF-B2E0-EEBED97B9C32}" destId="{1A834F9B-F574-4A14-8A0B-2E19376ED038}" srcOrd="2" destOrd="0" parTransId="{2E8E263F-5B41-4700-9BF2-9CE2E287EA67}" sibTransId="{3B147451-7236-4314-AE2D-DCD4464D7426}"/>
    <dgm:cxn modelId="{57A1D6B6-2820-4EF2-8180-CE74EF49523F}" type="presOf" srcId="{1A834F9B-F574-4A14-8A0B-2E19376ED038}" destId="{8A36C206-FD27-4D75-AB23-655A5B931FBC}" srcOrd="0" destOrd="2" presId="urn:microsoft.com/office/officeart/2005/8/layout/hList1"/>
    <dgm:cxn modelId="{3E61D521-6F21-48E4-A9C4-29F089EA9E21}" srcId="{F520897E-CB2E-42EF-B2E0-EEBED97B9C32}" destId="{8B4234C7-BC24-4A5D-903C-CA79D1B3B60E}" srcOrd="1" destOrd="0" parTransId="{E5E84346-7198-4BB6-9C28-45D3670C41E6}" sibTransId="{A592C7ED-9219-4F89-AE53-75007C2528C1}"/>
    <dgm:cxn modelId="{D33A8E18-E0BC-44F2-B983-2583551B9EEF}" type="presOf" srcId="{58C43F41-DD12-4198-A1B4-6F73D84DCC68}" destId="{370298C9-9ACB-4031-A90F-B9AC5DA707F1}" srcOrd="0" destOrd="0" presId="urn:microsoft.com/office/officeart/2005/8/layout/hList1"/>
    <dgm:cxn modelId="{912953B5-AF5E-404E-B009-F81944147062}" srcId="{B54C9045-CAB0-4AF4-B940-B192EE9E151D}" destId="{0A0C9280-3F57-401E-8EC1-694584987721}" srcOrd="1" destOrd="0" parTransId="{5D40D177-A486-4380-B857-0BF6199AA402}" sibTransId="{40302CE3-11BD-4C1A-A950-BCF2677229F7}"/>
    <dgm:cxn modelId="{E02F6446-CA99-4962-914A-FCE9A2E926A9}" type="presParOf" srcId="{370298C9-9ACB-4031-A90F-B9AC5DA707F1}" destId="{3815B123-70A3-4255-A2F5-E140F4BA3AE4}" srcOrd="0" destOrd="0" presId="urn:microsoft.com/office/officeart/2005/8/layout/hList1"/>
    <dgm:cxn modelId="{BFA3D56B-9BA0-4180-98EE-2FAA9132E809}" type="presParOf" srcId="{3815B123-70A3-4255-A2F5-E140F4BA3AE4}" destId="{3C0BC8AC-C877-4E72-B205-5E676D6B61FC}" srcOrd="0" destOrd="0" presId="urn:microsoft.com/office/officeart/2005/8/layout/hList1"/>
    <dgm:cxn modelId="{074865F4-0BBE-448D-9B48-DDD25B45C1FF}" type="presParOf" srcId="{3815B123-70A3-4255-A2F5-E140F4BA3AE4}" destId="{77150CF9-7DB6-4887-9C2D-CD5694B87C8E}" srcOrd="1" destOrd="0" presId="urn:microsoft.com/office/officeart/2005/8/layout/hList1"/>
    <dgm:cxn modelId="{41CA4B9B-AF1D-46A2-9DEC-E7DA816936D9}" type="presParOf" srcId="{370298C9-9ACB-4031-A90F-B9AC5DA707F1}" destId="{A8409D34-4613-46E3-9BC0-49939C873D8D}" srcOrd="1" destOrd="0" presId="urn:microsoft.com/office/officeart/2005/8/layout/hList1"/>
    <dgm:cxn modelId="{215C331E-7C86-48A8-9EC8-1FE91CDA778F}" type="presParOf" srcId="{370298C9-9ACB-4031-A90F-B9AC5DA707F1}" destId="{EFC830B9-2F43-41DF-8F3E-BDE71EA5833F}" srcOrd="2" destOrd="0" presId="urn:microsoft.com/office/officeart/2005/8/layout/hList1"/>
    <dgm:cxn modelId="{C4E8731E-5854-45D9-882B-22D82244D759}" type="presParOf" srcId="{EFC830B9-2F43-41DF-8F3E-BDE71EA5833F}" destId="{5E3975C0-4B73-4A9E-9E33-51C92E3C8954}" srcOrd="0" destOrd="0" presId="urn:microsoft.com/office/officeart/2005/8/layout/hList1"/>
    <dgm:cxn modelId="{A1FB94C1-11A1-4B9A-BF26-149D5E07585B}" type="presParOf" srcId="{EFC830B9-2F43-41DF-8F3E-BDE71EA5833F}" destId="{8A36C206-FD27-4D75-AB23-655A5B931F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CAF1E-EE97-40EA-959F-D2D381EBC00E}" type="doc">
      <dgm:prSet loTypeId="urn:microsoft.com/office/officeart/2005/8/layout/vList2" loCatId="list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F65B45-B3BF-456B-930E-A43C570B8301}">
      <dgm:prSet custT="1"/>
      <dgm:spPr/>
      <dgm:t>
        <a:bodyPr/>
        <a:lstStyle/>
        <a:p>
          <a:pPr rtl="0"/>
          <a:r>
            <a:rPr lang="en-US" sz="3200" b="1" dirty="0" smtClean="0"/>
            <a:t>Simulated test markets</a:t>
          </a:r>
          <a:endParaRPr lang="en-US" sz="3200" dirty="0"/>
        </a:p>
      </dgm:t>
    </dgm:pt>
    <dgm:pt modelId="{BDC03AEB-768D-4F09-B608-5E1F8CF38CFE}" type="sibTrans" cxnId="{4D75DCF7-CC1E-4CDF-A2C8-6FA2297E6F0F}">
      <dgm:prSet/>
      <dgm:spPr/>
      <dgm:t>
        <a:bodyPr/>
        <a:lstStyle/>
        <a:p>
          <a:endParaRPr lang="en-US" sz="1600"/>
        </a:p>
      </dgm:t>
    </dgm:pt>
    <dgm:pt modelId="{ECC4140E-F3CC-4ECB-800E-FCDDE9EF203B}" type="parTrans" cxnId="{4D75DCF7-CC1E-4CDF-A2C8-6FA2297E6F0F}">
      <dgm:prSet/>
      <dgm:spPr/>
      <dgm:t>
        <a:bodyPr/>
        <a:lstStyle/>
        <a:p>
          <a:endParaRPr lang="en-US" sz="1600"/>
        </a:p>
      </dgm:t>
    </dgm:pt>
    <dgm:pt modelId="{17F3FDA3-65A8-4771-94E1-FCB2EBEA6F59}">
      <dgm:prSet custT="1"/>
      <dgm:spPr/>
      <dgm:t>
        <a:bodyPr/>
        <a:lstStyle/>
        <a:p>
          <a:pPr rtl="0"/>
          <a:r>
            <a:rPr lang="en-US" sz="3200" b="1" dirty="0" smtClean="0"/>
            <a:t>Standard </a:t>
          </a:r>
          <a:r>
            <a:rPr lang="en-US" sz="2800" b="1" dirty="0" smtClean="0"/>
            <a:t>test</a:t>
          </a:r>
          <a:r>
            <a:rPr lang="en-US" sz="3200" b="1" dirty="0" smtClean="0"/>
            <a:t> markets</a:t>
          </a:r>
          <a:r>
            <a:rPr lang="en-US" sz="3200" dirty="0" smtClean="0"/>
            <a:t> </a:t>
          </a:r>
          <a:endParaRPr lang="en-US" sz="3200" b="1" i="1" dirty="0"/>
        </a:p>
      </dgm:t>
    </dgm:pt>
    <dgm:pt modelId="{F9AD631C-4179-4DA7-9F3B-A245B4BD1D2E}" type="sibTrans" cxnId="{2020741F-74C4-4660-B0FC-7C2FA9759225}">
      <dgm:prSet/>
      <dgm:spPr/>
      <dgm:t>
        <a:bodyPr/>
        <a:lstStyle/>
        <a:p>
          <a:endParaRPr lang="en-US" sz="1600"/>
        </a:p>
      </dgm:t>
    </dgm:pt>
    <dgm:pt modelId="{154DF69F-42C5-4187-84B7-E001D9668D05}" type="parTrans" cxnId="{2020741F-74C4-4660-B0FC-7C2FA9759225}">
      <dgm:prSet/>
      <dgm:spPr/>
      <dgm:t>
        <a:bodyPr/>
        <a:lstStyle/>
        <a:p>
          <a:endParaRPr lang="en-US" sz="1600"/>
        </a:p>
      </dgm:t>
    </dgm:pt>
    <dgm:pt modelId="{5E804687-5B8A-47CF-9CFE-716039857C31}">
      <dgm:prSet custT="1"/>
      <dgm:spPr/>
      <dgm:t>
        <a:bodyPr/>
        <a:lstStyle/>
        <a:p>
          <a:pPr rtl="0"/>
          <a:r>
            <a:rPr lang="en-US" sz="3200" b="1" dirty="0" smtClean="0"/>
            <a:t>Controlled test markets</a:t>
          </a:r>
          <a:endParaRPr lang="en-US" sz="3200" b="1" i="1" dirty="0"/>
        </a:p>
      </dgm:t>
    </dgm:pt>
    <dgm:pt modelId="{3D5928B4-5EC7-4141-BDAE-711217E16E95}" type="sibTrans" cxnId="{BA3F6E2F-2B7C-4780-9DA4-D4330552403A}">
      <dgm:prSet/>
      <dgm:spPr/>
      <dgm:t>
        <a:bodyPr/>
        <a:lstStyle/>
        <a:p>
          <a:endParaRPr lang="en-US" sz="1600"/>
        </a:p>
      </dgm:t>
    </dgm:pt>
    <dgm:pt modelId="{B8EAB5CB-3C06-4D3B-AD92-7651B57374C9}" type="parTrans" cxnId="{BA3F6E2F-2B7C-4780-9DA4-D4330552403A}">
      <dgm:prSet/>
      <dgm:spPr/>
      <dgm:t>
        <a:bodyPr/>
        <a:lstStyle/>
        <a:p>
          <a:endParaRPr lang="en-US" sz="1600"/>
        </a:p>
      </dgm:t>
    </dgm:pt>
    <dgm:pt modelId="{F4174CD8-DB9D-436C-B9CF-C58844E588CD}" type="pres">
      <dgm:prSet presAssocID="{CFDCAF1E-EE97-40EA-959F-D2D381EBC0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9A37D0-E4DF-4D0E-AB2F-5806DA1DA756}" type="pres">
      <dgm:prSet presAssocID="{17F3FDA3-65A8-4771-94E1-FCB2EBEA6F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8EA8A-D530-4E1A-8326-947C60F53ADC}" type="pres">
      <dgm:prSet presAssocID="{F9AD631C-4179-4DA7-9F3B-A245B4BD1D2E}" presName="spacer" presStyleCnt="0"/>
      <dgm:spPr/>
      <dgm:t>
        <a:bodyPr/>
        <a:lstStyle/>
        <a:p>
          <a:endParaRPr lang="en-US"/>
        </a:p>
      </dgm:t>
    </dgm:pt>
    <dgm:pt modelId="{487BF59E-E501-45CC-9FC6-624A127DCDAC}" type="pres">
      <dgm:prSet presAssocID="{5E804687-5B8A-47CF-9CFE-716039857C3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7B83E-2510-4FDC-80DB-EA9B01C6A5A8}" type="pres">
      <dgm:prSet presAssocID="{3D5928B4-5EC7-4141-BDAE-711217E16E95}" presName="spacer" presStyleCnt="0"/>
      <dgm:spPr/>
      <dgm:t>
        <a:bodyPr/>
        <a:lstStyle/>
        <a:p>
          <a:endParaRPr lang="en-US"/>
        </a:p>
      </dgm:t>
    </dgm:pt>
    <dgm:pt modelId="{159F3165-7AB3-4BE7-8E6F-1EFEC2AC7C87}" type="pres">
      <dgm:prSet presAssocID="{D6F65B45-B3BF-456B-930E-A43C570B8301}" presName="parentText" presStyleLbl="node1" presStyleIdx="2" presStyleCnt="3" custLinFactY="119596" custLinFactNeighborX="-2029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A8A43-9D34-46B3-AF39-9F1BD3921E0C}" type="presOf" srcId="{17F3FDA3-65A8-4771-94E1-FCB2EBEA6F59}" destId="{439A37D0-E4DF-4D0E-AB2F-5806DA1DA756}" srcOrd="0" destOrd="0" presId="urn:microsoft.com/office/officeart/2005/8/layout/vList2"/>
    <dgm:cxn modelId="{BA3F6E2F-2B7C-4780-9DA4-D4330552403A}" srcId="{CFDCAF1E-EE97-40EA-959F-D2D381EBC00E}" destId="{5E804687-5B8A-47CF-9CFE-716039857C31}" srcOrd="1" destOrd="0" parTransId="{B8EAB5CB-3C06-4D3B-AD92-7651B57374C9}" sibTransId="{3D5928B4-5EC7-4141-BDAE-711217E16E95}"/>
    <dgm:cxn modelId="{9FEFC92F-10AA-4DFD-847E-ABB878B32333}" type="presOf" srcId="{CFDCAF1E-EE97-40EA-959F-D2D381EBC00E}" destId="{F4174CD8-DB9D-436C-B9CF-C58844E588CD}" srcOrd="0" destOrd="0" presId="urn:microsoft.com/office/officeart/2005/8/layout/vList2"/>
    <dgm:cxn modelId="{2020741F-74C4-4660-B0FC-7C2FA9759225}" srcId="{CFDCAF1E-EE97-40EA-959F-D2D381EBC00E}" destId="{17F3FDA3-65A8-4771-94E1-FCB2EBEA6F59}" srcOrd="0" destOrd="0" parTransId="{154DF69F-42C5-4187-84B7-E001D9668D05}" sibTransId="{F9AD631C-4179-4DA7-9F3B-A245B4BD1D2E}"/>
    <dgm:cxn modelId="{4D75DCF7-CC1E-4CDF-A2C8-6FA2297E6F0F}" srcId="{CFDCAF1E-EE97-40EA-959F-D2D381EBC00E}" destId="{D6F65B45-B3BF-456B-930E-A43C570B8301}" srcOrd="2" destOrd="0" parTransId="{ECC4140E-F3CC-4ECB-800E-FCDDE9EF203B}" sibTransId="{BDC03AEB-768D-4F09-B608-5E1F8CF38CFE}"/>
    <dgm:cxn modelId="{C05FE7CF-B383-4033-B58E-4631C0E584FF}" type="presOf" srcId="{5E804687-5B8A-47CF-9CFE-716039857C31}" destId="{487BF59E-E501-45CC-9FC6-624A127DCDAC}" srcOrd="0" destOrd="0" presId="urn:microsoft.com/office/officeart/2005/8/layout/vList2"/>
    <dgm:cxn modelId="{43D38BAA-8C40-4359-8858-E8C539B30849}" type="presOf" srcId="{D6F65B45-B3BF-456B-930E-A43C570B8301}" destId="{159F3165-7AB3-4BE7-8E6F-1EFEC2AC7C87}" srcOrd="0" destOrd="0" presId="urn:microsoft.com/office/officeart/2005/8/layout/vList2"/>
    <dgm:cxn modelId="{C48D6ACE-FC20-43AB-8707-9ED3A7629759}" type="presParOf" srcId="{F4174CD8-DB9D-436C-B9CF-C58844E588CD}" destId="{439A37D0-E4DF-4D0E-AB2F-5806DA1DA756}" srcOrd="0" destOrd="0" presId="urn:microsoft.com/office/officeart/2005/8/layout/vList2"/>
    <dgm:cxn modelId="{123D3826-F4FA-4D3C-BB4D-E502747244AB}" type="presParOf" srcId="{F4174CD8-DB9D-436C-B9CF-C58844E588CD}" destId="{B828EA8A-D530-4E1A-8326-947C60F53ADC}" srcOrd="1" destOrd="0" presId="urn:microsoft.com/office/officeart/2005/8/layout/vList2"/>
    <dgm:cxn modelId="{27C662A2-DD64-45D2-8D48-8AB7BFD3E3A3}" type="presParOf" srcId="{F4174CD8-DB9D-436C-B9CF-C58844E588CD}" destId="{487BF59E-E501-45CC-9FC6-624A127DCDAC}" srcOrd="2" destOrd="0" presId="urn:microsoft.com/office/officeart/2005/8/layout/vList2"/>
    <dgm:cxn modelId="{51B45421-6894-476A-A7A5-101798BA4D77}" type="presParOf" srcId="{F4174CD8-DB9D-436C-B9CF-C58844E588CD}" destId="{8817B83E-2510-4FDC-80DB-EA9B01C6A5A8}" srcOrd="3" destOrd="0" presId="urn:microsoft.com/office/officeart/2005/8/layout/vList2"/>
    <dgm:cxn modelId="{F969F3AA-8FDE-47F9-BB28-D9306F47C08D}" type="presParOf" srcId="{F4174CD8-DB9D-436C-B9CF-C58844E588CD}" destId="{159F3165-7AB3-4BE7-8E6F-1EFEC2AC7C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9953A44-6423-4A3D-9141-8EB1C15F2841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/>
                <a:cs typeface="ヒラギノ角ゴ Pro W3"/>
              </a:defRPr>
            </a:lvl1pPr>
          </a:lstStyle>
          <a:p>
            <a:fld id="{98043691-D7F9-4AA7-AB40-CAD89A99005D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99312C8-D0E9-45D2-BC3B-82D19B5DF356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fld id="{C8E695FC-54AB-4AF3-8A54-2559AB0AEE57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747713" indent="-290513" algn="l" rtl="0" eaLnBrk="0" fontAlgn="base" hangingPunct="0">
      <a:spcBef>
        <a:spcPct val="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0B7AC7-F676-4380-B4B3-AF39A908ADC0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288187-FE01-4072-BF04-C2BC4981204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EFE5FB-AB7A-4BFE-9175-637052B7634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295BDD-EDB8-44C9-971F-2FB0B3644CC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39B6EA-0712-40B0-AEDF-9AD14AEB7EC6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191000"/>
            <a:ext cx="5486400" cy="4114800"/>
          </a:xfrm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DD2CF-530F-4E90-A84F-8B7D94B39CB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054C44-036F-4CD0-8C9A-6341463D840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9A5E19-501D-48C5-8DCE-9CFF6DA22199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54B6BD-E5AB-4545-9125-F677FB4F59C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BE13EF-4FBD-4447-9FFF-B66731EE4BE8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20D2B8-D7C4-4B84-9C0E-421AE21741B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EE21F4-74E0-4D01-9626-6059763F75D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3027B8-0BD3-4D8D-A4CA-D88A2647606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3DEF1-AC13-4096-8833-2C5E249ABEB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6130ED-3F06-4AB9-8AD4-D79AF016C1F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i="1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72D37D-33C3-490B-9675-CFCCF43E1C48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DF0213-4D78-45F0-B99D-68F677610DE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77500" lnSpcReduction="20000"/>
          </a:bodyPr>
          <a:lstStyle/>
          <a:p>
            <a:pPr marL="533400" indent="-533400"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3F3BF9-1C91-4154-833C-39079FEF4BC6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4CB686-97C8-437E-B674-A0D360CB6864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BDFFE9-DC3E-4927-9F45-4083402C6E19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7A6962-8038-4236-92EA-33CDF7E22470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295D1F-D184-4EBE-BD4E-EAF370E70BA9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5D65A1-A511-4091-81BF-C73B1FC00222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B08EFB-0F36-48A4-9DEC-C19D6FF44AB1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50AB8E-9610-4C16-AE21-0752F5AD51B1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1C48EE-5D80-400F-B1FF-AE5451E0A3F5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09BEC3-533E-4502-A43E-F79180F7AE5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A0B482-C77A-48EF-AE99-4B2A970586E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4A4257-B93A-43B4-BC30-8DE720DA666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3110D9-AC5E-4373-AD53-C1296258DF3F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606F69-27E2-4EF0-83FC-32D40C1DDAD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13FEF6-7735-4F35-A86F-B8815B89CCD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600" b="1">
                <a:cs typeface="Tahoma" pitchFamily="34" charset="0"/>
              </a:rPr>
              <a:t>9- </a:t>
            </a:r>
            <a:fld id="{658806E3-B193-400A-A3B8-EDEF0CF9F4B9}" type="slidenum">
              <a:rPr lang="en-US" sz="1600" b="1">
                <a:cs typeface="Tahoma" pitchFamily="34" charset="0"/>
              </a:rPr>
              <a:pPr algn="ctr" eaLnBrk="1" hangingPunct="1">
                <a:lnSpc>
                  <a:spcPct val="102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‹N°›</a:t>
            </a:fld>
            <a:endParaRPr lang="en-US" sz="1600" b="1">
              <a:cs typeface="Tahoma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>
                <a:solidFill>
                  <a:srgbClr val="A6A6A6"/>
                </a:solidFill>
                <a:cs typeface="Tahoma" pitchFamily="34" charset="0"/>
              </a:rPr>
              <a:t>Copyright © 2012 Pearson Education, Inc.  </a:t>
            </a:r>
          </a:p>
          <a:p>
            <a:pPr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>
                <a:solidFill>
                  <a:srgbClr val="A6A6A6"/>
                </a:solidFill>
                <a:cs typeface="Tahoma" pitchFamily="34" charset="0"/>
              </a:rPr>
              <a:t>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lnSpc>
                <a:spcPts val="3600"/>
              </a:lnSpc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17526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246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600" b="1">
                <a:cs typeface="Tahoma" pitchFamily="34" charset="0"/>
              </a:rPr>
              <a:t> 9-  </a:t>
            </a:r>
            <a:fld id="{770DA59A-9F5C-41EE-AC0C-96F6CB9D1D26}" type="slidenum">
              <a:rPr lang="en-US" sz="1600" b="1">
                <a:cs typeface="Tahoma" pitchFamily="34" charset="0"/>
              </a:rPr>
              <a:pPr algn="ctr" eaLnBrk="1" hangingPunct="1">
                <a:lnSpc>
                  <a:spcPct val="102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‹N°›</a:t>
            </a:fld>
            <a:endParaRPr lang="en-US" sz="1600" b="1">
              <a:cs typeface="Tahoma" pitchFamily="34" charset="0"/>
            </a:endParaRPr>
          </a:p>
        </p:txBody>
      </p:sp>
      <p:sp>
        <p:nvSpPr>
          <p:cNvPr id="1029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>
                <a:solidFill>
                  <a:srgbClr val="A6A6A6"/>
                </a:solidFill>
                <a:cs typeface="Tahoma" pitchFamily="34" charset="0"/>
              </a:rPr>
              <a:t>Copyright © 2012 Pearson Education, Inc.  </a:t>
            </a:r>
          </a:p>
          <a:p>
            <a:pPr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>
                <a:solidFill>
                  <a:srgbClr val="A6A6A6"/>
                </a:solidFill>
                <a:cs typeface="Tahoma" pitchFamily="34" charset="0"/>
              </a:rPr>
              <a:t>Publishing as Prentice Hall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openxmlformats.org/officeDocument/2006/relationships/hyperlink" Target="http://www.decisioninsight.com/content/index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0uses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0" y="2797175"/>
            <a:ext cx="9144000" cy="14700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Chapter Nine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676400" y="4648200"/>
            <a:ext cx="5715000" cy="1752600"/>
          </a:xfrm>
        </p:spPr>
        <p:txBody>
          <a:bodyPr/>
          <a:lstStyle/>
          <a:p>
            <a:r>
              <a:rPr lang="en-US" b="1" smtClean="0"/>
              <a:t>New-Product Development and Product Life-Cycle Strategies</a:t>
            </a:r>
            <a:endParaRPr lang="en-US" sz="3600" smtClean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Concept testing refers to testing new-product concepts with groups of target consumers</a:t>
            </a:r>
          </a:p>
        </p:txBody>
      </p:sp>
      <p:sp>
        <p:nvSpPr>
          <p:cNvPr id="30724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Concept Development and Testing</a:t>
            </a:r>
          </a:p>
          <a:p>
            <a:endParaRPr lang="en-US" smtClean="0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429000"/>
            <a:ext cx="42005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32771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mtClean="0"/>
              <a:t>Marketing strategy development refers to the initial marketing strategy for introducing the product to the market</a:t>
            </a:r>
          </a:p>
          <a:p>
            <a:r>
              <a:rPr lang="en-US" smtClean="0"/>
              <a:t>Marketing strategy statement includes:</a:t>
            </a:r>
          </a:p>
          <a:p>
            <a:pPr lvl="1"/>
            <a:r>
              <a:rPr lang="en-US" smtClean="0"/>
              <a:t>Description of the target market</a:t>
            </a:r>
          </a:p>
          <a:p>
            <a:pPr lvl="1"/>
            <a:r>
              <a:rPr lang="en-US" smtClean="0"/>
              <a:t>Value proposition</a:t>
            </a:r>
          </a:p>
          <a:p>
            <a:pPr lvl="1"/>
            <a:r>
              <a:rPr lang="en-US" smtClean="0"/>
              <a:t>Sales and profit goals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219200"/>
            <a:ext cx="9144000" cy="381000"/>
          </a:xfrm>
        </p:spPr>
        <p:txBody>
          <a:bodyPr/>
          <a:lstStyle/>
          <a:p>
            <a:r>
              <a:rPr lang="en-US" smtClean="0"/>
              <a:t>Marketing Strategy Development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b="1" smtClean="0"/>
              <a:t>Business analysis</a:t>
            </a:r>
            <a:r>
              <a:rPr lang="en-US" smtClean="0"/>
              <a:t> involves a review of the sales, costs, and profit projections to find out whether they satisfy the company’s objectives</a:t>
            </a:r>
          </a:p>
        </p:txBody>
      </p:sp>
      <p:sp>
        <p:nvSpPr>
          <p:cNvPr id="348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219200"/>
            <a:ext cx="7162800" cy="6096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Marketing Strategy Development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09800"/>
            <a:ext cx="7086600" cy="3124200"/>
          </a:xfrm>
        </p:spPr>
        <p:txBody>
          <a:bodyPr/>
          <a:lstStyle/>
          <a:p>
            <a:pPr marL="533400" indent="-533400"/>
            <a:r>
              <a:rPr lang="en-US" sz="2800" smtClean="0"/>
              <a:t>Involves the creation and testing of one or more physical versions by the R&amp;D or engineering departments</a:t>
            </a:r>
          </a:p>
          <a:p>
            <a:pPr marL="533400" indent="-533400"/>
            <a:r>
              <a:rPr lang="en-US" sz="2800" smtClean="0"/>
              <a:t>Requires an increase in investment </a:t>
            </a:r>
          </a:p>
          <a:p>
            <a:pPr marL="533400" indent="-533400"/>
            <a:r>
              <a:rPr lang="en-US" sz="2800" smtClean="0"/>
              <a:t>Shows whether the product idea can be turned into a workable product.</a:t>
            </a:r>
          </a:p>
        </p:txBody>
      </p:sp>
      <p:sp>
        <p:nvSpPr>
          <p:cNvPr id="3686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6096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Marketing Strategy Development</a:t>
            </a:r>
          </a:p>
          <a:p>
            <a:r>
              <a:rPr lang="en-US" smtClean="0"/>
              <a:t>Product development </a:t>
            </a:r>
            <a:endParaRPr lang="en-US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8775" y="4953000"/>
            <a:ext cx="2155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876800" cy="4876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b="1" i="1" smtClean="0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800" b="1" smtClean="0"/>
              <a:t>Test marketing </a:t>
            </a:r>
            <a:r>
              <a:rPr lang="en-US" sz="2800" smtClean="0"/>
              <a:t>is the stage at which the product and marketing program are introduced into more realistic marketing settings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800" smtClean="0"/>
              <a:t>Provides the marketer with experience in testing the product and entire marketing program before full introduction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smtClean="0"/>
          </a:p>
        </p:txBody>
      </p:sp>
      <p:sp>
        <p:nvSpPr>
          <p:cNvPr id="389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90600" y="1143000"/>
            <a:ext cx="7162800" cy="381000"/>
          </a:xfrm>
        </p:spPr>
        <p:txBody>
          <a:bodyPr/>
          <a:lstStyle/>
          <a:p>
            <a:r>
              <a:rPr lang="en-US" smtClean="0"/>
              <a:t>Marketing Strategy Development</a:t>
            </a:r>
          </a:p>
          <a:p>
            <a:endParaRPr lang="en-US" smtClean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133600"/>
            <a:ext cx="3009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096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381000"/>
          </a:xfrm>
        </p:spPr>
        <p:txBody>
          <a:bodyPr/>
          <a:lstStyle/>
          <a:p>
            <a:r>
              <a:rPr lang="en-US" smtClean="0"/>
              <a:t>Marketing Strategy Development</a:t>
            </a:r>
          </a:p>
          <a:p>
            <a:endParaRPr lang="en-US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430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8200" y="1219200"/>
            <a:ext cx="7162800" cy="381000"/>
          </a:xfrm>
        </p:spPr>
        <p:txBody>
          <a:bodyPr/>
          <a:lstStyle/>
          <a:p>
            <a:r>
              <a:rPr lang="en-US" smtClean="0"/>
              <a:t>Types of Test Markets</a:t>
            </a:r>
          </a:p>
          <a:p>
            <a:endParaRPr lang="en-US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905000" y="1905000"/>
          <a:ext cx="525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013" name="Picture 7" descr="ph09_09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038600"/>
            <a:ext cx="61722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New-Product Development Process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7467600" cy="4114800"/>
          </a:xfrm>
        </p:spPr>
        <p:txBody>
          <a:bodyPr/>
          <a:lstStyle/>
          <a:p>
            <a:r>
              <a:rPr lang="en-US" smtClean="0"/>
              <a:t>Advantages of simulated test markets</a:t>
            </a:r>
          </a:p>
          <a:p>
            <a:pPr lvl="1"/>
            <a:r>
              <a:rPr lang="en-US" smtClean="0"/>
              <a:t>Less expensive than other test methods</a:t>
            </a:r>
          </a:p>
          <a:p>
            <a:pPr lvl="1"/>
            <a:r>
              <a:rPr lang="en-US" smtClean="0"/>
              <a:t>Faster</a:t>
            </a:r>
          </a:p>
          <a:p>
            <a:pPr lvl="1"/>
            <a:r>
              <a:rPr lang="en-US" smtClean="0"/>
              <a:t>Restricts access by competitors</a:t>
            </a:r>
          </a:p>
          <a:p>
            <a:r>
              <a:rPr lang="en-US" smtClean="0"/>
              <a:t>Disadvantages</a:t>
            </a:r>
          </a:p>
          <a:p>
            <a:pPr lvl="1"/>
            <a:r>
              <a:rPr lang="en-US" smtClean="0"/>
              <a:t>Not considered as reliable and accurate due to the controlled setting</a:t>
            </a:r>
          </a:p>
        </p:txBody>
      </p:sp>
      <p:sp>
        <p:nvSpPr>
          <p:cNvPr id="45060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Marketing Strategy Development</a:t>
            </a:r>
          </a:p>
          <a:p>
            <a:endParaRPr lang="en-US" smtClean="0"/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sz="2800" b="1" smtClean="0"/>
              <a:t>Commercialization</a:t>
            </a:r>
            <a:r>
              <a:rPr lang="en-US" sz="2800" smtClean="0"/>
              <a:t> is the introduction </a:t>
            </a:r>
          </a:p>
          <a:p>
            <a:pPr marL="533400" indent="-533400">
              <a:buFontTx/>
              <a:buNone/>
            </a:pPr>
            <a:r>
              <a:rPr lang="en-US" sz="2800" smtClean="0"/>
              <a:t>of the new product</a:t>
            </a:r>
          </a:p>
          <a:p>
            <a:pPr marL="533400" indent="-533400"/>
            <a:r>
              <a:rPr lang="en-US" sz="2800" smtClean="0"/>
              <a:t>When to launch</a:t>
            </a:r>
          </a:p>
          <a:p>
            <a:pPr marL="533400" indent="-533400"/>
            <a:r>
              <a:rPr lang="en-US" sz="2800" smtClean="0"/>
              <a:t>Where to launch</a:t>
            </a:r>
          </a:p>
          <a:p>
            <a:pPr marL="533400" indent="-533400"/>
            <a:r>
              <a:rPr lang="en-US" sz="2800" smtClean="0"/>
              <a:t>Planned market </a:t>
            </a:r>
          </a:p>
          <a:p>
            <a:pPr marL="533400" indent="-533400">
              <a:buFontTx/>
              <a:buNone/>
            </a:pPr>
            <a:r>
              <a:rPr lang="en-US" sz="2800" smtClean="0"/>
              <a:t>      rollout</a:t>
            </a:r>
          </a:p>
        </p:txBody>
      </p:sp>
      <p:sp>
        <p:nvSpPr>
          <p:cNvPr id="47108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Marketing Strategy Development</a:t>
            </a:r>
          </a:p>
          <a:p>
            <a:endParaRPr lang="en-US" smtClean="0">
              <a:latin typeface="Arial" pitchFamily="34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90800"/>
            <a:ext cx="413226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Managing New-Product Development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6781800" cy="4876800"/>
          </a:xfrm>
        </p:spPr>
        <p:txBody>
          <a:bodyPr/>
          <a:lstStyle/>
          <a:p>
            <a:pPr marL="533400" indent="-533400" algn="ctr">
              <a:buFontTx/>
              <a:buNone/>
            </a:pPr>
            <a:endParaRPr lang="en-US" b="1" i="1" smtClean="0"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mtClean="0"/>
              <a:t>Successful new-product development should be:</a:t>
            </a:r>
          </a:p>
          <a:p>
            <a:pPr marL="533400" indent="-533400"/>
            <a:r>
              <a:rPr lang="en-US" smtClean="0"/>
              <a:t>Customer centered</a:t>
            </a:r>
          </a:p>
          <a:p>
            <a:pPr marL="533400" indent="-533400"/>
            <a:r>
              <a:rPr lang="en-US" smtClean="0"/>
              <a:t>Team-based</a:t>
            </a:r>
          </a:p>
          <a:p>
            <a:pPr marL="533400" indent="-533400"/>
            <a:r>
              <a:rPr lang="en-US" smtClean="0"/>
              <a:t>Systematic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New-Product Development and Product Life-Cycle Strategies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133600"/>
            <a:ext cx="6477000" cy="3429000"/>
          </a:xfrm>
        </p:spPr>
        <p:txBody>
          <a:bodyPr/>
          <a:lstStyle/>
          <a:p>
            <a:r>
              <a:rPr lang="en-US" sz="2600" smtClean="0"/>
              <a:t>New-Product Development Strategy</a:t>
            </a:r>
          </a:p>
          <a:p>
            <a:r>
              <a:rPr lang="en-US" sz="2600" smtClean="0"/>
              <a:t>New-Product Development Process</a:t>
            </a:r>
          </a:p>
          <a:p>
            <a:r>
              <a:rPr lang="en-US" sz="2600" smtClean="0"/>
              <a:t>Managing New-Product Development</a:t>
            </a:r>
          </a:p>
          <a:p>
            <a:r>
              <a:rPr lang="en-US" sz="2600" smtClean="0"/>
              <a:t>Product Life-Cycle Strategies</a:t>
            </a:r>
          </a:p>
          <a:p>
            <a:r>
              <a:rPr lang="en-US" sz="2600" smtClean="0"/>
              <a:t>Additional Product and Service Considerations</a:t>
            </a:r>
          </a:p>
        </p:txBody>
      </p:sp>
      <p:sp>
        <p:nvSpPr>
          <p:cNvPr id="14340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Topic Outline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Managing New-Product Development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43434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smtClean="0"/>
              <a:t>Customer-centered new product development</a:t>
            </a:r>
            <a:r>
              <a:rPr lang="en-US" sz="2800" smtClean="0"/>
              <a:t> new ways to solve customer problems and create more customer satisfying experiences</a:t>
            </a:r>
          </a:p>
        </p:txBody>
      </p:sp>
      <p:sp>
        <p:nvSpPr>
          <p:cNvPr id="5120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New-Product Development Strategies</a:t>
            </a:r>
          </a:p>
          <a:p>
            <a:endParaRPr lang="en-US" smtClean="0">
              <a:latin typeface="Arial" pitchFamily="34" charset="0"/>
            </a:endParaRPr>
          </a:p>
        </p:txBody>
      </p:sp>
      <p:pic>
        <p:nvPicPr>
          <p:cNvPr id="51205" name="Picture 7" descr="ph09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37338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Managing New-Product Development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81200"/>
            <a:ext cx="7162800" cy="4114800"/>
          </a:xfrm>
        </p:spPr>
        <p:txBody>
          <a:bodyPr/>
          <a:lstStyle/>
          <a:p>
            <a:pPr marL="533400" indent="-533400" algn="ctr">
              <a:buFontTx/>
              <a:buNone/>
            </a:pPr>
            <a:endParaRPr lang="en-US" b="1" i="1" smtClean="0"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b="1" smtClean="0"/>
              <a:t>Team-based new-product development</a:t>
            </a:r>
            <a:r>
              <a:rPr lang="en-US" smtClean="0"/>
              <a:t>   Company departments work closely together in cross-functional teams, overlapping in the product-development process to save time and increase effectiveness</a:t>
            </a:r>
          </a:p>
        </p:txBody>
      </p:sp>
      <p:sp>
        <p:nvSpPr>
          <p:cNvPr id="5325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19200" y="1371600"/>
            <a:ext cx="7162800" cy="3810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New-Product Development Strategies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Managing New-Product Development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086600" cy="25146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smtClean="0"/>
              <a:t>Systematic new-product development</a:t>
            </a:r>
            <a:r>
              <a:rPr lang="en-US" sz="2800" smtClean="0"/>
              <a:t> </a:t>
            </a:r>
          </a:p>
          <a:p>
            <a:pPr marL="533400" indent="-533400">
              <a:buFontTx/>
              <a:buNone/>
            </a:pPr>
            <a:r>
              <a:rPr lang="en-US" sz="2800" smtClean="0"/>
              <a:t>       innovative development approach that collects, reviews, evaluates, and manages new-product ideas</a:t>
            </a:r>
          </a:p>
          <a:p>
            <a:pPr marL="533400" indent="-533400"/>
            <a:r>
              <a:rPr lang="en-US" sz="2800" smtClean="0"/>
              <a:t>Creates an innovation-oriented culture</a:t>
            </a:r>
          </a:p>
          <a:p>
            <a:pPr marL="533400" indent="-533400"/>
            <a:r>
              <a:rPr lang="en-US" sz="2800" smtClean="0"/>
              <a:t>Yields a large number of new-product ideas</a:t>
            </a:r>
          </a:p>
        </p:txBody>
      </p:sp>
      <p:sp>
        <p:nvSpPr>
          <p:cNvPr id="55300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New-Product Development Strategies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Life-Cycle Strategies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143000" y="1447800"/>
            <a:ext cx="7162800" cy="381000"/>
          </a:xfrm>
        </p:spPr>
        <p:txBody>
          <a:bodyPr/>
          <a:lstStyle/>
          <a:p>
            <a:r>
              <a:rPr lang="en-US" smtClean="0"/>
              <a:t>Product Life Cycle</a:t>
            </a:r>
          </a:p>
        </p:txBody>
      </p:sp>
      <p:pic>
        <p:nvPicPr>
          <p:cNvPr id="57348" name="Picture 6" descr="fig09_02w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057400"/>
            <a:ext cx="63246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467600" cy="5562600"/>
          </a:xfrm>
        </p:spPr>
        <p:txBody>
          <a:bodyPr/>
          <a:lstStyle/>
          <a:p>
            <a:r>
              <a:rPr lang="en-US" sz="2800" smtClean="0"/>
              <a:t>Product development </a:t>
            </a:r>
          </a:p>
          <a:p>
            <a:pPr lvl="1"/>
            <a:r>
              <a:rPr lang="en-US" sz="2600" smtClean="0"/>
              <a:t>Sales are zero and investment costs mount</a:t>
            </a:r>
          </a:p>
          <a:p>
            <a:r>
              <a:rPr lang="en-US" sz="2800" smtClean="0"/>
              <a:t>Introduction </a:t>
            </a:r>
          </a:p>
          <a:p>
            <a:pPr lvl="1"/>
            <a:r>
              <a:rPr lang="en-US" sz="2600" smtClean="0"/>
              <a:t>Slow sales growth and profits are nonexistent</a:t>
            </a:r>
            <a:r>
              <a:rPr lang="en-US" sz="2400" smtClean="0"/>
              <a:t> </a:t>
            </a:r>
          </a:p>
          <a:p>
            <a:r>
              <a:rPr lang="en-US" sz="2800" smtClean="0"/>
              <a:t>Growth</a:t>
            </a:r>
          </a:p>
          <a:p>
            <a:pPr lvl="1"/>
            <a:r>
              <a:rPr lang="en-US" sz="2600" smtClean="0"/>
              <a:t>Rapid market acceptance and increasing profits</a:t>
            </a:r>
          </a:p>
          <a:p>
            <a:r>
              <a:rPr lang="en-US" sz="2800" smtClean="0"/>
              <a:t>Maturity </a:t>
            </a:r>
          </a:p>
          <a:p>
            <a:pPr lvl="1"/>
            <a:r>
              <a:rPr lang="en-US" sz="2600" smtClean="0"/>
              <a:t>Slowdown in sales growth and profits level off or decline</a:t>
            </a:r>
          </a:p>
          <a:p>
            <a:r>
              <a:rPr lang="en-US" sz="2800" smtClean="0"/>
              <a:t>Decline</a:t>
            </a:r>
          </a:p>
          <a:p>
            <a:pPr lvl="1"/>
            <a:r>
              <a:rPr lang="en-US" sz="2600" smtClean="0"/>
              <a:t>Sales fall off and profits drop</a:t>
            </a:r>
            <a:endParaRPr lang="en-US" sz="2600" b="1" i="1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Product Life-Cycle Strategies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Product Life-Cycle Strategies</a:t>
            </a:r>
          </a:p>
        </p:txBody>
      </p:sp>
      <p:pic>
        <p:nvPicPr>
          <p:cNvPr id="61443" name="Picture 5" descr="fig09_03w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81534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Life-Cycle Strategies</a:t>
            </a:r>
          </a:p>
        </p:txBody>
      </p:sp>
      <p:sp>
        <p:nvSpPr>
          <p:cNvPr id="634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Slow sales growth</a:t>
            </a:r>
          </a:p>
          <a:p>
            <a:r>
              <a:rPr lang="en-US" smtClean="0"/>
              <a:t>Little or no profit</a:t>
            </a:r>
          </a:p>
          <a:p>
            <a:r>
              <a:rPr lang="en-US" smtClean="0"/>
              <a:t>High distribution and promotion expense</a:t>
            </a:r>
          </a:p>
          <a:p>
            <a:endParaRPr lang="en-US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Introduction Stage</a:t>
            </a: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Life-Cycle Strategies</a:t>
            </a:r>
          </a:p>
        </p:txBody>
      </p:sp>
      <p:sp>
        <p:nvSpPr>
          <p:cNvPr id="65539" name="Content Placeholder 5"/>
          <p:cNvSpPr>
            <a:spLocks noGrp="1"/>
          </p:cNvSpPr>
          <p:nvPr>
            <p:ph idx="1"/>
          </p:nvPr>
        </p:nvSpPr>
        <p:spPr>
          <a:xfrm>
            <a:off x="1295400" y="2057400"/>
            <a:ext cx="7467600" cy="4114800"/>
          </a:xfrm>
        </p:spPr>
        <p:txBody>
          <a:bodyPr/>
          <a:lstStyle/>
          <a:p>
            <a:r>
              <a:rPr lang="en-US" smtClean="0"/>
              <a:t>Sales increase</a:t>
            </a:r>
          </a:p>
          <a:p>
            <a:r>
              <a:rPr lang="en-US" smtClean="0"/>
              <a:t>New competitors enter the market</a:t>
            </a:r>
          </a:p>
          <a:p>
            <a:r>
              <a:rPr lang="en-US" smtClean="0"/>
              <a:t>Price stability or decline to increase volume</a:t>
            </a:r>
          </a:p>
          <a:p>
            <a:r>
              <a:rPr lang="en-US" smtClean="0"/>
              <a:t>Consumer education </a:t>
            </a:r>
          </a:p>
          <a:p>
            <a:r>
              <a:rPr lang="en-US" smtClean="0"/>
              <a:t>Profits increase</a:t>
            </a:r>
          </a:p>
          <a:p>
            <a:r>
              <a:rPr lang="en-US" smtClean="0"/>
              <a:t>Promotion and manufacturing costs gain economies of scale</a:t>
            </a:r>
          </a:p>
          <a:p>
            <a:endParaRPr lang="en-US" smtClean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19200"/>
            <a:ext cx="7162800" cy="381000"/>
          </a:xfrm>
        </p:spPr>
        <p:txBody>
          <a:bodyPr/>
          <a:lstStyle/>
          <a:p>
            <a:r>
              <a:rPr lang="en-US" smtClean="0"/>
              <a:t>Growth Stage</a:t>
            </a:r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Life-Cycle Strategies</a:t>
            </a:r>
          </a:p>
        </p:txBody>
      </p:sp>
      <p:sp>
        <p:nvSpPr>
          <p:cNvPr id="67587" name="Content Placeholder 3"/>
          <p:cNvSpPr>
            <a:spLocks noGrp="1"/>
          </p:cNvSpPr>
          <p:nvPr>
            <p:ph idx="1"/>
          </p:nvPr>
        </p:nvSpPr>
        <p:spPr>
          <a:xfrm>
            <a:off x="1066800" y="1981200"/>
            <a:ext cx="7010400" cy="4114800"/>
          </a:xfrm>
        </p:spPr>
        <p:txBody>
          <a:bodyPr/>
          <a:lstStyle/>
          <a:p>
            <a:r>
              <a:rPr lang="en-US" smtClean="0"/>
              <a:t>Slowdown in sales</a:t>
            </a:r>
          </a:p>
          <a:p>
            <a:r>
              <a:rPr lang="en-US" smtClean="0"/>
              <a:t>Many suppliers</a:t>
            </a:r>
          </a:p>
          <a:p>
            <a:r>
              <a:rPr lang="en-US" smtClean="0"/>
              <a:t>Substitute products</a:t>
            </a:r>
          </a:p>
          <a:p>
            <a:r>
              <a:rPr lang="en-US" smtClean="0"/>
              <a:t>Overcapacity leads to competition</a:t>
            </a:r>
          </a:p>
          <a:p>
            <a:r>
              <a:rPr lang="en-US" smtClean="0"/>
              <a:t>Increased promotion and R&amp;D to support sales and profits</a:t>
            </a:r>
          </a:p>
          <a:p>
            <a:endParaRPr lang="en-US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Maturity Stage</a:t>
            </a:r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Life-Cycle Strategies</a:t>
            </a:r>
          </a:p>
        </p:txBody>
      </p:sp>
      <p:sp>
        <p:nvSpPr>
          <p:cNvPr id="69635" name="Content Placeholder 5"/>
          <p:cNvSpPr>
            <a:spLocks noGrp="1"/>
          </p:cNvSpPr>
          <p:nvPr>
            <p:ph idx="1"/>
          </p:nvPr>
        </p:nvSpPr>
        <p:spPr>
          <a:xfrm>
            <a:off x="685800" y="2209800"/>
            <a:ext cx="3505200" cy="3657600"/>
          </a:xfrm>
        </p:spPr>
        <p:txBody>
          <a:bodyPr/>
          <a:lstStyle/>
          <a:p>
            <a:r>
              <a:rPr lang="en-US" smtClean="0"/>
              <a:t>Market modifying</a:t>
            </a:r>
          </a:p>
          <a:p>
            <a:r>
              <a:rPr lang="en-US" smtClean="0"/>
              <a:t>Product modifying</a:t>
            </a:r>
          </a:p>
          <a:p>
            <a:r>
              <a:rPr lang="en-US" smtClean="0"/>
              <a:t>Marketing mix modifying</a:t>
            </a:r>
          </a:p>
          <a:p>
            <a:endParaRPr lang="en-US" smtClean="0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Maturity Stage Modifying Strategies</a:t>
            </a:r>
          </a:p>
        </p:txBody>
      </p:sp>
      <p:pic>
        <p:nvPicPr>
          <p:cNvPr id="69637" name="Picture 2" descr="http://upload.wikimedia.org/wikipedia/commons/thumb/f/fa/Globe.svg/600px-Globe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943600"/>
            <a:ext cx="4841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8" descr="ph09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209800"/>
            <a:ext cx="41910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New-Product Development Strategy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70866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b="1" smtClean="0"/>
              <a:t>Acquisition</a:t>
            </a:r>
            <a:r>
              <a:rPr lang="en-US" sz="2800" smtClean="0"/>
              <a:t> refers to the buying of a whole company, a patent, or a license to produce someone else’s product</a:t>
            </a:r>
          </a:p>
          <a:p>
            <a:pPr marL="533400" indent="-533400">
              <a:lnSpc>
                <a:spcPct val="50000"/>
              </a:lnSpc>
              <a:buFontTx/>
              <a:buNone/>
            </a:pPr>
            <a:endParaRPr lang="en-US" sz="2800" smtClean="0"/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b="1" smtClean="0"/>
              <a:t>New product development</a:t>
            </a:r>
            <a:r>
              <a:rPr lang="en-US" sz="2800" smtClean="0"/>
              <a:t> refers to original products, product improvements, product modifications, and new brands developed from the firm’s own research and development</a:t>
            </a:r>
          </a:p>
        </p:txBody>
      </p:sp>
      <p:sp>
        <p:nvSpPr>
          <p:cNvPr id="16388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Two ways to obtain new products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Product Life-Cycle Strategies</a:t>
            </a:r>
          </a:p>
        </p:txBody>
      </p:sp>
      <p:sp>
        <p:nvSpPr>
          <p:cNvPr id="2" name="Content Placeholder 3"/>
          <p:cNvSpPr>
            <a:spLocks noGrp="1"/>
          </p:cNvSpPr>
          <p:nvPr>
            <p:ph idx="1"/>
          </p:nvPr>
        </p:nvSpPr>
        <p:spPr>
          <a:xfrm>
            <a:off x="2362200" y="1981200"/>
            <a:ext cx="4419600" cy="41148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Maintain the product</a:t>
            </a:r>
          </a:p>
          <a:p>
            <a:pPr>
              <a:defRPr/>
            </a:pPr>
            <a:r>
              <a:rPr lang="en-US" dirty="0" smtClean="0"/>
              <a:t>Harvest the product</a:t>
            </a:r>
          </a:p>
          <a:p>
            <a:pPr>
              <a:defRPr/>
            </a:pPr>
            <a:r>
              <a:rPr lang="en-US" dirty="0" smtClean="0"/>
              <a:t>Drop the product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447800"/>
            <a:ext cx="9144000" cy="381000"/>
          </a:xfrm>
        </p:spPr>
        <p:txBody>
          <a:bodyPr/>
          <a:lstStyle/>
          <a:p>
            <a:r>
              <a:rPr lang="en-US" smtClean="0"/>
              <a:t>Decline Stage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200" smtClean="0"/>
              <a:t>Additional Product and Service Considerations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315200" cy="4114800"/>
          </a:xfrm>
        </p:spPr>
        <p:txBody>
          <a:bodyPr/>
          <a:lstStyle/>
          <a:p>
            <a:pPr marL="533400" indent="-533400" algn="ctr">
              <a:buFontTx/>
              <a:buNone/>
            </a:pPr>
            <a:endParaRPr lang="en-US" sz="2800" b="1" i="1" smtClean="0">
              <a:solidFill>
                <a:srgbClr val="1A643E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endParaRPr lang="en-US" smtClean="0"/>
          </a:p>
          <a:p>
            <a:pPr marL="533400" indent="-533400">
              <a:buFontTx/>
              <a:buNone/>
            </a:pPr>
            <a:r>
              <a:rPr lang="en-US" smtClean="0"/>
              <a:t>Public policy and regulations regarding developing and dropping products, patents, quality, and safety</a:t>
            </a:r>
          </a:p>
        </p:txBody>
      </p:sp>
      <p:sp>
        <p:nvSpPr>
          <p:cNvPr id="737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66800" y="1447800"/>
            <a:ext cx="7162800" cy="3810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Product Decisions and Social Responsibility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7373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Product and Service Considerations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362200"/>
            <a:ext cx="4724400" cy="4114800"/>
          </a:xfrm>
        </p:spPr>
        <p:txBody>
          <a:bodyPr/>
          <a:lstStyle/>
          <a:p>
            <a:r>
              <a:rPr lang="en-US" sz="2800" smtClean="0"/>
              <a:t>Determining what products and services to introduce in which countries</a:t>
            </a:r>
          </a:p>
          <a:p>
            <a:r>
              <a:rPr lang="en-US" sz="2800" smtClean="0"/>
              <a:t>Standardization versus customization</a:t>
            </a:r>
          </a:p>
          <a:p>
            <a:r>
              <a:rPr lang="en-US" sz="2800" smtClean="0"/>
              <a:t>Packaging and labeling </a:t>
            </a:r>
          </a:p>
          <a:p>
            <a:r>
              <a:rPr lang="en-US" sz="2800" smtClean="0"/>
              <a:t>Customs, values, laws</a:t>
            </a:r>
          </a:p>
          <a:p>
            <a:endParaRPr lang="en-US" sz="2800" smtClean="0"/>
          </a:p>
        </p:txBody>
      </p:sp>
      <p:sp>
        <p:nvSpPr>
          <p:cNvPr id="7578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1295400"/>
            <a:ext cx="7162800" cy="381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International Product and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Service Marketing—Challenges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</p:txBody>
      </p:sp>
      <p:pic>
        <p:nvPicPr>
          <p:cNvPr id="75781" name="Picture 7" descr="ph09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429000"/>
            <a:ext cx="3236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371600" y="1600200"/>
            <a:ext cx="639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chemeClr val="tx2"/>
                </a:solidFill>
                <a:cs typeface="ヒラギノ角ゴ Pro W3"/>
              </a:rPr>
              <a:t>Major Stages in New-Product Development</a:t>
            </a:r>
          </a:p>
        </p:txBody>
      </p:sp>
      <p:pic>
        <p:nvPicPr>
          <p:cNvPr id="18437" name="Picture 7" descr="fig09_01w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83058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b="1" smtClean="0"/>
              <a:t>Idea generation</a:t>
            </a:r>
            <a:r>
              <a:rPr lang="en-US" smtClean="0"/>
              <a:t> is the systematic search for new-product ideas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mtClean="0"/>
              <a:t>Sources of new-product ideas</a:t>
            </a:r>
          </a:p>
          <a:p>
            <a:pPr marL="533400" indent="-533400">
              <a:lnSpc>
                <a:spcPct val="90000"/>
              </a:lnSpc>
            </a:pPr>
            <a:r>
              <a:rPr lang="en-US" smtClean="0"/>
              <a:t>Internal </a:t>
            </a:r>
          </a:p>
          <a:p>
            <a:pPr marL="533400" indent="-533400">
              <a:lnSpc>
                <a:spcPct val="90000"/>
              </a:lnSpc>
            </a:pPr>
            <a:r>
              <a:rPr lang="en-US" smtClean="0"/>
              <a:t>External</a:t>
            </a:r>
          </a:p>
        </p:txBody>
      </p:sp>
      <p:sp>
        <p:nvSpPr>
          <p:cNvPr id="2048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1295400"/>
            <a:ext cx="7162800" cy="5334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Idea Generation</a:t>
            </a:r>
          </a:p>
          <a:p>
            <a:endParaRPr lang="en-US" smtClean="0"/>
          </a:p>
        </p:txBody>
      </p:sp>
      <p:pic>
        <p:nvPicPr>
          <p:cNvPr id="20485" name="Picture 7" descr="ph09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657600"/>
            <a:ext cx="3810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5715000" cy="45720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smtClean="0"/>
              <a:t>Internal sources</a:t>
            </a:r>
            <a:r>
              <a:rPr lang="en-US" sz="2800" smtClean="0"/>
              <a:t> refer to the company’s own formal research and development, management and staff, and intrapreneurial programs</a:t>
            </a:r>
          </a:p>
          <a:p>
            <a:pPr marL="533400" indent="-533400">
              <a:buFontTx/>
              <a:buNone/>
            </a:pPr>
            <a:r>
              <a:rPr lang="en-US" sz="2800" b="1" smtClean="0"/>
              <a:t>External sources</a:t>
            </a:r>
            <a:r>
              <a:rPr lang="en-US" sz="2800" smtClean="0"/>
              <a:t> refer to sources outside the company such as customers, competitors, distributors, suppliers, and outside design firms</a:t>
            </a:r>
          </a:p>
        </p:txBody>
      </p:sp>
      <p:sp>
        <p:nvSpPr>
          <p:cNvPr id="2253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2000" y="1219200"/>
            <a:ext cx="5029200" cy="609600"/>
          </a:xfrm>
        </p:spPr>
        <p:txBody>
          <a:bodyPr/>
          <a:lstStyle/>
          <a:p>
            <a:r>
              <a:rPr lang="en-US" sz="3200" smtClean="0">
                <a:latin typeface="Arial" pitchFamily="34" charset="0"/>
              </a:rPr>
              <a:t>Idea Generation</a:t>
            </a:r>
          </a:p>
          <a:p>
            <a:endParaRPr lang="en-US" sz="3200" smtClean="0">
              <a:latin typeface="Arial" pitchFamily="34" charset="0"/>
            </a:endParaRPr>
          </a:p>
        </p:txBody>
      </p:sp>
      <p:pic>
        <p:nvPicPr>
          <p:cNvPr id="22533" name="Picture 7" descr="ph09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813" y="3581400"/>
            <a:ext cx="327818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>
          <a:xfrm>
            <a:off x="990600" y="2209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Inviting broad communities of people—</a:t>
            </a:r>
          </a:p>
          <a:p>
            <a:pPr>
              <a:buFontTx/>
              <a:buNone/>
            </a:pPr>
            <a:r>
              <a:rPr lang="en-US" smtClean="0"/>
              <a:t>customers, employees, independent</a:t>
            </a:r>
          </a:p>
          <a:p>
            <a:pPr>
              <a:buFontTx/>
              <a:buNone/>
            </a:pPr>
            <a:r>
              <a:rPr lang="en-US" smtClean="0"/>
              <a:t>scientists and researchers, and even the</a:t>
            </a:r>
          </a:p>
          <a:p>
            <a:pPr>
              <a:buFontTx/>
              <a:buNone/>
            </a:pPr>
            <a:r>
              <a:rPr lang="en-US" smtClean="0"/>
              <a:t>public at large—into the new-product</a:t>
            </a:r>
          </a:p>
          <a:p>
            <a:pPr>
              <a:buFontTx/>
              <a:buNone/>
            </a:pPr>
            <a:r>
              <a:rPr lang="en-US" smtClean="0"/>
              <a:t>innovation process.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371600"/>
            <a:ext cx="9144000" cy="381000"/>
          </a:xfrm>
        </p:spPr>
        <p:txBody>
          <a:bodyPr/>
          <a:lstStyle/>
          <a:p>
            <a:r>
              <a:rPr lang="en-US" smtClean="0"/>
              <a:t>Crowdsourcing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	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US" smtClean="0"/>
              <a:t>Identify good ideas and drop poor ideas </a:t>
            </a:r>
          </a:p>
          <a:p>
            <a:r>
              <a:rPr lang="en-US" smtClean="0"/>
              <a:t>R-W-W Screening Framework:</a:t>
            </a:r>
          </a:p>
          <a:p>
            <a:pPr lvl="1"/>
            <a:r>
              <a:rPr lang="en-US" smtClean="0"/>
              <a:t>Is it </a:t>
            </a:r>
            <a:r>
              <a:rPr lang="en-US" sz="3200" b="1" smtClean="0"/>
              <a:t>real</a:t>
            </a:r>
            <a:r>
              <a:rPr lang="en-US" smtClean="0"/>
              <a:t>?</a:t>
            </a:r>
          </a:p>
          <a:p>
            <a:pPr lvl="1"/>
            <a:r>
              <a:rPr lang="en-US" smtClean="0"/>
              <a:t>Can we </a:t>
            </a:r>
            <a:r>
              <a:rPr lang="en-US" sz="3200" b="1" smtClean="0"/>
              <a:t>win</a:t>
            </a:r>
            <a:r>
              <a:rPr lang="en-US" smtClean="0"/>
              <a:t>?</a:t>
            </a:r>
          </a:p>
          <a:p>
            <a:pPr lvl="1"/>
            <a:r>
              <a:rPr lang="en-US" smtClean="0"/>
              <a:t>Is it </a:t>
            </a:r>
            <a:r>
              <a:rPr lang="en-US" sz="3200" b="1" smtClean="0"/>
              <a:t>worth</a:t>
            </a:r>
            <a:r>
              <a:rPr lang="en-US" smtClean="0"/>
              <a:t> doing?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Idea Screening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	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en-US" sz="3200" smtClean="0"/>
              <a:t>New-Product Development Process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6962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b="1" smtClean="0"/>
              <a:t>Product idea</a:t>
            </a:r>
            <a:r>
              <a:rPr lang="en-US" smtClean="0"/>
              <a:t> is an idea for a possible product that the company can see itself offering to the market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b="1" smtClean="0"/>
              <a:t>Product concept</a:t>
            </a:r>
            <a:r>
              <a:rPr lang="en-US" smtClean="0"/>
              <a:t> is a detailed version of the idea stated in meaningful consumer terms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b="1" smtClean="0"/>
              <a:t>Product image</a:t>
            </a:r>
            <a:r>
              <a:rPr lang="en-US" smtClean="0"/>
              <a:t> is the way consumers perceive an actual or potential product</a:t>
            </a:r>
          </a:p>
        </p:txBody>
      </p:sp>
      <p:sp>
        <p:nvSpPr>
          <p:cNvPr id="2867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71600" y="1219200"/>
            <a:ext cx="7162800" cy="6096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Concept Development and Testing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</TotalTime>
  <Words>1283</Words>
  <Application>Microsoft Macintosh PowerPoint</Application>
  <PresentationFormat>Affichage à l'écran (4:3)</PresentationFormat>
  <Paragraphs>252</Paragraphs>
  <Slides>32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Arial</vt:lpstr>
      <vt:lpstr>ヒラギノ角ゴ Pro W3</vt:lpstr>
      <vt:lpstr>Calibri</vt:lpstr>
      <vt:lpstr>MS PGothic</vt:lpstr>
      <vt:lpstr>Tahoma</vt:lpstr>
      <vt:lpstr>Wingdings</vt:lpstr>
      <vt:lpstr>Times New Roman</vt:lpstr>
      <vt:lpstr>1_Blank Presentation</vt:lpstr>
      <vt:lpstr> Chapter Nine</vt:lpstr>
      <vt:lpstr>New-Product Development and Product Life-Cycle Strategies</vt:lpstr>
      <vt:lpstr>New-Product Development Strategy</vt:lpstr>
      <vt:lpstr>New-Product Development Process</vt:lpstr>
      <vt:lpstr>New-Product Development Process</vt:lpstr>
      <vt:lpstr>New-Product Development Process</vt:lpstr>
      <vt:lpstr>New-Product Development Process</vt:lpstr>
      <vt:lpstr>New-Product Development Process</vt:lpstr>
      <vt:lpstr>New-Product Development Process</vt:lpstr>
      <vt:lpstr>New-Product Development Process</vt:lpstr>
      <vt:lpstr>New-Product Development Process</vt:lpstr>
      <vt:lpstr>New-Product Development Process</vt:lpstr>
      <vt:lpstr>New-Product Development Process</vt:lpstr>
      <vt:lpstr>New-Product Development Process</vt:lpstr>
      <vt:lpstr>New-Product Development Process</vt:lpstr>
      <vt:lpstr>New-Product Development Process</vt:lpstr>
      <vt:lpstr>New-Product Development Process</vt:lpstr>
      <vt:lpstr>New-Product Development Process</vt:lpstr>
      <vt:lpstr>Managing New-Product Development</vt:lpstr>
      <vt:lpstr>Managing New-Product Development</vt:lpstr>
      <vt:lpstr>Managing New-Product Development</vt:lpstr>
      <vt:lpstr>Managing New-Product Development</vt:lpstr>
      <vt:lpstr>Product Life-Cycle Strategies</vt:lpstr>
      <vt:lpstr>Product Life-Cycle Strategies</vt:lpstr>
      <vt:lpstr>Product Life-Cycle Strategies</vt:lpstr>
      <vt:lpstr>Product Life-Cycle Strategies</vt:lpstr>
      <vt:lpstr>Product Life-Cycle Strategies</vt:lpstr>
      <vt:lpstr>Product Life-Cycle Strategies</vt:lpstr>
      <vt:lpstr>Product Life-Cycle Strategies</vt:lpstr>
      <vt:lpstr>Product Life-Cycle Strategies</vt:lpstr>
      <vt:lpstr>Additional Product and Service Considerations</vt:lpstr>
      <vt:lpstr>Additional Product and Service Considerations</vt:lpstr>
    </vt:vector>
  </TitlesOfParts>
  <Company>School of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TOSHIBA</cp:lastModifiedBy>
  <cp:revision>117</cp:revision>
  <dcterms:created xsi:type="dcterms:W3CDTF">2011-02-17T22:58:01Z</dcterms:created>
  <dcterms:modified xsi:type="dcterms:W3CDTF">2018-12-28T11:09:53Z</dcterms:modified>
</cp:coreProperties>
</file>