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handoutMasterIdLst>
    <p:handoutMasterId r:id="rId15"/>
  </p:handoutMasterIdLst>
  <p:sldIdLst>
    <p:sldId id="269" r:id="rId2"/>
    <p:sldId id="261" r:id="rId3"/>
    <p:sldId id="262" r:id="rId4"/>
    <p:sldId id="263" r:id="rId5"/>
    <p:sldId id="264" r:id="rId6"/>
    <p:sldId id="266" r:id="rId7"/>
    <p:sldId id="267" r:id="rId8"/>
    <p:sldId id="256" r:id="rId9"/>
    <p:sldId id="258" r:id="rId10"/>
    <p:sldId id="268" r:id="rId11"/>
    <p:sldId id="257" r:id="rId12"/>
    <p:sldId id="259" r:id="rId13"/>
    <p:sldId id="260" r:id="rId14"/>
  </p:sldIdLst>
  <p:sldSz cx="9144000" cy="6858000" type="screen4x3"/>
  <p:notesSz cx="6662738" cy="9832975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howGuides="1">
      <p:cViewPr varScale="1">
        <p:scale>
          <a:sx n="108" d="100"/>
          <a:sy n="108" d="100"/>
        </p:scale>
        <p:origin x="4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5075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9703DAC5-641C-4F58-8071-7D533F4D47D1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855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49954-A3B2-46E5-8B48-71F1919285D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07DAC-0018-4EED-AC22-42D875CF4DD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5C01F-FDAA-46F1-85EF-07954A035C6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E89694B-5FE9-4CDD-9059-28794A3C4B0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A8E21-B470-4365-8823-08DA7D9B857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5D21A-1698-4511-9694-E02C9BF7DC1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41F6D-93FF-4F06-BCA1-FAECA8B35FE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E7415-7C29-4111-A4E6-193B5B8CDD2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E396D-46C9-4C9A-8016-5D6EBA8A59C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545C8-FCFF-49FB-9AE1-2CBF758ADF4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98C2D-FF07-41AA-8152-DD881CBD175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35A43-4C05-42BD-8ED7-8B454AC82F2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4B6C9324-3BA0-4A04-95CE-F770BBCAAA85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strips dir="ld"/>
  </p:transition>
  <p:timing>
    <p:tnLst>
      <p:par>
        <p:cTn id="1" dur="indefinite" restart="never" nodeType="tmRoot"/>
      </p:par>
    </p:tnLst>
  </p:timing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28868"/>
            <a:ext cx="7772400" cy="1470025"/>
          </a:xfrm>
          <a:ln/>
        </p:spPr>
        <p:txBody>
          <a:bodyPr/>
          <a:lstStyle/>
          <a:p>
            <a:r>
              <a:rPr lang="ar-SA" sz="5400">
                <a:solidFill>
                  <a:srgbClr val="FF3300"/>
                </a:solidFill>
                <a:cs typeface="PT Bold Mirror" pitchFamily="2" charset="-78"/>
              </a:rPr>
              <a:t>كرة السلة</a:t>
            </a:r>
            <a:endParaRPr lang="en-US" sz="5400">
              <a:solidFill>
                <a:srgbClr val="FF3300"/>
              </a:solidFill>
              <a:cs typeface="PT Bold Mirror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 sz="4000">
                <a:cs typeface="PT Bold Heading" pitchFamily="2" charset="-78"/>
              </a:rPr>
              <a:t>كرة السلة </a:t>
            </a:r>
            <a:br>
              <a:rPr lang="ar-SA" sz="4000">
                <a:cs typeface="PT Bold Heading" pitchFamily="2" charset="-78"/>
              </a:rPr>
            </a:br>
            <a:r>
              <a:rPr lang="ar-SA" sz="4000">
                <a:cs typeface="PT Bold Heading" pitchFamily="2" charset="-78"/>
              </a:rPr>
              <a:t>زاوية الدخول</a:t>
            </a:r>
            <a:endParaRPr lang="en-US" sz="4000">
              <a:cs typeface="PT Bold Heading" pitchFamily="2" charset="-78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57758"/>
          </a:xfrm>
          <a:ln/>
        </p:spPr>
        <p:txBody>
          <a:bodyPr/>
          <a:lstStyle/>
          <a:p>
            <a:r>
              <a:rPr lang="ar-SA" sz="3600">
                <a:cs typeface="AL-Mateen" pitchFamily="2" charset="-78"/>
              </a:rPr>
              <a:t>يمكن حساب مدى الخطأ بالعادلة التالية:</a:t>
            </a:r>
          </a:p>
          <a:p>
            <a:pPr lvl="3"/>
            <a:r>
              <a:rPr lang="en-US" sz="2400">
                <a:cs typeface="AL-Mateen" pitchFamily="2" charset="-78"/>
              </a:rPr>
              <a:t>E= ±(22.9 sin </a:t>
            </a:r>
            <a:r>
              <a:rPr lang="el-GR" sz="2400">
                <a:cs typeface="AL-Mateen" pitchFamily="2" charset="-78"/>
              </a:rPr>
              <a:t>α</a:t>
            </a:r>
            <a:r>
              <a:rPr lang="en-US" sz="2400">
                <a:cs typeface="AL-Mateen" pitchFamily="2" charset="-78"/>
              </a:rPr>
              <a:t>-r) cm</a:t>
            </a:r>
            <a:endParaRPr lang="ar-SA" sz="2400">
              <a:cs typeface="AL-Mateen" pitchFamily="2" charset="-78"/>
            </a:endParaRPr>
          </a:p>
          <a:p>
            <a:pPr lvl="3"/>
            <a:r>
              <a:rPr lang="ar-SA" sz="2400">
                <a:cs typeface="AL-Mateen" pitchFamily="2" charset="-78"/>
              </a:rPr>
              <a:t>من خلال معرفة ان </a:t>
            </a:r>
            <a:r>
              <a:rPr lang="en-US" sz="2400">
                <a:cs typeface="AL-Mateen" pitchFamily="2" charset="-78"/>
              </a:rPr>
              <a:t>r</a:t>
            </a:r>
            <a:r>
              <a:rPr lang="ar-SA" sz="2400">
                <a:cs typeface="AL-Mateen" pitchFamily="2" charset="-78"/>
              </a:rPr>
              <a:t> تساوي 24.7/2 سم العلاقة بين </a:t>
            </a:r>
            <a:r>
              <a:rPr lang="en-US" sz="2400">
                <a:cs typeface="AL-Mateen" pitchFamily="2" charset="-78"/>
              </a:rPr>
              <a:t>E  </a:t>
            </a:r>
            <a:r>
              <a:rPr lang="ar-SA" sz="2400">
                <a:cs typeface="AL-Mateen" pitchFamily="2" charset="-78"/>
              </a:rPr>
              <a:t>  و </a:t>
            </a:r>
            <a:r>
              <a:rPr lang="el-GR" sz="2400">
                <a:cs typeface="AL-Mateen" pitchFamily="2" charset="-78"/>
              </a:rPr>
              <a:t>α</a:t>
            </a:r>
            <a:r>
              <a:rPr lang="ar-SA" sz="2400">
                <a:cs typeface="AL-Mateen" pitchFamily="2" charset="-78"/>
              </a:rPr>
              <a:t> يمكن تحيدها:</a:t>
            </a:r>
          </a:p>
          <a:p>
            <a:pPr lvl="4"/>
            <a:r>
              <a:rPr lang="ar-SA" sz="2400">
                <a:cs typeface="AL-Mateen" pitchFamily="2" charset="-78"/>
              </a:rPr>
              <a:t>90		10.5</a:t>
            </a:r>
          </a:p>
          <a:p>
            <a:pPr lvl="4"/>
            <a:r>
              <a:rPr lang="ar-SA" sz="2400">
                <a:cs typeface="AL-Mateen" pitchFamily="2" charset="-78"/>
              </a:rPr>
              <a:t>80		10.2</a:t>
            </a:r>
          </a:p>
          <a:p>
            <a:pPr lvl="4"/>
            <a:r>
              <a:rPr lang="ar-SA" sz="2400">
                <a:cs typeface="AL-Mateen" pitchFamily="2" charset="-78"/>
              </a:rPr>
              <a:t>70		9.1</a:t>
            </a:r>
          </a:p>
          <a:p>
            <a:pPr lvl="4"/>
            <a:r>
              <a:rPr lang="ar-SA" sz="2400">
                <a:cs typeface="AL-Mateen" pitchFamily="2" charset="-78"/>
              </a:rPr>
              <a:t>60		7.4</a:t>
            </a:r>
          </a:p>
          <a:p>
            <a:pPr lvl="4"/>
            <a:r>
              <a:rPr lang="ar-SA" sz="2400">
                <a:cs typeface="AL-Mateen" pitchFamily="2" charset="-78"/>
              </a:rPr>
              <a:t>50		5.1</a:t>
            </a:r>
          </a:p>
          <a:p>
            <a:pPr lvl="4"/>
            <a:r>
              <a:rPr lang="ar-SA" sz="2400">
                <a:cs typeface="AL-Mateen" pitchFamily="2" charset="-78"/>
              </a:rPr>
              <a:t>40		2.3	</a:t>
            </a:r>
          </a:p>
          <a:p>
            <a:pPr lvl="4"/>
            <a:r>
              <a:rPr lang="ar-SA" sz="2400">
                <a:cs typeface="AL-Mateen" pitchFamily="2" charset="-78"/>
              </a:rPr>
              <a:t>32.2		0.0</a:t>
            </a:r>
            <a:endParaRPr lang="en-US" sz="2400">
              <a:cs typeface="AL-Mateen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 sz="4000" dirty="0">
                <a:cs typeface="PT Bold Heading" pitchFamily="2" charset="-78"/>
              </a:rPr>
              <a:t>كرة السلة</a:t>
            </a:r>
            <a:br>
              <a:rPr lang="ar-SA" sz="4000" dirty="0">
                <a:cs typeface="PT Bold Heading" pitchFamily="2" charset="-78"/>
              </a:rPr>
            </a:br>
            <a:r>
              <a:rPr lang="ar-SA" sz="4000" dirty="0">
                <a:cs typeface="PT Bold Heading" pitchFamily="2" charset="-78"/>
              </a:rPr>
              <a:t>زاوية الدخول</a:t>
            </a:r>
            <a:endParaRPr lang="en-US" sz="4000" dirty="0">
              <a:cs typeface="PT Bold Heading" pitchFamily="2" charset="-78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714876" y="2604214"/>
            <a:ext cx="4214842" cy="3539430"/>
          </a:xfrm>
          <a:prstGeom prst="rect">
            <a:avLst/>
          </a:prstGeom>
          <a:noFill/>
          <a:ln w="38100">
            <a:solidFill>
              <a:srgbClr val="66FF33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ar-SA" sz="3200" dirty="0">
                <a:cs typeface="AL-Mateen" pitchFamily="2" charset="-78"/>
              </a:rPr>
              <a:t> من الأوضح  </a:t>
            </a:r>
            <a:r>
              <a:rPr lang="ar-SA" sz="3200" dirty="0" err="1">
                <a:cs typeface="AL-Mateen" pitchFamily="2" charset="-78"/>
              </a:rPr>
              <a:t>ان</a:t>
            </a:r>
            <a:r>
              <a:rPr lang="ar-SA" sz="3200" dirty="0">
                <a:cs typeface="AL-Mateen" pitchFamily="2" charset="-78"/>
              </a:rPr>
              <a:t> </a:t>
            </a:r>
            <a:r>
              <a:rPr lang="ar-SA" sz="3200" dirty="0" err="1">
                <a:cs typeface="AL-Mateen" pitchFamily="2" charset="-78"/>
              </a:rPr>
              <a:t>افضل</a:t>
            </a:r>
            <a:r>
              <a:rPr lang="ar-SA" sz="3200" dirty="0">
                <a:cs typeface="AL-Mateen" pitchFamily="2" charset="-78"/>
              </a:rPr>
              <a:t> زاوية دخول يجب </a:t>
            </a:r>
            <a:r>
              <a:rPr lang="ar-SA" sz="3200" dirty="0" err="1">
                <a:cs typeface="AL-Mateen" pitchFamily="2" charset="-78"/>
              </a:rPr>
              <a:t>ان</a:t>
            </a:r>
            <a:r>
              <a:rPr lang="ar-SA" sz="3200" dirty="0">
                <a:cs typeface="AL-Mateen" pitchFamily="2" charset="-78"/>
              </a:rPr>
              <a:t> تكون الزاوية اقرب </a:t>
            </a:r>
            <a:r>
              <a:rPr lang="ar-SA" sz="3200" dirty="0" err="1">
                <a:cs typeface="AL-Mateen" pitchFamily="2" charset="-78"/>
              </a:rPr>
              <a:t>الى</a:t>
            </a:r>
            <a:r>
              <a:rPr lang="ar-SA" sz="3200" dirty="0">
                <a:cs typeface="AL-Mateen" pitchFamily="2" charset="-78"/>
              </a:rPr>
              <a:t> 90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ar-SA" sz="3200" dirty="0">
                <a:cs typeface="AL-Mateen" pitchFamily="2" charset="-78"/>
              </a:rPr>
              <a:t>لكي تحقق زاوية دخول عالية، يجب </a:t>
            </a:r>
            <a:r>
              <a:rPr lang="ar-SA" sz="3200" dirty="0" err="1">
                <a:cs typeface="AL-Mateen" pitchFamily="2" charset="-78"/>
              </a:rPr>
              <a:t>ان</a:t>
            </a:r>
            <a:r>
              <a:rPr lang="ar-SA" sz="3200" dirty="0">
                <a:cs typeface="AL-Mateen" pitchFamily="2" charset="-78"/>
              </a:rPr>
              <a:t> تكون السرعة وزاوية </a:t>
            </a:r>
            <a:r>
              <a:rPr lang="ar-SA" sz="3200" dirty="0" err="1">
                <a:cs typeface="AL-Mateen" pitchFamily="2" charset="-78"/>
              </a:rPr>
              <a:t>الاطلاق</a:t>
            </a:r>
            <a:r>
              <a:rPr lang="ar-SA" sz="3200" dirty="0">
                <a:cs typeface="AL-Mateen" pitchFamily="2" charset="-78"/>
              </a:rPr>
              <a:t> </a:t>
            </a:r>
            <a:r>
              <a:rPr lang="ar-SA" sz="3200" dirty="0" err="1">
                <a:cs typeface="AL-Mateen" pitchFamily="2" charset="-78"/>
              </a:rPr>
              <a:t>ايضا</a:t>
            </a:r>
            <a:r>
              <a:rPr lang="ar-SA" sz="3200" dirty="0">
                <a:cs typeface="AL-Mateen" pitchFamily="2" charset="-78"/>
              </a:rPr>
              <a:t> عالية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ar-SA" sz="3200" dirty="0">
                <a:cs typeface="AL-Mateen" pitchFamily="2" charset="-78"/>
              </a:rPr>
              <a:t>انظر الشكل </a:t>
            </a:r>
            <a:r>
              <a:rPr lang="ar-SA" sz="3200" dirty="0" smtClean="0">
                <a:cs typeface="AL-Mateen" pitchFamily="2" charset="-78"/>
              </a:rPr>
              <a:t>المقابل</a:t>
            </a:r>
            <a:endParaRPr lang="en-US" sz="3200" dirty="0">
              <a:cs typeface="AL-Mateen" pitchFamily="2" charset="-78"/>
            </a:endParaRPr>
          </a:p>
        </p:txBody>
      </p:sp>
      <p:pic>
        <p:nvPicPr>
          <p:cNvPr id="3081" name="Picture 9" descr="9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14554"/>
            <a:ext cx="4255611" cy="3929089"/>
          </a:xfrm>
          <a:prstGeom prst="rect">
            <a:avLst/>
          </a:prstGeom>
          <a:noFill/>
          <a:ln w="38100">
            <a:solidFill>
              <a:srgbClr val="66FF33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n-US" dirty="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804025" y="1700213"/>
            <a:ext cx="1979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042964" y="1628775"/>
            <a:ext cx="2998778" cy="5032147"/>
          </a:xfrm>
          <a:prstGeom prst="rect">
            <a:avLst/>
          </a:prstGeom>
          <a:noFill/>
          <a:ln w="38100">
            <a:solidFill>
              <a:srgbClr val="66FF33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ar-SA" sz="2400" dirty="0">
                <a:cs typeface="AL-Mateen" pitchFamily="2" charset="-78"/>
              </a:rPr>
              <a:t> </a:t>
            </a:r>
            <a:r>
              <a:rPr lang="ar-SA" dirty="0">
                <a:cs typeface="AL-Mateen" pitchFamily="2" charset="-78"/>
              </a:rPr>
              <a:t>عامل آخر مؤثر هو </a:t>
            </a:r>
            <a:r>
              <a:rPr lang="ar-SA" dirty="0" err="1">
                <a:cs typeface="AL-Mateen" pitchFamily="2" charset="-78"/>
              </a:rPr>
              <a:t>ان</a:t>
            </a:r>
            <a:r>
              <a:rPr lang="ar-SA" dirty="0">
                <a:cs typeface="AL-Mateen" pitchFamily="2" charset="-78"/>
              </a:rPr>
              <a:t> الخطأ البسيط في زاوية </a:t>
            </a:r>
            <a:r>
              <a:rPr lang="ar-SA" dirty="0" err="1">
                <a:cs typeface="AL-Mateen" pitchFamily="2" charset="-78"/>
              </a:rPr>
              <a:t>الاطلاق</a:t>
            </a:r>
            <a:r>
              <a:rPr lang="ar-SA" dirty="0">
                <a:cs typeface="AL-Mateen" pitchFamily="2" charset="-78"/>
              </a:rPr>
              <a:t>  يؤثر على مسافة التصويب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ar-SA" dirty="0">
                <a:cs typeface="AL-Mateen" pitchFamily="2" charset="-78"/>
              </a:rPr>
              <a:t> انظر الشكل المقابل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ar-SA" dirty="0">
                <a:cs typeface="AL-Mateen" pitchFamily="2" charset="-78"/>
              </a:rPr>
              <a:t>انه من خلال الجدول يتضح  انه على الرغم من </a:t>
            </a:r>
            <a:r>
              <a:rPr lang="ar-SA" dirty="0" err="1">
                <a:cs typeface="AL-Mateen" pitchFamily="2" charset="-78"/>
              </a:rPr>
              <a:t>ان</a:t>
            </a:r>
            <a:r>
              <a:rPr lang="ar-SA" dirty="0">
                <a:cs typeface="AL-Mateen" pitchFamily="2" charset="-78"/>
              </a:rPr>
              <a:t> زاوية </a:t>
            </a:r>
            <a:r>
              <a:rPr lang="ar-SA" dirty="0" err="1">
                <a:cs typeface="AL-Mateen" pitchFamily="2" charset="-78"/>
              </a:rPr>
              <a:t>اطلاق</a:t>
            </a:r>
            <a:r>
              <a:rPr lang="ar-SA" dirty="0">
                <a:cs typeface="AL-Mateen" pitchFamily="2" charset="-78"/>
              </a:rPr>
              <a:t> كبيرة تعتبر </a:t>
            </a:r>
            <a:r>
              <a:rPr lang="ar-SA" dirty="0" err="1">
                <a:cs typeface="AL-Mateen" pitchFamily="2" charset="-78"/>
              </a:rPr>
              <a:t>افضل</a:t>
            </a:r>
            <a:r>
              <a:rPr lang="ar-SA" dirty="0">
                <a:cs typeface="AL-Mateen" pitchFamily="2" charset="-78"/>
              </a:rPr>
              <a:t> </a:t>
            </a:r>
            <a:r>
              <a:rPr lang="ar-SA" dirty="0" err="1">
                <a:cs typeface="AL-Mateen" pitchFamily="2" charset="-78"/>
              </a:rPr>
              <a:t>الا</a:t>
            </a:r>
            <a:r>
              <a:rPr lang="ar-SA" dirty="0">
                <a:cs typeface="AL-Mateen" pitchFamily="2" charset="-78"/>
              </a:rPr>
              <a:t> </a:t>
            </a:r>
            <a:r>
              <a:rPr lang="ar-SA" dirty="0" err="1">
                <a:cs typeface="AL-Mateen" pitchFamily="2" charset="-78"/>
              </a:rPr>
              <a:t>انها</a:t>
            </a:r>
            <a:r>
              <a:rPr lang="ar-SA" dirty="0">
                <a:cs typeface="AL-Mateen" pitchFamily="2" charset="-78"/>
              </a:rPr>
              <a:t> تتطلب دقة كبيرة في التصويب </a:t>
            </a:r>
            <a:r>
              <a:rPr lang="ar-SA" dirty="0" err="1">
                <a:cs typeface="AL-Mateen" pitchFamily="2" charset="-78"/>
              </a:rPr>
              <a:t>و</a:t>
            </a:r>
            <a:r>
              <a:rPr lang="ar-SA" dirty="0">
                <a:cs typeface="AL-Mateen" pitchFamily="2" charset="-78"/>
              </a:rPr>
              <a:t> من ثم مدى واسع من الخطأ.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ar-SA" dirty="0">
                <a:cs typeface="AL-Mateen" pitchFamily="2" charset="-78"/>
              </a:rPr>
              <a:t> المنطقة المضللة تمثل المدى المناسب لتحقيق </a:t>
            </a:r>
            <a:r>
              <a:rPr lang="ar-SA" dirty="0" err="1">
                <a:cs typeface="AL-Mateen" pitchFamily="2" charset="-78"/>
              </a:rPr>
              <a:t>افضل</a:t>
            </a:r>
            <a:r>
              <a:rPr lang="ar-SA" dirty="0">
                <a:cs typeface="AL-Mateen" pitchFamily="2" charset="-78"/>
              </a:rPr>
              <a:t> نتيجة نظر لأنها تمثل اقل نسبة خطأ.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ar-SA" dirty="0">
                <a:cs typeface="AL-Mateen" pitchFamily="2" charset="-78"/>
              </a:rPr>
              <a:t> يتضح من الجدول انه متى ما تجاوز مدى الخطأ الناتج من  درجة زيادة </a:t>
            </a:r>
            <a:r>
              <a:rPr lang="ar-SA" dirty="0" err="1">
                <a:cs typeface="AL-Mateen" pitchFamily="2" charset="-78"/>
              </a:rPr>
              <a:t>او</a:t>
            </a:r>
            <a:r>
              <a:rPr lang="ar-SA" dirty="0">
                <a:cs typeface="AL-Mateen" pitchFamily="2" charset="-78"/>
              </a:rPr>
              <a:t> نقصان في زاوية </a:t>
            </a:r>
            <a:r>
              <a:rPr lang="ar-SA" dirty="0" err="1">
                <a:cs typeface="AL-Mateen" pitchFamily="2" charset="-78"/>
              </a:rPr>
              <a:t>الاطلاق</a:t>
            </a:r>
            <a:r>
              <a:rPr lang="ar-SA" dirty="0">
                <a:cs typeface="AL-Mateen" pitchFamily="2" charset="-78"/>
              </a:rPr>
              <a:t> مدى الخطأ المتوفر فإن ذلك يعني الحاجة </a:t>
            </a:r>
            <a:r>
              <a:rPr lang="ar-SA" dirty="0" err="1">
                <a:cs typeface="AL-Mateen" pitchFamily="2" charset="-78"/>
              </a:rPr>
              <a:t>المكبيرة</a:t>
            </a:r>
            <a:r>
              <a:rPr lang="ar-SA" dirty="0">
                <a:cs typeface="AL-Mateen" pitchFamily="2" charset="-78"/>
              </a:rPr>
              <a:t>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الدقة.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ar-SA" dirty="0">
                <a:cs typeface="AL-Mateen" pitchFamily="2" charset="-78"/>
              </a:rPr>
              <a:t> زاويا </a:t>
            </a:r>
            <a:r>
              <a:rPr lang="ar-SA" dirty="0" err="1">
                <a:cs typeface="AL-Mateen" pitchFamily="2" charset="-78"/>
              </a:rPr>
              <a:t>اطلاق</a:t>
            </a:r>
            <a:r>
              <a:rPr lang="ar-SA" dirty="0">
                <a:cs typeface="AL-Mateen" pitchFamily="2" charset="-78"/>
              </a:rPr>
              <a:t> بين 49 </a:t>
            </a:r>
            <a:r>
              <a:rPr lang="ar-SA" dirty="0" err="1">
                <a:cs typeface="AL-Mateen" pitchFamily="2" charset="-78"/>
              </a:rPr>
              <a:t>و</a:t>
            </a:r>
            <a:r>
              <a:rPr lang="ar-SA" dirty="0">
                <a:cs typeface="AL-Mateen" pitchFamily="2" charset="-78"/>
              </a:rPr>
              <a:t> 55 هي انسب زوايا </a:t>
            </a:r>
            <a:r>
              <a:rPr lang="ar-SA" dirty="0" err="1">
                <a:cs typeface="AL-Mateen" pitchFamily="2" charset="-78"/>
              </a:rPr>
              <a:t>اطلاق</a:t>
            </a:r>
            <a:r>
              <a:rPr lang="ar-SA" dirty="0">
                <a:cs typeface="AL-Mateen" pitchFamily="2" charset="-78"/>
              </a:rPr>
              <a:t>.</a:t>
            </a:r>
            <a:endParaRPr lang="en-US" dirty="0">
              <a:cs typeface="AL-Mateen" pitchFamily="2" charset="-78"/>
            </a:endParaRPr>
          </a:p>
        </p:txBody>
      </p:sp>
      <p:pic>
        <p:nvPicPr>
          <p:cNvPr id="7179" name="Picture 11" descr="ج 9-1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 t="3450" b="9280"/>
          <a:stretch>
            <a:fillRect/>
          </a:stretch>
        </p:blipFill>
        <p:spPr bwMode="auto">
          <a:xfrm>
            <a:off x="73034" y="1571613"/>
            <a:ext cx="5856288" cy="5000660"/>
          </a:xfrm>
          <a:prstGeom prst="rect">
            <a:avLst/>
          </a:prstGeom>
          <a:noFill/>
          <a:ln w="38100">
            <a:solidFill>
              <a:srgbClr val="66FF33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>
                <a:cs typeface="PT Bold Heading" pitchFamily="2" charset="-78"/>
              </a:rPr>
              <a:t>كرة السلة</a:t>
            </a:r>
            <a:endParaRPr lang="en-US">
              <a:cs typeface="PT Bold Heading" pitchFamily="2" charset="-78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71438" y="1600200"/>
            <a:ext cx="4572000" cy="4972072"/>
          </a:xfrm>
          <a:ln/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ar-SA" sz="2800">
                <a:cs typeface="AL-Mateen" pitchFamily="2" charset="-78"/>
              </a:rPr>
              <a:t>الشكل المقابل يوضح مسار الكرة لزوايا المفضلة المذكورة في الجدول السابق (49-55) مع زاوية 46 وهي اقل زاوية ممكنة و زاوية 65 و هي اعلى زاوية مستخدمة فعليا في المباريات.</a:t>
            </a:r>
          </a:p>
          <a:p>
            <a:pPr>
              <a:lnSpc>
                <a:spcPct val="90000"/>
              </a:lnSpc>
            </a:pPr>
            <a:r>
              <a:rPr lang="ar-SA" sz="2800">
                <a:cs typeface="AL-Mateen" pitchFamily="2" charset="-78"/>
              </a:rPr>
              <a:t> يتضح من الشكل ان المسار المضلل يتخذ منحنى منخفظ عكس ما ينصح به المدربين.</a:t>
            </a:r>
          </a:p>
          <a:p>
            <a:pPr>
              <a:lnSpc>
                <a:spcPct val="90000"/>
              </a:lnSpc>
            </a:pPr>
            <a:r>
              <a:rPr lang="ar-SA" sz="2800">
                <a:cs typeface="AL-Mateen" pitchFamily="2" charset="-78"/>
              </a:rPr>
              <a:t>عندما يأخذ سرعة الاطلاق في الاعتبار،زوايا اطلاق بين 52-55 تعتبر هي الأنسب لمحاولة ناجحة.</a:t>
            </a:r>
            <a:endParaRPr lang="en-US" sz="2800">
              <a:cs typeface="AL-Mateen" pitchFamily="2" charset="-78"/>
            </a:endParaRPr>
          </a:p>
        </p:txBody>
      </p:sp>
      <p:pic>
        <p:nvPicPr>
          <p:cNvPr id="9225" name="Picture 9" descr="9-4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4769907" y="2060575"/>
            <a:ext cx="4231249" cy="4154507"/>
          </a:xfrm>
          <a:prstGeom prst="rect">
            <a:avLst/>
          </a:prstGeom>
          <a:noFill/>
          <a:ln w="38100">
            <a:solidFill>
              <a:srgbClr val="66FF33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 w="19050"/>
        </p:spPr>
        <p:txBody>
          <a:bodyPr/>
          <a:lstStyle/>
          <a:p>
            <a:r>
              <a:rPr lang="ar-SA">
                <a:cs typeface="PT Bold Heading" pitchFamily="2" charset="-78"/>
              </a:rPr>
              <a:t>كرة السلة</a:t>
            </a:r>
            <a:endParaRPr lang="en-US">
              <a:cs typeface="PT Bold Heading" pitchFamily="2" charset="-78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12700"/>
        </p:spPr>
        <p:txBody>
          <a:bodyPr/>
          <a:lstStyle/>
          <a:p>
            <a:r>
              <a:rPr lang="ar-SA" sz="3600" dirty="0" err="1">
                <a:cs typeface="AL-Mateen" pitchFamily="2" charset="-78"/>
              </a:rPr>
              <a:t>بدات</a:t>
            </a:r>
            <a:r>
              <a:rPr lang="ar-SA" sz="3600" dirty="0">
                <a:cs typeface="AL-Mateen" pitchFamily="2" charset="-78"/>
              </a:rPr>
              <a:t> اللعبة بشخص اسمه جيمس </a:t>
            </a:r>
            <a:r>
              <a:rPr lang="ar-SA" sz="3600" dirty="0" err="1">
                <a:cs typeface="AL-Mateen" pitchFamily="2" charset="-78"/>
              </a:rPr>
              <a:t>نيسمث</a:t>
            </a:r>
            <a:r>
              <a:rPr lang="ar-SA" sz="3600" dirty="0">
                <a:cs typeface="AL-Mateen" pitchFamily="2" charset="-78"/>
              </a:rPr>
              <a:t> سنة 1891م</a:t>
            </a:r>
          </a:p>
          <a:p>
            <a:r>
              <a:rPr lang="ar-SA" sz="3600" dirty="0">
                <a:cs typeface="AL-Mateen" pitchFamily="2" charset="-78"/>
              </a:rPr>
              <a:t>دراسة اللعبة في هذا المقرر تتركز على خمس عناصر وهي:</a:t>
            </a:r>
          </a:p>
          <a:p>
            <a:pPr lvl="2"/>
            <a:r>
              <a:rPr lang="ar-SA" sz="2800" dirty="0">
                <a:cs typeface="AL-Mateen" pitchFamily="2" charset="-78"/>
              </a:rPr>
              <a:t>التمرير</a:t>
            </a:r>
          </a:p>
          <a:p>
            <a:pPr lvl="2"/>
            <a:r>
              <a:rPr lang="ar-SA" sz="2800" dirty="0">
                <a:cs typeface="AL-Mateen" pitchFamily="2" charset="-78"/>
              </a:rPr>
              <a:t>التنطيط		الهجوم</a:t>
            </a:r>
          </a:p>
          <a:p>
            <a:pPr lvl="2"/>
            <a:r>
              <a:rPr lang="ar-SA" sz="2800" dirty="0">
                <a:cs typeface="AL-Mateen" pitchFamily="2" charset="-78"/>
              </a:rPr>
              <a:t>التصويب</a:t>
            </a:r>
          </a:p>
          <a:p>
            <a:pPr lvl="2"/>
            <a:r>
              <a:rPr lang="ar-SA" sz="2800" dirty="0">
                <a:cs typeface="AL-Mateen" pitchFamily="2" charset="-78"/>
              </a:rPr>
              <a:t>حركة القدمين</a:t>
            </a:r>
          </a:p>
          <a:p>
            <a:pPr lvl="2"/>
            <a:r>
              <a:rPr lang="ar-SA" sz="2800" dirty="0">
                <a:cs typeface="AL-Mateen" pitchFamily="2" charset="-78"/>
              </a:rPr>
              <a:t>القفز			الدفاع</a:t>
            </a:r>
            <a:endParaRPr lang="en-US" sz="2800" dirty="0">
              <a:cs typeface="AL-Mateen" pitchFamily="2" charset="-78"/>
            </a:endParaRP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H="1">
            <a:off x="5076825" y="3500438"/>
            <a:ext cx="17272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H="1">
            <a:off x="5003800" y="3933825"/>
            <a:ext cx="172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H="1" flipV="1">
            <a:off x="5003800" y="4005263"/>
            <a:ext cx="15843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H="1">
            <a:off x="5003800" y="4868863"/>
            <a:ext cx="11525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flipH="1">
            <a:off x="5003800" y="5300663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431925"/>
          </a:xfrm>
          <a:ln/>
        </p:spPr>
        <p:txBody>
          <a:bodyPr/>
          <a:lstStyle/>
          <a:p>
            <a:r>
              <a:rPr lang="ar-SA" sz="4000">
                <a:cs typeface="PT Bold Heading" pitchFamily="2" charset="-78"/>
              </a:rPr>
              <a:t/>
            </a:r>
            <a:br>
              <a:rPr lang="ar-SA" sz="4000">
                <a:cs typeface="PT Bold Heading" pitchFamily="2" charset="-78"/>
              </a:rPr>
            </a:br>
            <a:r>
              <a:rPr lang="ar-SA" sz="4000">
                <a:cs typeface="PT Bold Heading" pitchFamily="2" charset="-78"/>
              </a:rPr>
              <a:t>كرة السلة </a:t>
            </a:r>
            <a:br>
              <a:rPr lang="ar-SA" sz="4000">
                <a:cs typeface="PT Bold Heading" pitchFamily="2" charset="-78"/>
              </a:rPr>
            </a:br>
            <a:r>
              <a:rPr lang="ar-SA" sz="4000">
                <a:cs typeface="PT Bold Heading" pitchFamily="2" charset="-78"/>
              </a:rPr>
              <a:t>التمرير</a:t>
            </a:r>
            <a:r>
              <a:rPr lang="en-US" sz="4000">
                <a:cs typeface="PT Bold Heading" pitchFamily="2" charset="-78"/>
              </a:rPr>
              <a:t/>
            </a:r>
            <a:br>
              <a:rPr lang="en-US" sz="4000">
                <a:cs typeface="PT Bold Heading" pitchFamily="2" charset="-78"/>
              </a:rPr>
            </a:br>
            <a:endParaRPr lang="en-US" sz="4000">
              <a:cs typeface="PT Bold Heading" pitchFamily="2" charset="-78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ar-SA" dirty="0">
                <a:cs typeface="AL-Mateen" pitchFamily="2" charset="-78"/>
              </a:rPr>
              <a:t>الغرض من التمرير هو </a:t>
            </a:r>
            <a:r>
              <a:rPr lang="ar-SA" dirty="0" err="1">
                <a:cs typeface="AL-Mateen" pitchFamily="2" charset="-78"/>
              </a:rPr>
              <a:t>ازاحة</a:t>
            </a:r>
            <a:r>
              <a:rPr lang="ar-SA" dirty="0">
                <a:cs typeface="AL-Mateen" pitchFamily="2" charset="-78"/>
              </a:rPr>
              <a:t> الكرة من يد اللاعب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يد اللاعب </a:t>
            </a:r>
            <a:r>
              <a:rPr lang="ar-SA" dirty="0" smtClean="0">
                <a:cs typeface="AL-Mateen" pitchFamily="2" charset="-78"/>
              </a:rPr>
              <a:t>الآخر</a:t>
            </a:r>
            <a:endParaRPr lang="en-US" dirty="0" smtClean="0">
              <a:cs typeface="AL-Mateen" pitchFamily="2" charset="-78"/>
            </a:endParaRPr>
          </a:p>
          <a:p>
            <a:endParaRPr lang="ar-SA" dirty="0">
              <a:cs typeface="AL-Mateen" pitchFamily="2" charset="-78"/>
            </a:endParaRPr>
          </a:p>
          <a:p>
            <a:r>
              <a:rPr lang="ar-SA" dirty="0">
                <a:cs typeface="AL-Mateen" pitchFamily="2" charset="-78"/>
              </a:rPr>
              <a:t>طيران الكرة يتأثر بنفس العناصر التي تتأثر </a:t>
            </a:r>
            <a:r>
              <a:rPr lang="ar-SA" dirty="0" err="1">
                <a:cs typeface="AL-Mateen" pitchFamily="2" charset="-78"/>
              </a:rPr>
              <a:t>بها</a:t>
            </a:r>
            <a:r>
              <a:rPr lang="ar-SA" dirty="0">
                <a:cs typeface="AL-Mateen" pitchFamily="2" charset="-78"/>
              </a:rPr>
              <a:t> </a:t>
            </a:r>
            <a:r>
              <a:rPr lang="ar-SA" dirty="0" err="1">
                <a:cs typeface="AL-Mateen" pitchFamily="2" charset="-78"/>
              </a:rPr>
              <a:t>المقذوفة</a:t>
            </a:r>
            <a:r>
              <a:rPr lang="ar-SA" dirty="0">
                <a:cs typeface="AL-Mateen" pitchFamily="2" charset="-78"/>
              </a:rPr>
              <a:t> (السرعة، زاوية </a:t>
            </a:r>
            <a:r>
              <a:rPr lang="ar-SA" dirty="0" err="1">
                <a:cs typeface="AL-Mateen" pitchFamily="2" charset="-78"/>
              </a:rPr>
              <a:t>الاطلاق</a:t>
            </a:r>
            <a:r>
              <a:rPr lang="ar-SA" dirty="0">
                <a:cs typeface="AL-Mateen" pitchFamily="2" charset="-78"/>
              </a:rPr>
              <a:t>، ارتفاع </a:t>
            </a:r>
            <a:r>
              <a:rPr lang="ar-SA" dirty="0" err="1">
                <a:cs typeface="AL-Mateen" pitchFamily="2" charset="-78"/>
              </a:rPr>
              <a:t>الاطلاق</a:t>
            </a:r>
            <a:r>
              <a:rPr lang="ar-SA" dirty="0">
                <a:cs typeface="AL-Mateen" pitchFamily="2" charset="-78"/>
              </a:rPr>
              <a:t>، مقاومة الهواء</a:t>
            </a:r>
            <a:r>
              <a:rPr lang="ar-SA" dirty="0" smtClean="0">
                <a:cs typeface="AL-Mateen" pitchFamily="2" charset="-78"/>
              </a:rPr>
              <a:t>)</a:t>
            </a:r>
            <a:endParaRPr lang="en-US" dirty="0" smtClean="0">
              <a:cs typeface="AL-Mateen" pitchFamily="2" charset="-78"/>
            </a:endParaRPr>
          </a:p>
          <a:p>
            <a:endParaRPr lang="ar-SA" dirty="0">
              <a:cs typeface="AL-Mateen" pitchFamily="2" charset="-78"/>
            </a:endParaRPr>
          </a:p>
          <a:p>
            <a:r>
              <a:rPr lang="ar-SA" dirty="0">
                <a:cs typeface="AL-Mateen" pitchFamily="2" charset="-78"/>
              </a:rPr>
              <a:t>على اللاعب </a:t>
            </a:r>
            <a:r>
              <a:rPr lang="ar-SA" dirty="0" err="1">
                <a:cs typeface="AL-Mateen" pitchFamily="2" charset="-78"/>
              </a:rPr>
              <a:t>ان</a:t>
            </a:r>
            <a:r>
              <a:rPr lang="ar-SA" dirty="0">
                <a:cs typeface="AL-Mateen" pitchFamily="2" charset="-78"/>
              </a:rPr>
              <a:t> يستخدم الخليط المناسب من هذه العوامل لكي يحقق غرضه من التمرير</a:t>
            </a:r>
            <a:endParaRPr lang="en-US" dirty="0">
              <a:cs typeface="AL-Mateen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 sz="4000">
                <a:cs typeface="PT Bold Heading" pitchFamily="2" charset="-78"/>
              </a:rPr>
              <a:t>كرة السلة</a:t>
            </a:r>
            <a:br>
              <a:rPr lang="ar-SA" sz="4000">
                <a:cs typeface="PT Bold Heading" pitchFamily="2" charset="-78"/>
              </a:rPr>
            </a:br>
            <a:r>
              <a:rPr lang="ar-SA" sz="4000">
                <a:cs typeface="PT Bold Heading" pitchFamily="2" charset="-78"/>
              </a:rPr>
              <a:t>سرعة الاطلاق</a:t>
            </a:r>
            <a:endParaRPr lang="en-US" sz="4000">
              <a:cs typeface="PT Bold Heading" pitchFamily="2" charset="-7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72072"/>
          </a:xfrm>
          <a:ln/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ar-SA" sz="3600" dirty="0">
                <a:cs typeface="AL-Mateen" pitchFamily="2" charset="-78"/>
              </a:rPr>
              <a:t>تعتمد سرعة </a:t>
            </a:r>
            <a:r>
              <a:rPr lang="ar-SA" sz="3600" dirty="0" err="1">
                <a:cs typeface="AL-Mateen" pitchFamily="2" charset="-78"/>
              </a:rPr>
              <a:t>الاطلاق</a:t>
            </a:r>
            <a:r>
              <a:rPr lang="ar-SA" sz="3600" dirty="0">
                <a:cs typeface="AL-Mateen" pitchFamily="2" charset="-78"/>
              </a:rPr>
              <a:t> من يد اللاعب على التالي:</a:t>
            </a:r>
          </a:p>
          <a:p>
            <a:pPr lvl="2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سرعة الكرة قبل بداية عملية </a:t>
            </a:r>
            <a:r>
              <a:rPr lang="ar-SA" sz="2800" dirty="0" err="1">
                <a:cs typeface="AL-Mateen" pitchFamily="2" charset="-78"/>
              </a:rPr>
              <a:t>الاطلاق</a:t>
            </a:r>
            <a:endParaRPr lang="ar-SA" sz="2800" dirty="0">
              <a:cs typeface="AL-Mateen" pitchFamily="2" charset="-78"/>
            </a:endParaRPr>
          </a:p>
          <a:p>
            <a:pPr lvl="2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القوى المؤثرة على الكرة</a:t>
            </a:r>
          </a:p>
          <a:p>
            <a:pPr lvl="2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الزمن التي تؤثر فيه القوى</a:t>
            </a:r>
          </a:p>
          <a:p>
            <a:pPr lvl="2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كتلة الكرة</a:t>
            </a:r>
          </a:p>
          <a:p>
            <a:pPr lvl="1">
              <a:lnSpc>
                <a:spcPct val="90000"/>
              </a:lnSpc>
            </a:pPr>
            <a:r>
              <a:rPr lang="ar-SA" sz="3200" dirty="0">
                <a:cs typeface="AL-Mateen" pitchFamily="2" charset="-78"/>
              </a:rPr>
              <a:t>يستطيع اللاعب </a:t>
            </a:r>
            <a:r>
              <a:rPr lang="ar-SA" sz="3200" dirty="0" err="1">
                <a:cs typeface="AL-Mateen" pitchFamily="2" charset="-78"/>
              </a:rPr>
              <a:t>ان</a:t>
            </a:r>
            <a:r>
              <a:rPr lang="ar-SA" sz="3200" dirty="0">
                <a:cs typeface="AL-Mateen" pitchFamily="2" charset="-78"/>
              </a:rPr>
              <a:t> يستخدم العديد من العضلات ولكن  من المفضل استخدام العضلات التي تقوم بالعمل في </a:t>
            </a:r>
            <a:r>
              <a:rPr lang="ar-SA" sz="3200" dirty="0" err="1">
                <a:cs typeface="AL-Mateen" pitchFamily="2" charset="-78"/>
              </a:rPr>
              <a:t>اسرع</a:t>
            </a:r>
            <a:r>
              <a:rPr lang="ar-SA" sz="3200" dirty="0">
                <a:cs typeface="AL-Mateen" pitchFamily="2" charset="-78"/>
              </a:rPr>
              <a:t> وقت (الرسغ، الأصابع) فقط حين الرغبة في تمرير طويل يمكن استخدام العضلات ألأكبر.</a:t>
            </a:r>
          </a:p>
          <a:p>
            <a:pPr lvl="1">
              <a:lnSpc>
                <a:spcPct val="90000"/>
              </a:lnSpc>
            </a:pPr>
            <a:r>
              <a:rPr lang="ar-SA" sz="3200" dirty="0" err="1">
                <a:cs typeface="AL-Mateen" pitchFamily="2" charset="-78"/>
              </a:rPr>
              <a:t>ازاحة</a:t>
            </a:r>
            <a:r>
              <a:rPr lang="ar-SA" sz="3200" dirty="0">
                <a:cs typeface="AL-Mateen" pitchFamily="2" charset="-78"/>
              </a:rPr>
              <a:t> كافية لأجل </a:t>
            </a:r>
            <a:r>
              <a:rPr lang="ar-SA" sz="3200" dirty="0" err="1">
                <a:cs typeface="AL-Mateen" pitchFamily="2" charset="-78"/>
              </a:rPr>
              <a:t>تمريرة</a:t>
            </a:r>
            <a:r>
              <a:rPr lang="ar-SA" sz="3200" dirty="0">
                <a:cs typeface="AL-Mateen" pitchFamily="2" charset="-78"/>
              </a:rPr>
              <a:t> </a:t>
            </a:r>
            <a:r>
              <a:rPr lang="ar-SA" sz="3200" dirty="0" smtClean="0">
                <a:cs typeface="AL-Mateen" pitchFamily="2" charset="-78"/>
              </a:rPr>
              <a:t>ناجحة</a:t>
            </a:r>
            <a:endParaRPr lang="ar-SA" sz="3200" dirty="0">
              <a:cs typeface="AL-Mateen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 sz="4000" dirty="0">
                <a:cs typeface="PT Bold Heading" pitchFamily="2" charset="-78"/>
              </a:rPr>
              <a:t>كرة السلة</a:t>
            </a:r>
            <a:br>
              <a:rPr lang="ar-SA" sz="4000" dirty="0">
                <a:cs typeface="PT Bold Heading" pitchFamily="2" charset="-78"/>
              </a:rPr>
            </a:br>
            <a:r>
              <a:rPr lang="ar-SA" sz="4000" dirty="0">
                <a:cs typeface="PT Bold Heading" pitchFamily="2" charset="-78"/>
              </a:rPr>
              <a:t>ارتفاع </a:t>
            </a:r>
            <a:r>
              <a:rPr lang="ar-SA" sz="4000" dirty="0" err="1">
                <a:cs typeface="PT Bold Heading" pitchFamily="2" charset="-78"/>
              </a:rPr>
              <a:t>الاطلاق</a:t>
            </a:r>
            <a:r>
              <a:rPr lang="ar-SA" sz="4000" dirty="0">
                <a:cs typeface="PT Bold Heading" pitchFamily="2" charset="-78"/>
              </a:rPr>
              <a:t> ومقاومة الهواء</a:t>
            </a:r>
            <a:endParaRPr lang="en-US" sz="4000" dirty="0">
              <a:cs typeface="PT Bold Heading" pitchFamily="2" charset="-7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ar-SA" sz="4400">
                <a:cs typeface="AL-Mateen" pitchFamily="2" charset="-78"/>
              </a:rPr>
              <a:t>يعتمد ارتفاع الاطلاق على نوع التمريرة</a:t>
            </a:r>
          </a:p>
          <a:p>
            <a:r>
              <a:rPr lang="ar-SA" sz="4400">
                <a:cs typeface="AL-Mateen" pitchFamily="2" charset="-78"/>
              </a:rPr>
              <a:t>مقاومة الهواء قليلة و لذلك يمكن تجاهلها </a:t>
            </a:r>
            <a:endParaRPr lang="en-US" sz="4400">
              <a:cs typeface="AL-Mateen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 sz="4000">
                <a:cs typeface="PT Bold Heading" pitchFamily="2" charset="-78"/>
              </a:rPr>
              <a:t>كرة السلة</a:t>
            </a:r>
            <a:br>
              <a:rPr lang="ar-SA" sz="4000">
                <a:cs typeface="PT Bold Heading" pitchFamily="2" charset="-78"/>
              </a:rPr>
            </a:br>
            <a:r>
              <a:rPr lang="ar-SA" sz="4000">
                <a:cs typeface="PT Bold Heading" pitchFamily="2" charset="-78"/>
              </a:rPr>
              <a:t>التصويب</a:t>
            </a:r>
            <a:endParaRPr lang="en-US" sz="4000">
              <a:cs typeface="PT Bold Heading" pitchFamily="2" charset="-7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57758"/>
          </a:xfrm>
          <a:ln/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ar-SA" sz="3600" dirty="0">
                <a:cs typeface="AL-Mateen" pitchFamily="2" charset="-78"/>
              </a:rPr>
              <a:t>تمثل </a:t>
            </a:r>
            <a:r>
              <a:rPr lang="ar-SA" sz="3600" dirty="0" err="1">
                <a:cs typeface="AL-Mateen" pitchFamily="2" charset="-78"/>
              </a:rPr>
              <a:t>التصويبة</a:t>
            </a:r>
            <a:r>
              <a:rPr lang="ar-SA" sz="3600" dirty="0">
                <a:cs typeface="AL-Mateen" pitchFamily="2" charset="-78"/>
              </a:rPr>
              <a:t> التمرير ماعدا </a:t>
            </a:r>
            <a:r>
              <a:rPr lang="ar-SA" sz="3600" dirty="0" err="1">
                <a:cs typeface="AL-Mateen" pitchFamily="2" charset="-78"/>
              </a:rPr>
              <a:t>ان</a:t>
            </a:r>
            <a:r>
              <a:rPr lang="ar-SA" sz="3600" dirty="0">
                <a:cs typeface="AL-Mateen" pitchFamily="2" charset="-78"/>
              </a:rPr>
              <a:t> الهدف هنا هو الحلق وليس اللاعب من نفس الفريق</a:t>
            </a:r>
          </a:p>
          <a:p>
            <a:pPr>
              <a:lnSpc>
                <a:spcPct val="90000"/>
              </a:lnSpc>
            </a:pPr>
            <a:r>
              <a:rPr lang="ar-SA" sz="3600" dirty="0">
                <a:cs typeface="AL-Mateen" pitchFamily="2" charset="-78"/>
              </a:rPr>
              <a:t>تعتمد </a:t>
            </a:r>
            <a:r>
              <a:rPr lang="ar-SA" sz="3600" dirty="0" err="1">
                <a:cs typeface="AL-Mateen" pitchFamily="2" charset="-78"/>
              </a:rPr>
              <a:t>التصويبة</a:t>
            </a:r>
            <a:r>
              <a:rPr lang="ar-SA" sz="3600" dirty="0">
                <a:cs typeface="AL-Mateen" pitchFamily="2" charset="-78"/>
              </a:rPr>
              <a:t> </a:t>
            </a:r>
            <a:r>
              <a:rPr lang="ar-SA" sz="3600" dirty="0" err="1">
                <a:cs typeface="AL-Mateen" pitchFamily="2" charset="-78"/>
              </a:rPr>
              <a:t>ايضا</a:t>
            </a:r>
            <a:r>
              <a:rPr lang="ar-SA" sz="3600" dirty="0">
                <a:cs typeface="AL-Mateen" pitchFamily="2" charset="-78"/>
              </a:rPr>
              <a:t> على نفس العناصر التي في التمرير وهي:</a:t>
            </a:r>
          </a:p>
          <a:p>
            <a:pPr lvl="3"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ارتفاع وسرعة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زاوية </a:t>
            </a:r>
            <a:r>
              <a:rPr lang="ar-SA" sz="2400" dirty="0" err="1">
                <a:cs typeface="AL-Mateen" pitchFamily="2" charset="-78"/>
              </a:rPr>
              <a:t>الاطلاق</a:t>
            </a:r>
            <a:r>
              <a:rPr lang="ar-SA" sz="2400" dirty="0">
                <a:cs typeface="AL-Mateen" pitchFamily="2" charset="-78"/>
              </a:rPr>
              <a:t> و مقاومة الهواء</a:t>
            </a:r>
          </a:p>
          <a:p>
            <a:pPr lvl="1">
              <a:lnSpc>
                <a:spcPct val="90000"/>
              </a:lnSpc>
            </a:pPr>
            <a:r>
              <a:rPr lang="ar-SA" sz="3200" dirty="0">
                <a:cs typeface="AL-Mateen" pitchFamily="2" charset="-78"/>
              </a:rPr>
              <a:t>ارتفاع </a:t>
            </a:r>
            <a:r>
              <a:rPr lang="ar-SA" sz="3200" dirty="0" err="1">
                <a:cs typeface="AL-Mateen" pitchFamily="2" charset="-78"/>
              </a:rPr>
              <a:t>الاطلاق</a:t>
            </a:r>
            <a:r>
              <a:rPr lang="ar-SA" sz="3200" dirty="0">
                <a:cs typeface="AL-Mateen" pitchFamily="2" charset="-78"/>
              </a:rPr>
              <a:t>: يعتمد على وضع اللاعب </a:t>
            </a:r>
            <a:r>
              <a:rPr lang="ar-SA" sz="3200" dirty="0" err="1">
                <a:cs typeface="AL-Mateen" pitchFamily="2" charset="-78"/>
              </a:rPr>
              <a:t>و</a:t>
            </a:r>
            <a:r>
              <a:rPr lang="ar-SA" sz="3200" dirty="0">
                <a:cs typeface="AL-Mateen" pitchFamily="2" charset="-78"/>
              </a:rPr>
              <a:t> نوع </a:t>
            </a:r>
            <a:r>
              <a:rPr lang="ar-SA" sz="3200" dirty="0" err="1">
                <a:cs typeface="AL-Mateen" pitchFamily="2" charset="-78"/>
              </a:rPr>
              <a:t>التصويبة</a:t>
            </a:r>
            <a:r>
              <a:rPr lang="ar-SA" sz="3200" dirty="0">
                <a:cs typeface="AL-Mateen" pitchFamily="2" charset="-78"/>
              </a:rPr>
              <a:t>  </a:t>
            </a:r>
            <a:endParaRPr lang="en-US" sz="3200" dirty="0" smtClean="0">
              <a:cs typeface="AL-Mateen" pitchFamily="2" charset="-78"/>
            </a:endParaRPr>
          </a:p>
          <a:p>
            <a:pPr lvl="1">
              <a:lnSpc>
                <a:spcPct val="90000"/>
              </a:lnSpc>
              <a:buNone/>
            </a:pPr>
            <a:r>
              <a:rPr lang="en-US" sz="3200" dirty="0" smtClean="0">
                <a:cs typeface="AL-Mateen" pitchFamily="2" charset="-78"/>
              </a:rPr>
              <a:t>   </a:t>
            </a:r>
            <a:r>
              <a:rPr lang="ar-SA" sz="3200" dirty="0" smtClean="0">
                <a:cs typeface="AL-Mateen" pitchFamily="2" charset="-78"/>
              </a:rPr>
              <a:t>( </a:t>
            </a:r>
            <a:r>
              <a:rPr lang="ar-SA" sz="3200" dirty="0">
                <a:cs typeface="AL-Mateen" pitchFamily="2" charset="-78"/>
              </a:rPr>
              <a:t>دنك=3.17م بينما </a:t>
            </a:r>
            <a:r>
              <a:rPr lang="ar-SA" sz="3200" dirty="0" err="1">
                <a:cs typeface="AL-Mateen" pitchFamily="2" charset="-78"/>
              </a:rPr>
              <a:t>تصويبة</a:t>
            </a:r>
            <a:r>
              <a:rPr lang="ar-SA" sz="3200" dirty="0">
                <a:cs typeface="AL-Mateen" pitchFamily="2" charset="-78"/>
              </a:rPr>
              <a:t> سلمية =2.5م)</a:t>
            </a:r>
          </a:p>
          <a:p>
            <a:pPr lvl="1">
              <a:lnSpc>
                <a:spcPct val="90000"/>
              </a:lnSpc>
            </a:pPr>
            <a:r>
              <a:rPr lang="ar-SA" sz="3200" dirty="0">
                <a:cs typeface="AL-Mateen" pitchFamily="2" charset="-78"/>
              </a:rPr>
              <a:t>سرعة </a:t>
            </a:r>
            <a:r>
              <a:rPr lang="ar-SA" sz="3200" dirty="0" err="1">
                <a:cs typeface="AL-Mateen" pitchFamily="2" charset="-78"/>
              </a:rPr>
              <a:t>و</a:t>
            </a:r>
            <a:r>
              <a:rPr lang="ar-SA" sz="3200" dirty="0">
                <a:cs typeface="AL-Mateen" pitchFamily="2" charset="-78"/>
              </a:rPr>
              <a:t> زاوية </a:t>
            </a:r>
            <a:r>
              <a:rPr lang="ar-SA" sz="3200" dirty="0" err="1">
                <a:cs typeface="AL-Mateen" pitchFamily="2" charset="-78"/>
              </a:rPr>
              <a:t>الاطلاق</a:t>
            </a:r>
            <a:r>
              <a:rPr lang="ar-SA" sz="3200" dirty="0">
                <a:cs typeface="AL-Mateen" pitchFamily="2" charset="-78"/>
              </a:rPr>
              <a:t>: تعتمد على مسافة </a:t>
            </a:r>
            <a:r>
              <a:rPr lang="ar-SA" sz="3200" dirty="0" err="1">
                <a:cs typeface="AL-Mateen" pitchFamily="2" charset="-78"/>
              </a:rPr>
              <a:t>الاطلاق</a:t>
            </a:r>
            <a:r>
              <a:rPr lang="ar-SA" sz="3200" dirty="0">
                <a:cs typeface="AL-Mateen" pitchFamily="2" charset="-78"/>
              </a:rPr>
              <a:t>، موقع اللاعب المنافس، زاوية الدخول (دخول الكرة في الحلق نسبة الى الأفقي)</a:t>
            </a:r>
            <a:endParaRPr lang="en-US" sz="3200" dirty="0">
              <a:cs typeface="AL-Mateen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 sz="4000">
                <a:cs typeface="PT Bold Heading" pitchFamily="2" charset="-78"/>
              </a:rPr>
              <a:t>كرة السلة</a:t>
            </a:r>
            <a:br>
              <a:rPr lang="ar-SA" sz="4000">
                <a:cs typeface="PT Bold Heading" pitchFamily="2" charset="-78"/>
              </a:rPr>
            </a:br>
            <a:r>
              <a:rPr lang="ar-SA" sz="4000">
                <a:cs typeface="PT Bold Heading" pitchFamily="2" charset="-78"/>
              </a:rPr>
              <a:t>مسافة الاطلاق</a:t>
            </a:r>
            <a:endParaRPr lang="en-US" sz="4000">
              <a:cs typeface="PT Bold Heading" pitchFamily="2" charset="-7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890838" cy="4565650"/>
          </a:xfrm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ar-SA" sz="1800" dirty="0">
                <a:cs typeface="AL-Mateen" pitchFamily="2" charset="-78"/>
              </a:rPr>
              <a:t>مسافة </a:t>
            </a:r>
            <a:r>
              <a:rPr lang="ar-SA" sz="1800" dirty="0" err="1">
                <a:cs typeface="AL-Mateen" pitchFamily="2" charset="-78"/>
              </a:rPr>
              <a:t>الاطلاق</a:t>
            </a:r>
            <a:r>
              <a:rPr lang="ar-SA" sz="1800" dirty="0">
                <a:cs typeface="AL-Mateen" pitchFamily="2" charset="-78"/>
              </a:rPr>
              <a:t> تأثر وتتأثر بسرعة </a:t>
            </a:r>
            <a:r>
              <a:rPr lang="ar-SA" sz="1800" dirty="0" err="1">
                <a:cs typeface="AL-Mateen" pitchFamily="2" charset="-78"/>
              </a:rPr>
              <a:t>الاطلاق</a:t>
            </a:r>
            <a:r>
              <a:rPr lang="ar-SA" sz="1800" dirty="0">
                <a:cs typeface="AL-Mateen" pitchFamily="2" charset="-78"/>
              </a:rPr>
              <a:t> و زاويتها</a:t>
            </a:r>
          </a:p>
          <a:p>
            <a:pPr>
              <a:lnSpc>
                <a:spcPct val="80000"/>
              </a:lnSpc>
            </a:pPr>
            <a:r>
              <a:rPr lang="ar-SA" sz="1800" dirty="0">
                <a:cs typeface="AL-Mateen" pitchFamily="2" charset="-78"/>
              </a:rPr>
              <a:t> أي تغيير طفيف في سرعة </a:t>
            </a:r>
            <a:r>
              <a:rPr lang="ar-SA" sz="1800" dirty="0" err="1">
                <a:cs typeface="AL-Mateen" pitchFamily="2" charset="-78"/>
              </a:rPr>
              <a:t>او</a:t>
            </a:r>
            <a:r>
              <a:rPr lang="ar-SA" sz="1800" dirty="0">
                <a:cs typeface="AL-Mateen" pitchFamily="2" charset="-78"/>
              </a:rPr>
              <a:t> زاوية </a:t>
            </a:r>
            <a:r>
              <a:rPr lang="ar-SA" sz="1800" dirty="0" err="1">
                <a:cs typeface="AL-Mateen" pitchFamily="2" charset="-78"/>
              </a:rPr>
              <a:t>الاطلاق</a:t>
            </a:r>
            <a:r>
              <a:rPr lang="ar-SA" sz="1800" dirty="0">
                <a:cs typeface="AL-Mateen" pitchFamily="2" charset="-78"/>
              </a:rPr>
              <a:t> يمكن </a:t>
            </a:r>
            <a:r>
              <a:rPr lang="ar-SA" sz="1800" dirty="0" err="1">
                <a:cs typeface="AL-Mateen" pitchFamily="2" charset="-78"/>
              </a:rPr>
              <a:t>ان</a:t>
            </a:r>
            <a:r>
              <a:rPr lang="ar-SA" sz="1800" dirty="0">
                <a:cs typeface="AL-Mateen" pitchFamily="2" charset="-78"/>
              </a:rPr>
              <a:t> تأثر على الدقة كلما زاد وقت الطيران</a:t>
            </a:r>
          </a:p>
          <a:p>
            <a:pPr>
              <a:lnSpc>
                <a:spcPct val="80000"/>
              </a:lnSpc>
            </a:pPr>
            <a:endParaRPr lang="ar-SA" sz="1800" dirty="0">
              <a:cs typeface="AL-Mateen" pitchFamily="2" charset="-78"/>
            </a:endParaRPr>
          </a:p>
          <a:p>
            <a:pPr>
              <a:lnSpc>
                <a:spcPct val="80000"/>
              </a:lnSpc>
            </a:pPr>
            <a:r>
              <a:rPr lang="ar-SA" sz="1800" dirty="0">
                <a:cs typeface="AL-Mateen" pitchFamily="2" charset="-78"/>
              </a:rPr>
              <a:t>مسافة 2.74م </a:t>
            </a:r>
            <a:r>
              <a:rPr lang="ar-SA" sz="1800" dirty="0" err="1">
                <a:cs typeface="AL-Mateen" pitchFamily="2" charset="-78"/>
              </a:rPr>
              <a:t>افضل</a:t>
            </a:r>
            <a:r>
              <a:rPr lang="ar-SA" sz="1800" dirty="0">
                <a:cs typeface="AL-Mateen" pitchFamily="2" charset="-78"/>
              </a:rPr>
              <a:t> من 7.32م على الرغم من </a:t>
            </a:r>
            <a:r>
              <a:rPr lang="ar-SA" sz="1800" dirty="0" err="1">
                <a:cs typeface="AL-Mateen" pitchFamily="2" charset="-78"/>
              </a:rPr>
              <a:t>انها</a:t>
            </a:r>
            <a:r>
              <a:rPr lang="ar-SA" sz="1800" dirty="0">
                <a:cs typeface="AL-Mateen" pitchFamily="2" charset="-78"/>
              </a:rPr>
              <a:t> تحقق ثلاث نقاط.</a:t>
            </a:r>
          </a:p>
          <a:p>
            <a:pPr>
              <a:lnSpc>
                <a:spcPct val="80000"/>
              </a:lnSpc>
            </a:pPr>
            <a:r>
              <a:rPr lang="ar-SA" sz="1800" dirty="0">
                <a:cs typeface="AL-Mateen" pitchFamily="2" charset="-78"/>
              </a:rPr>
              <a:t>على العكس </a:t>
            </a:r>
            <a:r>
              <a:rPr lang="ar-SA" sz="1800" dirty="0" err="1">
                <a:cs typeface="AL-Mateen" pitchFamily="2" charset="-78"/>
              </a:rPr>
              <a:t>تصويبة</a:t>
            </a:r>
            <a:r>
              <a:rPr lang="ar-SA" sz="1800" dirty="0">
                <a:cs typeface="AL-Mateen" pitchFamily="2" charset="-78"/>
              </a:rPr>
              <a:t> من 7.32م </a:t>
            </a:r>
            <a:r>
              <a:rPr lang="ar-SA" sz="1800" dirty="0" err="1">
                <a:cs typeface="AL-Mateen" pitchFamily="2" charset="-78"/>
              </a:rPr>
              <a:t>افض</a:t>
            </a:r>
            <a:r>
              <a:rPr lang="ar-SA" sz="1800" dirty="0">
                <a:cs typeface="AL-Mateen" pitchFamily="2" charset="-78"/>
              </a:rPr>
              <a:t> من </a:t>
            </a:r>
            <a:r>
              <a:rPr lang="ar-SA" sz="1800" dirty="0" err="1">
                <a:cs typeface="AL-Mateen" pitchFamily="2" charset="-78"/>
              </a:rPr>
              <a:t>تصويبة</a:t>
            </a:r>
            <a:r>
              <a:rPr lang="ar-SA" sz="1800" dirty="0">
                <a:cs typeface="AL-Mateen" pitchFamily="2" charset="-78"/>
              </a:rPr>
              <a:t> من 4.57م على الرغم من </a:t>
            </a:r>
            <a:r>
              <a:rPr lang="ar-SA" sz="1800" dirty="0" err="1">
                <a:cs typeface="AL-Mateen" pitchFamily="2" charset="-78"/>
              </a:rPr>
              <a:t>ان</a:t>
            </a:r>
            <a:r>
              <a:rPr lang="ar-SA" sz="1800" dirty="0">
                <a:cs typeface="AL-Mateen" pitchFamily="2" charset="-78"/>
              </a:rPr>
              <a:t> النسبة هي 19.5% </a:t>
            </a:r>
            <a:r>
              <a:rPr lang="ar-SA" sz="1800" dirty="0" err="1">
                <a:cs typeface="AL-Mateen" pitchFamily="2" charset="-78"/>
              </a:rPr>
              <a:t>الى</a:t>
            </a:r>
            <a:r>
              <a:rPr lang="ar-SA" sz="1800" dirty="0">
                <a:cs typeface="AL-Mateen" pitchFamily="2" charset="-78"/>
              </a:rPr>
              <a:t> 28% لأن النقاط المحققة من الأولى هي ثلاث </a:t>
            </a:r>
            <a:r>
              <a:rPr lang="ar-SA" sz="1800" dirty="0" err="1">
                <a:cs typeface="AL-Mateen" pitchFamily="2" charset="-78"/>
              </a:rPr>
              <a:t>و</a:t>
            </a:r>
            <a:r>
              <a:rPr lang="ar-SA" sz="1800" dirty="0">
                <a:cs typeface="AL-Mateen" pitchFamily="2" charset="-78"/>
              </a:rPr>
              <a:t> تتجاوز الاحتمال.</a:t>
            </a:r>
          </a:p>
          <a:p>
            <a:pPr>
              <a:lnSpc>
                <a:spcPct val="80000"/>
              </a:lnSpc>
            </a:pPr>
            <a:r>
              <a:rPr lang="ar-SA" sz="1800" dirty="0">
                <a:cs typeface="AL-Mateen" pitchFamily="2" charset="-78"/>
              </a:rPr>
              <a:t>ملاحظة هي </a:t>
            </a:r>
            <a:r>
              <a:rPr lang="ar-SA" sz="1800" dirty="0" err="1">
                <a:cs typeface="AL-Mateen" pitchFamily="2" charset="-78"/>
              </a:rPr>
              <a:t>ان</a:t>
            </a:r>
            <a:r>
              <a:rPr lang="ar-SA" sz="1800" dirty="0">
                <a:cs typeface="AL-Mateen" pitchFamily="2" charset="-78"/>
              </a:rPr>
              <a:t> </a:t>
            </a:r>
            <a:r>
              <a:rPr lang="ar-SA" sz="1800" dirty="0" err="1">
                <a:cs typeface="AL-Mateen" pitchFamily="2" charset="-78"/>
              </a:rPr>
              <a:t>التصويبة</a:t>
            </a:r>
            <a:r>
              <a:rPr lang="ar-SA" sz="1800" dirty="0">
                <a:cs typeface="AL-Mateen" pitchFamily="2" charset="-78"/>
              </a:rPr>
              <a:t> من مسافة 4.57م (التصويبة الحرة) تحقق في الغالب نسبة نجاح من 60-70% و لكن في الشكل تحقق نسبة 28% فقط نتيجة و جود الدفاع</a:t>
            </a:r>
            <a:r>
              <a:rPr lang="ar-SA" sz="1800" dirty="0" smtClean="0">
                <a:cs typeface="AL-Mateen" pitchFamily="2" charset="-78"/>
              </a:rPr>
              <a:t>.</a:t>
            </a:r>
            <a:endParaRPr lang="en-US" sz="1800" dirty="0">
              <a:cs typeface="AL-Mateen" pitchFamily="2" charset="-78"/>
            </a:endParaRPr>
          </a:p>
        </p:txBody>
      </p:sp>
      <p:pic>
        <p:nvPicPr>
          <p:cNvPr id="18439" name="Picture 7" descr="9-1"/>
          <p:cNvPicPr>
            <a:picLocks noChangeAspect="1" noChangeArrowheads="1"/>
          </p:cNvPicPr>
          <p:nvPr/>
        </p:nvPicPr>
        <p:blipFill>
          <a:blip r:embed="rId2" cstate="print">
            <a:lum contrast="16000"/>
          </a:blip>
          <a:srcRect b="5467"/>
          <a:stretch>
            <a:fillRect/>
          </a:stretch>
        </p:blipFill>
        <p:spPr bwMode="auto">
          <a:xfrm>
            <a:off x="3563938" y="2060575"/>
            <a:ext cx="5292725" cy="3789363"/>
          </a:xfrm>
          <a:prstGeom prst="rect">
            <a:avLst/>
          </a:prstGeom>
          <a:noFill/>
          <a:ln w="38100">
            <a:solidFill>
              <a:srgbClr val="66FF33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 sz="4000">
                <a:cs typeface="PT Bold Heading" pitchFamily="2" charset="-78"/>
              </a:rPr>
              <a:t>كرة السلة</a:t>
            </a:r>
            <a:br>
              <a:rPr lang="ar-SA" sz="4000">
                <a:cs typeface="PT Bold Heading" pitchFamily="2" charset="-78"/>
              </a:rPr>
            </a:br>
            <a:r>
              <a:rPr lang="ar-SA" sz="4000">
                <a:cs typeface="PT Bold Heading" pitchFamily="2" charset="-78"/>
              </a:rPr>
              <a:t>زاوية الدخول</a:t>
            </a:r>
            <a:endParaRPr lang="en-US" sz="4000">
              <a:cs typeface="PT Bold Heading" pitchFamily="2" charset="-78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ar-SA">
                <a:cs typeface="AL-Mateen" pitchFamily="2" charset="-78"/>
              </a:rPr>
              <a:t>عندما تدخل الكرة الحلق من الأعلى تماما فإن زاوية الدخول هنا =90 و لديها قطر يساوي 45.7 سم.</a:t>
            </a:r>
          </a:p>
          <a:p>
            <a:r>
              <a:rPr lang="ar-SA">
                <a:cs typeface="AL-Mateen" pitchFamily="2" charset="-78"/>
              </a:rPr>
              <a:t>عندما تدخل الكرة بزاوية اقل من 90 فإن شكل الحلق يكون خنا بيضوي و ليس دائري.</a:t>
            </a:r>
          </a:p>
          <a:p>
            <a:r>
              <a:rPr lang="ar-SA">
                <a:cs typeface="AL-Mateen" pitchFamily="2" charset="-78"/>
              </a:rPr>
              <a:t>حتى تدخل الكرة بدون لمس الحلق يمكن حساب القطر الثاني بالعادلة التالية:</a:t>
            </a:r>
          </a:p>
          <a:p>
            <a:pPr lvl="3"/>
            <a:r>
              <a:rPr lang="en-US">
                <a:cs typeface="AL-Mateen" pitchFamily="2" charset="-78"/>
              </a:rPr>
              <a:t>D=(45.7 sin </a:t>
            </a:r>
            <a:r>
              <a:rPr lang="el-GR">
                <a:cs typeface="AL-Mateen" pitchFamily="2" charset="-78"/>
              </a:rPr>
              <a:t>α</a:t>
            </a:r>
            <a:r>
              <a:rPr lang="en-US">
                <a:cs typeface="AL-Mateen" pitchFamily="2" charset="-78"/>
              </a:rPr>
              <a:t>) cm</a:t>
            </a:r>
            <a:endParaRPr lang="ar-SA">
              <a:cs typeface="AL-Mateen" pitchFamily="2" charset="-78"/>
            </a:endParaRPr>
          </a:p>
          <a:p>
            <a:pPr lvl="3"/>
            <a:r>
              <a:rPr lang="en-US">
                <a:cs typeface="AL-Mateen" pitchFamily="2" charset="-78"/>
              </a:rPr>
              <a:t>D= </a:t>
            </a:r>
            <a:r>
              <a:rPr lang="ar-SA">
                <a:cs typeface="AL-Mateen" pitchFamily="2" charset="-78"/>
              </a:rPr>
              <a:t> طول القطر المطلوب</a:t>
            </a:r>
          </a:p>
          <a:p>
            <a:pPr lvl="3"/>
            <a:r>
              <a:rPr lang="el-GR">
                <a:cs typeface="AL-Mateen" pitchFamily="2" charset="-78"/>
              </a:rPr>
              <a:t>α</a:t>
            </a:r>
            <a:r>
              <a:rPr lang="ar-SA">
                <a:cs typeface="AL-Mateen" pitchFamily="2" charset="-78"/>
              </a:rPr>
              <a:t> زاوية الدخول</a:t>
            </a:r>
            <a:endParaRPr lang="el-GR">
              <a:cs typeface="AL-Mateen" pitchFamily="2" charset="-78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787900" y="1989138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 sz="4000">
                <a:cs typeface="PT Bold Heading" pitchFamily="2" charset="-78"/>
              </a:rPr>
              <a:t>كرة السلة </a:t>
            </a:r>
            <a:br>
              <a:rPr lang="ar-SA" sz="4000">
                <a:cs typeface="PT Bold Heading" pitchFamily="2" charset="-78"/>
              </a:rPr>
            </a:br>
            <a:r>
              <a:rPr lang="ar-SA" sz="4000">
                <a:cs typeface="PT Bold Heading" pitchFamily="2" charset="-78"/>
              </a:rPr>
              <a:t>زاوية الدخول</a:t>
            </a:r>
            <a:endParaRPr lang="en-US" sz="4000">
              <a:cs typeface="PT Bold Heading" pitchFamily="2" charset="-78"/>
            </a:endParaRPr>
          </a:p>
        </p:txBody>
      </p:sp>
      <p:pic>
        <p:nvPicPr>
          <p:cNvPr id="5124" name="Picture 4" descr="السلة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89119"/>
            <a:ext cx="5400675" cy="4525963"/>
          </a:xfrm>
          <a:ln w="57150" cmpd="thinThick">
            <a:solidFill>
              <a:schemeClr val="hlink"/>
            </a:solidFill>
          </a:ln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786446" y="1857364"/>
            <a:ext cx="3143272" cy="4339650"/>
          </a:xfrm>
          <a:prstGeom prst="rect">
            <a:avLst/>
          </a:prstGeom>
          <a:noFill/>
          <a:ln w="38100">
            <a:solidFill>
              <a:srgbClr val="66FF33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dirty="0">
                <a:cs typeface="AL-Mateen" pitchFamily="2" charset="-78"/>
              </a:rPr>
              <a:t>عندما تكون </a:t>
            </a:r>
            <a:r>
              <a:rPr lang="en-US" sz="2400" dirty="0">
                <a:cs typeface="AL-Mateen" pitchFamily="2" charset="-78"/>
              </a:rPr>
              <a:t>d</a:t>
            </a:r>
            <a:r>
              <a:rPr lang="ar-SA" sz="2400" dirty="0">
                <a:cs typeface="AL-Mateen" pitchFamily="2" charset="-78"/>
              </a:rPr>
              <a:t> تساوي محيط الكرة، يتم الوصول </a:t>
            </a:r>
            <a:r>
              <a:rPr lang="ar-SA" sz="2400" dirty="0" err="1">
                <a:cs typeface="AL-Mateen" pitchFamily="2" charset="-78"/>
              </a:rPr>
              <a:t>الى</a:t>
            </a:r>
            <a:r>
              <a:rPr lang="ar-SA" sz="2400" dirty="0">
                <a:cs typeface="AL-Mateen" pitchFamily="2" charset="-78"/>
              </a:rPr>
              <a:t> الحد الأدنى من زاوية الدخول.  لأن محيط الكرة يساوي 24.7 سم . بالتعويض في المعادلة </a:t>
            </a:r>
            <a:r>
              <a:rPr lang="ar-SA" sz="2400" dirty="0" err="1">
                <a:cs typeface="AL-Mateen" pitchFamily="2" charset="-78"/>
              </a:rPr>
              <a:t>الساسبقة</a:t>
            </a:r>
            <a:r>
              <a:rPr lang="ar-SA" sz="2400" dirty="0">
                <a:cs typeface="AL-Mateen" pitchFamily="2" charset="-78"/>
              </a:rPr>
              <a:t> و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ضح </a:t>
            </a:r>
            <a:r>
              <a:rPr lang="en-US" sz="2400" dirty="0">
                <a:cs typeface="AL-Mateen" pitchFamily="2" charset="-78"/>
              </a:rPr>
              <a:t>d </a:t>
            </a:r>
            <a:r>
              <a:rPr lang="ar-SA" sz="2400" dirty="0">
                <a:cs typeface="AL-Mateen" pitchFamily="2" charset="-78"/>
              </a:rPr>
              <a:t>= 24.7 فإن زاوية الدخول الصغرى الممكنة تساوي 32.43 درجة.</a:t>
            </a:r>
          </a:p>
          <a:p>
            <a:pPr>
              <a:spcBef>
                <a:spcPct val="50000"/>
              </a:spcBef>
            </a:pPr>
            <a:r>
              <a:rPr lang="ar-SA" sz="2400" dirty="0">
                <a:cs typeface="AL-Mateen" pitchFamily="2" charset="-78"/>
              </a:rPr>
              <a:t>من خلال ذلك فإن مدى الخطأ المسموح </a:t>
            </a:r>
            <a:r>
              <a:rPr lang="ar-SA" sz="2400" dirty="0" err="1">
                <a:cs typeface="AL-Mateen" pitchFamily="2" charset="-78"/>
              </a:rPr>
              <a:t>به</a:t>
            </a:r>
            <a:r>
              <a:rPr lang="ar-SA" sz="2400" dirty="0">
                <a:cs typeface="AL-Mateen" pitchFamily="2" charset="-78"/>
              </a:rPr>
              <a:t> يعتمد على زاوية الدخول. كامل قرب من 90 زاد المدى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كلما قل قل المدى.</a:t>
            </a:r>
            <a:endParaRPr lang="en-US" sz="2400" dirty="0">
              <a:cs typeface="AL-Mateen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716</Words>
  <Application>Microsoft Office PowerPoint</Application>
  <PresentationFormat>عرض على الشاشة (3:4)‏</PresentationFormat>
  <Paragraphs>75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8" baseType="lpstr">
      <vt:lpstr>AL-Mateen</vt:lpstr>
      <vt:lpstr>Arial</vt:lpstr>
      <vt:lpstr>PT Bold Heading</vt:lpstr>
      <vt:lpstr>PT Bold Mirror</vt:lpstr>
      <vt:lpstr>تصميم افتراضي</vt:lpstr>
      <vt:lpstr>كرة السلة</vt:lpstr>
      <vt:lpstr>كرة السلة</vt:lpstr>
      <vt:lpstr> كرة السلة  التمرير </vt:lpstr>
      <vt:lpstr>كرة السلة سرعة الاطلاق</vt:lpstr>
      <vt:lpstr>كرة السلة ارتفاع الاطلاق ومقاومة الهواء</vt:lpstr>
      <vt:lpstr>كرة السلة التصويب</vt:lpstr>
      <vt:lpstr>كرة السلة مسافة الاطلاق</vt:lpstr>
      <vt:lpstr>كرة السلة زاوية الدخول</vt:lpstr>
      <vt:lpstr>كرة السلة  زاوية الدخول</vt:lpstr>
      <vt:lpstr>كرة السلة  زاوية الدخول</vt:lpstr>
      <vt:lpstr>كرة السلة زاوية الدخول</vt:lpstr>
      <vt:lpstr>عرض تقديمي في PowerPoint</vt:lpstr>
      <vt:lpstr>كرة السلة</vt:lpstr>
    </vt:vector>
  </TitlesOfParts>
  <Company>جامعة الملك سعود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عبدالرحمن  العنقري</dc:creator>
  <cp:lastModifiedBy>A Alangari</cp:lastModifiedBy>
  <cp:revision>18</cp:revision>
  <dcterms:created xsi:type="dcterms:W3CDTF">2002-11-16T21:26:38Z</dcterms:created>
  <dcterms:modified xsi:type="dcterms:W3CDTF">2017-10-17T07:51:37Z</dcterms:modified>
</cp:coreProperties>
</file>