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69" r:id="rId1"/>
  </p:sldMasterIdLst>
  <p:notesMasterIdLst>
    <p:notesMasterId r:id="rId20"/>
  </p:notesMasterIdLst>
  <p:sldIdLst>
    <p:sldId id="257" r:id="rId2"/>
    <p:sldId id="344" r:id="rId3"/>
    <p:sldId id="348" r:id="rId4"/>
    <p:sldId id="336" r:id="rId5"/>
    <p:sldId id="323" r:id="rId6"/>
    <p:sldId id="325" r:id="rId7"/>
    <p:sldId id="345" r:id="rId8"/>
    <p:sldId id="335" r:id="rId9"/>
    <p:sldId id="327" r:id="rId10"/>
    <p:sldId id="328" r:id="rId11"/>
    <p:sldId id="338" r:id="rId12"/>
    <p:sldId id="330" r:id="rId13"/>
    <p:sldId id="340" r:id="rId14"/>
    <p:sldId id="332" r:id="rId15"/>
    <p:sldId id="333" r:id="rId16"/>
    <p:sldId id="346" r:id="rId17"/>
    <p:sldId id="343" r:id="rId18"/>
    <p:sldId id="349" r:id="rId1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Times New Roman" charset="0"/>
        <a:cs typeface="Times New Roman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Times New Roman" charset="0"/>
        <a:cs typeface="Times New Roman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Times New Roman" charset="0"/>
        <a:cs typeface="Times New Roman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Times New Roman" charset="0"/>
        <a:cs typeface="Times New Roman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Times New Roman" charset="0"/>
        <a:cs typeface="Times New Roman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Times New Roman" charset="0"/>
        <a:cs typeface="Times New Roman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Times New Roman" charset="0"/>
        <a:cs typeface="Times New Roman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Times New Roman" charset="0"/>
        <a:cs typeface="Times New Roman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Times New Roman" charset="0"/>
        <a:cs typeface="Times New Roman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00FDFF"/>
    <a:srgbClr val="FCC8DF"/>
    <a:srgbClr val="FF9933"/>
    <a:srgbClr val="006666"/>
    <a:srgbClr val="FFFFFF"/>
    <a:srgbClr val="FF3300"/>
    <a:srgbClr val="FF9900"/>
    <a:srgbClr val="FFFFCC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41" autoAdjust="0"/>
    <p:restoredTop sz="90934"/>
  </p:normalViewPr>
  <p:slideViewPr>
    <p:cSldViewPr>
      <p:cViewPr varScale="1">
        <p:scale>
          <a:sx n="110" d="100"/>
          <a:sy n="110" d="100"/>
        </p:scale>
        <p:origin x="464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fld id="{3CF0ECCC-02B2-C84E-9C71-26F7417226A9}" type="datetimeFigureOut">
              <a:rPr lang="en-US"/>
              <a:pPr>
                <a:defRPr/>
              </a:pPr>
              <a:t>10/25/16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hangingPunct="1">
              <a:defRPr sz="120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fld id="{560C647E-A5E7-EC42-81F8-B04CE0F68B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3852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9pPr>
          </a:lstStyle>
          <a:p>
            <a:fld id="{30DB984E-5857-6E49-90DC-733B1AA31AAA}" type="slidenum">
              <a:rPr lang="en-US" altLang="en-US" sz="1200"/>
              <a:pPr/>
              <a:t>6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17208125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9pPr>
          </a:lstStyle>
          <a:p>
            <a:fld id="{0F63C3AF-CFEC-0142-B8B8-96D19B3F1091}" type="slidenum">
              <a:rPr lang="en-US" altLang="en-US" sz="1200"/>
              <a:pPr/>
              <a:t>8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15340184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57350" y="4464028"/>
            <a:ext cx="6858000" cy="1194650"/>
          </a:xfrm>
        </p:spPr>
        <p:txBody>
          <a:bodyPr wrap="none" anchor="t">
            <a:normAutofit/>
          </a:bodyPr>
          <a:lstStyle>
            <a:lvl1pPr algn="r">
              <a:defRPr sz="7200" b="0" spc="-225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100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57349" y="3829878"/>
            <a:ext cx="6858000" cy="618523"/>
          </a:xfrm>
        </p:spPr>
        <p:txBody>
          <a:bodyPr anchor="b">
            <a:normAutofit/>
          </a:bodyPr>
          <a:lstStyle>
            <a:lvl1pPr marL="0" indent="0" algn="r">
              <a:buNone/>
              <a:defRPr sz="24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81832-F6F9-2843-B79F-0B4422FBB120}" type="slidenum">
              <a:rPr lang="ar-SA" altLang="en-US" smtClean="0"/>
              <a:pPr/>
              <a:t>‹#›</a:t>
            </a:fld>
            <a:endParaRPr lang="en-US" altLang="en-US"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371038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367161"/>
            <a:ext cx="7886700" cy="819355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9841" y="987426"/>
            <a:ext cx="7886700" cy="337973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5186516"/>
            <a:ext cx="7885509" cy="682472"/>
          </a:xfrm>
        </p:spPr>
        <p:txBody>
          <a:bodyPr/>
          <a:lstStyle>
            <a:lvl1pPr marL="0" indent="0">
              <a:buNone/>
              <a:defRPr sz="12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39D0C-39D1-854C-9DDE-1B2F4B8BD434}" type="slidenum">
              <a:rPr lang="ar-SA" altLang="en-US" smtClean="0"/>
              <a:pPr/>
              <a:t>‹#›</a:t>
            </a:fld>
            <a:endParaRPr lang="en-US" altLang="en-US"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4163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3534344"/>
          </a:xfrm>
        </p:spPr>
        <p:txBody>
          <a:bodyPr anchor="ctr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4489399"/>
            <a:ext cx="7885509" cy="1501826"/>
          </a:xfrm>
        </p:spPr>
        <p:txBody>
          <a:bodyPr anchor="ctr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39D0C-39D1-854C-9DDE-1B2F4B8BD434}" type="slidenum">
              <a:rPr lang="ar-SA" altLang="en-US" smtClean="0"/>
              <a:pPr/>
              <a:t>‹#›</a:t>
            </a:fld>
            <a:endParaRPr lang="en-US" altLang="en-US"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05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365125"/>
            <a:ext cx="6977064" cy="2992904"/>
          </a:xfrm>
        </p:spPr>
        <p:txBody>
          <a:bodyPr anchor="ctr"/>
          <a:lstStyle>
            <a:lvl1pPr>
              <a:defRPr sz="33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365557"/>
            <a:ext cx="6564224" cy="54896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8650" y="4501729"/>
            <a:ext cx="7884318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39D0C-39D1-854C-9DDE-1B2F4B8BD434}" type="slidenum">
              <a:rPr lang="ar-SA" altLang="en-US" smtClean="0"/>
              <a:pPr/>
              <a:t>‹#›</a:t>
            </a:fld>
            <a:endParaRPr lang="en-US" altLang="en-US">
              <a:ea typeface="Times New Roman" charset="0"/>
              <a:cs typeface="Times New Roman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33283" y="786824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6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828359" y="2743200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6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435500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326968"/>
            <a:ext cx="7886700" cy="2511835"/>
          </a:xfrm>
        </p:spPr>
        <p:txBody>
          <a:bodyPr anchor="b">
            <a:normAutofit/>
          </a:bodyPr>
          <a:lstStyle>
            <a:lvl1pPr>
              <a:defRPr sz="405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4850581"/>
            <a:ext cx="7885509" cy="1140644"/>
          </a:xfrm>
        </p:spPr>
        <p:txBody>
          <a:bodyPr anchor="t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39D0C-39D1-854C-9DDE-1B2F4B8BD434}" type="slidenum">
              <a:rPr lang="ar-SA" altLang="en-US" smtClean="0"/>
              <a:pPr/>
              <a:t>‹#›</a:t>
            </a:fld>
            <a:endParaRPr lang="en-US" altLang="en-US"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60207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002961" y="1885950"/>
            <a:ext cx="2210150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017598" y="2571750"/>
            <a:ext cx="21955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40996" y="1885950"/>
            <a:ext cx="220218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18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33081" y="2571750"/>
            <a:ext cx="2210096" cy="358933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71777" y="1885950"/>
            <a:ext cx="2199085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18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71777" y="2571750"/>
            <a:ext cx="2199085" cy="358933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39D0C-39D1-854C-9DDE-1B2F4B8BD434}" type="slidenum">
              <a:rPr lang="ar-SA" altLang="en-US" smtClean="0"/>
              <a:pPr/>
              <a:t>‹#›</a:t>
            </a:fld>
            <a:endParaRPr lang="en-US" altLang="en-US"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47657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99064" y="4297503"/>
            <a:ext cx="2205038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99064" y="2256354"/>
            <a:ext cx="220503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99064" y="4873766"/>
            <a:ext cx="2205038" cy="659189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26748" y="4297503"/>
            <a:ext cx="2197894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426747" y="2256354"/>
            <a:ext cx="2197894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25733" y="4873765"/>
            <a:ext cx="2200805" cy="659189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53242" y="4297503"/>
            <a:ext cx="2199085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53241" y="2256354"/>
            <a:ext cx="219908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53148" y="4873763"/>
            <a:ext cx="2201998" cy="659189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39D0C-39D1-854C-9DDE-1B2F4B8BD434}" type="slidenum">
              <a:rPr lang="ar-SA" altLang="en-US" smtClean="0"/>
              <a:pPr/>
              <a:t>‹#›</a:t>
            </a:fld>
            <a:endParaRPr lang="en-US" altLang="en-US"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99730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C945E-C2D6-174A-A28E-1188F7F54F1F}" type="slidenum">
              <a:rPr lang="ar-SA" altLang="en-US" smtClean="0"/>
              <a:pPr/>
              <a:t>‹#›</a:t>
            </a:fld>
            <a:endParaRPr lang="en-US" altLang="en-US"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05275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324F8-5EBC-7343-A6A6-E8132A030BE2}" type="slidenum">
              <a:rPr lang="ar-SA" altLang="en-US" smtClean="0"/>
              <a:pPr/>
              <a:t>‹#›</a:t>
            </a:fld>
            <a:endParaRPr lang="en-US" altLang="en-US"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32987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92B7C-C63E-3C47-823E-91031409F888}" type="slidenum">
              <a:rPr lang="ar-SA" altLang="en-US" smtClean="0"/>
              <a:pPr/>
              <a:t>‹#›</a:t>
            </a:fld>
            <a:endParaRPr lang="en-US" altLang="en-US"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71612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40899" y="4464028"/>
            <a:ext cx="6858000" cy="1194650"/>
          </a:xfrm>
        </p:spPr>
        <p:txBody>
          <a:bodyPr wrap="none" anchor="t">
            <a:normAutofit/>
          </a:bodyPr>
          <a:lstStyle>
            <a:lvl1pPr algn="l">
              <a:defRPr sz="7200" b="0" spc="-225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640899" y="3829878"/>
            <a:ext cx="6858000" cy="617822"/>
          </a:xfrm>
        </p:spPr>
        <p:txBody>
          <a:bodyPr anchor="b">
            <a:normAutofit/>
          </a:bodyPr>
          <a:lstStyle>
            <a:lvl1pPr marL="0" indent="0" algn="l">
              <a:buNone/>
              <a:defRPr sz="24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B6AB4-DECB-3142-812F-16C5178EC6C5}" type="slidenum">
              <a:rPr lang="ar-SA" altLang="en-US" smtClean="0"/>
              <a:pPr/>
              <a:t>‹#›</a:t>
            </a:fld>
            <a:endParaRPr lang="en-US" altLang="en-US"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397162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0000" y="1825625"/>
            <a:ext cx="3768912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9880" y="1825625"/>
            <a:ext cx="377547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0CAC3-05B8-C94A-B338-99891B4994FD}" type="slidenum">
              <a:rPr lang="ar-SA" altLang="en-US" smtClean="0"/>
              <a:pPr/>
              <a:t>‹#›</a:t>
            </a:fld>
            <a:endParaRPr lang="en-US" altLang="en-US"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945801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000" y="1681163"/>
            <a:ext cx="3768912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000" y="2505075"/>
            <a:ext cx="3768912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39880" y="1681163"/>
            <a:ext cx="3776661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39880" y="2505075"/>
            <a:ext cx="377666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7BF62-4D0F-CE4A-9E6F-D2F7C190A9FC}" type="slidenum">
              <a:rPr lang="ar-SA" altLang="en-US" smtClean="0"/>
              <a:pPr/>
              <a:t>‹#›</a:t>
            </a:fld>
            <a:endParaRPr lang="en-US" altLang="en-US"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205008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17FA2-29D9-4644-8182-AAD913CED467}" type="slidenum">
              <a:rPr lang="ar-SA" altLang="en-US" smtClean="0"/>
              <a:pPr/>
              <a:t>‹#›</a:t>
            </a:fld>
            <a:endParaRPr lang="en-US" altLang="en-US"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8493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EF933-DC3B-3744-B0CB-40C41C0FBA29}" type="slidenum">
              <a:rPr lang="ar-SA" altLang="en-US" smtClean="0"/>
              <a:pPr/>
              <a:t>‹#›</a:t>
            </a:fld>
            <a:endParaRPr lang="en-US" altLang="en-US"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477135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000" y="2057400"/>
            <a:ext cx="2739019" cy="3811588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B9C6F-D035-A942-A446-397E8410A5E3}" type="slidenum">
              <a:rPr lang="ar-SA" altLang="en-US" smtClean="0"/>
              <a:pPr/>
              <a:t>‹#›</a:t>
            </a:fld>
            <a:endParaRPr lang="en-US" altLang="en-US"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97903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000" y="2057400"/>
            <a:ext cx="2739019" cy="3811588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B0DF8-C6B4-7840-AA48-E8BAE1EB7C90}" type="slidenum">
              <a:rPr lang="ar-SA" altLang="en-US" smtClean="0"/>
              <a:pPr/>
              <a:t>‹#›</a:t>
            </a:fld>
            <a:endParaRPr lang="en-US" altLang="en-US"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2937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000" y="1825625"/>
            <a:ext cx="76753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8E439D0C-39D1-854C-9DDE-1B2F4B8BD434}" type="slidenum">
              <a:rPr lang="ar-SA" altLang="en-US" smtClean="0"/>
              <a:pPr/>
              <a:t>‹#›</a:t>
            </a:fld>
            <a:endParaRPr lang="en-US" altLang="en-US"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8613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370" r:id="rId1"/>
    <p:sldLayoutId id="2147484371" r:id="rId2"/>
    <p:sldLayoutId id="2147484372" r:id="rId3"/>
    <p:sldLayoutId id="2147484373" r:id="rId4"/>
    <p:sldLayoutId id="2147484374" r:id="rId5"/>
    <p:sldLayoutId id="2147484375" r:id="rId6"/>
    <p:sldLayoutId id="2147484376" r:id="rId7"/>
    <p:sldLayoutId id="2147484377" r:id="rId8"/>
    <p:sldLayoutId id="2147484378" r:id="rId9"/>
    <p:sldLayoutId id="2147484379" r:id="rId10"/>
    <p:sldLayoutId id="2147484380" r:id="rId11"/>
    <p:sldLayoutId id="2147484381" r:id="rId12"/>
    <p:sldLayoutId id="2147484382" r:id="rId13"/>
    <p:sldLayoutId id="2147484383" r:id="rId14"/>
    <p:sldLayoutId id="2147484384" r:id="rId15"/>
    <p:sldLayoutId id="2147484385" r:id="rId16"/>
    <p:sldLayoutId id="2147484386" r:id="rId17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6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286000"/>
            <a:ext cx="7772400" cy="1905000"/>
          </a:xfrm>
          <a:noFill/>
          <a:ln w="28575"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pPr algn="ctr" eaLnBrk="1" hangingPunct="1"/>
            <a:r>
              <a:rPr lang="en-US" altLang="en-US" sz="4000" b="1">
                <a:solidFill>
                  <a:schemeClr val="accent2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Oxidative Decarboxylation and Krebs Cycle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305800" cy="1066800"/>
          </a:xfrm>
          <a:noFill/>
          <a:ln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pPr algn="ctr" eaLnBrk="1" hangingPunct="1"/>
            <a:r>
              <a:rPr lang="en-US" altLang="en-US" sz="3600" b="1" dirty="0">
                <a:solidFill>
                  <a:schemeClr val="accent2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Krebs Cycle Reactions (1)</a:t>
            </a:r>
            <a:endParaRPr lang="en-US" altLang="en-US" sz="3600" b="1" baseline="30000" dirty="0">
              <a:solidFill>
                <a:schemeClr val="accent2">
                  <a:lumMod val="75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9459" name="Picture 2" descr="D:\Arun-Backup\project\Ferrier\Image_Bank\image_bank\images\jpg\figure_9.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1371600"/>
            <a:ext cx="2956951" cy="54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0" name="Rectangle 1"/>
          <p:cNvSpPr>
            <a:spLocks noChangeArrowheads="1"/>
          </p:cNvSpPr>
          <p:nvPr/>
        </p:nvSpPr>
        <p:spPr bwMode="auto">
          <a:xfrm>
            <a:off x="457200" y="2926140"/>
            <a:ext cx="5044049" cy="3754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9pPr>
          </a:lstStyle>
          <a:p>
            <a:pPr algn="just" eaLnBrk="1" hangingPunct="1"/>
            <a:r>
              <a:rPr lang="en-US" altLang="en-US" sz="2000" b="1" dirty="0">
                <a:solidFill>
                  <a:schemeClr val="tx1">
                    <a:lumMod val="95000"/>
                  </a:schemeClr>
                </a:solidFill>
              </a:rPr>
              <a:t>Formation of </a:t>
            </a:r>
            <a:r>
              <a:rPr lang="el-GR" altLang="en-US" sz="2000" b="1" dirty="0">
                <a:solidFill>
                  <a:schemeClr val="tx1">
                    <a:lumMod val="95000"/>
                  </a:schemeClr>
                </a:solidFill>
              </a:rPr>
              <a:t>α-</a:t>
            </a:r>
            <a:r>
              <a:rPr lang="en-US" altLang="en-US" sz="2000" b="1" dirty="0">
                <a:solidFill>
                  <a:schemeClr val="tx1">
                    <a:lumMod val="95000"/>
                  </a:schemeClr>
                </a:solidFill>
              </a:rPr>
              <a:t>ketoglutarate from acetyl coenzyme A (CoA) and </a:t>
            </a:r>
            <a:r>
              <a:rPr lang="en-US" altLang="en-US" sz="2000" b="1" dirty="0" smtClean="0">
                <a:solidFill>
                  <a:schemeClr val="tx1">
                    <a:lumMod val="95000"/>
                  </a:schemeClr>
                </a:solidFill>
              </a:rPr>
              <a:t>oxaloacetate.</a:t>
            </a:r>
            <a:endParaRPr lang="ar-SA" altLang="en-US" sz="2000" b="1" dirty="0" smtClean="0">
              <a:solidFill>
                <a:schemeClr val="tx1">
                  <a:lumMod val="95000"/>
                </a:schemeClr>
              </a:solidFill>
            </a:endParaRPr>
          </a:p>
          <a:p>
            <a:pPr algn="just" eaLnBrk="1" hangingPunct="1"/>
            <a:endParaRPr lang="en-US" altLang="en-US" sz="2000" dirty="0" smtClean="0">
              <a:solidFill>
                <a:schemeClr val="tx1">
                  <a:lumMod val="95000"/>
                </a:schemeClr>
              </a:solidFill>
            </a:endParaRPr>
          </a:p>
          <a:p>
            <a:pPr algn="just" eaLnBrk="1" hangingPunct="1"/>
            <a:endParaRPr lang="en-US" altLang="en-US" sz="2000" dirty="0">
              <a:solidFill>
                <a:schemeClr val="tx1">
                  <a:lumMod val="95000"/>
                </a:schemeClr>
              </a:solidFill>
            </a:endParaRPr>
          </a:p>
          <a:p>
            <a:pPr algn="just" eaLnBrk="1" hangingPunct="1"/>
            <a:endParaRPr lang="en-US" altLang="en-US" sz="2000" dirty="0" smtClean="0">
              <a:solidFill>
                <a:schemeClr val="tx1">
                  <a:lumMod val="95000"/>
                </a:schemeClr>
              </a:solidFill>
            </a:endParaRPr>
          </a:p>
          <a:p>
            <a:pPr algn="just" eaLnBrk="1" hangingPunct="1"/>
            <a:endParaRPr lang="en-US" altLang="en-US" sz="2000" dirty="0">
              <a:solidFill>
                <a:schemeClr val="tx1">
                  <a:lumMod val="95000"/>
                </a:schemeClr>
              </a:solidFill>
            </a:endParaRPr>
          </a:p>
          <a:p>
            <a:pPr algn="just" eaLnBrk="1" hangingPunct="1"/>
            <a:endParaRPr lang="en-US" altLang="en-US" sz="2000" dirty="0" smtClean="0">
              <a:solidFill>
                <a:schemeClr val="tx1">
                  <a:lumMod val="95000"/>
                </a:schemeClr>
              </a:solidFill>
            </a:endParaRPr>
          </a:p>
          <a:p>
            <a:pPr algn="just" eaLnBrk="1" hangingPunct="1"/>
            <a:endParaRPr lang="en-US" altLang="en-US" sz="2000" dirty="0">
              <a:solidFill>
                <a:schemeClr val="tx1">
                  <a:lumMod val="95000"/>
                </a:schemeClr>
              </a:solidFill>
            </a:endParaRPr>
          </a:p>
          <a:p>
            <a:pPr algn="just" eaLnBrk="1" hangingPunct="1"/>
            <a:endParaRPr lang="en-US" altLang="en-US" sz="2000" dirty="0" smtClean="0">
              <a:solidFill>
                <a:schemeClr val="tx1">
                  <a:lumMod val="95000"/>
                </a:schemeClr>
              </a:solidFill>
            </a:endParaRPr>
          </a:p>
          <a:p>
            <a:pPr algn="just" eaLnBrk="1" hangingPunct="1"/>
            <a:endParaRPr lang="en-US" altLang="en-US" sz="2000" dirty="0">
              <a:solidFill>
                <a:schemeClr val="tx1">
                  <a:lumMod val="95000"/>
                </a:schemeClr>
              </a:solidFill>
            </a:endParaRPr>
          </a:p>
          <a:p>
            <a:pPr algn="just" eaLnBrk="1" hangingPunct="1"/>
            <a:endParaRPr lang="ar-SA" altLang="en-US" sz="2000" dirty="0" smtClean="0">
              <a:solidFill>
                <a:schemeClr val="tx1">
                  <a:lumMod val="95000"/>
                </a:schemeClr>
              </a:solidFill>
            </a:endParaRPr>
          </a:p>
          <a:p>
            <a:pPr algn="just" eaLnBrk="1" hangingPunct="1"/>
            <a:r>
              <a:rPr lang="en-US" altLang="en-US" sz="1800" dirty="0" smtClean="0">
                <a:solidFill>
                  <a:schemeClr val="tx1">
                    <a:lumMod val="95000"/>
                  </a:schemeClr>
                </a:solidFill>
              </a:rPr>
              <a:t>NAD(H</a:t>
            </a:r>
            <a:r>
              <a:rPr lang="en-US" altLang="en-US" sz="1800" dirty="0">
                <a:solidFill>
                  <a:schemeClr val="tx1">
                    <a:lumMod val="95000"/>
                  </a:schemeClr>
                </a:solidFill>
              </a:rPr>
              <a:t>) = Nicotinamide adenine dinucleotide.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8305800" cy="838200"/>
          </a:xfrm>
          <a:noFill/>
          <a:ln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pPr algn="ctr" eaLnBrk="1" hangingPunct="1"/>
            <a:r>
              <a:rPr lang="en-US" altLang="en-US" sz="3600" b="1" dirty="0">
                <a:solidFill>
                  <a:schemeClr val="accent2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Krebs Cycle Reactions (2)</a:t>
            </a:r>
            <a:endParaRPr lang="en-US" altLang="en-US" sz="3600" b="1" baseline="30000" dirty="0">
              <a:solidFill>
                <a:schemeClr val="accent2">
                  <a:lumMod val="75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483" name="Rectangle 8"/>
          <p:cNvSpPr>
            <a:spLocks noChangeArrowheads="1"/>
          </p:cNvSpPr>
          <p:nvPr/>
        </p:nvSpPr>
        <p:spPr bwMode="auto">
          <a:xfrm>
            <a:off x="2971800" y="2743200"/>
            <a:ext cx="2819400" cy="1112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>
            <a:lvl1pPr>
              <a:spcBef>
                <a:spcPts val="575"/>
              </a:spcBef>
              <a:buClr>
                <a:schemeClr val="accent1"/>
              </a:buClr>
              <a:buSzPct val="85000"/>
              <a:buFont typeface="Wingdings 2" charset="2"/>
              <a:buChar char=""/>
              <a:defRPr sz="2600">
                <a:solidFill>
                  <a:schemeClr val="tx1"/>
                </a:solidFill>
                <a:latin typeface="Perpetua" charset="0"/>
              </a:defRPr>
            </a:lvl1pPr>
            <a:lvl2pPr marL="742950" indent="-285750">
              <a:spcBef>
                <a:spcPts val="375"/>
              </a:spcBef>
              <a:buClr>
                <a:schemeClr val="accent2"/>
              </a:buClr>
              <a:buSzPct val="85000"/>
              <a:buFont typeface="Wingdings 2" charset="2"/>
              <a:buChar char=""/>
              <a:defRPr sz="2400">
                <a:solidFill>
                  <a:schemeClr val="tx1"/>
                </a:solidFill>
                <a:latin typeface="Perpetua" charset="0"/>
              </a:defRPr>
            </a:lvl2pPr>
            <a:lvl3pPr marL="1143000" indent="-228600">
              <a:spcBef>
                <a:spcPts val="375"/>
              </a:spcBef>
              <a:buClr>
                <a:srgbClr val="E6B1AB"/>
              </a:buClr>
              <a:buSzPct val="85000"/>
              <a:buFont typeface="Wingdings 2" charset="2"/>
              <a:buChar char=""/>
              <a:defRPr sz="2000">
                <a:solidFill>
                  <a:schemeClr val="tx1"/>
                </a:solidFill>
                <a:latin typeface="Perpetua" charset="0"/>
              </a:defRPr>
            </a:lvl3pPr>
            <a:lvl4pPr marL="1600200" indent="-228600">
              <a:spcBef>
                <a:spcPts val="375"/>
              </a:spcBef>
              <a:buClr>
                <a:srgbClr val="A28E6A"/>
              </a:buClr>
              <a:buSzPct val="80000"/>
              <a:buFont typeface="Wingdings 2" charset="2"/>
              <a:buChar char=""/>
              <a:defRPr sz="2000">
                <a:solidFill>
                  <a:schemeClr val="tx1"/>
                </a:solidFill>
                <a:latin typeface="Perpetua" charset="0"/>
              </a:defRPr>
            </a:lvl4pPr>
            <a:lvl5pPr marL="2057400" indent="-228600">
              <a:spcBef>
                <a:spcPts val="375"/>
              </a:spcBef>
              <a:buClr>
                <a:srgbClr val="A28E6A"/>
              </a:buClr>
              <a:buChar char="o"/>
              <a:defRPr sz="2000">
                <a:solidFill>
                  <a:schemeClr val="tx1"/>
                </a:solidFill>
                <a:latin typeface="Perpetua" charset="0"/>
              </a:defRPr>
            </a:lvl5pPr>
            <a:lvl6pPr marL="2514600" indent="-2286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sz="2000">
                <a:solidFill>
                  <a:schemeClr val="tx1"/>
                </a:solidFill>
                <a:latin typeface="Perpetua" charset="0"/>
              </a:defRPr>
            </a:lvl6pPr>
            <a:lvl7pPr marL="2971800" indent="-2286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sz="2000">
                <a:solidFill>
                  <a:schemeClr val="tx1"/>
                </a:solidFill>
                <a:latin typeface="Perpetua" charset="0"/>
              </a:defRPr>
            </a:lvl7pPr>
            <a:lvl8pPr marL="3429000" indent="-2286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sz="2000">
                <a:solidFill>
                  <a:schemeClr val="tx1"/>
                </a:solidFill>
                <a:latin typeface="Perpetua" charset="0"/>
              </a:defRPr>
            </a:lvl8pPr>
            <a:lvl9pPr marL="3886200" indent="-2286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sz="2000">
                <a:solidFill>
                  <a:schemeClr val="tx1"/>
                </a:solidFill>
                <a:latin typeface="Perpetua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FDFF"/>
                </a:solidFill>
                <a:latin typeface="Times New Roman" charset="0"/>
              </a:rPr>
              <a:t>Succinate </a:t>
            </a:r>
            <a:r>
              <a:rPr lang="en-US" altLang="en-US" sz="2000" dirty="0" err="1">
                <a:solidFill>
                  <a:srgbClr val="00FDFF"/>
                </a:solidFill>
                <a:latin typeface="Times New Roman" charset="0"/>
              </a:rPr>
              <a:t>Thiokinase</a:t>
            </a:r>
            <a:endParaRPr lang="en-US" altLang="en-US" sz="2000" baseline="30000" dirty="0">
              <a:solidFill>
                <a:srgbClr val="00FDFF"/>
              </a:solidFill>
              <a:latin typeface="Times New Roman" charset="0"/>
            </a:endParaRPr>
          </a:p>
        </p:txBody>
      </p:sp>
      <p:sp>
        <p:nvSpPr>
          <p:cNvPr id="20484" name="Text Box 9"/>
          <p:cNvSpPr txBox="1">
            <a:spLocks noChangeArrowheads="1"/>
          </p:cNvSpPr>
          <p:nvPr/>
        </p:nvSpPr>
        <p:spPr bwMode="auto">
          <a:xfrm>
            <a:off x="3124200" y="3505200"/>
            <a:ext cx="25908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ts val="575"/>
              </a:spcBef>
              <a:buClr>
                <a:schemeClr val="accent1"/>
              </a:buClr>
              <a:buSzPct val="85000"/>
              <a:buFont typeface="Wingdings 2" charset="2"/>
              <a:buChar char=""/>
              <a:defRPr sz="2600">
                <a:solidFill>
                  <a:schemeClr val="tx1"/>
                </a:solidFill>
                <a:latin typeface="Perpetua" charset="0"/>
              </a:defRPr>
            </a:lvl1pPr>
            <a:lvl2pPr marL="742950" indent="-285750">
              <a:spcBef>
                <a:spcPts val="375"/>
              </a:spcBef>
              <a:buClr>
                <a:schemeClr val="accent2"/>
              </a:buClr>
              <a:buSzPct val="85000"/>
              <a:buFont typeface="Wingdings 2" charset="2"/>
              <a:buChar char=""/>
              <a:defRPr sz="2400">
                <a:solidFill>
                  <a:schemeClr val="tx1"/>
                </a:solidFill>
                <a:latin typeface="Perpetua" charset="0"/>
              </a:defRPr>
            </a:lvl2pPr>
            <a:lvl3pPr marL="1143000" indent="-228600">
              <a:spcBef>
                <a:spcPts val="375"/>
              </a:spcBef>
              <a:buClr>
                <a:srgbClr val="E6B1AB"/>
              </a:buClr>
              <a:buSzPct val="85000"/>
              <a:buFont typeface="Wingdings 2" charset="2"/>
              <a:buChar char=""/>
              <a:defRPr sz="2000">
                <a:solidFill>
                  <a:schemeClr val="tx1"/>
                </a:solidFill>
                <a:latin typeface="Perpetua" charset="0"/>
              </a:defRPr>
            </a:lvl3pPr>
            <a:lvl4pPr marL="1600200" indent="-228600">
              <a:spcBef>
                <a:spcPts val="375"/>
              </a:spcBef>
              <a:buClr>
                <a:srgbClr val="A28E6A"/>
              </a:buClr>
              <a:buSzPct val="80000"/>
              <a:buFont typeface="Wingdings 2" charset="2"/>
              <a:buChar char=""/>
              <a:defRPr sz="2000">
                <a:solidFill>
                  <a:schemeClr val="tx1"/>
                </a:solidFill>
                <a:latin typeface="Perpetua" charset="0"/>
              </a:defRPr>
            </a:lvl4pPr>
            <a:lvl5pPr marL="2057400" indent="-228600">
              <a:spcBef>
                <a:spcPts val="375"/>
              </a:spcBef>
              <a:buClr>
                <a:srgbClr val="A28E6A"/>
              </a:buClr>
              <a:buChar char="o"/>
              <a:defRPr sz="2000">
                <a:solidFill>
                  <a:schemeClr val="tx1"/>
                </a:solidFill>
                <a:latin typeface="Perpetua" charset="0"/>
              </a:defRPr>
            </a:lvl5pPr>
            <a:lvl6pPr marL="2514600" indent="-2286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sz="2000">
                <a:solidFill>
                  <a:schemeClr val="tx1"/>
                </a:solidFill>
                <a:latin typeface="Perpetua" charset="0"/>
              </a:defRPr>
            </a:lvl6pPr>
            <a:lvl7pPr marL="2971800" indent="-2286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sz="2000">
                <a:solidFill>
                  <a:schemeClr val="tx1"/>
                </a:solidFill>
                <a:latin typeface="Perpetua" charset="0"/>
              </a:defRPr>
            </a:lvl7pPr>
            <a:lvl8pPr marL="3429000" indent="-2286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sz="2000">
                <a:solidFill>
                  <a:schemeClr val="tx1"/>
                </a:solidFill>
                <a:latin typeface="Perpetua" charset="0"/>
              </a:defRPr>
            </a:lvl8pPr>
            <a:lvl9pPr marL="3886200" indent="-2286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sz="2000">
                <a:solidFill>
                  <a:schemeClr val="tx1"/>
                </a:solidFill>
                <a:latin typeface="Perpetua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FFFF99"/>
                </a:solidFill>
                <a:latin typeface="Times New Roman" charset="0"/>
              </a:rPr>
              <a:t>Substrate-Level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FFFF99"/>
                </a:solidFill>
                <a:latin typeface="Times New Roman" charset="0"/>
              </a:rPr>
              <a:t>Phosphorylation</a:t>
            </a:r>
          </a:p>
        </p:txBody>
      </p:sp>
      <p:sp>
        <p:nvSpPr>
          <p:cNvPr id="7" name="Right Arrow 6"/>
          <p:cNvSpPr/>
          <p:nvPr/>
        </p:nvSpPr>
        <p:spPr>
          <a:xfrm>
            <a:off x="5562600" y="3246438"/>
            <a:ext cx="395288" cy="228600"/>
          </a:xfrm>
          <a:prstGeom prst="rightArrow">
            <a:avLst/>
          </a:prstGeom>
          <a:solidFill>
            <a:srgbClr val="C0000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pic>
        <p:nvPicPr>
          <p:cNvPr id="20486" name="Picture 2" descr="D:\Arun-Backup\project\Ferrier\Image_Bank\image_bank\images\jpg\figure_9.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3811" y="1093800"/>
            <a:ext cx="2714530" cy="568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7" name="Rectangle 1"/>
          <p:cNvSpPr>
            <a:spLocks noChangeArrowheads="1"/>
          </p:cNvSpPr>
          <p:nvPr/>
        </p:nvSpPr>
        <p:spPr bwMode="auto">
          <a:xfrm>
            <a:off x="228600" y="4844296"/>
            <a:ext cx="5387327" cy="1785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9pPr>
          </a:lstStyle>
          <a:p>
            <a:pPr eaLnBrk="1" hangingPunct="1"/>
            <a:r>
              <a:rPr lang="en-US" altLang="en-US" sz="2000" b="1" dirty="0">
                <a:solidFill>
                  <a:schemeClr val="tx1">
                    <a:lumMod val="95000"/>
                  </a:schemeClr>
                </a:solidFill>
              </a:rPr>
              <a:t>Formation of malate from </a:t>
            </a:r>
            <a:r>
              <a:rPr lang="el-GR" altLang="en-US" sz="2000" b="1" dirty="0">
                <a:solidFill>
                  <a:schemeClr val="tx1">
                    <a:lumMod val="95000"/>
                  </a:schemeClr>
                </a:solidFill>
              </a:rPr>
              <a:t>α-</a:t>
            </a:r>
            <a:r>
              <a:rPr lang="en-US" altLang="en-US" sz="2000" b="1" dirty="0">
                <a:solidFill>
                  <a:schemeClr val="tx1">
                    <a:lumMod val="95000"/>
                  </a:schemeClr>
                </a:solidFill>
              </a:rPr>
              <a:t>ketoglutarate.</a:t>
            </a:r>
            <a:r>
              <a:rPr lang="en-US" altLang="en-US" sz="1800" dirty="0">
                <a:solidFill>
                  <a:schemeClr val="tx1">
                    <a:lumMod val="95000"/>
                  </a:schemeClr>
                </a:solidFill>
              </a:rPr>
              <a:t> </a:t>
            </a:r>
          </a:p>
          <a:p>
            <a:pPr eaLnBrk="1" hangingPunct="1"/>
            <a:endParaRPr lang="ar-SA" altLang="en-US" sz="1800" dirty="0" smtClean="0">
              <a:solidFill>
                <a:schemeClr val="tx1">
                  <a:lumMod val="95000"/>
                </a:schemeClr>
              </a:solidFill>
            </a:endParaRPr>
          </a:p>
          <a:p>
            <a:pPr eaLnBrk="1" hangingPunct="1"/>
            <a:r>
              <a:rPr lang="en-US" altLang="en-US" sz="1800" dirty="0" smtClean="0">
                <a:solidFill>
                  <a:schemeClr val="tx1">
                    <a:lumMod val="95000"/>
                  </a:schemeClr>
                </a:solidFill>
              </a:rPr>
              <a:t>NAD(H</a:t>
            </a:r>
            <a:r>
              <a:rPr lang="en-US" altLang="en-US" sz="1800" dirty="0">
                <a:solidFill>
                  <a:schemeClr val="tx1">
                    <a:lumMod val="95000"/>
                  </a:schemeClr>
                </a:solidFill>
              </a:rPr>
              <a:t>) = nicotinamide adenine </a:t>
            </a:r>
            <a:r>
              <a:rPr lang="en-US" altLang="en-US" sz="1800" dirty="0" smtClean="0">
                <a:solidFill>
                  <a:schemeClr val="tx1">
                    <a:lumMod val="95000"/>
                  </a:schemeClr>
                </a:solidFill>
              </a:rPr>
              <a:t>dinucleotide</a:t>
            </a:r>
            <a:endParaRPr lang="ar-SA" altLang="en-US" sz="1800" dirty="0" smtClean="0">
              <a:solidFill>
                <a:schemeClr val="tx1">
                  <a:lumMod val="95000"/>
                </a:schemeClr>
              </a:solidFill>
            </a:endParaRPr>
          </a:p>
          <a:p>
            <a:pPr eaLnBrk="1" hangingPunct="1"/>
            <a:r>
              <a:rPr lang="en-US" altLang="en-US" sz="1800" dirty="0" smtClean="0">
                <a:solidFill>
                  <a:schemeClr val="tx1">
                    <a:lumMod val="95000"/>
                  </a:schemeClr>
                </a:solidFill>
              </a:rPr>
              <a:t>GDP </a:t>
            </a:r>
            <a:r>
              <a:rPr lang="en-US" altLang="en-US" sz="1800" dirty="0">
                <a:solidFill>
                  <a:schemeClr val="tx1">
                    <a:lumMod val="95000"/>
                  </a:schemeClr>
                </a:solidFill>
              </a:rPr>
              <a:t>= guanosine diphosphate;</a:t>
            </a:r>
          </a:p>
          <a:p>
            <a:pPr eaLnBrk="1" hangingPunct="1"/>
            <a:r>
              <a:rPr lang="en-US" altLang="en-US" sz="1800" dirty="0">
                <a:solidFill>
                  <a:schemeClr val="tx1">
                    <a:lumMod val="95000"/>
                  </a:schemeClr>
                </a:solidFill>
              </a:rPr>
              <a:t>P = </a:t>
            </a:r>
            <a:r>
              <a:rPr lang="en-US" altLang="en-US" sz="1800" dirty="0" smtClean="0">
                <a:solidFill>
                  <a:schemeClr val="tx1">
                    <a:lumMod val="95000"/>
                  </a:schemeClr>
                </a:solidFill>
              </a:rPr>
              <a:t>phosphate</a:t>
            </a:r>
            <a:endParaRPr lang="ar-SA" altLang="en-US" sz="1800" dirty="0" smtClean="0">
              <a:solidFill>
                <a:schemeClr val="tx1">
                  <a:lumMod val="95000"/>
                </a:schemeClr>
              </a:solidFill>
            </a:endParaRPr>
          </a:p>
          <a:p>
            <a:pPr eaLnBrk="1" hangingPunct="1"/>
            <a:r>
              <a:rPr lang="en-US" altLang="en-US" sz="1800" dirty="0" smtClean="0">
                <a:solidFill>
                  <a:schemeClr val="tx1">
                    <a:lumMod val="95000"/>
                  </a:schemeClr>
                </a:solidFill>
              </a:rPr>
              <a:t>FAD(H</a:t>
            </a:r>
            <a:r>
              <a:rPr lang="en-US" altLang="en-US" sz="1800" baseline="-25000" dirty="0" smtClean="0">
                <a:solidFill>
                  <a:schemeClr val="tx1">
                    <a:lumMod val="95000"/>
                  </a:schemeClr>
                </a:solidFill>
              </a:rPr>
              <a:t>2</a:t>
            </a:r>
            <a:r>
              <a:rPr lang="en-US" altLang="en-US" sz="1800" dirty="0">
                <a:solidFill>
                  <a:schemeClr val="tx1">
                    <a:lumMod val="95000"/>
                  </a:schemeClr>
                </a:solidFill>
              </a:rPr>
              <a:t>) = </a:t>
            </a:r>
            <a:r>
              <a:rPr lang="en-US" altLang="en-US" sz="1800" dirty="0" err="1">
                <a:solidFill>
                  <a:schemeClr val="tx1">
                    <a:lumMod val="95000"/>
                  </a:schemeClr>
                </a:solidFill>
              </a:rPr>
              <a:t>flavin</a:t>
            </a:r>
            <a:r>
              <a:rPr lang="en-US" altLang="en-US" sz="1800" dirty="0">
                <a:solidFill>
                  <a:schemeClr val="tx1">
                    <a:lumMod val="95000"/>
                  </a:schemeClr>
                </a:solidFill>
              </a:rPr>
              <a:t> adenine dinucleotide.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8382000" cy="990600"/>
          </a:xfrm>
          <a:noFill/>
          <a:ln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pPr algn="ctr" eaLnBrk="1" hangingPunct="1"/>
            <a:r>
              <a:rPr lang="en-US" altLang="en-US" sz="3600" b="1" dirty="0">
                <a:solidFill>
                  <a:schemeClr val="accent2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Krebs Cycle Reactions (3)</a:t>
            </a:r>
            <a:endParaRPr lang="en-US" altLang="en-US" sz="3600" b="1" baseline="30000" dirty="0">
              <a:solidFill>
                <a:schemeClr val="accent2">
                  <a:lumMod val="75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1507" name="Picture 2" descr="D:\Arun-Backup\project\Ferrier\Image_Bank\image_bank\images\jpg\figure_9.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4" y="1524000"/>
            <a:ext cx="4127185" cy="417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8" name="Rectangle 1"/>
          <p:cNvSpPr>
            <a:spLocks noChangeArrowheads="1"/>
          </p:cNvSpPr>
          <p:nvPr/>
        </p:nvSpPr>
        <p:spPr bwMode="auto">
          <a:xfrm>
            <a:off x="152400" y="5827693"/>
            <a:ext cx="79248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9pPr>
          </a:lstStyle>
          <a:p>
            <a:pPr eaLnBrk="1" hangingPunct="1"/>
            <a:r>
              <a:rPr lang="en-US" altLang="en-US" sz="2000" b="1" dirty="0">
                <a:solidFill>
                  <a:schemeClr val="tx1">
                    <a:lumMod val="95000"/>
                  </a:schemeClr>
                </a:solidFill>
              </a:rPr>
              <a:t>Formation (regeneration) of oxaloacetate from malate.</a:t>
            </a:r>
          </a:p>
          <a:p>
            <a:pPr eaLnBrk="1" hangingPunct="1"/>
            <a:endParaRPr lang="ar-SA" altLang="en-US" sz="1800" dirty="0" smtClean="0">
              <a:solidFill>
                <a:schemeClr val="tx1">
                  <a:lumMod val="95000"/>
                </a:schemeClr>
              </a:solidFill>
            </a:endParaRPr>
          </a:p>
          <a:p>
            <a:pPr eaLnBrk="1" hangingPunct="1"/>
            <a:r>
              <a:rPr lang="en-US" altLang="en-US" sz="1800" dirty="0" smtClean="0">
                <a:solidFill>
                  <a:schemeClr val="tx1">
                    <a:lumMod val="95000"/>
                  </a:schemeClr>
                </a:solidFill>
              </a:rPr>
              <a:t>NAD(H</a:t>
            </a:r>
            <a:r>
              <a:rPr lang="en-US" altLang="en-US" sz="1800" dirty="0">
                <a:solidFill>
                  <a:schemeClr val="tx1">
                    <a:lumMod val="95000"/>
                  </a:schemeClr>
                </a:solidFill>
              </a:rPr>
              <a:t>) = nicotinamide adenine dinucleotide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8382000" cy="1143000"/>
          </a:xfrm>
          <a:noFill/>
          <a:ln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pPr algn="ctr" eaLnBrk="1" hangingPunct="1"/>
            <a:r>
              <a:rPr lang="en-US" altLang="en-US" sz="3600" b="1" dirty="0">
                <a:solidFill>
                  <a:schemeClr val="accent2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Krebs Cycle: Energy Yield</a:t>
            </a:r>
            <a:endParaRPr lang="en-US" altLang="en-US" sz="3600" b="1" baseline="30000" dirty="0">
              <a:solidFill>
                <a:schemeClr val="accent2">
                  <a:lumMod val="75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2531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295400"/>
            <a:ext cx="4019550" cy="468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2" name="Rectangle 2"/>
          <p:cNvSpPr>
            <a:spLocks noChangeArrowheads="1"/>
          </p:cNvSpPr>
          <p:nvPr/>
        </p:nvSpPr>
        <p:spPr bwMode="auto">
          <a:xfrm>
            <a:off x="228600" y="5981700"/>
            <a:ext cx="93726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9pPr>
          </a:lstStyle>
          <a:p>
            <a:pPr eaLnBrk="1" hangingPunct="1"/>
            <a:r>
              <a:rPr lang="en-US" altLang="en-US" sz="2000">
                <a:solidFill>
                  <a:schemeClr val="tx1">
                    <a:lumMod val="95000"/>
                  </a:schemeClr>
                </a:solidFill>
              </a:rPr>
              <a:t>Number of ATP molecules produced from the oxidation of one molecule of acetyl coenzyme A (CoA) using both substrate-level and oxidative phosphorylation.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8382000" cy="1295400"/>
          </a:xfrm>
          <a:noFill/>
          <a:ln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pPr algn="ctr" eaLnBrk="1" hangingPunct="1"/>
            <a:r>
              <a:rPr lang="en-US" altLang="en-US" sz="3600" b="1" dirty="0">
                <a:solidFill>
                  <a:schemeClr val="accent2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Krebs Cycle: Energy Yield</a:t>
            </a:r>
            <a:endParaRPr lang="en-US" altLang="en-US" sz="3600" b="1" baseline="30000" dirty="0">
              <a:solidFill>
                <a:schemeClr val="accent2">
                  <a:lumMod val="75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3555" name="Picture 2" descr="D:\Arun-Backup\project\Ferrier\Image_Bank\image_bank\images\jpg\figure_9.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5337" y="1785938"/>
            <a:ext cx="5249863" cy="412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228600" y="5981700"/>
            <a:ext cx="93726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9pPr>
          </a:lstStyle>
          <a:p>
            <a:pPr eaLnBrk="1" hangingPunct="1"/>
            <a:r>
              <a:rPr lang="en-US" altLang="en-US" sz="2000" dirty="0">
                <a:solidFill>
                  <a:schemeClr val="tx1">
                    <a:lumMod val="95000"/>
                  </a:schemeClr>
                </a:solidFill>
              </a:rPr>
              <a:t>Number of ATP molecules produced from the oxidation of one molecule of acetyl coenzyme A (CoA) using both substrate-level and oxidative phosphorylation.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8382000" cy="1447800"/>
          </a:xfrm>
          <a:noFill/>
          <a:ln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pPr algn="ctr" eaLnBrk="1" hangingPunct="1"/>
            <a:r>
              <a:rPr lang="en-US" altLang="en-US" sz="3600" b="1" dirty="0">
                <a:solidFill>
                  <a:schemeClr val="accent2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Net ATP Production by</a:t>
            </a:r>
            <a:r>
              <a:rPr lang="en-US" altLang="en-US" sz="3600" dirty="0">
                <a:solidFill>
                  <a:schemeClr val="accent2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/>
            </a:r>
            <a:br>
              <a:rPr lang="en-US" altLang="en-US" sz="3600" dirty="0">
                <a:solidFill>
                  <a:schemeClr val="accent2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altLang="en-US" sz="3600" b="1" dirty="0">
                <a:solidFill>
                  <a:schemeClr val="accent2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Complete Glucose Oxidation</a:t>
            </a:r>
            <a:endParaRPr lang="en-US" altLang="en-US" sz="3600" b="1" baseline="30000" dirty="0">
              <a:solidFill>
                <a:schemeClr val="accent2">
                  <a:lumMod val="75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4579" name="Text Box 4"/>
          <p:cNvSpPr txBox="1">
            <a:spLocks noChangeArrowheads="1"/>
          </p:cNvSpPr>
          <p:nvPr/>
        </p:nvSpPr>
        <p:spPr bwMode="auto">
          <a:xfrm>
            <a:off x="381000" y="2884944"/>
            <a:ext cx="8382000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575"/>
              </a:spcBef>
              <a:buClr>
                <a:schemeClr val="accent1"/>
              </a:buClr>
              <a:buSzPct val="85000"/>
              <a:buFont typeface="Wingdings 2" charset="2"/>
              <a:buChar char=""/>
              <a:defRPr sz="2600">
                <a:solidFill>
                  <a:schemeClr val="tx1"/>
                </a:solidFill>
                <a:latin typeface="Perpetua" charset="0"/>
              </a:defRPr>
            </a:lvl1pPr>
            <a:lvl2pPr marL="742950" indent="-285750">
              <a:spcBef>
                <a:spcPts val="375"/>
              </a:spcBef>
              <a:buClr>
                <a:schemeClr val="accent2"/>
              </a:buClr>
              <a:buSzPct val="85000"/>
              <a:buFont typeface="Wingdings 2" charset="2"/>
              <a:buChar char=""/>
              <a:defRPr sz="2400">
                <a:solidFill>
                  <a:schemeClr val="tx1"/>
                </a:solidFill>
                <a:latin typeface="Perpetua" charset="0"/>
              </a:defRPr>
            </a:lvl2pPr>
            <a:lvl3pPr marL="1143000" indent="-228600">
              <a:spcBef>
                <a:spcPts val="375"/>
              </a:spcBef>
              <a:buClr>
                <a:srgbClr val="E6B1AB"/>
              </a:buClr>
              <a:buSzPct val="85000"/>
              <a:buFont typeface="Wingdings 2" charset="2"/>
              <a:buChar char=""/>
              <a:defRPr sz="2000">
                <a:solidFill>
                  <a:schemeClr val="tx1"/>
                </a:solidFill>
                <a:latin typeface="Perpetua" charset="0"/>
              </a:defRPr>
            </a:lvl3pPr>
            <a:lvl4pPr marL="1600200" indent="-228600">
              <a:spcBef>
                <a:spcPts val="375"/>
              </a:spcBef>
              <a:buClr>
                <a:srgbClr val="A28E6A"/>
              </a:buClr>
              <a:buSzPct val="80000"/>
              <a:buFont typeface="Wingdings 2" charset="2"/>
              <a:buChar char=""/>
              <a:defRPr sz="2000">
                <a:solidFill>
                  <a:schemeClr val="tx1"/>
                </a:solidFill>
                <a:latin typeface="Perpetua" charset="0"/>
              </a:defRPr>
            </a:lvl4pPr>
            <a:lvl5pPr marL="2057400" indent="-228600">
              <a:spcBef>
                <a:spcPts val="375"/>
              </a:spcBef>
              <a:buClr>
                <a:srgbClr val="A28E6A"/>
              </a:buClr>
              <a:buChar char="o"/>
              <a:defRPr sz="2000">
                <a:solidFill>
                  <a:schemeClr val="tx1"/>
                </a:solidFill>
                <a:latin typeface="Perpetua" charset="0"/>
              </a:defRPr>
            </a:lvl5pPr>
            <a:lvl6pPr marL="2514600" indent="-2286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sz="2000">
                <a:solidFill>
                  <a:schemeClr val="tx1"/>
                </a:solidFill>
                <a:latin typeface="Perpetua" charset="0"/>
              </a:defRPr>
            </a:lvl6pPr>
            <a:lvl7pPr marL="2971800" indent="-2286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sz="2000">
                <a:solidFill>
                  <a:schemeClr val="tx1"/>
                </a:solidFill>
                <a:latin typeface="Perpetua" charset="0"/>
              </a:defRPr>
            </a:lvl7pPr>
            <a:lvl8pPr marL="3429000" indent="-2286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sz="2000">
                <a:solidFill>
                  <a:schemeClr val="tx1"/>
                </a:solidFill>
                <a:latin typeface="Perpetua" charset="0"/>
              </a:defRPr>
            </a:lvl8pPr>
            <a:lvl9pPr marL="3886200" indent="-2286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sz="2000">
                <a:solidFill>
                  <a:schemeClr val="tx1"/>
                </a:solidFill>
                <a:latin typeface="Perpetua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 dirty="0">
                <a:solidFill>
                  <a:srgbClr val="FFFF99"/>
                </a:solidFill>
                <a:latin typeface="Times New Roman" charset="0"/>
              </a:rPr>
              <a:t>Aerobic glycolysis:</a:t>
            </a:r>
            <a:r>
              <a:rPr lang="en-US" altLang="en-US" sz="2400" b="1" dirty="0">
                <a:solidFill>
                  <a:schemeClr val="tx1">
                    <a:lumMod val="95000"/>
                  </a:schemeClr>
                </a:solidFill>
                <a:latin typeface="Times New Roman" charset="0"/>
              </a:rPr>
              <a:t>				</a:t>
            </a:r>
            <a:r>
              <a:rPr lang="en-US" altLang="en-US" sz="2400" dirty="0">
                <a:solidFill>
                  <a:schemeClr val="tx1">
                    <a:lumMod val="95000"/>
                  </a:schemeClr>
                </a:solidFill>
                <a:latin typeface="Times New Roman" charset="0"/>
              </a:rPr>
              <a:t>	</a:t>
            </a:r>
            <a:r>
              <a:rPr lang="en-US" altLang="en-US" sz="2400" dirty="0" smtClean="0">
                <a:solidFill>
                  <a:schemeClr val="tx1">
                    <a:lumMod val="95000"/>
                  </a:schemeClr>
                </a:solidFill>
                <a:latin typeface="Times New Roman" charset="0"/>
              </a:rPr>
              <a:t>        8 </a:t>
            </a:r>
            <a:r>
              <a:rPr lang="en-US" altLang="en-US" sz="2400" dirty="0">
                <a:solidFill>
                  <a:schemeClr val="tx1">
                    <a:lumMod val="95000"/>
                  </a:schemeClr>
                </a:solidFill>
                <a:latin typeface="Times New Roman" charset="0"/>
              </a:rPr>
              <a:t>ATP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 b="1" dirty="0">
              <a:solidFill>
                <a:schemeClr val="tx1">
                  <a:lumMod val="95000"/>
                </a:schemeClr>
              </a:solidFill>
              <a:latin typeface="Times New Roman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 dirty="0">
                <a:solidFill>
                  <a:srgbClr val="FFFF99"/>
                </a:solidFill>
                <a:latin typeface="Times New Roman" charset="0"/>
              </a:rPr>
              <a:t>Oxidative decarboxylation:</a:t>
            </a:r>
            <a:r>
              <a:rPr lang="en-US" altLang="en-US" sz="2400" b="1" dirty="0">
                <a:solidFill>
                  <a:schemeClr val="tx1">
                    <a:lumMod val="95000"/>
                  </a:schemeClr>
                </a:solidFill>
                <a:latin typeface="Times New Roman" charset="0"/>
              </a:rPr>
              <a:t>	</a:t>
            </a:r>
            <a:r>
              <a:rPr lang="en-US" altLang="en-US" sz="2400" b="1" dirty="0" smtClean="0">
                <a:solidFill>
                  <a:schemeClr val="tx1">
                    <a:lumMod val="95000"/>
                  </a:schemeClr>
                </a:solidFill>
                <a:latin typeface="Times New Roman" charset="0"/>
              </a:rPr>
              <a:t>          </a:t>
            </a:r>
            <a:r>
              <a:rPr lang="en-US" altLang="en-US" sz="2400" dirty="0" smtClean="0">
                <a:solidFill>
                  <a:schemeClr val="tx1">
                    <a:lumMod val="95000"/>
                  </a:schemeClr>
                </a:solidFill>
                <a:latin typeface="Times New Roman" charset="0"/>
              </a:rPr>
              <a:t>  2 </a:t>
            </a:r>
            <a:r>
              <a:rPr lang="en-US" altLang="en-US" sz="2400" dirty="0">
                <a:solidFill>
                  <a:schemeClr val="tx1">
                    <a:lumMod val="95000"/>
                  </a:schemeClr>
                </a:solidFill>
                <a:latin typeface="Times New Roman" charset="0"/>
              </a:rPr>
              <a:t>X 3 = 	</a:t>
            </a:r>
            <a:r>
              <a:rPr lang="en-US" altLang="en-US" sz="2400" dirty="0" smtClean="0">
                <a:solidFill>
                  <a:schemeClr val="tx1">
                    <a:lumMod val="95000"/>
                  </a:schemeClr>
                </a:solidFill>
                <a:latin typeface="Times New Roman" charset="0"/>
              </a:rPr>
              <a:t>        6 </a:t>
            </a:r>
            <a:r>
              <a:rPr lang="en-US" altLang="en-US" sz="2400" dirty="0">
                <a:solidFill>
                  <a:schemeClr val="tx1">
                    <a:lumMod val="95000"/>
                  </a:schemeClr>
                </a:solidFill>
                <a:latin typeface="Times New Roman" charset="0"/>
              </a:rPr>
              <a:t>ATP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 b="1" dirty="0">
              <a:solidFill>
                <a:schemeClr val="tx1">
                  <a:lumMod val="95000"/>
                </a:schemeClr>
              </a:solidFill>
              <a:latin typeface="Times New Roman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 dirty="0">
                <a:solidFill>
                  <a:srgbClr val="FFFF99"/>
                </a:solidFill>
                <a:latin typeface="Times New Roman" charset="0"/>
              </a:rPr>
              <a:t>Krebs cycle:</a:t>
            </a:r>
            <a:r>
              <a:rPr lang="en-US" altLang="en-US" sz="2400" b="1" dirty="0">
                <a:solidFill>
                  <a:schemeClr val="tx1">
                    <a:lumMod val="95000"/>
                  </a:schemeClr>
                </a:solidFill>
                <a:latin typeface="Times New Roman" charset="0"/>
              </a:rPr>
              <a:t>				</a:t>
            </a:r>
            <a:r>
              <a:rPr lang="en-US" altLang="en-US" sz="2400" dirty="0">
                <a:solidFill>
                  <a:schemeClr val="tx1">
                    <a:lumMod val="95000"/>
                  </a:schemeClr>
                </a:solidFill>
                <a:latin typeface="Times New Roman" charset="0"/>
              </a:rPr>
              <a:t>2 X 12 =	</a:t>
            </a:r>
            <a:r>
              <a:rPr lang="en-US" altLang="en-US" sz="2400" dirty="0" smtClean="0">
                <a:solidFill>
                  <a:schemeClr val="tx1">
                    <a:lumMod val="95000"/>
                  </a:schemeClr>
                </a:solidFill>
                <a:latin typeface="Times New Roman" charset="0"/>
              </a:rPr>
              <a:t>       24 </a:t>
            </a:r>
            <a:r>
              <a:rPr lang="en-US" altLang="en-US" sz="2400" dirty="0">
                <a:solidFill>
                  <a:schemeClr val="tx1">
                    <a:lumMod val="95000"/>
                  </a:schemeClr>
                </a:solidFill>
                <a:latin typeface="Times New Roman" charset="0"/>
              </a:rPr>
              <a:t>ATP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 b="1" dirty="0">
              <a:solidFill>
                <a:schemeClr val="tx1">
                  <a:lumMod val="95000"/>
                </a:schemeClr>
              </a:solidFill>
              <a:latin typeface="Times New Roman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 dirty="0">
                <a:solidFill>
                  <a:srgbClr val="00FDFF"/>
                </a:solidFill>
                <a:latin typeface="Times New Roman" charset="0"/>
              </a:rPr>
              <a:t>Net:</a:t>
            </a:r>
            <a:r>
              <a:rPr lang="en-US" altLang="en-US" sz="2400" b="1" dirty="0">
                <a:solidFill>
                  <a:schemeClr val="tx1">
                    <a:lumMod val="95000"/>
                  </a:schemeClr>
                </a:solidFill>
                <a:latin typeface="Times New Roman" charset="0"/>
              </a:rPr>
              <a:t>						</a:t>
            </a:r>
            <a:r>
              <a:rPr lang="en-US" altLang="en-US" sz="2400" dirty="0" smtClean="0">
                <a:solidFill>
                  <a:schemeClr val="tx1">
                    <a:lumMod val="95000"/>
                  </a:schemeClr>
                </a:solidFill>
                <a:latin typeface="Times New Roman" charset="0"/>
              </a:rPr>
              <a:t>                   38 </a:t>
            </a:r>
            <a:r>
              <a:rPr lang="en-US" altLang="en-US" sz="2400" dirty="0">
                <a:solidFill>
                  <a:schemeClr val="tx1">
                    <a:lumMod val="95000"/>
                  </a:schemeClr>
                </a:solidFill>
                <a:latin typeface="Times New Roman" charset="0"/>
              </a:rPr>
              <a:t>ATP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381000" y="5029200"/>
            <a:ext cx="8305800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382000" cy="1325563"/>
          </a:xfrm>
        </p:spPr>
        <p:txBody>
          <a:bodyPr/>
          <a:lstStyle/>
          <a:p>
            <a:pPr algn="ctr"/>
            <a:r>
              <a:rPr lang="en-US" altLang="en-US" sz="3600" b="1" dirty="0">
                <a:solidFill>
                  <a:schemeClr val="accent2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Regulation of Oxidative Decarboxylation and Krebs Cycle</a:t>
            </a:r>
          </a:p>
        </p:txBody>
      </p:sp>
      <p:sp>
        <p:nvSpPr>
          <p:cNvPr id="25603" name="Text Box 8"/>
          <p:cNvSpPr txBox="1">
            <a:spLocks noChangeArrowheads="1"/>
          </p:cNvSpPr>
          <p:nvPr/>
        </p:nvSpPr>
        <p:spPr bwMode="auto">
          <a:xfrm>
            <a:off x="381000" y="2310348"/>
            <a:ext cx="8382000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50838" indent="-350838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1pPr>
            <a:lvl2pPr marL="808038" indent="-350838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9pPr>
          </a:lstStyle>
          <a:p>
            <a:pPr marL="342900" indent="-342900" eaLnBrk="1" hangingPunct="1">
              <a:buClr>
                <a:srgbClr val="C00000"/>
              </a:buClr>
              <a:buFont typeface="Arial" charset="0"/>
              <a:buChar char="•"/>
            </a:pPr>
            <a:r>
              <a:rPr lang="en-US" altLang="en-US" dirty="0">
                <a:solidFill>
                  <a:schemeClr val="tx1">
                    <a:lumMod val="95000"/>
                  </a:schemeClr>
                </a:solidFill>
              </a:rPr>
              <a:t>PDH complex and the TCA cycle are both </a:t>
            </a:r>
            <a:r>
              <a:rPr lang="en-US" altLang="en-US" b="1" dirty="0">
                <a:solidFill>
                  <a:srgbClr val="FFFF99"/>
                </a:solidFill>
              </a:rPr>
              <a:t>up-regulated</a:t>
            </a:r>
            <a:r>
              <a:rPr lang="en-US" altLang="en-US" dirty="0">
                <a:solidFill>
                  <a:schemeClr val="tx1">
                    <a:lumMod val="95000"/>
                  </a:schemeClr>
                </a:solidFill>
              </a:rPr>
              <a:t> in response to a </a:t>
            </a:r>
            <a:r>
              <a:rPr lang="en-US" altLang="en-US" b="1" dirty="0">
                <a:solidFill>
                  <a:srgbClr val="FFFF99"/>
                </a:solidFill>
              </a:rPr>
              <a:t>decrease in the ratio</a:t>
            </a:r>
            <a:r>
              <a:rPr lang="en-US" altLang="en-US" dirty="0">
                <a:solidFill>
                  <a:schemeClr val="tx1">
                    <a:lumMod val="95000"/>
                  </a:schemeClr>
                </a:solidFill>
              </a:rPr>
              <a:t> of </a:t>
            </a:r>
          </a:p>
          <a:p>
            <a:pPr marL="800100" lvl="1" indent="-342900" eaLnBrk="1" hangingPunct="1">
              <a:buClr>
                <a:srgbClr val="C00000"/>
              </a:buClr>
              <a:buFont typeface="Arial" charset="0"/>
              <a:buChar char="•"/>
            </a:pPr>
            <a:r>
              <a:rPr lang="en-US" altLang="en-US" dirty="0">
                <a:solidFill>
                  <a:schemeClr val="tx1">
                    <a:lumMod val="95000"/>
                  </a:schemeClr>
                </a:solidFill>
              </a:rPr>
              <a:t>ATP:ADP</a:t>
            </a:r>
          </a:p>
          <a:p>
            <a:pPr marL="800100" lvl="1" indent="-342900" eaLnBrk="1" hangingPunct="1">
              <a:buClr>
                <a:srgbClr val="C00000"/>
              </a:buClr>
              <a:buFont typeface="Arial" charset="0"/>
              <a:buChar char="•"/>
            </a:pPr>
            <a:r>
              <a:rPr lang="en-US" altLang="en-US" dirty="0">
                <a:solidFill>
                  <a:schemeClr val="tx1">
                    <a:lumMod val="95000"/>
                  </a:schemeClr>
                </a:solidFill>
              </a:rPr>
              <a:t>NADH:NAD</a:t>
            </a:r>
            <a:r>
              <a:rPr lang="en-US" altLang="en-US" baseline="30000" dirty="0">
                <a:solidFill>
                  <a:schemeClr val="tx1">
                    <a:lumMod val="95000"/>
                  </a:schemeClr>
                </a:solidFill>
              </a:rPr>
              <a:t>+</a:t>
            </a:r>
          </a:p>
          <a:p>
            <a:pPr marL="342900" indent="-342900" eaLnBrk="1" hangingPunct="1">
              <a:buClr>
                <a:srgbClr val="C00000"/>
              </a:buClr>
              <a:buFont typeface="Arial" charset="0"/>
              <a:buChar char="•"/>
            </a:pPr>
            <a:r>
              <a:rPr lang="en-US" altLang="en-US" dirty="0">
                <a:solidFill>
                  <a:schemeClr val="tx1">
                    <a:lumMod val="95000"/>
                  </a:schemeClr>
                </a:solidFill>
              </a:rPr>
              <a:t>TCA cycle activators are:</a:t>
            </a:r>
          </a:p>
          <a:p>
            <a:pPr marL="800100" lvl="1" indent="-342900" eaLnBrk="1" hangingPunct="1">
              <a:buClr>
                <a:srgbClr val="C00000"/>
              </a:buClr>
              <a:buFont typeface="Arial" charset="0"/>
              <a:buChar char="•"/>
            </a:pPr>
            <a:r>
              <a:rPr lang="en-US" altLang="en-US" dirty="0">
                <a:solidFill>
                  <a:schemeClr val="tx1">
                    <a:lumMod val="95000"/>
                  </a:schemeClr>
                </a:solidFill>
              </a:rPr>
              <a:t>ADP</a:t>
            </a:r>
          </a:p>
          <a:p>
            <a:pPr marL="800100" lvl="1" indent="-342900" eaLnBrk="1" hangingPunct="1">
              <a:buClr>
                <a:srgbClr val="C00000"/>
              </a:buClr>
              <a:buFont typeface="Arial" charset="0"/>
              <a:buChar char="•"/>
            </a:pPr>
            <a:r>
              <a:rPr lang="en-US" altLang="en-US" dirty="0">
                <a:solidFill>
                  <a:schemeClr val="tx1">
                    <a:lumMod val="95000"/>
                  </a:schemeClr>
                </a:solidFill>
              </a:rPr>
              <a:t>Ca</a:t>
            </a:r>
            <a:r>
              <a:rPr lang="en-US" altLang="en-US" baseline="30000" dirty="0">
                <a:solidFill>
                  <a:schemeClr val="tx1">
                    <a:lumMod val="95000"/>
                  </a:schemeClr>
                </a:solidFill>
              </a:rPr>
              <a:t>2+ </a:t>
            </a:r>
          </a:p>
          <a:p>
            <a:pPr marL="342900" indent="-342900" eaLnBrk="1" hangingPunct="1">
              <a:buClr>
                <a:srgbClr val="C00000"/>
              </a:buClr>
              <a:buFont typeface="Arial" charset="0"/>
              <a:buChar char="•"/>
            </a:pPr>
            <a:r>
              <a:rPr lang="en-US" altLang="en-US" dirty="0">
                <a:solidFill>
                  <a:schemeClr val="tx1">
                    <a:lumMod val="95000"/>
                  </a:schemeClr>
                </a:solidFill>
              </a:rPr>
              <a:t>TCA cycle inhibitors are:</a:t>
            </a:r>
          </a:p>
          <a:p>
            <a:pPr marL="800100" lvl="1" indent="-342900" eaLnBrk="1" hangingPunct="1">
              <a:buClr>
                <a:srgbClr val="C00000"/>
              </a:buClr>
              <a:buFont typeface="Arial" charset="0"/>
              <a:buChar char="•"/>
            </a:pPr>
            <a:r>
              <a:rPr lang="en-US" altLang="en-US" dirty="0">
                <a:solidFill>
                  <a:schemeClr val="tx1">
                    <a:lumMod val="95000"/>
                  </a:schemeClr>
                </a:solidFill>
              </a:rPr>
              <a:t>ATP</a:t>
            </a:r>
          </a:p>
          <a:p>
            <a:pPr marL="800100" lvl="1" indent="-342900" eaLnBrk="1" hangingPunct="1">
              <a:buClr>
                <a:srgbClr val="C00000"/>
              </a:buClr>
              <a:buFont typeface="Arial" charset="0"/>
              <a:buChar char="•"/>
            </a:pPr>
            <a:r>
              <a:rPr lang="en-US" altLang="en-US" dirty="0">
                <a:solidFill>
                  <a:schemeClr val="tx1">
                    <a:lumMod val="95000"/>
                  </a:schemeClr>
                </a:solidFill>
              </a:rPr>
              <a:t>NADH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381000"/>
            <a:ext cx="8382001" cy="990600"/>
          </a:xfrm>
          <a:noFill/>
          <a:ln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pPr algn="ctr" eaLnBrk="1" hangingPunct="1"/>
            <a:r>
              <a:rPr lang="en-US" altLang="en-US" sz="3600" b="1" dirty="0">
                <a:solidFill>
                  <a:schemeClr val="accent2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Take Home Message</a:t>
            </a:r>
            <a:endParaRPr lang="en-US" altLang="en-US" sz="3600" b="1" baseline="30000" dirty="0">
              <a:solidFill>
                <a:schemeClr val="accent2">
                  <a:lumMod val="75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7891" name="Text Box 8"/>
          <p:cNvSpPr txBox="1">
            <a:spLocks noChangeArrowheads="1"/>
          </p:cNvSpPr>
          <p:nvPr/>
        </p:nvSpPr>
        <p:spPr bwMode="auto">
          <a:xfrm>
            <a:off x="381001" y="1901825"/>
            <a:ext cx="8382000" cy="457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eaLnBrk="1" hangingPunct="1">
              <a:buClr>
                <a:srgbClr val="C00000"/>
              </a:buClr>
              <a:buFont typeface="Arial" charset="0"/>
              <a:buChar char="•"/>
              <a:defRPr/>
            </a:pPr>
            <a:r>
              <a:rPr lang="en-US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Pyruvate is oxidatively decarboxylated by PDH </a:t>
            </a:r>
            <a:r>
              <a:rPr lang="en-US" dirty="0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to acetyl </a:t>
            </a:r>
            <a:r>
              <a:rPr lang="en-US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CoA inside the mitochondria</a:t>
            </a:r>
          </a:p>
          <a:p>
            <a:pPr marL="342900" indent="-342900" eaLnBrk="1" hangingPunct="1">
              <a:buClr>
                <a:srgbClr val="C00000"/>
              </a:buClr>
              <a:buFont typeface="Arial" charset="0"/>
              <a:buChar char="•"/>
              <a:defRPr/>
            </a:pPr>
            <a:endParaRPr lang="en-US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42900" indent="-342900" eaLnBrk="1" hangingPunct="1">
              <a:buClr>
                <a:srgbClr val="C00000"/>
              </a:buClr>
              <a:buFont typeface="Arial" charset="0"/>
              <a:buChar char="•"/>
              <a:defRPr/>
            </a:pPr>
            <a:r>
              <a:rPr lang="en-US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Krebs cycle:</a:t>
            </a:r>
          </a:p>
          <a:p>
            <a:pPr marL="800100" lvl="1" indent="-342900" eaLnBrk="1" hangingPunct="1">
              <a:buClr>
                <a:srgbClr val="C00000"/>
              </a:buClr>
              <a:buFont typeface="Arial" charset="0"/>
              <a:buChar char="•"/>
              <a:defRPr/>
            </a:pPr>
            <a:r>
              <a:rPr lang="en-US" dirty="0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Final </a:t>
            </a:r>
            <a:r>
              <a:rPr lang="en-US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common pathway for the oxidation of carbohydrates, fatty acids and amino acids </a:t>
            </a:r>
          </a:p>
          <a:p>
            <a:pPr marL="800100" lvl="1" indent="-342900" eaLnBrk="1" hangingPunct="1">
              <a:buClr>
                <a:srgbClr val="C00000"/>
              </a:buClr>
              <a:buFont typeface="Arial" charset="0"/>
              <a:buChar char="•"/>
              <a:defRPr/>
            </a:pPr>
            <a:r>
              <a:rPr lang="en-US" dirty="0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Occurs </a:t>
            </a:r>
            <a:r>
              <a:rPr lang="en-US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in the mitochondria</a:t>
            </a:r>
          </a:p>
          <a:p>
            <a:pPr marL="800100" lvl="1" indent="-342900" eaLnBrk="1" hangingPunct="1">
              <a:buClr>
                <a:srgbClr val="C00000"/>
              </a:buClr>
              <a:buFont typeface="Arial" charset="0"/>
              <a:buChar char="•"/>
              <a:defRPr/>
            </a:pPr>
            <a:r>
              <a:rPr lang="en-US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Aerobic</a:t>
            </a:r>
          </a:p>
          <a:p>
            <a:pPr marL="800100" lvl="1" indent="-342900" eaLnBrk="1" hangingPunct="1">
              <a:buClr>
                <a:srgbClr val="C00000"/>
              </a:buClr>
              <a:buFont typeface="Arial" charset="0"/>
              <a:buChar char="•"/>
              <a:defRPr/>
            </a:pPr>
            <a:r>
              <a:rPr lang="en-US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Mainly catabolic, with some anabolic reactions</a:t>
            </a:r>
          </a:p>
          <a:p>
            <a:pPr marL="800100" lvl="1" indent="-342900" eaLnBrk="1" hangingPunct="1">
              <a:buClr>
                <a:srgbClr val="C00000"/>
              </a:buClr>
              <a:buFont typeface="Arial" charset="0"/>
              <a:buChar char="•"/>
              <a:defRPr/>
            </a:pPr>
            <a:endParaRPr lang="en-US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42900" indent="-342900" eaLnBrk="1" hangingPunct="1">
              <a:buClr>
                <a:srgbClr val="C00000"/>
              </a:buClr>
              <a:buFont typeface="Arial" charset="0"/>
              <a:buChar char="•"/>
              <a:defRPr/>
            </a:pPr>
            <a:r>
              <a:rPr lang="en-US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The complete oxidation of one glucose molecule results in a net production of 38 ATP molecules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304800"/>
            <a:ext cx="8382001" cy="990600"/>
          </a:xfrm>
          <a:noFill/>
          <a:ln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pPr algn="ctr" eaLnBrk="1" hangingPunct="1"/>
            <a:r>
              <a:rPr lang="en-US" altLang="en-US" sz="3600" b="1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Reference</a:t>
            </a:r>
            <a:endParaRPr lang="en-US" altLang="en-US" sz="3600" b="1" baseline="30000" dirty="0">
              <a:solidFill>
                <a:schemeClr val="accent2">
                  <a:lumMod val="75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7891" name="Text Box 8"/>
          <p:cNvSpPr txBox="1">
            <a:spLocks noChangeArrowheads="1"/>
          </p:cNvSpPr>
          <p:nvPr/>
        </p:nvSpPr>
        <p:spPr bwMode="auto">
          <a:xfrm>
            <a:off x="381001" y="1749425"/>
            <a:ext cx="8382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buClr>
                <a:srgbClr val="C00000"/>
              </a:buClr>
              <a:defRPr/>
            </a:pPr>
            <a:r>
              <a:rPr lang="en-US" dirty="0">
                <a:solidFill>
                  <a:schemeClr val="tx1">
                    <a:lumMod val="85000"/>
                  </a:schemeClr>
                </a:solidFill>
                <a:latin typeface="Times New Roman" pitchFamily="26" charset="0"/>
                <a:cs typeface="Times New Roman" pitchFamily="26" charset="0"/>
              </a:rPr>
              <a:t>Lippincott Illustrated Review of Biochemistry, 6</a:t>
            </a:r>
            <a:r>
              <a:rPr lang="en-US" baseline="30000" dirty="0">
                <a:solidFill>
                  <a:schemeClr val="tx1">
                    <a:lumMod val="85000"/>
                  </a:schemeClr>
                </a:solidFill>
                <a:latin typeface="Times New Roman" pitchFamily="26" charset="0"/>
                <a:cs typeface="Times New Roman" pitchFamily="26" charset="0"/>
              </a:rPr>
              <a:t>th</a:t>
            </a:r>
            <a:r>
              <a:rPr lang="en-US" dirty="0">
                <a:solidFill>
                  <a:schemeClr val="tx1">
                    <a:lumMod val="85000"/>
                  </a:schemeClr>
                </a:solidFill>
                <a:latin typeface="Times New Roman" pitchFamily="26" charset="0"/>
                <a:cs typeface="Times New Roman" pitchFamily="26" charset="0"/>
              </a:rPr>
              <a:t> edition, 2014, Unit </a:t>
            </a:r>
            <a:r>
              <a:rPr lang="en-US" dirty="0" smtClean="0">
                <a:solidFill>
                  <a:schemeClr val="tx1">
                    <a:lumMod val="85000"/>
                  </a:schemeClr>
                </a:solidFill>
                <a:latin typeface="Times New Roman" pitchFamily="26" charset="0"/>
                <a:cs typeface="Times New Roman" pitchFamily="26" charset="0"/>
              </a:rPr>
              <a:t>2, </a:t>
            </a:r>
            <a:r>
              <a:rPr lang="en-US" dirty="0">
                <a:solidFill>
                  <a:schemeClr val="tx1">
                    <a:lumMod val="85000"/>
                  </a:schemeClr>
                </a:solidFill>
                <a:latin typeface="Times New Roman" pitchFamily="26" charset="0"/>
                <a:cs typeface="Times New Roman" pitchFamily="26" charset="0"/>
              </a:rPr>
              <a:t>Chapter </a:t>
            </a:r>
            <a:r>
              <a:rPr lang="en-US" dirty="0" smtClean="0">
                <a:solidFill>
                  <a:schemeClr val="tx1">
                    <a:lumMod val="85000"/>
                  </a:schemeClr>
                </a:solidFill>
                <a:latin typeface="Times New Roman" pitchFamily="26" charset="0"/>
                <a:cs typeface="Times New Roman" pitchFamily="26" charset="0"/>
              </a:rPr>
              <a:t>9, </a:t>
            </a:r>
            <a:r>
              <a:rPr lang="en-US" dirty="0">
                <a:solidFill>
                  <a:schemeClr val="tx1">
                    <a:lumMod val="85000"/>
                  </a:schemeClr>
                </a:solidFill>
                <a:latin typeface="Times New Roman" pitchFamily="26" charset="0"/>
                <a:cs typeface="Times New Roman" pitchFamily="26" charset="0"/>
              </a:rPr>
              <a:t>Pages </a:t>
            </a:r>
            <a:r>
              <a:rPr lang="en-US" dirty="0" smtClean="0">
                <a:solidFill>
                  <a:schemeClr val="tx1">
                    <a:lumMod val="85000"/>
                  </a:schemeClr>
                </a:solidFill>
                <a:latin typeface="Times New Roman" pitchFamily="26" charset="0"/>
                <a:cs typeface="Times New Roman" pitchFamily="26" charset="0"/>
              </a:rPr>
              <a:t>109-116.</a:t>
            </a:r>
            <a:endParaRPr lang="en-US" b="1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61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686800" cy="1066800"/>
          </a:xfrm>
          <a:noFill/>
          <a:ln>
            <a:noFill/>
            <a:miter lim="800000"/>
            <a:headEnd/>
            <a:tailEnd/>
          </a:ln>
        </p:spPr>
        <p:txBody>
          <a:bodyPr>
            <a:noAutofit/>
          </a:bodyPr>
          <a:lstStyle/>
          <a:p>
            <a:pPr algn="ctr" eaLnBrk="1" hangingPunct="1"/>
            <a:r>
              <a:rPr lang="en-US" altLang="en-US" sz="3600" b="1" dirty="0">
                <a:solidFill>
                  <a:schemeClr val="accent2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Objectives: Oxidative Decarboxylation</a:t>
            </a:r>
          </a:p>
        </p:txBody>
      </p:sp>
      <p:sp>
        <p:nvSpPr>
          <p:cNvPr id="28675" name="TextBox 3"/>
          <p:cNvSpPr txBox="1">
            <a:spLocks noChangeArrowheads="1"/>
          </p:cNvSpPr>
          <p:nvPr/>
        </p:nvSpPr>
        <p:spPr bwMode="auto">
          <a:xfrm>
            <a:off x="381000" y="2193191"/>
            <a:ext cx="8229600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spcAft>
                <a:spcPts val="1800"/>
              </a:spcAft>
              <a:buClr>
                <a:srgbClr val="C00000"/>
              </a:buClr>
              <a:defRPr/>
            </a:pPr>
            <a:r>
              <a:rPr lang="en-US" sz="2800" b="1" i="1" dirty="0">
                <a:solidFill>
                  <a:srgbClr val="FFFF99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By the end of this lecture, students are expected to:</a:t>
            </a:r>
            <a:endParaRPr lang="en-US" sz="2800" b="1" dirty="0">
              <a:solidFill>
                <a:srgbClr val="FFFF99"/>
              </a:solidFill>
              <a:latin typeface="Times New Roman" pitchFamily="26" charset="0"/>
              <a:ea typeface="+mn-ea"/>
              <a:cs typeface="Times New Roman" pitchFamily="26" charset="0"/>
            </a:endParaRPr>
          </a:p>
          <a:p>
            <a:pPr marL="457200" indent="-457200" algn="just" eaLnBrk="1" hangingPunct="1">
              <a:spcAft>
                <a:spcPts val="1800"/>
              </a:spcAft>
              <a:buClr>
                <a:srgbClr val="C00000"/>
              </a:buClr>
              <a:buFont typeface="Arial" charset="0"/>
              <a:buChar char="•"/>
              <a:defRPr/>
            </a:pPr>
            <a:r>
              <a:rPr lang="en-US" dirty="0">
                <a:solidFill>
                  <a:schemeClr val="tx1">
                    <a:lumMod val="95000"/>
                  </a:schemeClr>
                </a:solidFill>
                <a:latin typeface="Times New Roman" pitchFamily="26" charset="0"/>
                <a:ea typeface="+mn-ea"/>
                <a:cs typeface="Times New Roman" pitchFamily="26" charset="0"/>
              </a:rPr>
              <a:t>Recognize the various fates of pyruvate</a:t>
            </a:r>
          </a:p>
          <a:p>
            <a:pPr marL="457200" indent="-457200" algn="just" eaLnBrk="1" hangingPunct="1">
              <a:spcAft>
                <a:spcPts val="1800"/>
              </a:spcAft>
              <a:buClr>
                <a:srgbClr val="C00000"/>
              </a:buClr>
              <a:buFont typeface="Arial" charset="0"/>
              <a:buChar char="•"/>
              <a:defRPr/>
            </a:pPr>
            <a:r>
              <a:rPr lang="en-US" dirty="0">
                <a:solidFill>
                  <a:schemeClr val="tx1">
                    <a:lumMod val="95000"/>
                  </a:schemeClr>
                </a:solidFill>
                <a:latin typeface="Times New Roman" pitchFamily="26" charset="0"/>
                <a:ea typeface="+mn-ea"/>
                <a:cs typeface="Times New Roman" pitchFamily="26" charset="0"/>
              </a:rPr>
              <a:t>Define the conversion of  pyruvate to acetyl CoA</a:t>
            </a:r>
          </a:p>
          <a:p>
            <a:pPr marL="457200" indent="-457200" algn="just" eaLnBrk="1" hangingPunct="1">
              <a:spcAft>
                <a:spcPts val="1800"/>
              </a:spcAft>
              <a:buClr>
                <a:srgbClr val="C00000"/>
              </a:buClr>
              <a:buFont typeface="Arial" charset="0"/>
              <a:buChar char="•"/>
              <a:defRPr/>
            </a:pPr>
            <a:r>
              <a:rPr lang="en-US" dirty="0">
                <a:solidFill>
                  <a:schemeClr val="tx1">
                    <a:lumMod val="95000"/>
                  </a:schemeClr>
                </a:solidFill>
                <a:latin typeface="Times New Roman" pitchFamily="26" charset="0"/>
                <a:ea typeface="+mn-ea"/>
                <a:cs typeface="Times New Roman" pitchFamily="26" charset="0"/>
              </a:rPr>
              <a:t>Discuss the major regulatory mechanisms for PDH complex</a:t>
            </a:r>
          </a:p>
          <a:p>
            <a:pPr marL="457200" indent="-457200" algn="just" eaLnBrk="1" hangingPunct="1">
              <a:spcAft>
                <a:spcPts val="1800"/>
              </a:spcAft>
              <a:buClr>
                <a:srgbClr val="C00000"/>
              </a:buClr>
              <a:buFont typeface="Arial" charset="0"/>
              <a:buChar char="•"/>
              <a:defRPr/>
            </a:pPr>
            <a:r>
              <a:rPr lang="en-US" dirty="0">
                <a:solidFill>
                  <a:schemeClr val="tx1">
                    <a:lumMod val="95000"/>
                  </a:schemeClr>
                </a:solidFill>
                <a:latin typeface="Times New Roman" pitchFamily="26" charset="0"/>
                <a:ea typeface="+mn-ea"/>
                <a:cs typeface="Times New Roman" pitchFamily="26" charset="0"/>
              </a:rPr>
              <a:t>Recognize the clinical consequence of abnormal oxidative decarboxylation reactions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8382000" cy="1066800"/>
          </a:xfrm>
          <a:noFill/>
          <a:ln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pPr algn="ctr" eaLnBrk="1" hangingPunct="1"/>
            <a:r>
              <a:rPr lang="en-US" altLang="en-US" sz="3600" b="1" dirty="0">
                <a:solidFill>
                  <a:schemeClr val="accent2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Objectives: Krebs Cycle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1000" y="2193191"/>
            <a:ext cx="8382000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spcAft>
                <a:spcPts val="1800"/>
              </a:spcAft>
              <a:buClr>
                <a:srgbClr val="C00000"/>
              </a:buClr>
              <a:defRPr/>
            </a:pPr>
            <a:r>
              <a:rPr lang="en-US" sz="2800" b="1" i="1" dirty="0">
                <a:solidFill>
                  <a:srgbClr val="FFFF99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By the end of this lecture, students are expected to:</a:t>
            </a:r>
          </a:p>
          <a:p>
            <a:pPr marL="457200" indent="-457200" algn="just" eaLnBrk="1" hangingPunct="1">
              <a:spcAft>
                <a:spcPts val="1800"/>
              </a:spcAft>
              <a:buClr>
                <a:srgbClr val="C00000"/>
              </a:buClr>
              <a:buFont typeface="Arial" charset="0"/>
              <a:buChar char="•"/>
              <a:defRPr/>
            </a:pPr>
            <a:r>
              <a:rPr lang="en-US" dirty="0">
                <a:solidFill>
                  <a:schemeClr val="tx1">
                    <a:lumMod val="95000"/>
                  </a:schemeClr>
                </a:solidFill>
                <a:latin typeface="Times New Roman" pitchFamily="26" charset="0"/>
                <a:ea typeface="+mn-ea"/>
                <a:cs typeface="Times New Roman" pitchFamily="26" charset="0"/>
              </a:rPr>
              <a:t>Recognize the importance of Krebs cycle</a:t>
            </a:r>
          </a:p>
          <a:p>
            <a:pPr marL="457200" indent="-457200" algn="just" eaLnBrk="1" hangingPunct="1">
              <a:spcAft>
                <a:spcPts val="1800"/>
              </a:spcAft>
              <a:buClr>
                <a:srgbClr val="C00000"/>
              </a:buClr>
              <a:buFont typeface="Arial" charset="0"/>
              <a:buChar char="•"/>
              <a:defRPr/>
            </a:pPr>
            <a:r>
              <a:rPr lang="en-US" dirty="0" smtClean="0">
                <a:solidFill>
                  <a:schemeClr val="tx1">
                    <a:lumMod val="95000"/>
                  </a:schemeClr>
                </a:solidFill>
                <a:latin typeface="Times New Roman" pitchFamily="26" charset="0"/>
                <a:ea typeface="+mn-ea"/>
                <a:cs typeface="Times New Roman" pitchFamily="26" charset="0"/>
              </a:rPr>
              <a:t>Identify </a:t>
            </a:r>
            <a:r>
              <a:rPr lang="en-US" dirty="0">
                <a:solidFill>
                  <a:schemeClr val="tx1">
                    <a:lumMod val="95000"/>
                  </a:schemeClr>
                </a:solidFill>
                <a:latin typeface="Times New Roman" pitchFamily="26" charset="0"/>
                <a:ea typeface="+mn-ea"/>
                <a:cs typeface="Times New Roman" pitchFamily="26" charset="0"/>
              </a:rPr>
              <a:t>various reactions of Krebs cycle</a:t>
            </a:r>
          </a:p>
          <a:p>
            <a:pPr marL="457200" indent="-457200" algn="just" eaLnBrk="1" hangingPunct="1">
              <a:spcAft>
                <a:spcPts val="1800"/>
              </a:spcAft>
              <a:buClr>
                <a:srgbClr val="C00000"/>
              </a:buClr>
              <a:buFont typeface="Arial" charset="0"/>
              <a:buChar char="•"/>
              <a:defRPr/>
            </a:pPr>
            <a:r>
              <a:rPr lang="en-US" dirty="0">
                <a:solidFill>
                  <a:schemeClr val="tx1">
                    <a:lumMod val="95000"/>
                  </a:schemeClr>
                </a:solidFill>
                <a:latin typeface="Times New Roman" pitchFamily="26" charset="0"/>
                <a:ea typeface="+mn-ea"/>
                <a:cs typeface="Times New Roman" pitchFamily="26" charset="0"/>
              </a:rPr>
              <a:t>Define the regulatory mechanisms of Krebs cycle</a:t>
            </a:r>
          </a:p>
          <a:p>
            <a:pPr marL="457200" indent="-457200" algn="just" eaLnBrk="1" hangingPunct="1">
              <a:spcAft>
                <a:spcPts val="1800"/>
              </a:spcAft>
              <a:buClr>
                <a:srgbClr val="C00000"/>
              </a:buClr>
              <a:buFont typeface="Arial" charset="0"/>
              <a:buChar char="•"/>
              <a:defRPr/>
            </a:pPr>
            <a:r>
              <a:rPr lang="en-US" dirty="0">
                <a:solidFill>
                  <a:schemeClr val="tx1">
                    <a:lumMod val="95000"/>
                  </a:schemeClr>
                </a:solidFill>
                <a:latin typeface="Times New Roman" pitchFamily="26" charset="0"/>
                <a:ea typeface="+mn-ea"/>
                <a:cs typeface="Times New Roman" pitchFamily="26" charset="0"/>
              </a:rPr>
              <a:t>Assess the energy yield of PDH reaction and Krebs cycle’s reactions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D:\Arun-Backup\project\Ferrier\Image_Bank\image_bank\images\jpg\figure_8.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2796" y="304800"/>
            <a:ext cx="2411604" cy="64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Rectangle 7"/>
          <p:cNvSpPr>
            <a:spLocks noGrp="1" noChangeArrowheads="1"/>
          </p:cNvSpPr>
          <p:nvPr>
            <p:ph type="title"/>
          </p:nvPr>
        </p:nvSpPr>
        <p:spPr>
          <a:xfrm>
            <a:off x="838200" y="762000"/>
            <a:ext cx="4724400" cy="1066800"/>
          </a:xfrm>
          <a:noFill/>
          <a:ln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pPr eaLnBrk="1" hangingPunct="1"/>
            <a:r>
              <a:rPr lang="en-US" altLang="en-US" sz="3600" b="1" dirty="0">
                <a:solidFill>
                  <a:schemeClr val="accent2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Fates of Pyruvate</a:t>
            </a:r>
            <a:endParaRPr lang="en-US" altLang="en-US" sz="3600" b="1" baseline="30000" dirty="0">
              <a:solidFill>
                <a:schemeClr val="accent2">
                  <a:lumMod val="75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2209799" y="2514600"/>
            <a:ext cx="4495801" cy="1314450"/>
            <a:chOff x="1296" y="1476"/>
            <a:chExt cx="2832" cy="828"/>
          </a:xfrm>
        </p:grpSpPr>
        <p:sp>
          <p:nvSpPr>
            <p:cNvPr id="11270" name="Line 9"/>
            <p:cNvSpPr>
              <a:spLocks noChangeShapeType="1"/>
            </p:cNvSpPr>
            <p:nvPr/>
          </p:nvSpPr>
          <p:spPr bwMode="auto">
            <a:xfrm flipH="1">
              <a:off x="1920" y="1728"/>
              <a:ext cx="2208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71" name="AutoShape 10"/>
            <p:cNvSpPr>
              <a:spLocks noChangeArrowheads="1"/>
            </p:cNvSpPr>
            <p:nvPr/>
          </p:nvSpPr>
          <p:spPr bwMode="auto">
            <a:xfrm flipH="1">
              <a:off x="2256" y="1737"/>
              <a:ext cx="1056" cy="336"/>
            </a:xfrm>
            <a:prstGeom prst="curvedDownArrow">
              <a:avLst>
                <a:gd name="adj1" fmla="val 62857"/>
                <a:gd name="adj2" fmla="val 125714"/>
                <a:gd name="adj3" fmla="val 33333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575"/>
                </a:spcBef>
                <a:buClr>
                  <a:schemeClr val="accent1"/>
                </a:buClr>
                <a:buSzPct val="85000"/>
                <a:buFont typeface="Wingdings 2" charset="2"/>
                <a:buChar char=""/>
                <a:defRPr sz="2600">
                  <a:solidFill>
                    <a:schemeClr val="tx1"/>
                  </a:solidFill>
                  <a:latin typeface="Perpetua" charset="0"/>
                </a:defRPr>
              </a:lvl1pPr>
              <a:lvl2pPr marL="742950" indent="-285750">
                <a:spcBef>
                  <a:spcPts val="375"/>
                </a:spcBef>
                <a:buClr>
                  <a:schemeClr val="accent2"/>
                </a:buClr>
                <a:buSzPct val="85000"/>
                <a:buFont typeface="Wingdings 2" charset="2"/>
                <a:buChar char=""/>
                <a:defRPr sz="2400">
                  <a:solidFill>
                    <a:schemeClr val="tx1"/>
                  </a:solidFill>
                  <a:latin typeface="Perpetua" charset="0"/>
                </a:defRPr>
              </a:lvl2pPr>
              <a:lvl3pPr marL="1143000" indent="-228600">
                <a:spcBef>
                  <a:spcPts val="375"/>
                </a:spcBef>
                <a:buClr>
                  <a:srgbClr val="E6B1AB"/>
                </a:buClr>
                <a:buSzPct val="85000"/>
                <a:buFont typeface="Wingdings 2" charset="2"/>
                <a:buChar char=""/>
                <a:defRPr sz="2000">
                  <a:solidFill>
                    <a:schemeClr val="tx1"/>
                  </a:solidFill>
                  <a:latin typeface="Perpetua" charset="0"/>
                </a:defRPr>
              </a:lvl3pPr>
              <a:lvl4pPr marL="1600200" indent="-228600">
                <a:spcBef>
                  <a:spcPts val="375"/>
                </a:spcBef>
                <a:buClr>
                  <a:srgbClr val="A28E6A"/>
                </a:buClr>
                <a:buSzPct val="80000"/>
                <a:buFont typeface="Wingdings 2" charset="2"/>
                <a:buChar char=""/>
                <a:defRPr sz="2000">
                  <a:solidFill>
                    <a:schemeClr val="tx1"/>
                  </a:solidFill>
                  <a:latin typeface="Perpetua" charset="0"/>
                </a:defRPr>
              </a:lvl4pPr>
              <a:lvl5pPr marL="2057400" indent="-228600">
                <a:spcBef>
                  <a:spcPts val="375"/>
                </a:spcBef>
                <a:buClr>
                  <a:srgbClr val="A28E6A"/>
                </a:buClr>
                <a:buChar char="o"/>
                <a:defRPr sz="2000">
                  <a:solidFill>
                    <a:schemeClr val="tx1"/>
                  </a:solidFill>
                  <a:latin typeface="Perpetua" charset="0"/>
                </a:defRPr>
              </a:lvl5pPr>
              <a:lvl6pPr marL="2514600" indent="-228600" eaLnBrk="0" fontAlgn="base" hangingPunct="0">
                <a:spcBef>
                  <a:spcPts val="375"/>
                </a:spcBef>
                <a:spcAft>
                  <a:spcPct val="0"/>
                </a:spcAft>
                <a:buClr>
                  <a:srgbClr val="A28E6A"/>
                </a:buClr>
                <a:buChar char="o"/>
                <a:defRPr sz="2000">
                  <a:solidFill>
                    <a:schemeClr val="tx1"/>
                  </a:solidFill>
                  <a:latin typeface="Perpetua" charset="0"/>
                </a:defRPr>
              </a:lvl6pPr>
              <a:lvl7pPr marL="2971800" indent="-228600" eaLnBrk="0" fontAlgn="base" hangingPunct="0">
                <a:spcBef>
                  <a:spcPts val="375"/>
                </a:spcBef>
                <a:spcAft>
                  <a:spcPct val="0"/>
                </a:spcAft>
                <a:buClr>
                  <a:srgbClr val="A28E6A"/>
                </a:buClr>
                <a:buChar char="o"/>
                <a:defRPr sz="2000">
                  <a:solidFill>
                    <a:schemeClr val="tx1"/>
                  </a:solidFill>
                  <a:latin typeface="Perpetua" charset="0"/>
                </a:defRPr>
              </a:lvl7pPr>
              <a:lvl8pPr marL="3429000" indent="-228600" eaLnBrk="0" fontAlgn="base" hangingPunct="0">
                <a:spcBef>
                  <a:spcPts val="375"/>
                </a:spcBef>
                <a:spcAft>
                  <a:spcPct val="0"/>
                </a:spcAft>
                <a:buClr>
                  <a:srgbClr val="A28E6A"/>
                </a:buClr>
                <a:buChar char="o"/>
                <a:defRPr sz="2000">
                  <a:solidFill>
                    <a:schemeClr val="tx1"/>
                  </a:solidFill>
                  <a:latin typeface="Perpetua" charset="0"/>
                </a:defRPr>
              </a:lvl8pPr>
              <a:lvl9pPr marL="3886200" indent="-228600" eaLnBrk="0" fontAlgn="base" hangingPunct="0">
                <a:spcBef>
                  <a:spcPts val="375"/>
                </a:spcBef>
                <a:spcAft>
                  <a:spcPct val="0"/>
                </a:spcAft>
                <a:buClr>
                  <a:srgbClr val="A28E6A"/>
                </a:buClr>
                <a:buChar char="o"/>
                <a:defRPr sz="2000">
                  <a:solidFill>
                    <a:schemeClr val="tx1"/>
                  </a:solidFill>
                  <a:latin typeface="Perpetua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latin typeface="Times New Roman" charset="0"/>
              </a:endParaRPr>
            </a:p>
          </p:txBody>
        </p:sp>
        <p:sp>
          <p:nvSpPr>
            <p:cNvPr id="11272" name="Text Box 11"/>
            <p:cNvSpPr txBox="1">
              <a:spLocks noChangeArrowheads="1"/>
            </p:cNvSpPr>
            <p:nvPr/>
          </p:nvSpPr>
          <p:spPr bwMode="auto">
            <a:xfrm>
              <a:off x="2798" y="2052"/>
              <a:ext cx="850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575"/>
                </a:spcBef>
                <a:buClr>
                  <a:schemeClr val="accent1"/>
                </a:buClr>
                <a:buSzPct val="85000"/>
                <a:buFont typeface="Wingdings 2" charset="2"/>
                <a:buChar char=""/>
                <a:defRPr sz="2600">
                  <a:solidFill>
                    <a:schemeClr val="tx1"/>
                  </a:solidFill>
                  <a:latin typeface="Perpetua" charset="0"/>
                </a:defRPr>
              </a:lvl1pPr>
              <a:lvl2pPr marL="742950" indent="-285750">
                <a:spcBef>
                  <a:spcPts val="375"/>
                </a:spcBef>
                <a:buClr>
                  <a:schemeClr val="accent2"/>
                </a:buClr>
                <a:buSzPct val="85000"/>
                <a:buFont typeface="Wingdings 2" charset="2"/>
                <a:buChar char=""/>
                <a:defRPr sz="2400">
                  <a:solidFill>
                    <a:schemeClr val="tx1"/>
                  </a:solidFill>
                  <a:latin typeface="Perpetua" charset="0"/>
                </a:defRPr>
              </a:lvl2pPr>
              <a:lvl3pPr marL="1143000" indent="-228600">
                <a:spcBef>
                  <a:spcPts val="375"/>
                </a:spcBef>
                <a:buClr>
                  <a:srgbClr val="E6B1AB"/>
                </a:buClr>
                <a:buSzPct val="85000"/>
                <a:buFont typeface="Wingdings 2" charset="2"/>
                <a:buChar char=""/>
                <a:defRPr sz="2000">
                  <a:solidFill>
                    <a:schemeClr val="tx1"/>
                  </a:solidFill>
                  <a:latin typeface="Perpetua" charset="0"/>
                </a:defRPr>
              </a:lvl3pPr>
              <a:lvl4pPr marL="1600200" indent="-228600">
                <a:spcBef>
                  <a:spcPts val="375"/>
                </a:spcBef>
                <a:buClr>
                  <a:srgbClr val="A28E6A"/>
                </a:buClr>
                <a:buSzPct val="80000"/>
                <a:buFont typeface="Wingdings 2" charset="2"/>
                <a:buChar char=""/>
                <a:defRPr sz="2000">
                  <a:solidFill>
                    <a:schemeClr val="tx1"/>
                  </a:solidFill>
                  <a:latin typeface="Perpetua" charset="0"/>
                </a:defRPr>
              </a:lvl4pPr>
              <a:lvl5pPr marL="2057400" indent="-228600">
                <a:spcBef>
                  <a:spcPts val="375"/>
                </a:spcBef>
                <a:buClr>
                  <a:srgbClr val="A28E6A"/>
                </a:buClr>
                <a:buChar char="o"/>
                <a:defRPr sz="2000">
                  <a:solidFill>
                    <a:schemeClr val="tx1"/>
                  </a:solidFill>
                  <a:latin typeface="Perpetua" charset="0"/>
                </a:defRPr>
              </a:lvl5pPr>
              <a:lvl6pPr marL="2514600" indent="-228600" eaLnBrk="0" fontAlgn="base" hangingPunct="0">
                <a:spcBef>
                  <a:spcPts val="375"/>
                </a:spcBef>
                <a:spcAft>
                  <a:spcPct val="0"/>
                </a:spcAft>
                <a:buClr>
                  <a:srgbClr val="A28E6A"/>
                </a:buClr>
                <a:buChar char="o"/>
                <a:defRPr sz="2000">
                  <a:solidFill>
                    <a:schemeClr val="tx1"/>
                  </a:solidFill>
                  <a:latin typeface="Perpetua" charset="0"/>
                </a:defRPr>
              </a:lvl6pPr>
              <a:lvl7pPr marL="2971800" indent="-228600" eaLnBrk="0" fontAlgn="base" hangingPunct="0">
                <a:spcBef>
                  <a:spcPts val="375"/>
                </a:spcBef>
                <a:spcAft>
                  <a:spcPct val="0"/>
                </a:spcAft>
                <a:buClr>
                  <a:srgbClr val="A28E6A"/>
                </a:buClr>
                <a:buChar char="o"/>
                <a:defRPr sz="2000">
                  <a:solidFill>
                    <a:schemeClr val="tx1"/>
                  </a:solidFill>
                  <a:latin typeface="Perpetua" charset="0"/>
                </a:defRPr>
              </a:lvl7pPr>
              <a:lvl8pPr marL="3429000" indent="-228600" eaLnBrk="0" fontAlgn="base" hangingPunct="0">
                <a:spcBef>
                  <a:spcPts val="375"/>
                </a:spcBef>
                <a:spcAft>
                  <a:spcPct val="0"/>
                </a:spcAft>
                <a:buClr>
                  <a:srgbClr val="A28E6A"/>
                </a:buClr>
                <a:buChar char="o"/>
                <a:defRPr sz="2000">
                  <a:solidFill>
                    <a:schemeClr val="tx1"/>
                  </a:solidFill>
                  <a:latin typeface="Perpetua" charset="0"/>
                </a:defRPr>
              </a:lvl8pPr>
              <a:lvl9pPr marL="3886200" indent="-228600" eaLnBrk="0" fontAlgn="base" hangingPunct="0">
                <a:spcBef>
                  <a:spcPts val="375"/>
                </a:spcBef>
                <a:spcAft>
                  <a:spcPct val="0"/>
                </a:spcAft>
                <a:buClr>
                  <a:srgbClr val="A28E6A"/>
                </a:buClr>
                <a:buChar char="o"/>
                <a:defRPr sz="2000">
                  <a:solidFill>
                    <a:schemeClr val="tx1"/>
                  </a:solidFill>
                  <a:latin typeface="Perpetua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000" b="1">
                  <a:solidFill>
                    <a:schemeClr val="accent2"/>
                  </a:solidFill>
                  <a:latin typeface="Times New Roman" charset="0"/>
                </a:rPr>
                <a:t>Glutamate</a:t>
              </a:r>
            </a:p>
          </p:txBody>
        </p:sp>
        <p:sp>
          <p:nvSpPr>
            <p:cNvPr id="11273" name="Text Box 12"/>
            <p:cNvSpPr txBox="1">
              <a:spLocks noChangeArrowheads="1"/>
            </p:cNvSpPr>
            <p:nvPr/>
          </p:nvSpPr>
          <p:spPr bwMode="auto">
            <a:xfrm>
              <a:off x="2231" y="2052"/>
              <a:ext cx="457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575"/>
                </a:spcBef>
                <a:buClr>
                  <a:schemeClr val="accent1"/>
                </a:buClr>
                <a:buSzPct val="85000"/>
                <a:buFont typeface="Wingdings 2" charset="2"/>
                <a:buChar char=""/>
                <a:defRPr sz="2600">
                  <a:solidFill>
                    <a:schemeClr val="tx1"/>
                  </a:solidFill>
                  <a:latin typeface="Perpetua" charset="0"/>
                </a:defRPr>
              </a:lvl1pPr>
              <a:lvl2pPr marL="742950" indent="-285750">
                <a:spcBef>
                  <a:spcPts val="375"/>
                </a:spcBef>
                <a:buClr>
                  <a:schemeClr val="accent2"/>
                </a:buClr>
                <a:buSzPct val="85000"/>
                <a:buFont typeface="Wingdings 2" charset="2"/>
                <a:buChar char=""/>
                <a:defRPr sz="2400">
                  <a:solidFill>
                    <a:schemeClr val="tx1"/>
                  </a:solidFill>
                  <a:latin typeface="Perpetua" charset="0"/>
                </a:defRPr>
              </a:lvl2pPr>
              <a:lvl3pPr marL="1143000" indent="-228600">
                <a:spcBef>
                  <a:spcPts val="375"/>
                </a:spcBef>
                <a:buClr>
                  <a:srgbClr val="E6B1AB"/>
                </a:buClr>
                <a:buSzPct val="85000"/>
                <a:buFont typeface="Wingdings 2" charset="2"/>
                <a:buChar char=""/>
                <a:defRPr sz="2000">
                  <a:solidFill>
                    <a:schemeClr val="tx1"/>
                  </a:solidFill>
                  <a:latin typeface="Perpetua" charset="0"/>
                </a:defRPr>
              </a:lvl3pPr>
              <a:lvl4pPr marL="1600200" indent="-228600">
                <a:spcBef>
                  <a:spcPts val="375"/>
                </a:spcBef>
                <a:buClr>
                  <a:srgbClr val="A28E6A"/>
                </a:buClr>
                <a:buSzPct val="80000"/>
                <a:buFont typeface="Wingdings 2" charset="2"/>
                <a:buChar char=""/>
                <a:defRPr sz="2000">
                  <a:solidFill>
                    <a:schemeClr val="tx1"/>
                  </a:solidFill>
                  <a:latin typeface="Perpetua" charset="0"/>
                </a:defRPr>
              </a:lvl4pPr>
              <a:lvl5pPr marL="2057400" indent="-228600">
                <a:spcBef>
                  <a:spcPts val="375"/>
                </a:spcBef>
                <a:buClr>
                  <a:srgbClr val="A28E6A"/>
                </a:buClr>
                <a:buChar char="o"/>
                <a:defRPr sz="2000">
                  <a:solidFill>
                    <a:schemeClr val="tx1"/>
                  </a:solidFill>
                  <a:latin typeface="Perpetua" charset="0"/>
                </a:defRPr>
              </a:lvl5pPr>
              <a:lvl6pPr marL="2514600" indent="-228600" eaLnBrk="0" fontAlgn="base" hangingPunct="0">
                <a:spcBef>
                  <a:spcPts val="375"/>
                </a:spcBef>
                <a:spcAft>
                  <a:spcPct val="0"/>
                </a:spcAft>
                <a:buClr>
                  <a:srgbClr val="A28E6A"/>
                </a:buClr>
                <a:buChar char="o"/>
                <a:defRPr sz="2000">
                  <a:solidFill>
                    <a:schemeClr val="tx1"/>
                  </a:solidFill>
                  <a:latin typeface="Perpetua" charset="0"/>
                </a:defRPr>
              </a:lvl6pPr>
              <a:lvl7pPr marL="2971800" indent="-228600" eaLnBrk="0" fontAlgn="base" hangingPunct="0">
                <a:spcBef>
                  <a:spcPts val="375"/>
                </a:spcBef>
                <a:spcAft>
                  <a:spcPct val="0"/>
                </a:spcAft>
                <a:buClr>
                  <a:srgbClr val="A28E6A"/>
                </a:buClr>
                <a:buChar char="o"/>
                <a:defRPr sz="2000">
                  <a:solidFill>
                    <a:schemeClr val="tx1"/>
                  </a:solidFill>
                  <a:latin typeface="Perpetua" charset="0"/>
                </a:defRPr>
              </a:lvl7pPr>
              <a:lvl8pPr marL="3429000" indent="-228600" eaLnBrk="0" fontAlgn="base" hangingPunct="0">
                <a:spcBef>
                  <a:spcPts val="375"/>
                </a:spcBef>
                <a:spcAft>
                  <a:spcPct val="0"/>
                </a:spcAft>
                <a:buClr>
                  <a:srgbClr val="A28E6A"/>
                </a:buClr>
                <a:buChar char="o"/>
                <a:defRPr sz="2000">
                  <a:solidFill>
                    <a:schemeClr val="tx1"/>
                  </a:solidFill>
                  <a:latin typeface="Perpetua" charset="0"/>
                </a:defRPr>
              </a:lvl8pPr>
              <a:lvl9pPr marL="3886200" indent="-228600" eaLnBrk="0" fontAlgn="base" hangingPunct="0">
                <a:spcBef>
                  <a:spcPts val="375"/>
                </a:spcBef>
                <a:spcAft>
                  <a:spcPct val="0"/>
                </a:spcAft>
                <a:buClr>
                  <a:srgbClr val="A28E6A"/>
                </a:buClr>
                <a:buChar char="o"/>
                <a:defRPr sz="2000">
                  <a:solidFill>
                    <a:schemeClr val="tx1"/>
                  </a:solidFill>
                  <a:latin typeface="Perpetua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000" b="1">
                  <a:solidFill>
                    <a:srgbClr val="FCC8DF"/>
                  </a:solidFill>
                  <a:latin typeface="Times New Roman" charset="0"/>
                </a:rPr>
                <a:t>αKG</a:t>
              </a:r>
            </a:p>
          </p:txBody>
        </p:sp>
        <p:sp>
          <p:nvSpPr>
            <p:cNvPr id="11274" name="Text Box 13"/>
            <p:cNvSpPr txBox="1">
              <a:spLocks noChangeArrowheads="1"/>
            </p:cNvSpPr>
            <p:nvPr/>
          </p:nvSpPr>
          <p:spPr bwMode="auto">
            <a:xfrm>
              <a:off x="2637" y="1476"/>
              <a:ext cx="435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575"/>
                </a:spcBef>
                <a:buClr>
                  <a:schemeClr val="accent1"/>
                </a:buClr>
                <a:buSzPct val="85000"/>
                <a:buFont typeface="Wingdings 2" charset="2"/>
                <a:buChar char=""/>
                <a:defRPr sz="2600">
                  <a:solidFill>
                    <a:schemeClr val="tx1"/>
                  </a:solidFill>
                  <a:latin typeface="Perpetua" charset="0"/>
                </a:defRPr>
              </a:lvl1pPr>
              <a:lvl2pPr marL="742950" indent="-285750">
                <a:spcBef>
                  <a:spcPts val="375"/>
                </a:spcBef>
                <a:buClr>
                  <a:schemeClr val="accent2"/>
                </a:buClr>
                <a:buSzPct val="85000"/>
                <a:buFont typeface="Wingdings 2" charset="2"/>
                <a:buChar char=""/>
                <a:defRPr sz="2400">
                  <a:solidFill>
                    <a:schemeClr val="tx1"/>
                  </a:solidFill>
                  <a:latin typeface="Perpetua" charset="0"/>
                </a:defRPr>
              </a:lvl2pPr>
              <a:lvl3pPr marL="1143000" indent="-228600">
                <a:spcBef>
                  <a:spcPts val="375"/>
                </a:spcBef>
                <a:buClr>
                  <a:srgbClr val="E6B1AB"/>
                </a:buClr>
                <a:buSzPct val="85000"/>
                <a:buFont typeface="Wingdings 2" charset="2"/>
                <a:buChar char=""/>
                <a:defRPr sz="2000">
                  <a:solidFill>
                    <a:schemeClr val="tx1"/>
                  </a:solidFill>
                  <a:latin typeface="Perpetua" charset="0"/>
                </a:defRPr>
              </a:lvl3pPr>
              <a:lvl4pPr marL="1600200" indent="-228600">
                <a:spcBef>
                  <a:spcPts val="375"/>
                </a:spcBef>
                <a:buClr>
                  <a:srgbClr val="A28E6A"/>
                </a:buClr>
                <a:buSzPct val="80000"/>
                <a:buFont typeface="Wingdings 2" charset="2"/>
                <a:buChar char=""/>
                <a:defRPr sz="2000">
                  <a:solidFill>
                    <a:schemeClr val="tx1"/>
                  </a:solidFill>
                  <a:latin typeface="Perpetua" charset="0"/>
                </a:defRPr>
              </a:lvl4pPr>
              <a:lvl5pPr marL="2057400" indent="-228600">
                <a:spcBef>
                  <a:spcPts val="375"/>
                </a:spcBef>
                <a:buClr>
                  <a:srgbClr val="A28E6A"/>
                </a:buClr>
                <a:buChar char="o"/>
                <a:defRPr sz="2000">
                  <a:solidFill>
                    <a:schemeClr val="tx1"/>
                  </a:solidFill>
                  <a:latin typeface="Perpetua" charset="0"/>
                </a:defRPr>
              </a:lvl5pPr>
              <a:lvl6pPr marL="2514600" indent="-228600" eaLnBrk="0" fontAlgn="base" hangingPunct="0">
                <a:spcBef>
                  <a:spcPts val="375"/>
                </a:spcBef>
                <a:spcAft>
                  <a:spcPct val="0"/>
                </a:spcAft>
                <a:buClr>
                  <a:srgbClr val="A28E6A"/>
                </a:buClr>
                <a:buChar char="o"/>
                <a:defRPr sz="2000">
                  <a:solidFill>
                    <a:schemeClr val="tx1"/>
                  </a:solidFill>
                  <a:latin typeface="Perpetua" charset="0"/>
                </a:defRPr>
              </a:lvl6pPr>
              <a:lvl7pPr marL="2971800" indent="-228600" eaLnBrk="0" fontAlgn="base" hangingPunct="0">
                <a:spcBef>
                  <a:spcPts val="375"/>
                </a:spcBef>
                <a:spcAft>
                  <a:spcPct val="0"/>
                </a:spcAft>
                <a:buClr>
                  <a:srgbClr val="A28E6A"/>
                </a:buClr>
                <a:buChar char="o"/>
                <a:defRPr sz="2000">
                  <a:solidFill>
                    <a:schemeClr val="tx1"/>
                  </a:solidFill>
                  <a:latin typeface="Perpetua" charset="0"/>
                </a:defRPr>
              </a:lvl7pPr>
              <a:lvl8pPr marL="3429000" indent="-228600" eaLnBrk="0" fontAlgn="base" hangingPunct="0">
                <a:spcBef>
                  <a:spcPts val="375"/>
                </a:spcBef>
                <a:spcAft>
                  <a:spcPct val="0"/>
                </a:spcAft>
                <a:buClr>
                  <a:srgbClr val="A28E6A"/>
                </a:buClr>
                <a:buChar char="o"/>
                <a:defRPr sz="2000">
                  <a:solidFill>
                    <a:schemeClr val="tx1"/>
                  </a:solidFill>
                  <a:latin typeface="Perpetua" charset="0"/>
                </a:defRPr>
              </a:lvl8pPr>
              <a:lvl9pPr marL="3886200" indent="-228600" eaLnBrk="0" fontAlgn="base" hangingPunct="0">
                <a:spcBef>
                  <a:spcPts val="375"/>
                </a:spcBef>
                <a:spcAft>
                  <a:spcPct val="0"/>
                </a:spcAft>
                <a:buClr>
                  <a:srgbClr val="A28E6A"/>
                </a:buClr>
                <a:buChar char="o"/>
                <a:defRPr sz="2000">
                  <a:solidFill>
                    <a:schemeClr val="tx1"/>
                  </a:solidFill>
                  <a:latin typeface="Perpetua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000" b="1">
                  <a:solidFill>
                    <a:srgbClr val="FFFF99"/>
                  </a:solidFill>
                  <a:latin typeface="Times New Roman" charset="0"/>
                </a:rPr>
                <a:t>ALT</a:t>
              </a:r>
            </a:p>
          </p:txBody>
        </p:sp>
        <p:sp>
          <p:nvSpPr>
            <p:cNvPr id="11275" name="Text Box 14"/>
            <p:cNvSpPr txBox="1">
              <a:spLocks noChangeArrowheads="1"/>
            </p:cNvSpPr>
            <p:nvPr/>
          </p:nvSpPr>
          <p:spPr bwMode="auto">
            <a:xfrm>
              <a:off x="1296" y="1572"/>
              <a:ext cx="655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575"/>
                </a:spcBef>
                <a:buClr>
                  <a:schemeClr val="accent1"/>
                </a:buClr>
                <a:buSzPct val="85000"/>
                <a:buFont typeface="Wingdings 2" charset="2"/>
                <a:buChar char=""/>
                <a:defRPr sz="2600">
                  <a:solidFill>
                    <a:schemeClr val="tx1"/>
                  </a:solidFill>
                  <a:latin typeface="Perpetua" charset="0"/>
                </a:defRPr>
              </a:lvl1pPr>
              <a:lvl2pPr marL="742950" indent="-285750">
                <a:spcBef>
                  <a:spcPts val="375"/>
                </a:spcBef>
                <a:buClr>
                  <a:schemeClr val="accent2"/>
                </a:buClr>
                <a:buSzPct val="85000"/>
                <a:buFont typeface="Wingdings 2" charset="2"/>
                <a:buChar char=""/>
                <a:defRPr sz="2400">
                  <a:solidFill>
                    <a:schemeClr val="tx1"/>
                  </a:solidFill>
                  <a:latin typeface="Perpetua" charset="0"/>
                </a:defRPr>
              </a:lvl2pPr>
              <a:lvl3pPr marL="1143000" indent="-228600">
                <a:spcBef>
                  <a:spcPts val="375"/>
                </a:spcBef>
                <a:buClr>
                  <a:srgbClr val="E6B1AB"/>
                </a:buClr>
                <a:buSzPct val="85000"/>
                <a:buFont typeface="Wingdings 2" charset="2"/>
                <a:buChar char=""/>
                <a:defRPr sz="2000">
                  <a:solidFill>
                    <a:schemeClr val="tx1"/>
                  </a:solidFill>
                  <a:latin typeface="Perpetua" charset="0"/>
                </a:defRPr>
              </a:lvl3pPr>
              <a:lvl4pPr marL="1600200" indent="-228600">
                <a:spcBef>
                  <a:spcPts val="375"/>
                </a:spcBef>
                <a:buClr>
                  <a:srgbClr val="A28E6A"/>
                </a:buClr>
                <a:buSzPct val="80000"/>
                <a:buFont typeface="Wingdings 2" charset="2"/>
                <a:buChar char=""/>
                <a:defRPr sz="2000">
                  <a:solidFill>
                    <a:schemeClr val="tx1"/>
                  </a:solidFill>
                  <a:latin typeface="Perpetua" charset="0"/>
                </a:defRPr>
              </a:lvl4pPr>
              <a:lvl5pPr marL="2057400" indent="-228600">
                <a:spcBef>
                  <a:spcPts val="375"/>
                </a:spcBef>
                <a:buClr>
                  <a:srgbClr val="A28E6A"/>
                </a:buClr>
                <a:buChar char="o"/>
                <a:defRPr sz="2000">
                  <a:solidFill>
                    <a:schemeClr val="tx1"/>
                  </a:solidFill>
                  <a:latin typeface="Perpetua" charset="0"/>
                </a:defRPr>
              </a:lvl5pPr>
              <a:lvl6pPr marL="2514600" indent="-228600" eaLnBrk="0" fontAlgn="base" hangingPunct="0">
                <a:spcBef>
                  <a:spcPts val="375"/>
                </a:spcBef>
                <a:spcAft>
                  <a:spcPct val="0"/>
                </a:spcAft>
                <a:buClr>
                  <a:srgbClr val="A28E6A"/>
                </a:buClr>
                <a:buChar char="o"/>
                <a:defRPr sz="2000">
                  <a:solidFill>
                    <a:schemeClr val="tx1"/>
                  </a:solidFill>
                  <a:latin typeface="Perpetua" charset="0"/>
                </a:defRPr>
              </a:lvl6pPr>
              <a:lvl7pPr marL="2971800" indent="-228600" eaLnBrk="0" fontAlgn="base" hangingPunct="0">
                <a:spcBef>
                  <a:spcPts val="375"/>
                </a:spcBef>
                <a:spcAft>
                  <a:spcPct val="0"/>
                </a:spcAft>
                <a:buClr>
                  <a:srgbClr val="A28E6A"/>
                </a:buClr>
                <a:buChar char="o"/>
                <a:defRPr sz="2000">
                  <a:solidFill>
                    <a:schemeClr val="tx1"/>
                  </a:solidFill>
                  <a:latin typeface="Perpetua" charset="0"/>
                </a:defRPr>
              </a:lvl7pPr>
              <a:lvl8pPr marL="3429000" indent="-228600" eaLnBrk="0" fontAlgn="base" hangingPunct="0">
                <a:spcBef>
                  <a:spcPts val="375"/>
                </a:spcBef>
                <a:spcAft>
                  <a:spcPct val="0"/>
                </a:spcAft>
                <a:buClr>
                  <a:srgbClr val="A28E6A"/>
                </a:buClr>
                <a:buChar char="o"/>
                <a:defRPr sz="2000">
                  <a:solidFill>
                    <a:schemeClr val="tx1"/>
                  </a:solidFill>
                  <a:latin typeface="Perpetua" charset="0"/>
                </a:defRPr>
              </a:lvl8pPr>
              <a:lvl9pPr marL="3886200" indent="-228600" eaLnBrk="0" fontAlgn="base" hangingPunct="0">
                <a:spcBef>
                  <a:spcPts val="375"/>
                </a:spcBef>
                <a:spcAft>
                  <a:spcPct val="0"/>
                </a:spcAft>
                <a:buClr>
                  <a:srgbClr val="A28E6A"/>
                </a:buClr>
                <a:buChar char="o"/>
                <a:defRPr sz="2000">
                  <a:solidFill>
                    <a:schemeClr val="tx1"/>
                  </a:solidFill>
                  <a:latin typeface="Perpetua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000" b="1">
                  <a:solidFill>
                    <a:schemeClr val="tx1">
                      <a:lumMod val="95000"/>
                    </a:schemeClr>
                  </a:solidFill>
                  <a:latin typeface="Times New Roman" charset="0"/>
                </a:rPr>
                <a:t>Alanine</a:t>
              </a:r>
            </a:p>
          </p:txBody>
        </p:sp>
        <p:sp>
          <p:nvSpPr>
            <p:cNvPr id="11276" name="Text Box 15"/>
            <p:cNvSpPr txBox="1">
              <a:spLocks noChangeArrowheads="1"/>
            </p:cNvSpPr>
            <p:nvPr/>
          </p:nvSpPr>
          <p:spPr bwMode="auto">
            <a:xfrm>
              <a:off x="2650" y="1802"/>
              <a:ext cx="422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575"/>
                </a:spcBef>
                <a:buClr>
                  <a:schemeClr val="accent1"/>
                </a:buClr>
                <a:buSzPct val="85000"/>
                <a:buFont typeface="Wingdings 2" charset="2"/>
                <a:buChar char=""/>
                <a:defRPr sz="2600">
                  <a:solidFill>
                    <a:schemeClr val="tx1"/>
                  </a:solidFill>
                  <a:latin typeface="Perpetua" charset="0"/>
                </a:defRPr>
              </a:lvl1pPr>
              <a:lvl2pPr marL="742950" indent="-285750">
                <a:spcBef>
                  <a:spcPts val="375"/>
                </a:spcBef>
                <a:buClr>
                  <a:schemeClr val="accent2"/>
                </a:buClr>
                <a:buSzPct val="85000"/>
                <a:buFont typeface="Wingdings 2" charset="2"/>
                <a:buChar char=""/>
                <a:defRPr sz="2400">
                  <a:solidFill>
                    <a:schemeClr val="tx1"/>
                  </a:solidFill>
                  <a:latin typeface="Perpetua" charset="0"/>
                </a:defRPr>
              </a:lvl2pPr>
              <a:lvl3pPr marL="1143000" indent="-228600">
                <a:spcBef>
                  <a:spcPts val="375"/>
                </a:spcBef>
                <a:buClr>
                  <a:srgbClr val="E6B1AB"/>
                </a:buClr>
                <a:buSzPct val="85000"/>
                <a:buFont typeface="Wingdings 2" charset="2"/>
                <a:buChar char=""/>
                <a:defRPr sz="2000">
                  <a:solidFill>
                    <a:schemeClr val="tx1"/>
                  </a:solidFill>
                  <a:latin typeface="Perpetua" charset="0"/>
                </a:defRPr>
              </a:lvl3pPr>
              <a:lvl4pPr marL="1600200" indent="-228600">
                <a:spcBef>
                  <a:spcPts val="375"/>
                </a:spcBef>
                <a:buClr>
                  <a:srgbClr val="A28E6A"/>
                </a:buClr>
                <a:buSzPct val="80000"/>
                <a:buFont typeface="Wingdings 2" charset="2"/>
                <a:buChar char=""/>
                <a:defRPr sz="2000">
                  <a:solidFill>
                    <a:schemeClr val="tx1"/>
                  </a:solidFill>
                  <a:latin typeface="Perpetua" charset="0"/>
                </a:defRPr>
              </a:lvl4pPr>
              <a:lvl5pPr marL="2057400" indent="-228600">
                <a:spcBef>
                  <a:spcPts val="375"/>
                </a:spcBef>
                <a:buClr>
                  <a:srgbClr val="A28E6A"/>
                </a:buClr>
                <a:buChar char="o"/>
                <a:defRPr sz="2000">
                  <a:solidFill>
                    <a:schemeClr val="tx1"/>
                  </a:solidFill>
                  <a:latin typeface="Perpetua" charset="0"/>
                </a:defRPr>
              </a:lvl5pPr>
              <a:lvl6pPr marL="2514600" indent="-228600" eaLnBrk="0" fontAlgn="base" hangingPunct="0">
                <a:spcBef>
                  <a:spcPts val="375"/>
                </a:spcBef>
                <a:spcAft>
                  <a:spcPct val="0"/>
                </a:spcAft>
                <a:buClr>
                  <a:srgbClr val="A28E6A"/>
                </a:buClr>
                <a:buChar char="o"/>
                <a:defRPr sz="2000">
                  <a:solidFill>
                    <a:schemeClr val="tx1"/>
                  </a:solidFill>
                  <a:latin typeface="Perpetua" charset="0"/>
                </a:defRPr>
              </a:lvl6pPr>
              <a:lvl7pPr marL="2971800" indent="-228600" eaLnBrk="0" fontAlgn="base" hangingPunct="0">
                <a:spcBef>
                  <a:spcPts val="375"/>
                </a:spcBef>
                <a:spcAft>
                  <a:spcPct val="0"/>
                </a:spcAft>
                <a:buClr>
                  <a:srgbClr val="A28E6A"/>
                </a:buClr>
                <a:buChar char="o"/>
                <a:defRPr sz="2000">
                  <a:solidFill>
                    <a:schemeClr val="tx1"/>
                  </a:solidFill>
                  <a:latin typeface="Perpetua" charset="0"/>
                </a:defRPr>
              </a:lvl7pPr>
              <a:lvl8pPr marL="3429000" indent="-228600" eaLnBrk="0" fontAlgn="base" hangingPunct="0">
                <a:spcBef>
                  <a:spcPts val="375"/>
                </a:spcBef>
                <a:spcAft>
                  <a:spcPct val="0"/>
                </a:spcAft>
                <a:buClr>
                  <a:srgbClr val="A28E6A"/>
                </a:buClr>
                <a:buChar char="o"/>
                <a:defRPr sz="2000">
                  <a:solidFill>
                    <a:schemeClr val="tx1"/>
                  </a:solidFill>
                  <a:latin typeface="Perpetua" charset="0"/>
                </a:defRPr>
              </a:lvl8pPr>
              <a:lvl9pPr marL="3886200" indent="-228600" eaLnBrk="0" fontAlgn="base" hangingPunct="0">
                <a:spcBef>
                  <a:spcPts val="375"/>
                </a:spcBef>
                <a:spcAft>
                  <a:spcPct val="0"/>
                </a:spcAft>
                <a:buClr>
                  <a:srgbClr val="A28E6A"/>
                </a:buClr>
                <a:buChar char="o"/>
                <a:defRPr sz="2000">
                  <a:solidFill>
                    <a:schemeClr val="tx1"/>
                  </a:solidFill>
                  <a:latin typeface="Perpetua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000" b="1">
                  <a:solidFill>
                    <a:schemeClr val="tx2">
                      <a:lumMod val="60000"/>
                      <a:lumOff val="40000"/>
                    </a:schemeClr>
                  </a:solidFill>
                  <a:latin typeface="Times New Roman" charset="0"/>
                </a:rPr>
                <a:t>PLP</a:t>
              </a:r>
            </a:p>
          </p:txBody>
        </p:sp>
      </p:grpSp>
      <p:sp>
        <p:nvSpPr>
          <p:cNvPr id="11269" name="Text Box 15"/>
          <p:cNvSpPr txBox="1">
            <a:spLocks noChangeArrowheads="1"/>
          </p:cNvSpPr>
          <p:nvPr/>
        </p:nvSpPr>
        <p:spPr bwMode="auto">
          <a:xfrm>
            <a:off x="458788" y="6153090"/>
            <a:ext cx="320183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575"/>
              </a:spcBef>
              <a:buClr>
                <a:schemeClr val="accent1"/>
              </a:buClr>
              <a:buSzPct val="85000"/>
              <a:buFont typeface="Wingdings 2" charset="2"/>
              <a:buChar char=""/>
              <a:defRPr sz="2600">
                <a:solidFill>
                  <a:schemeClr val="tx1"/>
                </a:solidFill>
                <a:latin typeface="Perpetua" charset="0"/>
              </a:defRPr>
            </a:lvl1pPr>
            <a:lvl2pPr marL="742950" indent="-285750">
              <a:spcBef>
                <a:spcPts val="375"/>
              </a:spcBef>
              <a:buClr>
                <a:schemeClr val="accent2"/>
              </a:buClr>
              <a:buSzPct val="85000"/>
              <a:buFont typeface="Wingdings 2" charset="2"/>
              <a:buChar char=""/>
              <a:defRPr sz="2400">
                <a:solidFill>
                  <a:schemeClr val="tx1"/>
                </a:solidFill>
                <a:latin typeface="Perpetua" charset="0"/>
              </a:defRPr>
            </a:lvl2pPr>
            <a:lvl3pPr marL="1143000" indent="-228600">
              <a:spcBef>
                <a:spcPts val="375"/>
              </a:spcBef>
              <a:buClr>
                <a:srgbClr val="E6B1AB"/>
              </a:buClr>
              <a:buSzPct val="85000"/>
              <a:buFont typeface="Wingdings 2" charset="2"/>
              <a:buChar char=""/>
              <a:defRPr sz="2000">
                <a:solidFill>
                  <a:schemeClr val="tx1"/>
                </a:solidFill>
                <a:latin typeface="Perpetua" charset="0"/>
              </a:defRPr>
            </a:lvl3pPr>
            <a:lvl4pPr marL="1600200" indent="-228600">
              <a:spcBef>
                <a:spcPts val="375"/>
              </a:spcBef>
              <a:buClr>
                <a:srgbClr val="A28E6A"/>
              </a:buClr>
              <a:buSzPct val="80000"/>
              <a:buFont typeface="Wingdings 2" charset="2"/>
              <a:buChar char=""/>
              <a:defRPr sz="2000">
                <a:solidFill>
                  <a:schemeClr val="tx1"/>
                </a:solidFill>
                <a:latin typeface="Perpetua" charset="0"/>
              </a:defRPr>
            </a:lvl4pPr>
            <a:lvl5pPr marL="2057400" indent="-228600">
              <a:spcBef>
                <a:spcPts val="375"/>
              </a:spcBef>
              <a:buClr>
                <a:srgbClr val="A28E6A"/>
              </a:buClr>
              <a:buChar char="o"/>
              <a:defRPr sz="2000">
                <a:solidFill>
                  <a:schemeClr val="tx1"/>
                </a:solidFill>
                <a:latin typeface="Perpetua" charset="0"/>
              </a:defRPr>
            </a:lvl5pPr>
            <a:lvl6pPr marL="2514600" indent="-2286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sz="2000">
                <a:solidFill>
                  <a:schemeClr val="tx1"/>
                </a:solidFill>
                <a:latin typeface="Perpetua" charset="0"/>
              </a:defRPr>
            </a:lvl6pPr>
            <a:lvl7pPr marL="2971800" indent="-2286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sz="2000">
                <a:solidFill>
                  <a:schemeClr val="tx1"/>
                </a:solidFill>
                <a:latin typeface="Perpetua" charset="0"/>
              </a:defRPr>
            </a:lvl7pPr>
            <a:lvl8pPr marL="3429000" indent="-2286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sz="2000">
                <a:solidFill>
                  <a:schemeClr val="tx1"/>
                </a:solidFill>
                <a:latin typeface="Perpetua" charset="0"/>
              </a:defRPr>
            </a:lvl8pPr>
            <a:lvl9pPr marL="3886200" indent="-2286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sz="2000">
                <a:solidFill>
                  <a:schemeClr val="tx1"/>
                </a:solidFill>
                <a:latin typeface="Perpetua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b="1">
                <a:solidFill>
                  <a:schemeClr val="tx2">
                    <a:lumMod val="60000"/>
                    <a:lumOff val="40000"/>
                  </a:schemeClr>
                </a:solidFill>
                <a:latin typeface="Times New Roman" charset="0"/>
              </a:rPr>
              <a:t>PLP = Pyridoxal Phosphate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title"/>
          </p:nvPr>
        </p:nvSpPr>
        <p:spPr>
          <a:xfrm>
            <a:off x="381000" y="533400"/>
            <a:ext cx="8382000" cy="1066800"/>
          </a:xfrm>
          <a:noFill/>
          <a:ln>
            <a:noFill/>
            <a:miter lim="800000"/>
            <a:headEnd/>
            <a:tailEnd/>
          </a:ln>
        </p:spPr>
        <p:txBody>
          <a:bodyPr>
            <a:noAutofit/>
          </a:bodyPr>
          <a:lstStyle/>
          <a:p>
            <a:pPr algn="ctr" eaLnBrk="1" hangingPunct="1"/>
            <a:r>
              <a:rPr lang="en-US" altLang="en-US" sz="3600" b="1" dirty="0">
                <a:solidFill>
                  <a:schemeClr val="accent2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Oxidative Decarboxylation of Pyruvate</a:t>
            </a:r>
            <a:endParaRPr lang="en-US" altLang="en-US" sz="3600" b="1" baseline="30000" dirty="0">
              <a:solidFill>
                <a:schemeClr val="accent2">
                  <a:lumMod val="75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2291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5048" y="2205600"/>
            <a:ext cx="3701952" cy="45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45436" y="4419600"/>
            <a:ext cx="1197764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n-US" sz="1800" dirty="0" err="1">
                <a:solidFill>
                  <a:schemeClr val="tx1">
                    <a:lumMod val="8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Allosteric</a:t>
            </a:r>
            <a:r>
              <a:rPr lang="en-US" sz="1800" dirty="0">
                <a:solidFill>
                  <a:schemeClr val="tx1">
                    <a:lumMod val="8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</a:p>
          <a:p>
            <a:pPr algn="ctr" eaLnBrk="1" hangingPunct="1">
              <a:defRPr/>
            </a:pPr>
            <a:r>
              <a:rPr lang="en-US" sz="1800" dirty="0">
                <a:solidFill>
                  <a:schemeClr val="tx1">
                    <a:lumMod val="8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Regulation</a:t>
            </a:r>
          </a:p>
        </p:txBody>
      </p:sp>
      <p:sp>
        <p:nvSpPr>
          <p:cNvPr id="5" name="Curved Up Arrow 4"/>
          <p:cNvSpPr>
            <a:spLocks noChangeAspect="1"/>
          </p:cNvSpPr>
          <p:nvPr/>
        </p:nvSpPr>
        <p:spPr>
          <a:xfrm>
            <a:off x="2292000" y="5029200"/>
            <a:ext cx="756000" cy="540000"/>
          </a:xfrm>
          <a:prstGeom prst="curvedUpArrow">
            <a:avLst/>
          </a:prstGeom>
          <a:solidFill>
            <a:srgbClr val="C0000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title"/>
          </p:nvPr>
        </p:nvSpPr>
        <p:spPr>
          <a:xfrm>
            <a:off x="475527" y="533400"/>
            <a:ext cx="8305800" cy="1066800"/>
          </a:xfrm>
          <a:noFill/>
          <a:ln>
            <a:noFill/>
            <a:miter lim="800000"/>
            <a:headEnd/>
            <a:tailEnd/>
          </a:ln>
        </p:spPr>
        <p:txBody>
          <a:bodyPr>
            <a:noAutofit/>
          </a:bodyPr>
          <a:lstStyle/>
          <a:p>
            <a:pPr algn="ctr" eaLnBrk="1" hangingPunct="1"/>
            <a:r>
              <a:rPr lang="en-US" altLang="en-US" sz="3600" b="1" dirty="0">
                <a:solidFill>
                  <a:schemeClr val="accent2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PDH Complex: Covalent Regulation</a:t>
            </a:r>
            <a:endParaRPr lang="en-US" altLang="en-US" sz="3600" b="1" baseline="30000" dirty="0">
              <a:solidFill>
                <a:schemeClr val="accent2">
                  <a:lumMod val="75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33" name="Picture 2" descr="D:\Arun-Backup\project\Ferrier\Image_Bank\image_bank\images\jpg\figure_9.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8164" y="2133600"/>
            <a:ext cx="4200525" cy="451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381001" y="533400"/>
            <a:ext cx="8382000" cy="1143000"/>
          </a:xfrm>
        </p:spPr>
        <p:txBody>
          <a:bodyPr>
            <a:normAutofit/>
          </a:bodyPr>
          <a:lstStyle/>
          <a:p>
            <a:pPr algn="ctr"/>
            <a:r>
              <a:rPr lang="en-US" altLang="en-US" sz="3600" b="1" dirty="0">
                <a:solidFill>
                  <a:schemeClr val="accent2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PDH Reaction: Clinical application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381001" y="2209800"/>
            <a:ext cx="8382000" cy="4648200"/>
          </a:xfrm>
        </p:spPr>
        <p:txBody>
          <a:bodyPr>
            <a:normAutofit lnSpcReduction="10000"/>
          </a:bodyPr>
          <a:lstStyle/>
          <a:p>
            <a:pPr marL="547688" indent="-514350">
              <a:lnSpc>
                <a:spcPct val="110000"/>
              </a:lnSpc>
              <a:spcBef>
                <a:spcPct val="0"/>
              </a:spcBef>
              <a:buFont typeface="Franklin Gothic Book" charset="0"/>
              <a:buAutoNum type="arabicPeriod"/>
            </a:pPr>
            <a:r>
              <a:rPr lang="en-US" altLang="en-US" dirty="0">
                <a:solidFill>
                  <a:schemeClr val="tx1">
                    <a:lumMod val="9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Deficiencies of thiamine or niacin can cause serious CNS problems. </a:t>
            </a:r>
            <a:r>
              <a:rPr lang="en-US" altLang="en-US" b="1" dirty="0">
                <a:solidFill>
                  <a:schemeClr val="tx1">
                    <a:lumMod val="9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WHY</a:t>
            </a:r>
            <a:r>
              <a:rPr lang="en-US" altLang="en-US" b="1" dirty="0" smtClean="0">
                <a:solidFill>
                  <a:schemeClr val="tx1">
                    <a:lumMod val="9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?</a:t>
            </a:r>
          </a:p>
          <a:p>
            <a:pPr marL="33338" indent="0">
              <a:lnSpc>
                <a:spcPct val="100000"/>
              </a:lnSpc>
              <a:spcBef>
                <a:spcPct val="0"/>
              </a:spcBef>
              <a:buNone/>
            </a:pPr>
            <a:endParaRPr lang="en-US" altLang="en-US" b="1" dirty="0">
              <a:solidFill>
                <a:schemeClr val="tx1">
                  <a:lumMod val="95000"/>
                </a:schemeClr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lvl="1">
              <a:lnSpc>
                <a:spcPct val="110000"/>
              </a:lnSpc>
              <a:spcBef>
                <a:spcPct val="0"/>
              </a:spcBef>
            </a:pPr>
            <a:r>
              <a:rPr lang="en-US" altLang="en-US" sz="2400" dirty="0">
                <a:solidFill>
                  <a:schemeClr val="tx1">
                    <a:lumMod val="9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Brain cells are unable to produce sufficient ATP if the PDH complex is inactive</a:t>
            </a:r>
            <a:r>
              <a:rPr lang="en-US" altLang="en-US" sz="2400" dirty="0" smtClean="0">
                <a:solidFill>
                  <a:schemeClr val="tx1">
                    <a:lumMod val="9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.</a:t>
            </a:r>
          </a:p>
          <a:p>
            <a:pPr marL="342900" lvl="1" indent="0">
              <a:lnSpc>
                <a:spcPct val="110000"/>
              </a:lnSpc>
              <a:spcBef>
                <a:spcPct val="0"/>
              </a:spcBef>
              <a:buNone/>
            </a:pPr>
            <a:endParaRPr lang="en-US" altLang="en-US" sz="2400" dirty="0">
              <a:solidFill>
                <a:schemeClr val="tx1">
                  <a:lumMod val="95000"/>
                </a:schemeClr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marL="547688" indent="-514350">
              <a:lnSpc>
                <a:spcPct val="110000"/>
              </a:lnSpc>
              <a:spcBef>
                <a:spcPct val="0"/>
              </a:spcBef>
              <a:buFont typeface="Franklin Gothic Book" charset="0"/>
              <a:buAutoNum type="arabicPeriod"/>
            </a:pPr>
            <a:r>
              <a:rPr lang="en-US" altLang="en-US" b="1" dirty="0">
                <a:solidFill>
                  <a:srgbClr val="FFFF99"/>
                </a:solidFill>
                <a:latin typeface="Times New Roman" charset="0"/>
                <a:ea typeface="Times New Roman" charset="0"/>
                <a:cs typeface="Times New Roman" charset="0"/>
              </a:rPr>
              <a:t>Wernicke-</a:t>
            </a:r>
            <a:r>
              <a:rPr lang="en-US" altLang="en-US" b="1" dirty="0" err="1">
                <a:solidFill>
                  <a:srgbClr val="FFFF99"/>
                </a:solidFill>
                <a:latin typeface="Times New Roman" charset="0"/>
                <a:ea typeface="Times New Roman" charset="0"/>
                <a:cs typeface="Times New Roman" charset="0"/>
              </a:rPr>
              <a:t>Korsakoff</a:t>
            </a:r>
            <a:r>
              <a:rPr lang="en-US" altLang="en-US" b="1" dirty="0">
                <a:solidFill>
                  <a:schemeClr val="tx1">
                    <a:lumMod val="9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altLang="en-US" dirty="0">
                <a:solidFill>
                  <a:schemeClr val="tx1">
                    <a:lumMod val="9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(encephalopathy-psychosis syndrome) due to thiamine deficiency, may be seen especially with alcohol abuse.</a:t>
            </a:r>
          </a:p>
          <a:p>
            <a:pPr marL="547688" indent="-514350">
              <a:lnSpc>
                <a:spcPct val="110000"/>
              </a:lnSpc>
              <a:spcBef>
                <a:spcPct val="0"/>
              </a:spcBef>
              <a:buFont typeface="Franklin Gothic Book" charset="0"/>
              <a:buAutoNum type="arabicPeriod"/>
            </a:pPr>
            <a:endParaRPr lang="en-US" altLang="en-US" dirty="0">
              <a:solidFill>
                <a:schemeClr val="tx1">
                  <a:lumMod val="95000"/>
                </a:schemeClr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marL="547688" indent="-514350">
              <a:lnSpc>
                <a:spcPct val="110000"/>
              </a:lnSpc>
              <a:spcBef>
                <a:spcPct val="0"/>
              </a:spcBef>
              <a:buFont typeface="Franklin Gothic Book" charset="0"/>
              <a:buAutoNum type="arabicPeriod"/>
            </a:pPr>
            <a:r>
              <a:rPr lang="en-US" altLang="en-US" dirty="0">
                <a:solidFill>
                  <a:schemeClr val="tx1">
                    <a:lumMod val="9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PDH complex deficiency is the most common biochemical cause of</a:t>
            </a:r>
            <a:r>
              <a:rPr lang="en-US" altLang="en-US" b="1" dirty="0">
                <a:solidFill>
                  <a:schemeClr val="tx1">
                    <a:lumMod val="9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altLang="en-US" b="1" dirty="0">
                <a:solidFill>
                  <a:srgbClr val="FFFF99"/>
                </a:solidFill>
                <a:latin typeface="Times New Roman" charset="0"/>
                <a:ea typeface="Times New Roman" charset="0"/>
                <a:cs typeface="Times New Roman" charset="0"/>
              </a:rPr>
              <a:t>congenital lactic acidosis.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title"/>
          </p:nvPr>
        </p:nvSpPr>
        <p:spPr>
          <a:xfrm>
            <a:off x="1295400" y="1190625"/>
            <a:ext cx="3886200" cy="990600"/>
          </a:xfrm>
          <a:noFill/>
          <a:ln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pPr algn="ctr" eaLnBrk="1" hangingPunct="1"/>
            <a:r>
              <a:rPr lang="en-US" altLang="en-US" sz="3600" b="1" dirty="0">
                <a:solidFill>
                  <a:schemeClr val="accent2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Krebs Cycle</a:t>
            </a:r>
            <a:endParaRPr lang="en-US" altLang="en-US" sz="3600" b="1" baseline="30000" dirty="0">
              <a:solidFill>
                <a:schemeClr val="accent2">
                  <a:lumMod val="75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6387" name="Picture 3" descr="Roundabout_night_TCA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2181225"/>
            <a:ext cx="3886200" cy="246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2" descr="D:\Arun-Backup\project\Ferrier\Image_Bank\image_bank\images\jpg\figure_9.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228600"/>
            <a:ext cx="3122613" cy="647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9" name="Rectangle 1"/>
          <p:cNvSpPr>
            <a:spLocks noChangeArrowheads="1"/>
          </p:cNvSpPr>
          <p:nvPr/>
        </p:nvSpPr>
        <p:spPr bwMode="auto">
          <a:xfrm>
            <a:off x="152400" y="4668838"/>
            <a:ext cx="5562600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9pPr>
          </a:lstStyle>
          <a:p>
            <a:pPr eaLnBrk="1" hangingPunct="1"/>
            <a:r>
              <a:rPr lang="en-US" altLang="en-US" dirty="0"/>
              <a:t>The tricarboxylic acid cycle (Krebs) shown as a part of the essential pathways of energy metabolism. </a:t>
            </a:r>
          </a:p>
          <a:p>
            <a:pPr eaLnBrk="1" hangingPunct="1"/>
            <a:r>
              <a:rPr lang="en-US" altLang="en-US" sz="1800" dirty="0"/>
              <a:t>CoA = coenzyme 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title"/>
          </p:nvPr>
        </p:nvSpPr>
        <p:spPr>
          <a:xfrm>
            <a:off x="381000" y="533400"/>
            <a:ext cx="8382000" cy="1143000"/>
          </a:xfrm>
          <a:noFill/>
          <a:ln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pPr algn="ctr" eaLnBrk="1" hangingPunct="1"/>
            <a:r>
              <a:rPr lang="en-US" altLang="en-US" sz="3600" b="1" dirty="0">
                <a:solidFill>
                  <a:schemeClr val="accent2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Tricarboxylic Acid Cycle: Krebs Cycle</a:t>
            </a:r>
            <a:endParaRPr lang="en-US" altLang="en-US" sz="3600" b="1" baseline="30000" dirty="0">
              <a:solidFill>
                <a:schemeClr val="accent2">
                  <a:lumMod val="75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435" name="Text Box 9"/>
          <p:cNvSpPr txBox="1">
            <a:spLocks noChangeArrowheads="1"/>
          </p:cNvSpPr>
          <p:nvPr/>
        </p:nvSpPr>
        <p:spPr bwMode="auto">
          <a:xfrm>
            <a:off x="381000" y="2247305"/>
            <a:ext cx="8382000" cy="4001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575"/>
              </a:spcBef>
              <a:buClr>
                <a:schemeClr val="accent1"/>
              </a:buClr>
              <a:buSzPct val="85000"/>
              <a:buFont typeface="Wingdings 2" charset="2"/>
              <a:buChar char=""/>
              <a:defRPr sz="2600">
                <a:solidFill>
                  <a:schemeClr val="tx1"/>
                </a:solidFill>
                <a:latin typeface="Perpetua" charset="0"/>
              </a:defRPr>
            </a:lvl1pPr>
            <a:lvl2pPr marL="742950" indent="-285750">
              <a:spcBef>
                <a:spcPts val="375"/>
              </a:spcBef>
              <a:buClr>
                <a:schemeClr val="accent2"/>
              </a:buClr>
              <a:buSzPct val="85000"/>
              <a:buFont typeface="Wingdings 2" charset="2"/>
              <a:buChar char=""/>
              <a:defRPr sz="2400">
                <a:solidFill>
                  <a:schemeClr val="tx1"/>
                </a:solidFill>
                <a:latin typeface="Perpetua" charset="0"/>
              </a:defRPr>
            </a:lvl2pPr>
            <a:lvl3pPr marL="1143000" indent="-228600">
              <a:spcBef>
                <a:spcPts val="375"/>
              </a:spcBef>
              <a:buClr>
                <a:srgbClr val="E6B1AB"/>
              </a:buClr>
              <a:buSzPct val="85000"/>
              <a:buFont typeface="Wingdings 2" charset="2"/>
              <a:buChar char=""/>
              <a:defRPr sz="2000">
                <a:solidFill>
                  <a:schemeClr val="tx1"/>
                </a:solidFill>
                <a:latin typeface="Perpetua" charset="0"/>
              </a:defRPr>
            </a:lvl3pPr>
            <a:lvl4pPr marL="1600200" indent="-228600">
              <a:spcBef>
                <a:spcPts val="375"/>
              </a:spcBef>
              <a:buClr>
                <a:srgbClr val="A28E6A"/>
              </a:buClr>
              <a:buSzPct val="80000"/>
              <a:buFont typeface="Wingdings 2" charset="2"/>
              <a:buChar char=""/>
              <a:defRPr sz="2000">
                <a:solidFill>
                  <a:schemeClr val="tx1"/>
                </a:solidFill>
                <a:latin typeface="Perpetua" charset="0"/>
              </a:defRPr>
            </a:lvl4pPr>
            <a:lvl5pPr marL="2057400" indent="-228600">
              <a:spcBef>
                <a:spcPts val="375"/>
              </a:spcBef>
              <a:buClr>
                <a:srgbClr val="A28E6A"/>
              </a:buClr>
              <a:buChar char="o"/>
              <a:defRPr sz="2000">
                <a:solidFill>
                  <a:schemeClr val="tx1"/>
                </a:solidFill>
                <a:latin typeface="Perpetua" charset="0"/>
              </a:defRPr>
            </a:lvl5pPr>
            <a:lvl6pPr marL="2514600" indent="-2286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sz="2000">
                <a:solidFill>
                  <a:schemeClr val="tx1"/>
                </a:solidFill>
                <a:latin typeface="Perpetua" charset="0"/>
              </a:defRPr>
            </a:lvl6pPr>
            <a:lvl7pPr marL="2971800" indent="-2286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sz="2000">
                <a:solidFill>
                  <a:schemeClr val="tx1"/>
                </a:solidFill>
                <a:latin typeface="Perpetua" charset="0"/>
              </a:defRPr>
            </a:lvl7pPr>
            <a:lvl8pPr marL="3429000" indent="-2286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sz="2000">
                <a:solidFill>
                  <a:schemeClr val="tx1"/>
                </a:solidFill>
                <a:latin typeface="Perpetua" charset="0"/>
              </a:defRPr>
            </a:lvl8pPr>
            <a:lvl9pPr marL="3886200" indent="-2286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sz="2000">
                <a:solidFill>
                  <a:schemeClr val="tx1"/>
                </a:solidFill>
                <a:latin typeface="Perpetua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1200"/>
              </a:spcAft>
              <a:buClr>
                <a:srgbClr val="A50021"/>
              </a:buClr>
              <a:buSzTx/>
              <a:buFontTx/>
              <a:buChar char="•"/>
            </a:pPr>
            <a:r>
              <a:rPr lang="ar-SA" altLang="en-US" sz="2400" dirty="0">
                <a:solidFill>
                  <a:schemeClr val="accent2"/>
                </a:solidFill>
                <a:latin typeface="Times New Roman" charset="0"/>
              </a:rPr>
              <a:t> </a:t>
            </a:r>
            <a:r>
              <a:rPr lang="en-US" altLang="en-US" sz="2400" dirty="0" smtClean="0">
                <a:solidFill>
                  <a:schemeClr val="tx1">
                    <a:lumMod val="95000"/>
                  </a:schemeClr>
                </a:solidFill>
                <a:latin typeface="Times New Roman" charset="0"/>
              </a:rPr>
              <a:t>Final </a:t>
            </a:r>
            <a:r>
              <a:rPr lang="en-US" altLang="en-US" sz="2400" dirty="0">
                <a:solidFill>
                  <a:schemeClr val="tx1">
                    <a:lumMod val="95000"/>
                  </a:schemeClr>
                </a:solidFill>
                <a:latin typeface="Times New Roman" charset="0"/>
              </a:rPr>
              <a:t>common pathway for </a:t>
            </a:r>
            <a:r>
              <a:rPr lang="en-US" altLang="en-US" sz="2400" dirty="0" smtClean="0">
                <a:solidFill>
                  <a:schemeClr val="tx1">
                    <a:lumMod val="95000"/>
                  </a:schemeClr>
                </a:solidFill>
                <a:latin typeface="Times New Roman" charset="0"/>
              </a:rPr>
              <a:t>oxidation</a:t>
            </a:r>
            <a:endParaRPr lang="ar-SA" altLang="en-US" sz="2400" dirty="0" smtClean="0">
              <a:solidFill>
                <a:schemeClr val="tx1">
                  <a:lumMod val="95000"/>
                </a:schemeClr>
              </a:solidFill>
              <a:latin typeface="Times New Roman" charset="0"/>
            </a:endParaRPr>
          </a:p>
          <a:p>
            <a:pPr eaLnBrk="1" hangingPunct="1">
              <a:spcBef>
                <a:spcPct val="0"/>
              </a:spcBef>
              <a:spcAft>
                <a:spcPts val="1200"/>
              </a:spcAft>
              <a:buClr>
                <a:srgbClr val="A50021"/>
              </a:buClr>
              <a:buSzTx/>
              <a:buFontTx/>
              <a:buChar char="•"/>
            </a:pPr>
            <a:r>
              <a:rPr lang="ar-SA" altLang="en-US" sz="2400" dirty="0">
                <a:solidFill>
                  <a:schemeClr val="tx1">
                    <a:lumMod val="95000"/>
                  </a:schemeClr>
                </a:solidFill>
                <a:latin typeface="Times New Roman" charset="0"/>
              </a:rPr>
              <a:t> </a:t>
            </a:r>
            <a:r>
              <a:rPr lang="en-US" altLang="en-US" sz="2400" dirty="0" smtClean="0">
                <a:solidFill>
                  <a:schemeClr val="tx1">
                    <a:lumMod val="95000"/>
                  </a:schemeClr>
                </a:solidFill>
                <a:latin typeface="Times New Roman" charset="0"/>
              </a:rPr>
              <a:t>Exclusively </a:t>
            </a:r>
            <a:r>
              <a:rPr lang="en-US" altLang="en-US" sz="2400" dirty="0">
                <a:solidFill>
                  <a:schemeClr val="tx1">
                    <a:lumMod val="95000"/>
                  </a:schemeClr>
                </a:solidFill>
                <a:latin typeface="Times New Roman" charset="0"/>
              </a:rPr>
              <a:t>in mitochondria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  <a:buClr>
                <a:srgbClr val="A50021"/>
              </a:buClr>
              <a:buSzTx/>
              <a:buFontTx/>
              <a:buChar char="•"/>
            </a:pPr>
            <a:r>
              <a:rPr lang="en-US" altLang="en-US" sz="2400" dirty="0">
                <a:solidFill>
                  <a:schemeClr val="tx1">
                    <a:lumMod val="95000"/>
                  </a:schemeClr>
                </a:solidFill>
                <a:latin typeface="Times New Roman" charset="0"/>
              </a:rPr>
              <a:t> Major source for ATP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  <a:buClr>
                <a:srgbClr val="A50021"/>
              </a:buClr>
              <a:buSzTx/>
              <a:buFontTx/>
              <a:buChar char="•"/>
            </a:pPr>
            <a:r>
              <a:rPr lang="en-US" altLang="en-US" sz="2400" dirty="0">
                <a:solidFill>
                  <a:schemeClr val="tx1">
                    <a:lumMod val="95000"/>
                  </a:schemeClr>
                </a:solidFill>
                <a:latin typeface="Times New Roman" charset="0"/>
              </a:rPr>
              <a:t> Mainly catabolic with some anabolic features</a:t>
            </a:r>
          </a:p>
          <a:p>
            <a:pPr eaLnBrk="1" hangingPunct="1">
              <a:spcBef>
                <a:spcPct val="0"/>
              </a:spcBef>
              <a:buClr>
                <a:srgbClr val="A50021"/>
              </a:buClr>
              <a:buSzTx/>
              <a:buFontTx/>
              <a:buChar char="•"/>
            </a:pPr>
            <a:r>
              <a:rPr lang="en-US" altLang="en-US" sz="2400" dirty="0">
                <a:solidFill>
                  <a:schemeClr val="tx1">
                    <a:lumMod val="95000"/>
                  </a:schemeClr>
                </a:solidFill>
                <a:latin typeface="Times New Roman" charset="0"/>
              </a:rPr>
              <a:t> Synthetic reactions (anabolic features):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3400" dirty="0">
                <a:latin typeface="Times New Roman" charset="0"/>
              </a:rPr>
              <a:t>	</a:t>
            </a:r>
            <a:r>
              <a:rPr lang="en-US" altLang="en-US" sz="2000" dirty="0">
                <a:solidFill>
                  <a:srgbClr val="00FDFF"/>
                </a:solidFill>
                <a:latin typeface="Times New Roman" charset="0"/>
              </a:rPr>
              <a:t>Glucose from amino acids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FDFF"/>
                </a:solidFill>
                <a:latin typeface="Times New Roman" charset="0"/>
              </a:rPr>
              <a:t>	Nonessential amino acids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FDFF"/>
                </a:solidFill>
                <a:latin typeface="Times New Roman" charset="0"/>
              </a:rPr>
              <a:t>	Fatty acids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FDFF"/>
                </a:solidFill>
                <a:latin typeface="Times New Roman" charset="0"/>
              </a:rPr>
              <a:t>	Heme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Depth</Template>
  <TotalTime>2479</TotalTime>
  <Words>529</Words>
  <Application>Microsoft Macintosh PowerPoint</Application>
  <PresentationFormat>On-screen Show (4:3)</PresentationFormat>
  <Paragraphs>107</Paragraphs>
  <Slides>18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Calibri</vt:lpstr>
      <vt:lpstr>Corbel</vt:lpstr>
      <vt:lpstr>Franklin Gothic Book</vt:lpstr>
      <vt:lpstr>Arial</vt:lpstr>
      <vt:lpstr>Times New Roman</vt:lpstr>
      <vt:lpstr>Depth</vt:lpstr>
      <vt:lpstr>Oxidative Decarboxylation and Krebs Cycle</vt:lpstr>
      <vt:lpstr>Objectives: Oxidative Decarboxylation</vt:lpstr>
      <vt:lpstr>Objectives: Krebs Cycle</vt:lpstr>
      <vt:lpstr>Fates of Pyruvate</vt:lpstr>
      <vt:lpstr>Oxidative Decarboxylation of Pyruvate</vt:lpstr>
      <vt:lpstr>PDH Complex: Covalent Regulation</vt:lpstr>
      <vt:lpstr>PDH Reaction: Clinical application</vt:lpstr>
      <vt:lpstr>Krebs Cycle</vt:lpstr>
      <vt:lpstr>Tricarboxylic Acid Cycle: Krebs Cycle</vt:lpstr>
      <vt:lpstr>Krebs Cycle Reactions (1)</vt:lpstr>
      <vt:lpstr>Krebs Cycle Reactions (2)</vt:lpstr>
      <vt:lpstr>Krebs Cycle Reactions (3)</vt:lpstr>
      <vt:lpstr>Krebs Cycle: Energy Yield</vt:lpstr>
      <vt:lpstr>Krebs Cycle: Energy Yield</vt:lpstr>
      <vt:lpstr>Net ATP Production by Complete Glucose Oxidation</vt:lpstr>
      <vt:lpstr>Regulation of Oxidative Decarboxylation and Krebs Cycle</vt:lpstr>
      <vt:lpstr>Take Home Message</vt:lpstr>
      <vt:lpstr>Reference</vt:lpstr>
    </vt:vector>
  </TitlesOfParts>
  <LinksUpToDate>false</LinksUpToDate>
  <SharedDoc>false</SharedDoc>
  <HyperlinksChanged>false</HyperlinksChanged>
  <AppVersion>15.0024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Reem</dc:creator>
  <cp:lastModifiedBy>Khalid Akkour</cp:lastModifiedBy>
  <cp:revision>96</cp:revision>
  <dcterms:created xsi:type="dcterms:W3CDTF">1601-01-01T00:00:00Z</dcterms:created>
  <dcterms:modified xsi:type="dcterms:W3CDTF">2016-10-25T15:35:07Z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ublishingExpirationDate">
    <vt:lpwstr/>
  </property>
  <property fmtid="{D5CDD505-2E9C-101B-9397-08002B2CF9AE}" pid="3" name="PublishingStartDate">
    <vt:lpwstr/>
  </property>
</Properties>
</file>