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3" r:id="rId1"/>
  </p:sldMasterIdLst>
  <p:notesMasterIdLst>
    <p:notesMasterId r:id="rId8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326" r:id="rId13"/>
    <p:sldId id="267" r:id="rId14"/>
    <p:sldId id="311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324" r:id="rId25"/>
    <p:sldId id="325" r:id="rId26"/>
    <p:sldId id="323" r:id="rId27"/>
    <p:sldId id="277" r:id="rId28"/>
    <p:sldId id="278" r:id="rId29"/>
    <p:sldId id="312" r:id="rId30"/>
    <p:sldId id="279" r:id="rId31"/>
    <p:sldId id="327" r:id="rId32"/>
    <p:sldId id="280" r:id="rId33"/>
    <p:sldId id="328" r:id="rId34"/>
    <p:sldId id="281" r:id="rId35"/>
    <p:sldId id="282" r:id="rId36"/>
    <p:sldId id="337" r:id="rId37"/>
    <p:sldId id="283" r:id="rId38"/>
    <p:sldId id="284" r:id="rId39"/>
    <p:sldId id="285" r:id="rId40"/>
    <p:sldId id="331" r:id="rId41"/>
    <p:sldId id="332" r:id="rId42"/>
    <p:sldId id="333" r:id="rId43"/>
    <p:sldId id="286" r:id="rId44"/>
    <p:sldId id="334" r:id="rId45"/>
    <p:sldId id="335" r:id="rId46"/>
    <p:sldId id="287" r:id="rId47"/>
    <p:sldId id="319" r:id="rId48"/>
    <p:sldId id="330" r:id="rId49"/>
    <p:sldId id="338" r:id="rId50"/>
    <p:sldId id="289" r:id="rId51"/>
    <p:sldId id="339" r:id="rId52"/>
    <p:sldId id="340" r:id="rId53"/>
    <p:sldId id="341" r:id="rId54"/>
    <p:sldId id="288" r:id="rId55"/>
    <p:sldId id="310" r:id="rId56"/>
    <p:sldId id="320" r:id="rId57"/>
    <p:sldId id="342" r:id="rId58"/>
    <p:sldId id="291" r:id="rId59"/>
    <p:sldId id="313" r:id="rId60"/>
    <p:sldId id="314" r:id="rId61"/>
    <p:sldId id="329" r:id="rId62"/>
    <p:sldId id="292" r:id="rId63"/>
    <p:sldId id="295" r:id="rId64"/>
    <p:sldId id="315" r:id="rId65"/>
    <p:sldId id="294" r:id="rId66"/>
    <p:sldId id="293" r:id="rId67"/>
    <p:sldId id="296" r:id="rId68"/>
    <p:sldId id="297" r:id="rId69"/>
    <p:sldId id="343" r:id="rId70"/>
    <p:sldId id="298" r:id="rId71"/>
    <p:sldId id="299" r:id="rId72"/>
    <p:sldId id="300" r:id="rId73"/>
    <p:sldId id="301" r:id="rId74"/>
    <p:sldId id="321" r:id="rId75"/>
    <p:sldId id="316" r:id="rId76"/>
    <p:sldId id="302" r:id="rId77"/>
    <p:sldId id="303" r:id="rId78"/>
    <p:sldId id="317" r:id="rId79"/>
    <p:sldId id="304" r:id="rId80"/>
    <p:sldId id="305" r:id="rId81"/>
    <p:sldId id="306" r:id="rId82"/>
    <p:sldId id="307" r:id="rId83"/>
    <p:sldId id="308" r:id="rId84"/>
    <p:sldId id="322" r:id="rId85"/>
    <p:sldId id="309" r:id="rId8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am gamal" initials="mg" lastIdx="0" clrIdx="0">
    <p:extLst/>
  </p:cmAuthor>
  <p:cmAuthor id="2" name="maram gamal" initials="mg [2]" lastIdx="0" clrIdx="1">
    <p:extLst/>
  </p:cmAuthor>
  <p:cmAuthor id="3" name="maram gamal" initials="mg [3]" lastIdx="0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B158"/>
    <a:srgbClr val="2C23B5"/>
    <a:srgbClr val="5F2E1B"/>
    <a:srgbClr val="0037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53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216" y="3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viewProps" Target="viewProps.xml"/><Relationship Id="rId91" Type="http://schemas.openxmlformats.org/officeDocument/2006/relationships/theme" Target="theme/theme1.xml"/><Relationship Id="rId92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notesMaster" Target="notesMasters/notesMaster1.xml"/><Relationship Id="rId88" Type="http://schemas.openxmlformats.org/officeDocument/2006/relationships/commentAuthors" Target="commentAuthors.xml"/><Relationship Id="rId8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639063E-1307-45D5-9052-62AC62691D66}" type="datetimeFigureOut">
              <a:rPr lang="ar-SA" smtClean="0"/>
              <a:t>8 شعبان، 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1AA3DF8-5852-455D-AA1C-E2FD1CBA5EC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4102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A3DF8-5852-455D-AA1C-E2FD1CBA5ECD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5075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A3DF8-5852-455D-AA1C-E2FD1CBA5ECD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4595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86586-3137-44A0-86FF-9E31BF67ACDE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955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65954-96E7-4958-8BB6-2BEEE2BBF932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243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9CA22-D2C9-4002-813E-1B94CC4CC8D3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5973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FE185-965D-4217-A0BD-84E25D2088E3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51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8D21-91AD-402C-AB03-927B89322154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36742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9A-678E-46D2-B602-90065C19152D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556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A1F74-55EE-4FF3-96F7-86541B1C725D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91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F40B5-F908-436D-B063-8B9FF02E4EDF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783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D97A2-11F3-42CD-92D2-6DA0A2F357E0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746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622E6-8014-42F7-957F-55EB96D07E6A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9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D695-E4A5-461A-8314-136F629B38D7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837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C4CA-D643-4214-9ED6-2C7A1D867D33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85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7C57-8B19-454E-AB3B-A5F7FF366D67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557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3962A-ACB8-4145-8B9D-5F5A697CADDE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43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DB7F-662F-4ACF-896B-76A4647C9D7A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221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dirty="0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B9305-69CA-4764-A984-46F508FCD91C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212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509F2-2F9D-4435-9888-28CCCDCD963A}" type="datetime1">
              <a:rPr lang="ar-SA" smtClean="0"/>
              <a:t>8 شعبان، 1438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725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</p:sldLayoutIdLst>
  <p:hf sldNum="0" hdr="0" dt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rossref.org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js.lib.swin.edu.au/index.php/fdo" TargetMode="Externa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js.lib.swin.edu.au/index.php/fdo" TargetMode="Externa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ersheysannualreport.com/2000/index.htm" TargetMode="Externa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logspace.com/lincolnworld/2009/1" TargetMode="Externa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ersheysannualreport.com/2000/index.htm" TargetMode="Externa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ceg.com/re-2005abstracts_5.htm" TargetMode="Externa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307273" y="472440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ar-AE" sz="4400" b="1" dirty="0">
                <a:solidFill>
                  <a:srgbClr val="FF0000"/>
                </a:solidFill>
                <a:latin typeface="Calibri"/>
                <a:cs typeface="Times New Roman" panose="02020603050405020304" pitchFamily="18" charset="0"/>
              </a:rPr>
              <a:t>كتابة وتبويب المراجع </a:t>
            </a:r>
            <a:br>
              <a:rPr lang="ar-AE" sz="4400" b="1" dirty="0">
                <a:solidFill>
                  <a:srgbClr val="FF0000"/>
                </a:solidFill>
                <a:latin typeface="Calibri"/>
                <a:cs typeface="Times New Roman" panose="02020603050405020304" pitchFamily="18" charset="0"/>
              </a:rPr>
            </a:br>
            <a:r>
              <a:rPr lang="en-GB" sz="4400" b="1" dirty="0">
                <a:solidFill>
                  <a:srgbClr val="FF0000"/>
                </a:solidFill>
                <a:latin typeface="Calibri"/>
              </a:rPr>
              <a:t>APA6 </a:t>
            </a:r>
            <a:r>
              <a:rPr lang="ar-SA" sz="4400" b="1" dirty="0" smtClean="0">
                <a:solidFill>
                  <a:srgbClr val="FF0000"/>
                </a:solidFill>
                <a:latin typeface="Calibri"/>
              </a:rPr>
              <a:t/>
            </a:r>
            <a:br>
              <a:rPr lang="ar-SA" sz="4400" b="1" dirty="0" smtClean="0">
                <a:solidFill>
                  <a:srgbClr val="FF0000"/>
                </a:solidFill>
                <a:latin typeface="Calibri"/>
              </a:rPr>
            </a:br>
            <a:r>
              <a:rPr lang="en-US" sz="4400" b="1" dirty="0" smtClean="0">
                <a:solidFill>
                  <a:srgbClr val="FF0000"/>
                </a:solidFill>
                <a:latin typeface="Calibri"/>
              </a:rPr>
              <a:t>(American Psychological Association)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529840" y="2880361"/>
            <a:ext cx="8974772" cy="3023302"/>
          </a:xfrm>
        </p:spPr>
        <p:txBody>
          <a:bodyPr>
            <a:normAutofit fontScale="92500"/>
          </a:bodyPr>
          <a:lstStyle/>
          <a:p>
            <a:pPr algn="r"/>
            <a:r>
              <a:rPr lang="ar-SA" b="1" dirty="0" smtClean="0">
                <a:solidFill>
                  <a:srgbClr val="002060"/>
                </a:solidFill>
              </a:rPr>
              <a:t>       الدكتورة / أمل الدوه                                               الدكتورة / سمية النجاشي</a:t>
            </a:r>
          </a:p>
          <a:p>
            <a:pPr algn="r"/>
            <a:r>
              <a:rPr lang="ar-SA" b="1" dirty="0" smtClean="0">
                <a:solidFill>
                  <a:srgbClr val="002060"/>
                </a:solidFill>
              </a:rPr>
              <a:t>الأستاذ المشارك بقسم علم النفس                           الأستاذ المساعد بقسم علم النفس </a:t>
            </a:r>
          </a:p>
          <a:p>
            <a:pPr algn="r"/>
            <a:endParaRPr lang="ar-SA" b="1" dirty="0">
              <a:solidFill>
                <a:srgbClr val="002060"/>
              </a:solidFill>
            </a:endParaRPr>
          </a:p>
          <a:p>
            <a:pPr algn="r"/>
            <a:endParaRPr lang="ar-SA" b="1" dirty="0" smtClean="0">
              <a:solidFill>
                <a:srgbClr val="002060"/>
              </a:solidFill>
            </a:endParaRPr>
          </a:p>
          <a:p>
            <a:pPr lvl="0" algn="ctr" defTabSz="914400" rtl="0">
              <a:spcBef>
                <a:spcPct val="20000"/>
              </a:spcBef>
              <a:buClrTx/>
            </a:pPr>
            <a:r>
              <a:rPr lang="ar-AE" sz="20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ورشة عمل مقدمة في مركز بحوث الدراسات الإنسانية </a:t>
            </a:r>
          </a:p>
          <a:p>
            <a:pPr lvl="0" algn="ctr" defTabSz="914400" rtl="0">
              <a:spcBef>
                <a:spcPct val="20000"/>
              </a:spcBef>
              <a:buClrTx/>
            </a:pPr>
            <a:endParaRPr lang="ar-AE" sz="20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lvl="0" algn="ctr" defTabSz="914400" rtl="0">
              <a:spcBef>
                <a:spcPct val="20000"/>
              </a:spcBef>
              <a:buClrTx/>
            </a:pPr>
            <a:r>
              <a:rPr lang="ar-AE" sz="20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١٤٣٨هـ</a:t>
            </a:r>
            <a:endParaRPr lang="ar-AE" sz="20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algn="ctr"/>
            <a:r>
              <a:rPr lang="ar-SA" b="1" dirty="0" smtClean="0">
                <a:solidFill>
                  <a:srgbClr val="002060"/>
                </a:solidFill>
              </a:rPr>
              <a:t>          </a:t>
            </a:r>
            <a:endParaRPr lang="ar-SA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19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الرسوم البيانية والجداول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1318" y="1905000"/>
            <a:ext cx="10990729" cy="4674562"/>
          </a:xfrm>
        </p:spPr>
        <p:txBody>
          <a:bodyPr>
            <a:normAutofit fontScale="925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C00000"/>
                </a:solidFill>
                <a:latin typeface="Calibri"/>
              </a:rPr>
              <a:t> </a:t>
            </a:r>
            <a:r>
              <a:rPr lang="ar-AE" sz="3300" b="1" dirty="0">
                <a:solidFill>
                  <a:srgbClr val="C00000"/>
                </a:solidFill>
                <a:latin typeface="Calibri"/>
                <a:cs typeface="Arial" panose="020B0604020202020204" pitchFamily="34" charset="0"/>
              </a:rPr>
              <a:t>(1-2-1)-الجداول في </a:t>
            </a:r>
            <a:r>
              <a:rPr lang="fr-FR" sz="3300" b="1" dirty="0">
                <a:solidFill>
                  <a:srgbClr val="C00000"/>
                </a:solidFill>
                <a:latin typeface="Calibri"/>
              </a:rPr>
              <a:t>APA6 </a:t>
            </a:r>
            <a:r>
              <a:rPr lang="ar-AE" sz="3300" b="1" dirty="0" smtClean="0">
                <a:solidFill>
                  <a:srgbClr val="C0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C0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يتم وضع </a:t>
            </a: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رقم الجدول (</a:t>
            </a:r>
            <a:r>
              <a:rPr lang="en-US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Table 1</a:t>
            </a: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) جانبي في اعلى الجدول  </a:t>
            </a:r>
            <a:r>
              <a:rPr lang="ar-AE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وتحته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عنوان جانبي للجدول </a:t>
            </a:r>
            <a:r>
              <a:rPr lang="ar-AE" sz="2800" b="1" i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مكتوب</a:t>
            </a:r>
            <a:r>
              <a:rPr lang="ar-AE" sz="2800" b="1" i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800" b="1" i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بخط </a:t>
            </a:r>
            <a:r>
              <a:rPr lang="ar-AE" sz="2800" b="1" i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مائل. </a:t>
            </a:r>
            <a:endParaRPr lang="en-GB" sz="2800" b="1" i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لا يوجد أي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خط عامودي 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في الجداول .</a:t>
            </a: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المعلومات في الجدول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لا تعيد 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ما هو موجود في النص ،وإنما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تدعم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المعلومات الموجودة في النص </a:t>
            </a:r>
            <a:r>
              <a:rPr lang="ar-AE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ar-SA" sz="2800" b="1" dirty="0" smtClean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يمكن كتابة </a:t>
            </a:r>
            <a:r>
              <a:rPr lang="ar-SA" sz="2800" b="1" u="sng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ملاحظة أسفل الجدول </a:t>
            </a: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: </a:t>
            </a:r>
          </a:p>
          <a:p>
            <a:pPr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-إما ملاحظات  عامة عن الجدول  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ملاحظة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.  ( </a:t>
            </a:r>
            <a:r>
              <a:rPr lang="en-US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Note.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</a:t>
            </a:r>
            <a:endParaRPr lang="ar-SA" sz="2600" b="1" dirty="0" smtClean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- ملاحظة متخصصة عن عمود أوصف أو خلية فى الجدول يسبقها ( حروف صغيرة </a:t>
            </a:r>
            <a:r>
              <a:rPr lang="en-US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a</a:t>
            </a: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,</a:t>
            </a: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b</a:t>
            </a: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SA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علوية الموضع </a:t>
            </a:r>
            <a:r>
              <a:rPr lang="ar-SA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r>
              <a:rPr lang="ar-SA" sz="2800" b="1" dirty="0" smtClean="0">
                <a:solidFill>
                  <a:srgbClr val="002060"/>
                </a:solidFill>
                <a:latin typeface="Calibri"/>
              </a:rPr>
              <a:t>                          </a:t>
            </a: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يجب أن يرجع للجداول في النص ،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(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ان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ظ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ر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جدول 1). 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566213" y="1659094"/>
            <a:ext cx="4105834" cy="68966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681317" y="4946054"/>
            <a:ext cx="3332744" cy="64545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7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نموذج لجدول 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389" y="1905000"/>
            <a:ext cx="8588188" cy="423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64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نموذج لجدول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240" y="1489435"/>
            <a:ext cx="6170183" cy="5011498"/>
          </a:xfrm>
        </p:spPr>
      </p:pic>
      <p:sp>
        <p:nvSpPr>
          <p:cNvPr id="6" name="Oval Callout 5"/>
          <p:cNvSpPr/>
          <p:nvPr/>
        </p:nvSpPr>
        <p:spPr>
          <a:xfrm>
            <a:off x="1423447" y="3730968"/>
            <a:ext cx="2422689" cy="1008642"/>
          </a:xfrm>
          <a:prstGeom prst="wedgeEllipseCallout">
            <a:avLst>
              <a:gd name="adj1" fmla="val 81674"/>
              <a:gd name="adj2" fmla="val 12788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932495" y="3912124"/>
            <a:ext cx="1404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تكتب هنا الملاحظة</a:t>
            </a:r>
            <a:endParaRPr lang="en-US" sz="24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929898" y="5429839"/>
            <a:ext cx="1659314" cy="1071094"/>
          </a:xfrm>
          <a:prstGeom prst="wedgeEllipseCallout">
            <a:avLst>
              <a:gd name="adj1" fmla="val 172792"/>
              <a:gd name="adj2" fmla="val 9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26583" y="5433350"/>
            <a:ext cx="14626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6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ملاحظة متخصصة عن عمود يسبقها حرف </a:t>
            </a:r>
            <a:r>
              <a:rPr lang="en-US" sz="1600" b="1" dirty="0" smtClean="0">
                <a:solidFill>
                  <a:srgbClr val="FF0000"/>
                </a:solidFill>
              </a:rPr>
              <a:t>a</a:t>
            </a:r>
            <a:r>
              <a:rPr lang="ar-SA" sz="1600" b="1" dirty="0" smtClean="0"/>
              <a:t>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56939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الرسوم البيانية والجداول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85365" y="2133600"/>
            <a:ext cx="9819247" cy="3777622"/>
          </a:xfrm>
        </p:spPr>
        <p:txBody>
          <a:bodyPr>
            <a:normAutofit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C00000"/>
                </a:solidFill>
                <a:latin typeface="Calibri"/>
                <a:cs typeface="Arial" panose="020B0604020202020204" pitchFamily="34" charset="0"/>
              </a:rPr>
              <a:t>(1-2-2)-الرسوم البيانية </a:t>
            </a:r>
            <a:r>
              <a:rPr lang="ar-AE" sz="2800" b="1" dirty="0" smtClean="0">
                <a:solidFill>
                  <a:srgbClr val="C0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C0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عنوان الرسم البياني في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أسفل 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الرسم 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ويكون </a:t>
            </a:r>
            <a:r>
              <a:rPr lang="ar-AE" sz="2800" b="1" i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بخط مائل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وفي نفس السطر الذي يبدأ فيه وصف الرسم البياني .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كلمة </a:t>
            </a:r>
            <a:r>
              <a:rPr lang="en-GB" sz="2800" b="1" dirty="0">
                <a:solidFill>
                  <a:srgbClr val="FF0000"/>
                </a:solidFill>
                <a:latin typeface="Calibri"/>
              </a:rPr>
              <a:t>Figures</a:t>
            </a:r>
            <a:r>
              <a:rPr lang="en-GB" sz="2800" b="1" dirty="0">
                <a:solidFill>
                  <a:srgbClr val="003760"/>
                </a:solidFill>
                <a:latin typeface="Calibri"/>
              </a:rPr>
              <a:t>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تشير إلى </a:t>
            </a:r>
            <a:r>
              <a:rPr lang="ar-AE" sz="2800" b="1" dirty="0">
                <a:solidFill>
                  <a:srgbClr val="7030A0"/>
                </a:solidFill>
                <a:latin typeface="Calibri"/>
                <a:cs typeface="Arial" panose="020B0604020202020204" pitchFamily="34" charset="0"/>
              </a:rPr>
              <a:t>الصور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و</a:t>
            </a:r>
            <a:r>
              <a:rPr lang="ar-AE" sz="2800" b="1" dirty="0">
                <a:solidFill>
                  <a:srgbClr val="7030A0"/>
                </a:solidFill>
                <a:latin typeface="Calibri"/>
                <a:cs typeface="Arial" panose="020B0604020202020204" pitchFamily="34" charset="0"/>
              </a:rPr>
              <a:t>المخططات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و</a:t>
            </a:r>
            <a:r>
              <a:rPr lang="ar-AE" sz="2800" b="1" dirty="0">
                <a:solidFill>
                  <a:srgbClr val="7030A0"/>
                </a:solidFill>
                <a:latin typeface="Calibri"/>
                <a:cs typeface="Arial" panose="020B0604020202020204" pitchFamily="34" charset="0"/>
              </a:rPr>
              <a:t>الصور الفوتوغرافية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و</a:t>
            </a:r>
            <a:r>
              <a:rPr lang="ar-AE" sz="2800" b="1" dirty="0">
                <a:solidFill>
                  <a:srgbClr val="7030A0"/>
                </a:solidFill>
                <a:latin typeface="Calibri"/>
                <a:cs typeface="Arial" panose="020B0604020202020204" pitchFamily="34" charset="0"/>
              </a:rPr>
              <a:t>الرسوم البيانية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تحت الشكل يتم وضع </a:t>
            </a:r>
            <a:r>
              <a:rPr lang="ar-AE" sz="2800" b="1" i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العنوان بخط مائل </a:t>
            </a:r>
            <a:r>
              <a:rPr lang="ar-AE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، ثم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الوصف المختصر ،ثم أي معلومات تشرح الشكل .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endParaRPr lang="ar-SA" b="1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283388" y="1905000"/>
            <a:ext cx="3221224" cy="874059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2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4766" y="1171589"/>
            <a:ext cx="8915399" cy="259077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3762361"/>
            <a:ext cx="8915399" cy="265636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7200" i="1" dirty="0">
                <a:latin typeface="Times-Bold"/>
                <a:ea typeface="Times New Roman"/>
                <a:cs typeface="Times-Bold"/>
              </a:rPr>
              <a:t>Figure 1</a:t>
            </a:r>
            <a:r>
              <a:rPr lang="en-US" sz="7200" b="1" dirty="0">
                <a:latin typeface="Times-Bold"/>
                <a:ea typeface="Times New Roman"/>
                <a:cs typeface="Times-Bold"/>
              </a:rPr>
              <a:t>. </a:t>
            </a:r>
            <a:r>
              <a:rPr lang="en-US" sz="7200" i="1" dirty="0">
                <a:latin typeface="Times-Roman"/>
                <a:ea typeface="Times New Roman"/>
                <a:cs typeface="Times-Roman"/>
              </a:rPr>
              <a:t>The electrochemical cell setup in the practical</a:t>
            </a:r>
            <a:r>
              <a:rPr lang="en-US" sz="7200" dirty="0">
                <a:latin typeface="Times-Roman"/>
                <a:ea typeface="Times New Roman"/>
                <a:cs typeface="Times-Roman"/>
              </a:rPr>
              <a:t>. Particulars of this cell include, among other things, the</a:t>
            </a:r>
            <a:endParaRPr lang="en-US" sz="7200" dirty="0">
              <a:latin typeface="Calibri"/>
              <a:ea typeface="Times New Roman"/>
              <a:cs typeface="Arial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7200" dirty="0" smtClean="0">
                <a:latin typeface="Times-Roman"/>
                <a:ea typeface="Times New Roman"/>
                <a:cs typeface="Times-Roman"/>
              </a:rPr>
              <a:t>actual species of electrodes and solutions. Contingencies that occurred in the cell include, among other things, (a)</a:t>
            </a:r>
            <a:endParaRPr lang="en-US" sz="7200" dirty="0" smtClean="0">
              <a:latin typeface="Calibri"/>
              <a:ea typeface="Times New Roman"/>
              <a:cs typeface="Arial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7200" dirty="0" smtClean="0">
                <a:latin typeface="Times-Roman"/>
                <a:ea typeface="Times New Roman"/>
                <a:cs typeface="Times-Roman"/>
              </a:rPr>
              <a:t>success </a:t>
            </a:r>
            <a:r>
              <a:rPr lang="en-US" sz="7200" dirty="0">
                <a:latin typeface="Times-Roman"/>
                <a:ea typeface="Times New Roman"/>
                <a:cs typeface="Times-Roman"/>
              </a:rPr>
              <a:t>or failure in observing a copper precipitation on the copper foil, (b) a precipitation in and discoloration of</a:t>
            </a:r>
            <a:endParaRPr lang="en-US" sz="7200" dirty="0">
              <a:latin typeface="Calibri"/>
              <a:ea typeface="Times New Roman"/>
              <a:cs typeface="Arial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7200" dirty="0">
                <a:latin typeface="Times-Roman"/>
                <a:ea typeface="Times New Roman"/>
                <a:cs typeface="Times-Roman"/>
              </a:rPr>
              <a:t>the magnesium sulfate solution, (c) the fan and the LED either working or not, and (d) bubbles of hydrogen gas</a:t>
            </a:r>
            <a:endParaRPr lang="en-US" sz="7200" dirty="0">
              <a:latin typeface="Calibri"/>
              <a:ea typeface="Times New Roman"/>
              <a:cs typeface="Arial"/>
            </a:endParaRPr>
          </a:p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ar-AE" sz="72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 </a:t>
            </a:r>
            <a:endParaRPr lang="en-US" sz="7200" dirty="0">
              <a:latin typeface="Calibri"/>
              <a:ea typeface="Times New Roman"/>
              <a:cs typeface="Arial"/>
            </a:endParaRP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06" y="1504950"/>
            <a:ext cx="2492375" cy="1924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480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الرسوم البيانية والجداول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28800" y="2133599"/>
            <a:ext cx="9675812" cy="4367333"/>
          </a:xfrm>
        </p:spPr>
        <p:txBody>
          <a:bodyPr>
            <a:normAutofit fontScale="92500" lnSpcReduction="20000"/>
          </a:bodyPr>
          <a:lstStyle/>
          <a:p>
            <a:r>
              <a:rPr lang="ar-SA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(1-2-3)-قائمة مراجعة الأشكال </a:t>
            </a:r>
            <a:endParaRPr lang="ar-SA" sz="3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ar-SA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توجيهات لما تحتويه </a:t>
            </a:r>
            <a:r>
              <a:rPr lang="ar-SA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أشكال مقالك </a:t>
            </a:r>
            <a:endParaRPr lang="ar-SA" sz="2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ar-SA" sz="2400" b="1" dirty="0" smtClean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كل </a:t>
            </a:r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شكل في صفحة منفردة .</a:t>
            </a:r>
          </a:p>
          <a:p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المعلومات الواردة في الشكل مطابقة للمعلومات الواردة في النص .</a:t>
            </a:r>
          </a:p>
          <a:p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لا يوجد إطار على الشكل .</a:t>
            </a:r>
          </a:p>
          <a:p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المحاور </a:t>
            </a:r>
            <a:r>
              <a:rPr lang="ar-SA" sz="2400" b="1" dirty="0" smtClean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معنونه </a:t>
            </a:r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الصورة أبيض وأسود (الملونة لها ثمن مختلف).</a:t>
            </a:r>
          </a:p>
          <a:p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التقسيم الرقمي للمحور </a:t>
            </a:r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ص</a:t>
            </a:r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مناسب .</a:t>
            </a:r>
          </a:p>
          <a:p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العنوان </a:t>
            </a:r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تحت الشكل </a:t>
            </a:r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،ويحوي </a:t>
            </a:r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رقم الشكل </a:t>
            </a:r>
            <a:r>
              <a:rPr lang="ar-SA" sz="2400" b="1" i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بخط مائل </a:t>
            </a:r>
            <a:r>
              <a:rPr lang="ar-SA" sz="2400" b="1" dirty="0"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189694" y="1905000"/>
            <a:ext cx="3854823" cy="74855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794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نموذج لرسم بياني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035" y="2622236"/>
            <a:ext cx="5629836" cy="3288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76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26776" y="1272987"/>
            <a:ext cx="10177836" cy="5227945"/>
          </a:xfrm>
        </p:spPr>
        <p:txBody>
          <a:bodyPr/>
          <a:lstStyle/>
          <a:p>
            <a:r>
              <a:rPr lang="ar-SA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(1-2-4)-خطوات عملية للكتابة الأكاديمية :</a:t>
            </a:r>
          </a:p>
          <a:p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يجب الاهتمام بكتابة العناوين بمستوياتها الصحيحة (ص 62-63 من 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APA6).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)</a:t>
            </a:r>
            <a:endParaRPr lang="en-US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الكتابة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بضمير الحاضر وليس الغائب .</a:t>
            </a:r>
          </a:p>
          <a:p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عند وصف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عمل منشور 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يتم وصف إجراءاته بصيغة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الماضي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عند استخدام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الجمل الاعتراضية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يجب التفريق بين الجمل الاعتراضية الهامة وغير الهامة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بعلامات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الترقيم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الأرقام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تكتب</a:t>
            </a:r>
            <a:r>
              <a:rPr lang="ar-SA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كتابة 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إذا كانت في بداية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المقطع 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،أو كانت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أقل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من عشرة ،ولكن يمكن كتابة الأرقام التي تكون </a:t>
            </a:r>
            <a:r>
              <a:rPr lang="ar-SA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فوق العشرة 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بشكل </a:t>
            </a:r>
            <a:r>
              <a:rPr lang="ar-S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رقمي</a:t>
            </a:r>
            <a:r>
              <a:rPr lang="ar-S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ar-SA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217459" y="1272987"/>
            <a:ext cx="5827059" cy="63201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33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420471" y="1649506"/>
            <a:ext cx="9084141" cy="4261716"/>
          </a:xfrm>
        </p:spPr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32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(1-2-4)-خطوات عملية للكتابة الأكاديمية </a:t>
            </a: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3200" dirty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عند وضع نقاط ثلاثة لتوضيح وجود كلام غير مكتمل توضع مسافة قبل النقاط ومسافة بعدها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 ... ). 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في اللغة الإنجليزية تتم كتابة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الأسماء</a:t>
            </a: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و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الأعلام </a:t>
            </a: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بحروف كبيرة </a:t>
            </a:r>
            <a:r>
              <a:rPr lang="ar-AE" sz="32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32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في اللغة الإنجليزية توضع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مسافة واحدة </a:t>
            </a: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فقط بعد علامات الترقيم .</a:t>
            </a:r>
            <a:endParaRPr lang="en-GB" sz="32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يجب الاهتمام بصفحة العنوان .</a:t>
            </a:r>
            <a:endParaRPr lang="en-GB" sz="32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450541" y="1595718"/>
            <a:ext cx="5880847" cy="66338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5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645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28801" y="1380565"/>
            <a:ext cx="9675812" cy="5126561"/>
          </a:xfrm>
        </p:spPr>
        <p:txBody>
          <a:bodyPr>
            <a:normAutofit fontScale="700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600" b="1" dirty="0">
                <a:solidFill>
                  <a:srgbClr val="4F81BD">
                    <a:lumMod val="50000"/>
                  </a:srgbClr>
                </a:solidFill>
                <a:latin typeface="Calibri"/>
              </a:rPr>
              <a:t> </a:t>
            </a:r>
            <a:r>
              <a:rPr lang="ar-AE" sz="2600" b="1" dirty="0">
                <a:solidFill>
                  <a:srgbClr val="4F81BD">
                    <a:lumMod val="50000"/>
                  </a:srgbClr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3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1-2-4)-خطوات عملية للكتابة الأكاديمية </a:t>
            </a:r>
            <a:r>
              <a:rPr lang="ar-AE" sz="3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3600" dirty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يجب اختيار العنوان بعناية بحيث يكون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عبارة مختصرة 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ترمز للبحث وتحتوي المتغيرات الأساسية وطريقة استقصائها والعلاقة بينها .</a:t>
            </a:r>
            <a:endParaRPr lang="en-GB" sz="32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الاختصارات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غير الموجودة في القاموس تكتب كاملة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أول مرة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تذكر في النص وبجوارها الاختصار . </a:t>
            </a:r>
            <a:endParaRPr lang="en-US" sz="3200" b="1" dirty="0" smtClean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</a:t>
            </a:r>
            <a:r>
              <a:rPr lang="ar-AE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:فرط الحركة وتشتت الانتباه </a:t>
            </a:r>
            <a:r>
              <a:rPr lang="en-US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Attention Deficit Hyperactivity Disorder(ADHD)</a:t>
            </a:r>
          </a:p>
          <a:p>
            <a:pPr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ثم يكتب الاختصار بمفرده بقية النص </a:t>
            </a:r>
            <a:r>
              <a:rPr lang="en-US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(ADHD)</a:t>
            </a:r>
            <a:r>
              <a:rPr lang="ar-SA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.</a:t>
            </a:r>
            <a:endParaRPr lang="ar-AE" sz="32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32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الكتابة بأسلوب مختصر ودقيق ،وتجنب الجمل الطويل التي تتعدى السطرين ،وكذلك المقاطع التي يصل طولها إلى صفحة كاملة يجب تجنبها</a:t>
            </a:r>
            <a:r>
              <a:rPr lang="ar-AE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32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</a:t>
            </a:r>
            <a:r>
              <a:rPr lang="ar-AE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جب 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المراجعة للنص بشكل دقيق </a:t>
            </a:r>
            <a:r>
              <a:rPr lang="ar-AE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32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كتابة الرموز تكون بالشكل التالي : (5%) أو (5$).</a:t>
            </a:r>
            <a:endParaRPr lang="en-GB" sz="32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600" dirty="0">
              <a:solidFill>
                <a:prstClr val="black"/>
              </a:solidFill>
              <a:latin typeface="Calibri"/>
            </a:endParaRP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831106" y="1237130"/>
            <a:ext cx="4673506" cy="73510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6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أهداف ورشة العمل </a:t>
            </a:r>
            <a:endParaRPr lang="ar-SA" sz="4400" b="1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defTabSz="914400">
              <a:spcBef>
                <a:spcPct val="20000"/>
              </a:spcBef>
              <a:buClrTx/>
              <a:buNone/>
            </a:pPr>
            <a:endParaRPr lang="ar-AE" sz="28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lvl="0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التعريف بنظام </a:t>
            </a:r>
            <a:r>
              <a:rPr lang="en-GB" sz="2800" b="1" dirty="0">
                <a:solidFill>
                  <a:srgbClr val="002060"/>
                </a:solidFill>
                <a:latin typeface="Calibri"/>
              </a:rPr>
              <a:t>APA6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.</a:t>
            </a:r>
          </a:p>
          <a:p>
            <a:pPr lvl="0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عرض لمحة عامة عن شكل وتنسيق </a:t>
            </a:r>
            <a:r>
              <a:rPr lang="ar-AE" sz="28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المقالات 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والأبحاث .</a:t>
            </a:r>
          </a:p>
          <a:p>
            <a:pPr lvl="0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التعريف بطريقة توثيق المعلومات داخل النص ،وكتابة قائمة المراجع.</a:t>
            </a:r>
          </a:p>
          <a:p>
            <a:pPr lvl="0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التدريب على تطبيق قواعد الكتابة والتوثيق في </a:t>
            </a:r>
            <a:r>
              <a:rPr lang="fr-FR" sz="2800" b="1" dirty="0">
                <a:solidFill>
                  <a:srgbClr val="002060"/>
                </a:solidFill>
                <a:latin typeface="Calibri"/>
              </a:rPr>
              <a:t>APA6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.</a:t>
            </a: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endParaRPr lang="ar-SA" b="1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56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</a:t>
            </a:r>
            <a:br>
              <a:rPr lang="ar-SA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1006882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ar-SA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ما هو التوثيق ؟</a:t>
            </a:r>
            <a:br>
              <a:rPr lang="ar-SA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008094" y="2133600"/>
            <a:ext cx="9496518" cy="3777622"/>
          </a:xfrm>
        </p:spPr>
        <p:txBody>
          <a:bodyPr>
            <a:normAutofit fontScale="925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36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التوثيق هو عملية توضيح مصدر المعلومة التي يقدمها الباحث ،بحيث يمكن للقارئ الرجوع للمصدر الأصلي للمعلومة والتحقق منها . </a:t>
            </a:r>
            <a:endParaRPr lang="ar-SA" sz="3600" b="1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3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وتشترط </a:t>
            </a:r>
            <a:r>
              <a:rPr lang="ar-AE" sz="3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جمعية علم النفس الأمريكية توثيق كل مرجع بطريقتين :</a:t>
            </a:r>
            <a:endParaRPr lang="en-GB" sz="36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6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توثيق المعلومات في المتن </a:t>
            </a:r>
            <a:r>
              <a:rPr lang="ar-SA" sz="36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36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6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وضع قائمة بالمراجع التي تمت الإشارة إليها في البحث </a:t>
            </a:r>
            <a:r>
              <a:rPr lang="ar-SA" sz="36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3600" b="1" dirty="0">
              <a:solidFill>
                <a:srgbClr val="003760"/>
              </a:solidFill>
              <a:latin typeface="Calibri"/>
            </a:endParaRPr>
          </a:p>
          <a:p>
            <a:endParaRPr lang="ar-SA" sz="3600" dirty="0">
              <a:solidFill>
                <a:srgbClr val="0037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7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003760"/>
                </a:solidFill>
                <a:latin typeface="Calibri"/>
              </a:rPr>
              <a:t>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(2-2)-التوثيق داخل المتن 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النظام يستخدم اسم المؤلف (الاسم الأخير) والتاريخ </a:t>
            </a:r>
            <a:r>
              <a:rPr lang="ar-SA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للتوثيق .</a:t>
            </a:r>
            <a:endParaRPr lang="ar-SA" sz="2800" b="1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 الدوه ،1437)</a:t>
            </a:r>
            <a:endParaRPr lang="en-US" sz="28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قد تكون بعض الأعمال التي نعتبرها من السلوكيات السيئة التي يقوم بها أطفالنا ما هي إحدى الطرق التي يعبرون بها عن مشاعر الاكتئاب التي يمرون بها </a:t>
            </a:r>
            <a:r>
              <a:rPr lang="ar-SA" sz="2800" b="1" dirty="0" smtClean="0">
                <a:solidFill>
                  <a:schemeClr val="tx1"/>
                </a:solidFill>
                <a:latin typeface="Calibri"/>
                <a:cs typeface="Arial" panose="020B0604020202020204" pitchFamily="34" charset="0"/>
              </a:rPr>
              <a:t>(الدوه ،١٤٣٧).</a:t>
            </a:r>
            <a:endParaRPr lang="ar-AE" sz="2800" b="1" dirty="0">
              <a:solidFill>
                <a:schemeClr val="tx1"/>
              </a:solidFill>
              <a:latin typeface="Calibri"/>
              <a:cs typeface="Arial" panose="020B0604020202020204" pitchFamily="34" charset="0"/>
            </a:endParaRPr>
          </a:p>
          <a:p>
            <a:pPr lvl="0" algn="ctr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ar-AE" sz="2800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709647" y="2115671"/>
            <a:ext cx="3794965" cy="6096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9113002" y="3657600"/>
            <a:ext cx="1968285" cy="557939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17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89212" y="482143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22294" y="1663656"/>
            <a:ext cx="8915400" cy="4225857"/>
          </a:xfrm>
        </p:spPr>
        <p:txBody>
          <a:bodyPr>
            <a:normAutofit fontScale="92500"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003760"/>
                </a:solidFill>
                <a:latin typeface="Calibri"/>
              </a:rPr>
              <a:t> </a:t>
            </a:r>
            <a:r>
              <a:rPr lang="ar-SA" sz="2800" b="1" dirty="0" smtClean="0">
                <a:solidFill>
                  <a:srgbClr val="003760"/>
                </a:solidFill>
                <a:latin typeface="Calibri"/>
              </a:rPr>
              <a:t>                            </a:t>
            </a: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2-2-1)-توثيق اقتباس من نص </a:t>
            </a: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آخر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3200" b="1" dirty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32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3200" b="1" dirty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3200" b="1" dirty="0" smtClean="0">
                <a:solidFill>
                  <a:srgbClr val="FF0000"/>
                </a:solidFill>
                <a:latin typeface="Calibri"/>
              </a:rPr>
              <a:t>أقل من٤٠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3200" b="1" dirty="0" smtClean="0">
                <a:solidFill>
                  <a:srgbClr val="FF0000"/>
                </a:solidFill>
                <a:latin typeface="Calibri"/>
              </a:rPr>
              <a:t>كلمة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32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يجب توثيق رقم الصفحة ورقم المقطع .</a:t>
            </a:r>
            <a:endParaRPr lang="en-GB" sz="32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657600" y="1663656"/>
            <a:ext cx="5162082" cy="62752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2"/>
          </p:cNvCxnSpPr>
          <p:nvPr/>
        </p:nvCxnSpPr>
        <p:spPr>
          <a:xfrm>
            <a:off x="6238641" y="2291185"/>
            <a:ext cx="0" cy="9084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2241176" y="3209365"/>
            <a:ext cx="8426824" cy="8964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0668000" y="3209365"/>
            <a:ext cx="0" cy="4034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241175" y="3308742"/>
            <a:ext cx="0" cy="4678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44704" y="3776584"/>
            <a:ext cx="2008095" cy="107721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algn="r" defTabSz="457200" rtl="1" eaLnBrk="1" latinLnBrk="0" hangingPunct="1"/>
            <a:r>
              <a:rPr lang="ar-SA" sz="3200" b="1" dirty="0" smtClean="0">
                <a:solidFill>
                  <a:srgbClr val="FF0000"/>
                </a:solidFill>
              </a:rPr>
              <a:t>٤٠ كلمة فأكثر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586165" y="3617023"/>
            <a:ext cx="2151529" cy="107576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algn="r" defTabSz="457200" rtl="1" eaLnBrk="1" latinLnBrk="0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22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إذا كان الفقرة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أقل من 40 كلمة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: </a:t>
            </a:r>
            <a:endParaRPr lang="ar-AE" sz="2800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lvl="0"/>
            <a:r>
              <a:rPr lang="ar-AE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تتم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كتابة الفقرة بين قوسي التنصيص "...40أقل من كلمة ... " </a:t>
            </a:r>
            <a:r>
              <a:rPr lang="ar-AE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وتوضع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ضمن </a:t>
            </a:r>
            <a:r>
              <a:rPr lang="ar-SA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سياق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النص </a:t>
            </a:r>
            <a:r>
              <a:rPr lang="ar-SA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مثال</a:t>
            </a:r>
            <a:r>
              <a:rPr lang="ar-SA" b="1" dirty="0" smtClean="0"/>
              <a:t> : 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Folded Corner 4"/>
          <p:cNvSpPr/>
          <p:nvPr/>
        </p:nvSpPr>
        <p:spPr>
          <a:xfrm>
            <a:off x="1255059" y="3818965"/>
            <a:ext cx="8954152" cy="2316843"/>
          </a:xfrm>
          <a:prstGeom prst="foldedCorner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55059" y="4034118"/>
            <a:ext cx="85702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457200" rtl="1" eaLnBrk="1" latinLnBrk="0" hangingPunct="1"/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تهتم إدارة المواهب كما ذكرت كل من الدوه و النجاشي (١٤٣٧) </a:t>
            </a:r>
            <a:r>
              <a:rPr lang="ar-SA" sz="28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“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ar-SA" sz="28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ببناء العلاقات الإنسانية وإدارة العنصر البشري ،لضمان اعداد قادة علي مستوى عال من الأداء والابتكار في المستقبل </a:t>
            </a:r>
            <a:r>
              <a:rPr lang="ar-SA" sz="28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“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(ص ٢٨)</a:t>
            </a:r>
            <a:endParaRPr lang="en-US" sz="2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51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التوثيق في نهاية الاقتباس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AE" sz="32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إذا كان الفقرة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أقل من 40 كلمة </a:t>
            </a:r>
            <a:r>
              <a:rPr lang="ar-AE" sz="32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  <a:sym typeface="Wingdings"/>
              </a:rPr>
              <a:t>ضمن سياق النص بين علامات التنصيص </a:t>
            </a:r>
          </a:p>
          <a:p>
            <a:pPr lvl="0"/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/>
              </a:rPr>
              <a:t>مثال: </a:t>
            </a:r>
            <a:endParaRPr lang="ar-AE" sz="3200" b="1" dirty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Folded Corner 4"/>
          <p:cNvSpPr/>
          <p:nvPr/>
        </p:nvSpPr>
        <p:spPr>
          <a:xfrm>
            <a:off x="1470212" y="3478306"/>
            <a:ext cx="8570259" cy="2209572"/>
          </a:xfrm>
          <a:prstGeom prst="foldedCorner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dirty="0"/>
              <a:t> تهتم إدارة المواهب كما ذكرت كل من الدوه و النجاشي (</a:t>
            </a:r>
            <a:r>
              <a:rPr lang="ar-SA" dirty="0" smtClean="0"/>
              <a:t>١٤٣٧)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67435" y="3478306"/>
            <a:ext cx="7440706" cy="2062103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r" rtl="1"/>
            <a:r>
              <a:rPr lang="ar-SA" sz="3200" dirty="0">
                <a:latin typeface="Arial" charset="0"/>
                <a:ea typeface="Arial" charset="0"/>
                <a:cs typeface="Arial" charset="0"/>
              </a:rPr>
              <a:t>تهتم إدارة المواهب </a:t>
            </a:r>
            <a:r>
              <a:rPr lang="ar-SA" sz="32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“</a:t>
            </a:r>
            <a:r>
              <a:rPr lang="ar-SA" sz="32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ar-SA" sz="32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ببناء العلاقات الإنسانية وإدارة العنصر البشري ،لضمان اعداد قادة علي مستوى عال من الأداء والابتكار في المستقبل </a:t>
            </a:r>
            <a:r>
              <a:rPr lang="ar-SA" sz="32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“</a:t>
            </a:r>
            <a:r>
              <a:rPr lang="ar-SA" sz="3200" dirty="0" smtClean="0">
                <a:latin typeface="Arial" charset="0"/>
                <a:ea typeface="Arial" charset="0"/>
                <a:cs typeface="Arial" charset="0"/>
              </a:rPr>
              <a:t>(الدوه </a:t>
            </a:r>
            <a:r>
              <a:rPr lang="ar-SA" sz="3200" dirty="0" smtClean="0">
                <a:latin typeface="Arial" charset="0"/>
                <a:ea typeface="Arial" charset="0"/>
                <a:cs typeface="Arial" charset="0"/>
              </a:rPr>
              <a:t>والنجاشي </a:t>
            </a:r>
            <a:r>
              <a:rPr lang="ar-SA" sz="3200" dirty="0" smtClean="0">
                <a:latin typeface="Arial" charset="0"/>
                <a:ea typeface="Arial" charset="0"/>
                <a:cs typeface="Arial" charset="0"/>
              </a:rPr>
              <a:t>،ص </a:t>
            </a:r>
            <a:r>
              <a:rPr lang="ar-SA" sz="3200" dirty="0">
                <a:latin typeface="Arial" charset="0"/>
                <a:ea typeface="Arial" charset="0"/>
                <a:cs typeface="Arial" charset="0"/>
              </a:rPr>
              <a:t>٢٨)</a:t>
            </a:r>
            <a:endParaRPr lang="en-US" sz="32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32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7397" y="416554"/>
            <a:ext cx="8911687" cy="792314"/>
          </a:xfrm>
        </p:spPr>
        <p:txBody>
          <a:bodyPr>
            <a:normAutofit/>
          </a:bodyPr>
          <a:lstStyle/>
          <a:p>
            <a:pPr algn="ctr"/>
            <a: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176" y="1416425"/>
            <a:ext cx="10787436" cy="508450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ar-AE" sz="41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إذا </a:t>
            </a:r>
            <a:r>
              <a:rPr lang="ar-AE" sz="41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كانت الفقرة </a:t>
            </a:r>
            <a:r>
              <a:rPr lang="ar-AE" sz="41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أكثر من 40 كلمة </a:t>
            </a:r>
            <a:r>
              <a:rPr lang="ar-AE" sz="41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lvl="0"/>
            <a:r>
              <a:rPr lang="ar-AE" sz="41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41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لا تكتب داخل النص ولا توضع علامات  تنصيص إنما تكتب في فقرة منفصلة ولها بادئة مختلفة </a:t>
            </a:r>
            <a:r>
              <a:rPr lang="ar-SA" sz="41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وبعيد عن البداية بنصف انش </a:t>
            </a:r>
            <a:r>
              <a:rPr lang="ar-SA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 </a:t>
            </a:r>
            <a:r>
              <a:rPr lang="en-US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5 </a:t>
            </a:r>
            <a:r>
              <a:rPr lang="ar-SA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مسافات )</a:t>
            </a:r>
            <a:r>
              <a:rPr lang="ar-AE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ar-AE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حجم الخط أقل من الفقرة السابقة لها .</a:t>
            </a:r>
          </a:p>
          <a:p>
            <a:pPr lvl="0"/>
            <a:r>
              <a:rPr lang="ar-AE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لو وجد خطأ مطبعي يترك كما هو، ويكون التصحيح بعد الكلمة الخطأ بين قوسين [   ]. </a:t>
            </a:r>
          </a:p>
          <a:p>
            <a:pPr lvl="0"/>
            <a:r>
              <a:rPr lang="ar-AE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حذف كلمات من جملة واحدة في الاقتباس يوضع مكانها ثلاث نقاط ... ولاتستخدمها في اول الاقتباس .</a:t>
            </a:r>
          </a:p>
          <a:p>
            <a:pPr lvl="0"/>
            <a:r>
              <a:rPr lang="ar-AE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حذف كلمات من جملتين في الإقتباس يوضع مكانها اربع نقاط ....</a:t>
            </a:r>
          </a:p>
          <a:p>
            <a:pPr lvl="0"/>
            <a:r>
              <a:rPr lang="ar-AE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لو احتوي النص علي توثيق في المتن يترك كما هو ولا يوثق في مراجعك النهائية .</a:t>
            </a:r>
          </a:p>
          <a:p>
            <a:pPr lvl="0"/>
            <a:r>
              <a:rPr lang="ar-AE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لا يجوز الاقتباس الحرفي من مرجع ب</a:t>
            </a:r>
            <a:r>
              <a:rPr lang="ar-SA" sz="4100" b="1" dirty="0" err="1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أ</a:t>
            </a:r>
            <a:r>
              <a:rPr lang="ar-AE" sz="41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كثر من ٥٠٠ كلمة الا باذن من الناشر .</a:t>
            </a:r>
          </a:p>
          <a:p>
            <a:pPr lvl="0"/>
            <a:endParaRPr lang="ar-AE" sz="4100" b="1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lvl="0"/>
            <a:endParaRPr lang="en-GB" sz="4100" b="1" dirty="0">
              <a:solidFill>
                <a:srgbClr val="003760"/>
              </a:solidFill>
              <a:latin typeface="Calibri"/>
            </a:endParaRPr>
          </a:p>
          <a:p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943241" y="1208868"/>
            <a:ext cx="4138047" cy="619932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5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90713" y="1905000"/>
            <a:ext cx="9213899" cy="4230808"/>
          </a:xfrm>
        </p:spPr>
        <p:txBody>
          <a:bodyPr>
            <a:normAutofit fontScale="92500"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مثال على اقتباس تجاوز 40 كلمة :</a:t>
            </a:r>
          </a:p>
          <a:p>
            <a:pPr marL="43200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  وقد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دلت الإحصاءات أن الكثير من الأمراض تشفى بدون معالجة ،إما لتغير المكان ،أو لتغير في النمط الاجتماعي ،وفي نمط 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العيس </a:t>
            </a:r>
            <a:r>
              <a:rPr lang="en-US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]</a:t>
            </a:r>
            <a:r>
              <a:rPr lang="ar-SA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   </a:t>
            </a:r>
            <a:r>
              <a:rPr lang="en-US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[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والسلوك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،أو لسبب يبدو يظهره بسيطا ،ولكنه أحدث تغيير في اللوحة النفسية الحساسة للمريض ،فأحدث شفاء مفاجئا أو عجائبيا ،كما يسمى 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(النجاشي،١٤٣٥)،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ومن بين هذه الأمراض سرطان الجلد القاتل وغيره من أمراض مستعصية 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r>
              <a:rPr lang="ar-SA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(الدوه،1997 ،ص11-12 )</a:t>
            </a:r>
          </a:p>
          <a:p>
            <a:pPr marL="432000" lvl="0" indent="0" algn="just" defTabSz="914400">
              <a:spcBef>
                <a:spcPct val="20000"/>
              </a:spcBef>
              <a:buClrTx/>
              <a:buNone/>
            </a:pPr>
            <a:endParaRPr lang="ar-SA" sz="2800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43200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</a:t>
            </a:r>
            <a:r>
              <a:rPr lang="ar-SA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: باللغة الانجليزية التوثيق</a:t>
            </a:r>
          </a:p>
          <a:p>
            <a:pPr marL="43200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en-US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Purell,1997,pp.111-112</a:t>
            </a:r>
            <a:r>
              <a:rPr lang="ar-SA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)</a:t>
            </a: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endParaRPr lang="ar-SA" dirty="0">
              <a:solidFill>
                <a:srgbClr val="0037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6" name="Oval Callout 5"/>
          <p:cNvSpPr/>
          <p:nvPr/>
        </p:nvSpPr>
        <p:spPr>
          <a:xfrm>
            <a:off x="1945618" y="1037195"/>
            <a:ext cx="2528047" cy="829235"/>
          </a:xfrm>
          <a:prstGeom prst="wedgeEllipseCallout">
            <a:avLst>
              <a:gd name="adj1" fmla="val 88371"/>
              <a:gd name="adj2" fmla="val 18459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87388" y="1159426"/>
            <a:ext cx="1111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457200" rtl="1" eaLnBrk="1" latinLnBrk="0" hangingPunct="1"/>
            <a:r>
              <a:rPr lang="ar-SA" sz="1600" b="1" dirty="0" smtClean="0">
                <a:solidFill>
                  <a:srgbClr val="FF0000"/>
                </a:solidFill>
              </a:rPr>
              <a:t>خطأ مطبعي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10569844" y="1109012"/>
            <a:ext cx="1053406" cy="512397"/>
          </a:xfrm>
          <a:prstGeom prst="wedgeEllipseCallout">
            <a:avLst>
              <a:gd name="adj1" fmla="val -25017"/>
              <a:gd name="adj2" fmla="val 25136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848814" y="1159425"/>
            <a:ext cx="958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بادئه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679809" y="4884043"/>
            <a:ext cx="3340124" cy="509367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Callout 9"/>
          <p:cNvSpPr/>
          <p:nvPr/>
        </p:nvSpPr>
        <p:spPr>
          <a:xfrm>
            <a:off x="442773" y="2631318"/>
            <a:ext cx="1397884" cy="831323"/>
          </a:xfrm>
          <a:prstGeom prst="wedgeEllipseCallout">
            <a:avLst>
              <a:gd name="adj1" fmla="val 245492"/>
              <a:gd name="adj2" fmla="val -1013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42773" y="2754591"/>
            <a:ext cx="1346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ar-SA" sz="1400" b="1" dirty="0" smtClean="0">
                <a:solidFill>
                  <a:srgbClr val="FF0000"/>
                </a:solidFill>
              </a:rPr>
              <a:t>تصحيح خطأ مطبعي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1390601" y="5170520"/>
            <a:ext cx="1471407" cy="857577"/>
          </a:xfrm>
          <a:prstGeom prst="wedgeRoundRectCallout">
            <a:avLst>
              <a:gd name="adj1" fmla="val 205304"/>
              <a:gd name="adj2" fmla="val -21847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390601" y="5197100"/>
            <a:ext cx="1471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457200" rtl="1" eaLnBrk="1" latinLnBrk="0" hangingPunct="1"/>
            <a:r>
              <a:rPr lang="ar-SA" sz="2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يترك </a:t>
            </a:r>
            <a:r>
              <a:rPr lang="ar-SA" sz="2400" b="1" dirty="0" err="1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أى</a:t>
            </a:r>
            <a:r>
              <a:rPr lang="ar-SA" sz="2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توثيق احتواه النص</a:t>
            </a:r>
            <a:endParaRPr lang="en-US" sz="24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3959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402540" y="2058921"/>
            <a:ext cx="8915400" cy="4442012"/>
          </a:xfrm>
        </p:spPr>
        <p:txBody>
          <a:bodyPr>
            <a:normAutofit/>
          </a:bodyPr>
          <a:lstStyle/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en-GB" sz="32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(2-2-2)-توثيق مرجع واحد لمؤلف </a:t>
            </a: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واحد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هناك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ثلاث طرق للتوثيق :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1</a:t>
            </a:r>
            <a:r>
              <a:rPr lang="ar-AE" sz="28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في إحدى الدراسات النمائية (</a:t>
            </a:r>
            <a:r>
              <a:rPr lang="en-GB" sz="2800" dirty="0">
                <a:solidFill>
                  <a:srgbClr val="003760"/>
                </a:solidFill>
                <a:latin typeface="Calibri"/>
              </a:rPr>
              <a:t>Smyth, 1991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) يتعلم الأطفال ... </a:t>
            </a:r>
            <a:endParaRPr lang="ar-AE" sz="2800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مثال2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: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في دراسة لسميث (1991) أطفال المرحلة الابتدائية 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....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3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: في عام 1991, أجرى سميث دراسة على الأطفال في المرحلة الابتدائية ... </a:t>
            </a: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endParaRPr lang="ar-SA" dirty="0">
              <a:solidFill>
                <a:srgbClr val="0037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543299" y="2016795"/>
            <a:ext cx="6633883" cy="64097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853285" y="3139756"/>
            <a:ext cx="8390965" cy="645459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478306" y="4040415"/>
            <a:ext cx="7655859" cy="735106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402540" y="5130618"/>
            <a:ext cx="8731624" cy="1005189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073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7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6118" y="2133600"/>
            <a:ext cx="10518494" cy="3777622"/>
          </a:xfrm>
        </p:spPr>
        <p:txBody>
          <a:bodyPr>
            <a:normAutofit fontScale="92500" lnSpcReduction="20000"/>
          </a:bodyPr>
          <a:lstStyle/>
          <a:p>
            <a:pPr algn="l">
              <a:lnSpc>
                <a:spcPct val="150000"/>
              </a:lnSpc>
            </a:pPr>
            <a:r>
              <a:rPr lang="en-US" sz="2400" b="1" dirty="0">
                <a:solidFill>
                  <a:srgbClr val="FF0000"/>
                </a:solidFill>
              </a:rPr>
              <a:t>ex</a:t>
            </a:r>
            <a:r>
              <a:rPr lang="en-US" sz="2400" b="1" dirty="0">
                <a:solidFill>
                  <a:srgbClr val="003760"/>
                </a:solidFill>
              </a:rPr>
              <a:t>: </a:t>
            </a:r>
            <a:r>
              <a:rPr lang="en-US" sz="2400" b="1" dirty="0">
                <a:solidFill>
                  <a:srgbClr val="FF0000"/>
                </a:solidFill>
              </a:rPr>
              <a:t>Kessler( 2004</a:t>
            </a:r>
            <a:r>
              <a:rPr lang="en-US" sz="2400" b="1" dirty="0">
                <a:solidFill>
                  <a:srgbClr val="003760"/>
                </a:solidFill>
              </a:rPr>
              <a:t>)found that </a:t>
            </a:r>
            <a:r>
              <a:rPr lang="en-US" sz="3200" b="1" dirty="0" smtClean="0">
                <a:solidFill>
                  <a:srgbClr val="003760"/>
                </a:solidFill>
              </a:rPr>
              <a:t>among</a:t>
            </a:r>
            <a:endParaRPr lang="ar-SA" sz="3200" b="1" dirty="0" smtClean="0">
              <a:solidFill>
                <a:srgbClr val="003760"/>
              </a:solidFill>
            </a:endParaRPr>
          </a:p>
          <a:p>
            <a:pPr algn="l">
              <a:lnSpc>
                <a:spcPct val="150000"/>
              </a:lnSpc>
            </a:pPr>
            <a:endParaRPr lang="en-US" sz="3200" b="1" dirty="0">
              <a:solidFill>
                <a:srgbClr val="00376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3200" b="1" dirty="0">
                <a:solidFill>
                  <a:srgbClr val="FF0000"/>
                </a:solidFill>
              </a:rPr>
              <a:t> ex    </a:t>
            </a:r>
            <a:r>
              <a:rPr lang="en-US" sz="3200" b="1" dirty="0">
                <a:solidFill>
                  <a:srgbClr val="003760"/>
                </a:solidFill>
              </a:rPr>
              <a:t>: </a:t>
            </a:r>
            <a:r>
              <a:rPr lang="en-US" sz="3200" b="1" dirty="0" smtClean="0">
                <a:solidFill>
                  <a:srgbClr val="FF0000"/>
                </a:solidFill>
              </a:rPr>
              <a:t>in 2003,Kessler’s </a:t>
            </a:r>
            <a:r>
              <a:rPr lang="en-US" sz="3200" b="1" dirty="0">
                <a:solidFill>
                  <a:srgbClr val="FF0000"/>
                </a:solidFill>
              </a:rPr>
              <a:t>study </a:t>
            </a:r>
            <a:r>
              <a:rPr lang="en-US" sz="3200" b="1" dirty="0">
                <a:solidFill>
                  <a:srgbClr val="003760"/>
                </a:solidFill>
              </a:rPr>
              <a:t>of </a:t>
            </a:r>
            <a:r>
              <a:rPr lang="en-US" sz="3200" b="1" dirty="0" smtClean="0">
                <a:solidFill>
                  <a:srgbClr val="003760"/>
                </a:solidFill>
              </a:rPr>
              <a:t>epidemiological</a:t>
            </a:r>
            <a:endParaRPr lang="ar-SA" sz="3200" b="1" dirty="0" smtClean="0">
              <a:solidFill>
                <a:srgbClr val="003760"/>
              </a:solidFill>
            </a:endParaRPr>
          </a:p>
          <a:p>
            <a:pPr algn="l">
              <a:lnSpc>
                <a:spcPct val="150000"/>
              </a:lnSpc>
            </a:pPr>
            <a:endParaRPr lang="en-US" sz="3200" b="1" dirty="0">
              <a:solidFill>
                <a:srgbClr val="003760"/>
              </a:solidFill>
            </a:endParaRPr>
          </a:p>
          <a:p>
            <a:pPr algn="l"/>
            <a:r>
              <a:rPr lang="en-US" sz="3200" b="1" dirty="0">
                <a:solidFill>
                  <a:srgbClr val="FF0000"/>
                </a:solidFill>
                <a:latin typeface="Calibri"/>
                <a:ea typeface="Times New Roman"/>
                <a:cs typeface="Arial"/>
              </a:rPr>
              <a:t>ex: </a:t>
            </a:r>
            <a:r>
              <a:rPr lang="en-US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The study also showed that there was ………………..major depression</a:t>
            </a:r>
            <a:r>
              <a:rPr lang="en-US" sz="3200" b="1" dirty="0">
                <a:solidFill>
                  <a:srgbClr val="FF0000"/>
                </a:solidFill>
                <a:latin typeface="Calibri"/>
                <a:ea typeface="Times New Roman"/>
                <a:cs typeface="Arial"/>
              </a:rPr>
              <a:t>(Kessler,2003</a:t>
            </a:r>
            <a:r>
              <a:rPr lang="en-US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)</a:t>
            </a:r>
            <a:endParaRPr lang="en-US" sz="3200" b="1" dirty="0">
              <a:solidFill>
                <a:srgbClr val="0037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986118" y="2133600"/>
            <a:ext cx="6418729" cy="609600"/>
          </a:xfrm>
          <a:prstGeom prst="roundRect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986118" y="3496235"/>
            <a:ext cx="8994790" cy="1039906"/>
          </a:xfrm>
          <a:prstGeom prst="roundRect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986118" y="4858871"/>
            <a:ext cx="9466729" cy="116936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012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 defTabSz="914400">
              <a:spcBef>
                <a:spcPct val="20000"/>
              </a:spcBef>
            </a:pPr>
            <a:r>
              <a:rPr lang="ar-AE" b="1" u="sng" dirty="0">
                <a:solidFill>
                  <a:srgbClr val="FF0000"/>
                </a:solidFill>
                <a:latin typeface="Calibri"/>
                <a:ea typeface="+mn-ea"/>
                <a:cs typeface="Arial" panose="020B0604020202020204" pitchFamily="34" charset="0"/>
              </a:rPr>
              <a:t>ما هو دليل</a:t>
            </a:r>
            <a:r>
              <a:rPr lang="en-GB" b="1" u="sng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 APA6</a:t>
            </a:r>
            <a:r>
              <a:rPr lang="ar-AE" b="1" u="sng" dirty="0">
                <a:solidFill>
                  <a:srgbClr val="FF0000"/>
                </a:solidFill>
                <a:latin typeface="Calibri"/>
                <a:ea typeface="+mn-ea"/>
                <a:cs typeface="Arial" panose="020B0604020202020204" pitchFamily="34" charset="0"/>
              </a:rPr>
              <a:t>؟</a:t>
            </a:r>
            <a:r>
              <a:rPr lang="ar-AE" b="1" dirty="0">
                <a:solidFill>
                  <a:srgbClr val="FF0000"/>
                </a:solidFill>
                <a:latin typeface="Calibri"/>
                <a:ea typeface="+mn-ea"/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/>
            </a:r>
            <a:br>
              <a:rPr lang="en-GB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</a:br>
            <a:endParaRPr lang="ar-AE" b="1" dirty="0">
              <a:solidFill>
                <a:srgbClr val="FF0000"/>
              </a:solidFill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دليل جمعية علم النفس الأمريكية </a:t>
            </a:r>
            <a:r>
              <a:rPr lang="en-GB" sz="2800" b="1" dirty="0">
                <a:solidFill>
                  <a:srgbClr val="002060"/>
                </a:solidFill>
                <a:latin typeface="Calibri"/>
              </a:rPr>
              <a:t>APA 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هو دليل للباحثين في مجالات علم النفس وكثير من العلوم الإنسانية والاجتماعية ، وهذا الدليل يتضمن قواعد الكتابة الأكاديمية المتعلقة بالشكل والمضمون ، كما يتضمن إرشادات وقواعد لأخلاقيات البحث وحفظ حقوق الطبع ،وآلية النشر .</a:t>
            </a: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pPr algn="ctr"/>
            <a:endParaRPr lang="ar-SA" b="1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20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89212" y="391635"/>
            <a:ext cx="8911687" cy="701135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r>
              <a:rPr lang="ar-SA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270861"/>
            <a:ext cx="8915400" cy="5005953"/>
          </a:xfrm>
        </p:spPr>
        <p:txBody>
          <a:bodyPr>
            <a:normAutofit/>
          </a:bodyPr>
          <a:lstStyle/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en-GB" sz="2600" b="1" dirty="0">
                <a:solidFill>
                  <a:srgbClr val="4F81BD">
                    <a:lumMod val="50000"/>
                  </a:srgbClr>
                </a:solidFill>
                <a:latin typeface="Calibri"/>
              </a:rPr>
              <a:t> </a:t>
            </a:r>
            <a:r>
              <a:rPr lang="ar-AE" sz="3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(2-2-3)-توثيق مرجع لأكثر من </a:t>
            </a:r>
            <a:r>
              <a:rPr lang="ar-AE" sz="30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مؤلف</a:t>
            </a: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endParaRPr lang="ar-AE" sz="30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6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عندما </a:t>
            </a:r>
            <a:r>
              <a:rPr lang="ar-AE" sz="26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توثق </a:t>
            </a:r>
            <a:r>
              <a:rPr lang="ar-AE" sz="31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مرجع لمؤلفين</a:t>
            </a:r>
            <a:r>
              <a:rPr lang="ar-AE" sz="31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endParaRPr lang="ar-AE" sz="3100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3100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34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ستعيد </a:t>
            </a:r>
            <a:r>
              <a:rPr lang="ar-AE" sz="34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اسمي المؤلفين في كل مرة تذكر فيها المرجع </a:t>
            </a:r>
            <a:r>
              <a:rPr lang="ar-AE" sz="34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endParaRPr lang="en-GB" sz="26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مثلا </a:t>
            </a:r>
            <a:r>
              <a:rPr lang="ar-AE" sz="32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: </a:t>
            </a:r>
            <a:r>
              <a:rPr lang="ar-AE" sz="32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(فاروق و زهران، 2010) </a:t>
            </a:r>
            <a:r>
              <a:rPr lang="ar-AE" sz="26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26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ar-AE" sz="2600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468034" y="1270313"/>
            <a:ext cx="5280400" cy="759965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6586780" y="4686143"/>
            <a:ext cx="4641742" cy="656005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8212960" y="2386739"/>
            <a:ext cx="1964113" cy="66134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8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17232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32854"/>
            <a:ext cx="8915400" cy="4578368"/>
          </a:xfrm>
        </p:spPr>
        <p:txBody>
          <a:bodyPr>
            <a:noAutofit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عند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توثيق مرجع  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لثلاث أو أربع أو خمس مؤلفين </a:t>
            </a:r>
            <a:endParaRPr lang="ar-AE" sz="2800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ستذكر أسماء جميع المؤلفين المرة الأولى ،ثم تذكر الاسم الأول وآخرون فى المرات التالية .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ar-AE" sz="2800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في المرة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الأولى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تكتب : </a:t>
            </a:r>
            <a:r>
              <a:rPr lang="en-GB" sz="2800" dirty="0">
                <a:solidFill>
                  <a:srgbClr val="003760"/>
                </a:solidFill>
                <a:latin typeface="Calibri"/>
              </a:rPr>
              <a:t>(</a:t>
            </a:r>
            <a:r>
              <a:rPr lang="en-GB" sz="2800" dirty="0" err="1">
                <a:solidFill>
                  <a:srgbClr val="003760"/>
                </a:solidFill>
                <a:latin typeface="Calibri"/>
              </a:rPr>
              <a:t>Brandimonte</a:t>
            </a:r>
            <a:r>
              <a:rPr lang="en-GB" sz="2800" dirty="0">
                <a:solidFill>
                  <a:srgbClr val="003760"/>
                </a:solidFill>
                <a:latin typeface="Calibri"/>
              </a:rPr>
              <a:t>, Hitch, &amp; Bishop, 1992) 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3760"/>
                </a:solidFill>
                <a:latin typeface="Calibri"/>
              </a:rPr>
              <a:t> Or (</a:t>
            </a:r>
            <a:r>
              <a:rPr lang="en-US" sz="2800" dirty="0" err="1">
                <a:solidFill>
                  <a:srgbClr val="003760"/>
                </a:solidFill>
                <a:latin typeface="Calibri"/>
              </a:rPr>
              <a:t>Brandimonte</a:t>
            </a:r>
            <a:r>
              <a:rPr lang="en-US" sz="2800" dirty="0">
                <a:solidFill>
                  <a:srgbClr val="003760"/>
                </a:solidFill>
                <a:latin typeface="Calibri"/>
              </a:rPr>
              <a:t>, Hitch, and  Bishop, 1992) </a:t>
            </a:r>
            <a:endParaRPr lang="ar-SA" sz="28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وفي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المرة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التالية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تكتب :</a:t>
            </a:r>
            <a:r>
              <a:rPr lang="en-GB" sz="2800" dirty="0">
                <a:solidFill>
                  <a:srgbClr val="003760"/>
                </a:solidFill>
                <a:latin typeface="Calibri"/>
              </a:rPr>
              <a:t> (</a:t>
            </a:r>
            <a:r>
              <a:rPr lang="en-GB" sz="2800" dirty="0" err="1">
                <a:solidFill>
                  <a:srgbClr val="003760"/>
                </a:solidFill>
                <a:latin typeface="Calibri"/>
              </a:rPr>
              <a:t>Brandimonte</a:t>
            </a:r>
            <a:r>
              <a:rPr lang="en-GB" sz="2800" dirty="0">
                <a:solidFill>
                  <a:srgbClr val="003760"/>
                </a:solidFill>
                <a:latin typeface="Calibri"/>
              </a:rPr>
              <a:t> et al, 1992) 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625885" y="1797803"/>
            <a:ext cx="3704095" cy="573438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589212" y="3859078"/>
            <a:ext cx="8538571" cy="99189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952068" y="5160936"/>
            <a:ext cx="7175715" cy="75028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8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94724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518833"/>
            <a:ext cx="8915400" cy="4726983"/>
          </a:xfrm>
        </p:spPr>
        <p:txBody>
          <a:bodyPr>
            <a:normAutofit fontScale="85000" lnSpcReduction="10000"/>
          </a:bodyPr>
          <a:lstStyle/>
          <a:p>
            <a:pPr marL="0" indent="0" algn="just" defTabSz="914400">
              <a:spcBef>
                <a:spcPct val="20000"/>
              </a:spcBef>
              <a:buClrTx/>
              <a:buNone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إذا كان عدد المؤلفين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ستة أو أكثر 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فيذكر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اسم المؤلف الأول فقط ثم و آخرون أو </a:t>
            </a:r>
            <a:r>
              <a:rPr lang="en-GB" sz="2800" b="1" dirty="0">
                <a:solidFill>
                  <a:srgbClr val="003760"/>
                </a:solidFill>
                <a:latin typeface="Calibri"/>
              </a:rPr>
              <a:t>(et al. )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حتى لو كانت </a:t>
            </a:r>
            <a:r>
              <a:rPr lang="ar-AE" sz="2800" b="1" dirty="0" err="1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فى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المرة الأولى . 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 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في المرة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الأولى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تكتب : (</a:t>
            </a:r>
            <a:r>
              <a:rPr lang="ar-AE" sz="2800" dirty="0" err="1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الدوة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وأخرون، 2013) .</a:t>
            </a: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وفي المرة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الثانية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تكتب :(الدوة وأخرون، 2013) 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r>
              <a:rPr lang="ar-AE" sz="28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مثال آخر </a:t>
            </a:r>
            <a:r>
              <a:rPr lang="ar-AE" sz="28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باللغة الانجليزية: </a:t>
            </a:r>
          </a:p>
          <a:p>
            <a:endParaRPr lang="en-US" sz="28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ar-AE" sz="2800" dirty="0">
                <a:solidFill>
                  <a:srgbClr val="003760"/>
                </a:solidFill>
              </a:rPr>
              <a:t>في المرة الأولى تكتب : </a:t>
            </a:r>
            <a:r>
              <a:rPr lang="en-US" sz="2800" dirty="0">
                <a:solidFill>
                  <a:srgbClr val="003760"/>
                </a:solidFill>
              </a:rPr>
              <a:t>(Hitch et al., 1992)</a:t>
            </a:r>
          </a:p>
          <a:p>
            <a:r>
              <a:rPr lang="ar-AE" sz="2800" dirty="0">
                <a:solidFill>
                  <a:srgbClr val="003760"/>
                </a:solidFill>
              </a:rPr>
              <a:t>وفي المرة الثانية تكتب :</a:t>
            </a:r>
            <a:r>
              <a:rPr lang="en-US" sz="2800" dirty="0">
                <a:solidFill>
                  <a:srgbClr val="003760"/>
                </a:solidFill>
              </a:rPr>
              <a:t>(Hitch et al., 1992)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981626" y="1410346"/>
            <a:ext cx="3522985" cy="604434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028841" y="3095095"/>
            <a:ext cx="5331417" cy="86790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1" eaLnBrk="1" latinLnBrk="0" hangingPunct="1"/>
            <a:endParaRPr lang="en-US" sz="2000" dirty="0"/>
          </a:p>
        </p:txBody>
      </p:sp>
      <p:sp>
        <p:nvSpPr>
          <p:cNvPr id="7" name="Rounded Rectangle 6"/>
          <p:cNvSpPr/>
          <p:nvPr/>
        </p:nvSpPr>
        <p:spPr>
          <a:xfrm>
            <a:off x="5176433" y="5257497"/>
            <a:ext cx="5935851" cy="1115877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58985"/>
            <a:ext cx="8911687" cy="755239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79349"/>
            <a:ext cx="8915400" cy="4756459"/>
          </a:xfrm>
        </p:spPr>
        <p:txBody>
          <a:bodyPr>
            <a:normAutofit fontScale="92500" lnSpcReduction="20000"/>
          </a:bodyPr>
          <a:lstStyle/>
          <a:p>
            <a:r>
              <a:rPr lang="ar-SA" sz="28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توثيق مرجع لأكثر من ست مؤلفين في قائمة المراجع </a:t>
            </a:r>
            <a:r>
              <a:rPr lang="ar-SA" sz="28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endParaRPr lang="ar-SA" sz="2800" b="1" dirty="0" smtClean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ar-SA" sz="2800" b="1" dirty="0">
                <a:latin typeface="Times New Roman" charset="0"/>
                <a:ea typeface="Times New Roman" charset="0"/>
                <a:cs typeface="Times New Roman" charset="0"/>
              </a:rPr>
              <a:t>يتم كتابة المؤلفين الخمس الأوائل ثم .... ، و المؤلف الأخير .</a:t>
            </a:r>
            <a:endParaRPr lang="en-US" sz="28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/>
            <a:r>
              <a:rPr lang="en-US" sz="2800" dirty="0"/>
              <a:t>(1), (2), (3), (4), (5), … &amp; (last author</a:t>
            </a:r>
            <a:r>
              <a:rPr lang="en-US" sz="2800" dirty="0" smtClean="0"/>
              <a:t>).</a:t>
            </a:r>
            <a:r>
              <a:rPr lang="en-US" sz="28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800" dirty="0"/>
              <a:t> </a:t>
            </a:r>
          </a:p>
          <a:p>
            <a:r>
              <a:rPr lang="ar-SA" sz="2800" b="1" dirty="0">
                <a:solidFill>
                  <a:srgbClr val="FF0000"/>
                </a:solidFill>
              </a:rPr>
              <a:t>مثال :</a:t>
            </a:r>
            <a:endParaRPr lang="en-US" sz="2800" b="1" dirty="0">
              <a:solidFill>
                <a:srgbClr val="FF0000"/>
              </a:solidFill>
            </a:endParaRPr>
          </a:p>
          <a:p>
            <a:r>
              <a:rPr lang="ar-SA" sz="2800" dirty="0" err="1">
                <a:latin typeface="Arial" charset="0"/>
                <a:ea typeface="Arial" charset="0"/>
                <a:cs typeface="Arial" charset="0"/>
              </a:rPr>
              <a:t>الناغي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، أحمد و 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العاصم 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، فرحان ، والعامري ، أحمد ، والحبيب ، أيمن ، والغزنوي ، أحمد ، ...  والسالم ، سعيد (2007). </a:t>
            </a:r>
            <a:r>
              <a:rPr lang="ar-SA" sz="2800" dirty="0">
                <a:latin typeface="Al Nile" charset="-78"/>
                <a:ea typeface="Al Nile" charset="-78"/>
                <a:cs typeface="Al Nile" charset="-78"/>
              </a:rPr>
              <a:t>التغذية والصحة 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. الرياض : دار العلوم العربية .</a:t>
            </a:r>
            <a:endParaRPr lang="en-US" sz="2800" dirty="0">
              <a:latin typeface="Arial" charset="0"/>
              <a:ea typeface="Arial" charset="0"/>
              <a:cs typeface="Arial" charset="0"/>
            </a:endParaRPr>
          </a:p>
          <a:p>
            <a:pPr rtl="0"/>
            <a:r>
              <a:rPr lang="en-US" sz="2800" dirty="0"/>
              <a:t>Lim, A., Simon, R., Kurt, F., Perce, P., Ryan, A., … &amp; Williams, N. (1990). The effects of sleep on retroactive memory. </a:t>
            </a:r>
            <a:r>
              <a:rPr lang="en-US" sz="2800" i="1" dirty="0"/>
              <a:t>Journal of Psychology, 12,</a:t>
            </a:r>
            <a:r>
              <a:rPr lang="en-US" sz="2800" dirty="0"/>
              <a:t> 14-29. </a:t>
            </a:r>
          </a:p>
          <a:p>
            <a:endParaRPr lang="en-US" sz="2800" b="1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653797" y="1098172"/>
            <a:ext cx="6509288" cy="781427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63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89212" y="376137"/>
            <a:ext cx="8911687" cy="739741"/>
          </a:xfrm>
        </p:spPr>
        <p:txBody>
          <a:bodyPr>
            <a:normAutofit/>
          </a:bodyPr>
          <a:lstStyle/>
          <a:p>
            <a:pPr algn="ctr"/>
            <a: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115878"/>
            <a:ext cx="8915400" cy="5019930"/>
          </a:xfrm>
          <a:noFill/>
          <a:ln>
            <a:noFill/>
          </a:ln>
        </p:spPr>
        <p:txBody>
          <a:bodyPr>
            <a:normAutofit fontScale="850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600" b="1" dirty="0">
                <a:solidFill>
                  <a:srgbClr val="4F81BD">
                    <a:lumMod val="50000"/>
                  </a:srgbClr>
                </a:solidFill>
                <a:latin typeface="Calibri"/>
              </a:rPr>
              <a:t> </a:t>
            </a:r>
            <a:r>
              <a:rPr lang="ar-AE" sz="3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(2-2-4)-توثيق مرجع غير معروف المؤلف </a:t>
            </a:r>
            <a:r>
              <a:rPr lang="ar-AE" sz="30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30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6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يمكن الرجوع لمرجع 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غير معروف المؤلف </a:t>
            </a:r>
            <a:r>
              <a:rPr lang="ar-AE" sz="26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في حال رغب الباحث في ذكر أمر شائع أو متداول لكنه غير موثق علميا ،ويتم التوثيق بذكر 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عنوان الموقع </a:t>
            </a:r>
            <a:r>
              <a:rPr lang="ar-AE" sz="26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أو </a:t>
            </a:r>
            <a:r>
              <a:rPr lang="ar-AE" sz="2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النشرة </a:t>
            </a: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،</a:t>
            </a:r>
            <a:r>
              <a:rPr lang="ar-SA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التاريخ</a:t>
            </a: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ويوثق في المراجع بعنوان العمل أو الموقع </a:t>
            </a:r>
            <a:endParaRPr lang="en-GB" sz="2600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ar-AE" sz="2600" b="1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6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هناك بعض المواقع التي تؤكد أهمية </a:t>
            </a:r>
            <a:r>
              <a:rPr lang="ar-AE" sz="26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هذا النوع من الدواء </a:t>
            </a: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en-GB" sz="2600" dirty="0" smtClean="0">
                <a:solidFill>
                  <a:srgbClr val="003760"/>
                </a:solidFill>
                <a:latin typeface="Calibri"/>
              </a:rPr>
              <a:t> ‘</a:t>
            </a:r>
            <a:r>
              <a:rPr lang="en-GB" sz="2600" dirty="0">
                <a:solidFill>
                  <a:srgbClr val="003760"/>
                </a:solidFill>
                <a:latin typeface="Calibri"/>
              </a:rPr>
              <a:t>’Medical </a:t>
            </a:r>
            <a:r>
              <a:rPr lang="en-GB" sz="2600" dirty="0" err="1">
                <a:solidFill>
                  <a:srgbClr val="003760"/>
                </a:solidFill>
                <a:latin typeface="Calibri"/>
              </a:rPr>
              <a:t>Mirecles</a:t>
            </a:r>
            <a:r>
              <a:rPr lang="en-GB" sz="2600" dirty="0">
                <a:solidFill>
                  <a:srgbClr val="003760"/>
                </a:solidFill>
                <a:latin typeface="Calibri"/>
              </a:rPr>
              <a:t>,’’ 2009</a:t>
            </a: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).</a:t>
            </a:r>
            <a:r>
              <a:rPr lang="en-US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 </a:t>
            </a:r>
            <a:r>
              <a:rPr lang="ar-SA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أو( “إدارة الذات “، ٢٠١١) </a:t>
            </a:r>
            <a:endParaRPr lang="en-GB" sz="26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ar-AE" sz="2600" b="1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ملاحظة : </a:t>
            </a: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6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عند 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قانون أو أجندة 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أو مؤسسة أوجمعية علمية أو صحيفة يومية أو مجلة ثقافية  </a:t>
            </a: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فإنها </a:t>
            </a:r>
            <a:r>
              <a:rPr lang="ar-AE" sz="26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تعامل معاملة المرجع غير معروف المؤلف </a:t>
            </a: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6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أما اذا كان معروف المؤلف الذي كتب في الصحيفة فيكتب اسم المؤلف </a:t>
            </a:r>
            <a:endParaRPr lang="en-GB" sz="2600" dirty="0">
              <a:solidFill>
                <a:srgbClr val="003760"/>
              </a:solidFill>
              <a:latin typeface="Calibri"/>
            </a:endParaRPr>
          </a:p>
          <a:p>
            <a:endParaRPr lang="ar-SA" dirty="0">
              <a:solidFill>
                <a:srgbClr val="0037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594888" y="1115878"/>
            <a:ext cx="5906011" cy="588936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750089" y="2444555"/>
            <a:ext cx="4377694" cy="433953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508134" y="4752279"/>
            <a:ext cx="8911687" cy="110607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472339"/>
            <a:ext cx="8915400" cy="4438883"/>
          </a:xfrm>
          <a:ln>
            <a:solidFill>
              <a:srgbClr val="FF0000"/>
            </a:solidFill>
          </a:ln>
        </p:spPr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2-2-5)-توثيق مرجعين أو أكثر في نفس القوسين 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يتم ترتيب المؤلفين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أبجديا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ثم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زمنيا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يوضع بين كل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مرجع وآخر فاصلة منقوطة </a:t>
            </a:r>
            <a:r>
              <a:rPr lang="ar-AE" sz="28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( ؛ )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ar-AE" sz="2800" b="1" dirty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مثال : </a:t>
            </a:r>
            <a:endParaRPr lang="ar-AE" sz="2800" b="1" dirty="0" smtClean="0">
              <a:solidFill>
                <a:srgbClr val="0037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3760"/>
                </a:solidFill>
                <a:latin typeface="Calibri"/>
              </a:rPr>
              <a:t>(</a:t>
            </a:r>
            <a:r>
              <a:rPr lang="en-GB" sz="2800" dirty="0" err="1">
                <a:solidFill>
                  <a:srgbClr val="003760"/>
                </a:solidFill>
                <a:latin typeface="Calibri"/>
              </a:rPr>
              <a:t>Baddeley</a:t>
            </a:r>
            <a:r>
              <a:rPr lang="en-GB" sz="2800" dirty="0">
                <a:solidFill>
                  <a:srgbClr val="003760"/>
                </a:solidFill>
                <a:latin typeface="Calibri"/>
              </a:rPr>
              <a:t> &amp; Hitch, 1974</a:t>
            </a:r>
            <a:r>
              <a:rPr lang="en-GB" sz="2800" dirty="0">
                <a:solidFill>
                  <a:srgbClr val="FF0000"/>
                </a:solidFill>
                <a:latin typeface="Calibri"/>
              </a:rPr>
              <a:t>;</a:t>
            </a:r>
            <a:r>
              <a:rPr lang="en-GB" sz="2800" dirty="0">
                <a:solidFill>
                  <a:srgbClr val="003760"/>
                </a:solidFill>
                <a:latin typeface="Calibri"/>
              </a:rPr>
              <a:t> Brown, 2002</a:t>
            </a:r>
            <a:r>
              <a:rPr lang="en-GB" sz="2800" dirty="0">
                <a:solidFill>
                  <a:srgbClr val="FF0000"/>
                </a:solidFill>
                <a:latin typeface="Calibri"/>
              </a:rPr>
              <a:t>;</a:t>
            </a:r>
            <a:r>
              <a:rPr lang="en-GB" sz="2800" dirty="0">
                <a:solidFill>
                  <a:srgbClr val="003760"/>
                </a:solidFill>
                <a:latin typeface="Calibri"/>
              </a:rPr>
              <a:t> 2003).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endParaRPr lang="ar-SA" dirty="0">
              <a:solidFill>
                <a:srgbClr val="0037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176434" y="1905000"/>
            <a:ext cx="6188693" cy="75941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788976" y="4866468"/>
            <a:ext cx="6576151" cy="883403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1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مثال : </a:t>
            </a:r>
          </a:p>
          <a:p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تكتب </a:t>
            </a:r>
            <a:r>
              <a:rPr lang="ar-SA" sz="32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أسماء المؤلفين و السنة بين قوسين مرتبة هجائيا وفقا لترتيبها في المراجع ويفصل بينهما بفاصلة منقوطة </a:t>
            </a:r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(؛</a:t>
            </a:r>
            <a:r>
              <a:rPr lang="en-US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(   </a:t>
            </a:r>
            <a:endParaRPr lang="ar-SA" sz="32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  <a:p>
            <a:r>
              <a:rPr lang="ar-SA" sz="32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تهتم ادرة </a:t>
            </a:r>
            <a:r>
              <a:rPr lang="ar-SA" sz="3200" b="1" dirty="0" err="1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الموهيبين</a:t>
            </a:r>
            <a:r>
              <a:rPr lang="ar-SA" sz="32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 كما أشارت دراسات </a:t>
            </a:r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( الأحمد ، 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٢٠٠٢</a:t>
            </a:r>
            <a:r>
              <a:rPr lang="en-US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 </a:t>
            </a:r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؛ 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اليحا </a:t>
            </a:r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، </a:t>
            </a: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٢٠٠٨)ببناء العلاقات الإنسانية.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35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ملاحظات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في كل مرجع يتم النظر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للمؤلف الأول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فقط إذا اشترك </a:t>
            </a:r>
            <a:r>
              <a:rPr lang="ar-AE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اثنان في مؤلف واحد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إذا اشترك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المؤلفان في نفس الحرف الأبجدي الأول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ينظر للحرف الأبجدي </a:t>
            </a:r>
            <a:r>
              <a:rPr lang="ar-AE" sz="28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الثاني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800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إذا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تكرر</a:t>
            </a:r>
            <a:r>
              <a:rPr lang="ar-AE" sz="28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 المؤلف 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في إصدارين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مختلفين</a:t>
            </a:r>
            <a:r>
              <a:rPr lang="ar-AE" sz="2800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يوضع التاريخ الأقدم أولا  .</a:t>
            </a:r>
            <a:endParaRPr lang="en-GB" sz="2800" dirty="0">
              <a:solidFill>
                <a:srgbClr val="00376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63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89212" y="112805"/>
            <a:ext cx="8911687" cy="1280890"/>
          </a:xfrm>
        </p:spPr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673817"/>
            <a:ext cx="8915400" cy="4237405"/>
          </a:xfrm>
        </p:spPr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(2-2-6)-توثيق الفصول والصفحات :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توثيق معلومة من نص لم يعدل أو جدول أو رسم بياني ،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يكتب 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اللقب و  رقم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الصفحة أو رقم الفصل .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lvl="0" algn="just" defTabSz="914400" rtl="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(Peter, 1989, Chapter 6), but later analyses showed it </a:t>
            </a: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is</a:t>
            </a:r>
            <a:endParaRPr lang="ar-SA" sz="2800" dirty="0" smtClean="0">
              <a:solidFill>
                <a:srgbClr val="002060"/>
              </a:solidFill>
              <a:latin typeface="Calibri"/>
            </a:endParaRPr>
          </a:p>
          <a:p>
            <a:pPr lvl="0" algn="just" defTabSz="914400" rtl="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Calibri"/>
              </a:rPr>
              <a:t>         </a:t>
            </a: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false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(Allen, 1999, p. 85). 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943241" y="1618281"/>
            <a:ext cx="4561371" cy="57343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1"/>
            <a:ext cx="8911687" cy="677748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393" y="1487837"/>
            <a:ext cx="11287636" cy="4423385"/>
          </a:xfrm>
          <a:noFill/>
        </p:spPr>
        <p:txBody>
          <a:bodyPr>
            <a:normAutofit/>
          </a:bodyPr>
          <a:lstStyle/>
          <a:p>
            <a:pPr mar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(2-2-7)-توثيق المعلومات المحددة من مواقع الانترنت :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في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مواقع الانترنت لا توجد أرقام للصفحات ،ولذلك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يتم توثيقها 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اسم الكاتب ، السنه ، عنوان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الفقرة ورقم المقطع .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المريض لم يكن سعيدا بخبرته مع الطبيب </a:t>
            </a: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Smith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2008, Patient Experience section, para. 2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).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238427" y="1487837"/>
            <a:ext cx="6804602" cy="697425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2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  <a:t>مستويات العناوين </a:t>
            </a:r>
            <a:br>
              <a:rPr lang="ar-SA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  <a:t>APA6</a:t>
            </a:r>
            <a:endParaRPr lang="ar-SA" b="1" dirty="0">
              <a:solidFill>
                <a:srgbClr val="FF0000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60612" y="2133599"/>
            <a:ext cx="11026588" cy="4367333"/>
          </a:xfrm>
        </p:spPr>
        <p:txBody>
          <a:bodyPr/>
          <a:lstStyle/>
          <a:p>
            <a:pPr marL="0" indent="0" algn="just">
              <a:buNone/>
            </a:pPr>
            <a:endParaRPr lang="en-GB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ar-AE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(1-1-1)-عنوان المقال :</a:t>
            </a:r>
            <a:endParaRPr lang="en-GB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ar-AE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يجب وضع صفحة العنوان والتي تحتوي على :</a:t>
            </a:r>
            <a:endParaRPr lang="en-GB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عنوان المقال في النصف العلوي من الصفحة ، ويكتب بخط </a:t>
            </a:r>
            <a:r>
              <a:rPr lang="ar-A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GB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ar-A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غير عريض ،وتبدأ الكلمات بأحرف كبيرة .</a:t>
            </a:r>
            <a:endParaRPr lang="en-GB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اسم المؤلف كاملا (</a:t>
            </a:r>
            <a:r>
              <a:rPr lang="ar-A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الاسم الأول ثم الأخير</a:t>
            </a:r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.</a:t>
            </a:r>
            <a:endParaRPr lang="en-GB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المؤسسة التي ينتمي إليها المؤلف .</a:t>
            </a:r>
            <a:endParaRPr lang="en-GB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التاريخ (</a:t>
            </a:r>
            <a:r>
              <a:rPr lang="ar-A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الشهر والسنة</a:t>
            </a:r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.</a:t>
            </a:r>
            <a:endParaRPr lang="en-GB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شريط رأس الصفحة يشمل في يساره عنوانا مستمرا </a:t>
            </a:r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GB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’Running head</a:t>
            </a:r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:’’</a:t>
            </a:r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يليه عنوان </a:t>
            </a:r>
            <a:r>
              <a:rPr lang="ar-A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مختصر للمقال </a:t>
            </a:r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لا يتجاوز </a:t>
            </a:r>
            <a:r>
              <a:rPr lang="ar-A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ar-AE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حرفا ، ومكتوب بحروف كبيرة ، وفي يساره رقم الصفحة .</a:t>
            </a:r>
            <a:endParaRPr lang="en-GB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ar-S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928847" y="2348753"/>
            <a:ext cx="2958353" cy="609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92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31253"/>
          </a:xfrm>
        </p:spPr>
        <p:txBody>
          <a:bodyPr>
            <a:normAutofit/>
          </a:bodyPr>
          <a:lstStyle/>
          <a:p>
            <a:pPr algn="ctr"/>
            <a:r>
              <a:rPr lang="ar-SA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34332"/>
            <a:ext cx="8915400" cy="4376890"/>
          </a:xfrm>
        </p:spPr>
        <p:txBody>
          <a:bodyPr>
            <a:normAutofit/>
          </a:bodyPr>
          <a:lstStyle/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</a:pPr>
            <a:r>
              <a:rPr lang="ar-SA" sz="3200" b="1" dirty="0" err="1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 (</a:t>
            </a:r>
            <a:r>
              <a:rPr lang="en-US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8-2-2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)  لتوثيق لمصدر بدون مؤلف وبدون عنوان 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</a:pP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يكتب عبارة 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(“ غير معروف “، </a:t>
            </a: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ثم 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التاريخ</a:t>
            </a: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 بين قوسين  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</a:pP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عندما أعود بذاكرتي الي طفولتي ، استرجع لحظات كنت اشعر بسعادة تكفي لأن تملأ كتابا بالكامل (“غير معروف “،٢٠١٣)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</a:pPr>
            <a:endParaRPr lang="ar-SA" sz="3200" b="1" dirty="0">
              <a:solidFill>
                <a:srgbClr val="2C23B5"/>
              </a:solidFill>
              <a:latin typeface="Al Nile" charset="-78"/>
              <a:ea typeface="Al Nile" charset="-78"/>
              <a:cs typeface="Al Nile" charset="-78"/>
            </a:endParaRP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</a:pP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يوثق في المراجع بعنوان غير معروف ويرتب ابجديا علي هذا الأساس 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</a:pPr>
            <a:endParaRPr lang="en-US" sz="32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800601" y="1472339"/>
            <a:ext cx="6203196" cy="66642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lded Corner 5"/>
          <p:cNvSpPr/>
          <p:nvPr/>
        </p:nvSpPr>
        <p:spPr>
          <a:xfrm>
            <a:off x="2805193" y="4277532"/>
            <a:ext cx="8384583" cy="1162373"/>
          </a:xfrm>
          <a:prstGeom prst="foldedCorner">
            <a:avLst/>
          </a:prstGeom>
          <a:noFill/>
          <a:ln w="38100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8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345140"/>
            <a:ext cx="8911687" cy="646751"/>
          </a:xfrm>
        </p:spPr>
        <p:txBody>
          <a:bodyPr>
            <a:normAutofit/>
          </a:bodyPr>
          <a:lstStyle/>
          <a:p>
            <a:pPr algn="ctr"/>
            <a:r>
              <a:rPr lang="ar-SA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991891"/>
            <a:ext cx="8915400" cy="4779846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(2-2-9 )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التوثيق </a:t>
            </a:r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لمصدر 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بدون تاريخ</a:t>
            </a:r>
            <a:endParaRPr lang="en-US" sz="32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  <a:p>
            <a:endParaRPr lang="en-US" dirty="0" smtClean="0"/>
          </a:p>
          <a:p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الاسم الأخير للمؤلف ، ثم رمز ( د.ت)</a:t>
            </a:r>
          </a:p>
          <a:p>
            <a:r>
              <a:rPr lang="ar-SA" sz="3200" b="1" u="sng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مثال:</a:t>
            </a:r>
          </a:p>
          <a:p>
            <a:r>
              <a:rPr lang="ar-SA" sz="32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عندما أعود بذاكرتي الي طفولتي ، استرجع لحظات كنت اشعر بسعادة تكفي لأن تملأ كتابا بالكامل </a:t>
            </a: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(النجاشي، د.ت)</a:t>
            </a:r>
            <a:endParaRPr lang="ar-SA" sz="3200" b="1" dirty="0">
              <a:solidFill>
                <a:srgbClr val="2C23B5"/>
              </a:solidFill>
              <a:latin typeface="Al Nile" charset="-78"/>
              <a:ea typeface="Al Nile" charset="-78"/>
              <a:cs typeface="Al Nile" charset="-78"/>
            </a:endParaRPr>
          </a:p>
          <a:p>
            <a:endParaRPr lang="ar-SA" sz="3200" b="1" dirty="0" smtClean="0">
              <a:solidFill>
                <a:srgbClr val="2C23B5"/>
              </a:solidFill>
              <a:latin typeface="Al Nile" charset="-78"/>
              <a:ea typeface="Al Nile" charset="-78"/>
              <a:cs typeface="Al Nile" charset="-78"/>
            </a:endParaRPr>
          </a:p>
          <a:p>
            <a:endParaRPr lang="en-US" sz="3200" b="1" dirty="0">
              <a:solidFill>
                <a:srgbClr val="2C23B5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695268" y="991891"/>
            <a:ext cx="4695986" cy="61993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19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00256"/>
          </a:xfrm>
        </p:spPr>
        <p:txBody>
          <a:bodyPr>
            <a:normAutofit/>
          </a:bodyPr>
          <a:lstStyle/>
          <a:p>
            <a:pPr algn="ctr"/>
            <a:r>
              <a:rPr lang="ar-SA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3369" y="1224365"/>
            <a:ext cx="10311243" cy="5276567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)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١٠-٢-٢)</a:t>
            </a:r>
            <a:r>
              <a:rPr lang="en-US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توثيق مصدر مترجم </a:t>
            </a:r>
            <a:endParaRPr lang="en-US" sz="3200" b="1" dirty="0" smtClean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  <a:p>
            <a:r>
              <a:rPr lang="ar-SA" sz="3200" b="1" dirty="0" smtClean="0">
                <a:latin typeface="Al Nile" charset="-78"/>
                <a:ea typeface="Al Nile" charset="-78"/>
                <a:cs typeface="Al Nile" charset="-78"/>
              </a:rPr>
              <a:t>يوثق </a:t>
            </a:r>
            <a:r>
              <a:rPr lang="ar-SA" sz="3200" b="1" dirty="0">
                <a:latin typeface="Al Nile" charset="-78"/>
                <a:ea typeface="Al Nile" charset="-78"/>
                <a:cs typeface="Al Nile" charset="-78"/>
              </a:rPr>
              <a:t>الكتاب المترجم باسم </a:t>
            </a:r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المؤلف الرئيسي 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، </a:t>
            </a:r>
            <a:r>
              <a:rPr lang="ar-SA" sz="3200" b="1" dirty="0" smtClean="0">
                <a:latin typeface="Al Nile" charset="-78"/>
                <a:ea typeface="Al Nile" charset="-78"/>
                <a:cs typeface="Al Nile" charset="-78"/>
              </a:rPr>
              <a:t>وتاريخ</a:t>
            </a:r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التأليف/تاريخ الترجمة</a:t>
            </a:r>
            <a:r>
              <a:rPr lang="ar-SA" sz="3200" b="1" dirty="0" smtClean="0">
                <a:latin typeface="Al Nile" charset="-78"/>
                <a:ea typeface="Al Nile" charset="-78"/>
                <a:cs typeface="Al Nile" charset="-78"/>
              </a:rPr>
              <a:t>.</a:t>
            </a:r>
            <a:endParaRPr lang="ar-SA" sz="3200" b="1" dirty="0">
              <a:latin typeface="Al Nile" charset="-78"/>
              <a:ea typeface="Al Nile" charset="-78"/>
              <a:cs typeface="Al Nile" charset="-78"/>
            </a:endParaRPr>
          </a:p>
          <a:p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مثال: </a:t>
            </a:r>
          </a:p>
          <a:p>
            <a:r>
              <a:rPr lang="ar-SA" sz="32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عندما أعود بذاكرتي الي طفولتي ، استرجع لحظات كنت اشعر بسعادة تكفي لأن تملأ كتابا بالكامل (</a:t>
            </a: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بياجيه،٢٠٠٢/١٨١٤)</a:t>
            </a:r>
            <a:endParaRPr lang="en-US" sz="3200" b="1" dirty="0">
              <a:latin typeface="Al Nile" charset="-78"/>
              <a:ea typeface="Al Nile" charset="-78"/>
              <a:cs typeface="Al Nile" charset="-78"/>
            </a:endParaRPr>
          </a:p>
          <a:p>
            <a:r>
              <a:rPr lang="ar-SA" sz="3200" b="1" dirty="0">
                <a:latin typeface="Al Nile" charset="-78"/>
                <a:ea typeface="Al Nile" charset="-78"/>
                <a:cs typeface="Al Nile" charset="-78"/>
              </a:rPr>
              <a:t>إن لم يكن اسم </a:t>
            </a:r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المؤلف معروفا </a:t>
            </a:r>
            <a:r>
              <a:rPr lang="ar-SA" sz="3200" b="1" dirty="0">
                <a:latin typeface="Al Nile" charset="-78"/>
                <a:ea typeface="Al Nile" charset="-78"/>
                <a:cs typeface="Al Nile" charset="-78"/>
              </a:rPr>
              <a:t>فيكتب </a:t>
            </a:r>
            <a:r>
              <a:rPr lang="ar-SA" sz="32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اسم المترجم </a:t>
            </a:r>
            <a:r>
              <a:rPr lang="ar-SA" sz="3200" b="1" dirty="0">
                <a:latin typeface="Al Nile" charset="-78"/>
                <a:ea typeface="Al Nile" charset="-78"/>
                <a:cs typeface="Al Nile" charset="-78"/>
              </a:rPr>
              <a:t>ثم </a:t>
            </a:r>
            <a:r>
              <a:rPr lang="ar-SA" sz="3200" b="1" dirty="0" smtClean="0">
                <a:latin typeface="Al Nile" charset="-78"/>
                <a:ea typeface="Al Nile" charset="-78"/>
                <a:cs typeface="Al Nile" charset="-78"/>
              </a:rPr>
              <a:t>تاريخ التأليف/تاريخ الترجمة .</a:t>
            </a:r>
          </a:p>
          <a:p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مثال:</a:t>
            </a:r>
          </a:p>
          <a:p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عندما </a:t>
            </a:r>
            <a:r>
              <a:rPr lang="ar-SA" sz="32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أعود بذاكرتي الي طفولتي ، استرجع لحظات كنت اشعر بسعادة تكفي لأن تملأ كتابا بالكامل </a:t>
            </a:r>
            <a:r>
              <a:rPr lang="ar-SA" sz="32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(الدوه،٢٠٠٢/١٨١٤)</a:t>
            </a:r>
            <a:endParaRPr lang="ar-SA" sz="3200" b="1" dirty="0">
              <a:solidFill>
                <a:srgbClr val="2C23B5"/>
              </a:solidFill>
              <a:latin typeface="Al Nile" charset="-78"/>
              <a:ea typeface="Al Nile" charset="-78"/>
              <a:cs typeface="Al Nile" charset="-78"/>
            </a:endParaRPr>
          </a:p>
          <a:p>
            <a:endParaRPr lang="ar-SA" sz="3200" b="1" dirty="0" smtClean="0">
              <a:solidFill>
                <a:srgbClr val="2C23B5"/>
              </a:solidFill>
              <a:latin typeface="Al Nile" charset="-78"/>
              <a:ea typeface="Al Nile" charset="-78"/>
              <a:cs typeface="Al Nile" charset="-78"/>
            </a:endParaRPr>
          </a:p>
          <a:p>
            <a:endParaRPr lang="ar-SA" sz="3200" b="1" dirty="0">
              <a:solidFill>
                <a:srgbClr val="2C23B5"/>
              </a:solidFill>
              <a:latin typeface="Al Nile" charset="-78"/>
              <a:ea typeface="Al Nile" charset="-78"/>
              <a:cs typeface="Al Nile" charset="-78"/>
            </a:endParaRPr>
          </a:p>
          <a:p>
            <a:endParaRPr lang="ar-SA" sz="3200" b="1" dirty="0" smtClean="0">
              <a:latin typeface="Al Nile" charset="-78"/>
              <a:ea typeface="Al Nile" charset="-78"/>
              <a:cs typeface="Al Nile" charset="-78"/>
            </a:endParaRPr>
          </a:p>
          <a:p>
            <a:endParaRPr lang="ar-SA" sz="3200" b="1" dirty="0">
              <a:latin typeface="Al Nile" charset="-78"/>
              <a:ea typeface="Al Nile" charset="-78"/>
              <a:cs typeface="Al Nile" charset="-78"/>
            </a:endParaRPr>
          </a:p>
          <a:p>
            <a:endParaRPr lang="ar-SA" sz="3200" b="1" dirty="0" smtClean="0">
              <a:latin typeface="Al Nile" charset="-78"/>
              <a:ea typeface="Al Nile" charset="-78"/>
              <a:cs typeface="Al Nile" charset="-78"/>
            </a:endParaRPr>
          </a:p>
          <a:p>
            <a:endParaRPr lang="ar-SA" sz="3200" b="1" dirty="0">
              <a:latin typeface="Al Nile" charset="-78"/>
              <a:ea typeface="Al Nile" charset="-78"/>
              <a:cs typeface="Al Nile" charset="-78"/>
            </a:endParaRPr>
          </a:p>
          <a:p>
            <a:endParaRPr lang="en-US" sz="3200" b="1" dirty="0">
              <a:latin typeface="Al Nile" charset="-78"/>
              <a:ea typeface="Al Nile" charset="-78"/>
              <a:cs typeface="Al Nile" charset="-78"/>
            </a:endParaRPr>
          </a:p>
          <a:p>
            <a:endParaRPr lang="en-US" sz="32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97700" y="6135807"/>
            <a:ext cx="7619999" cy="365125"/>
          </a:xfrm>
        </p:spPr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262753" y="1828800"/>
            <a:ext cx="8846355" cy="672468"/>
          </a:xfrm>
          <a:prstGeom prst="roundRect">
            <a:avLst/>
          </a:prstGeom>
          <a:noFill/>
          <a:ln w="38100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301859" y="4217799"/>
            <a:ext cx="9807250" cy="641106"/>
          </a:xfrm>
          <a:prstGeom prst="roundRect">
            <a:avLst/>
          </a:prstGeom>
          <a:noFill/>
          <a:ln w="38100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60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68939" y="283147"/>
            <a:ext cx="8911687" cy="755239"/>
          </a:xfrm>
        </p:spPr>
        <p:txBody>
          <a:bodyPr>
            <a:normAutofit/>
          </a:bodyPr>
          <a:lstStyle/>
          <a:p>
            <a:pPr algn="ctr"/>
            <a: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224366"/>
            <a:ext cx="8915400" cy="4686856"/>
          </a:xfrm>
        </p:spPr>
        <p:txBody>
          <a:bodyPr>
            <a:normAutofit fontScale="925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35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35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2-2-</a:t>
            </a:r>
            <a:r>
              <a:rPr lang="en-US" sz="35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11</a:t>
            </a:r>
            <a:r>
              <a:rPr lang="ar-AE" sz="35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35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الصور التي أعيدت طباعتها من مرجع آخر </a:t>
            </a:r>
            <a:r>
              <a:rPr lang="ar-AE" sz="35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US" sz="35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3500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يتم كتابة عنوان الصورة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المرجع</a:t>
            </a:r>
            <a:r>
              <a:rPr lang="en-US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الأصلي). </a:t>
            </a: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وصف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الصورة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.التى أعيد طباعتها من « عنوان المرجع»,بواسطة المؤلف الاسم الأول ثم </a:t>
            </a: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الأخير ,سنة النشر ,اسم المجلة </a:t>
            </a:r>
            <a:r>
              <a:rPr lang="ar-SA" sz="2800" i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بخط مائل  ,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العدد,رقم الصفحة .</a:t>
            </a:r>
            <a:endParaRPr lang="en-GB" sz="2800" i="1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مثال: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i="1" dirty="0">
                <a:solidFill>
                  <a:srgbClr val="002060"/>
                </a:solidFill>
                <a:latin typeface="Calibri"/>
              </a:rPr>
              <a:t>Figure1.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Image of a brain.(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Hotley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&amp; Brit, 2007). Effective regions in the brain in the 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axiel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 slice, with numbers. Adapter from ‘’Central Perceptual Load Does not Reduce Trauma,’’ by J. C. Brown &amp; M. Simon, 2008, 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Neuropsychology, 21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p. 375-379. Copyright 2008 by the American 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Psycholgoy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 Association.</a:t>
            </a:r>
          </a:p>
          <a:p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146156" y="1208868"/>
            <a:ext cx="8524068" cy="63543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37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656"/>
            <a:ext cx="8911687" cy="584758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التوثيق في النص </a:t>
            </a:r>
            <a:b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239864"/>
            <a:ext cx="8915400" cy="467135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(12- 2-2)</a:t>
            </a:r>
            <a:r>
              <a:rPr lang="ar-SA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توثيق الاقتباس من مرجع ثانوي</a:t>
            </a:r>
            <a:r>
              <a:rPr lang="en-US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    </a:t>
            </a:r>
          </a:p>
          <a:p>
            <a:r>
              <a:rPr lang="ar-SA" sz="32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مثال : </a:t>
            </a:r>
          </a:p>
          <a:p>
            <a:r>
              <a:rPr lang="ar-SA" sz="28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عندما أعود بذاكرتي الي طفولتي ، استرجع لحظات كنت اشعر بسعادة </a:t>
            </a:r>
            <a:r>
              <a:rPr lang="ar-SA" sz="28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تكفي كما ذكر </a:t>
            </a:r>
            <a:r>
              <a:rPr lang="ar-SA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الدوه  </a:t>
            </a:r>
            <a:r>
              <a:rPr lang="ar-SA" sz="28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بأنها  تملأ </a:t>
            </a:r>
            <a:r>
              <a:rPr lang="ar-SA" sz="28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كتابا </a:t>
            </a:r>
            <a:r>
              <a:rPr lang="ar-SA" sz="28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بالكامل .... </a:t>
            </a:r>
            <a:r>
              <a:rPr lang="ar-SA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(في هلال، ٢٠١٠)</a:t>
            </a:r>
          </a:p>
          <a:p>
            <a:endParaRPr lang="ar-SA" sz="28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  <a:p>
            <a:r>
              <a:rPr lang="ar-SA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في المراجع </a:t>
            </a:r>
          </a:p>
          <a:p>
            <a:r>
              <a:rPr lang="ar-SA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الدوه لا يظهر في المراجع </a:t>
            </a:r>
          </a:p>
          <a:p>
            <a:endParaRPr lang="en-US" sz="28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462794" y="1239864"/>
            <a:ext cx="4633992" cy="55793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9872420" y="3983064"/>
            <a:ext cx="1224366" cy="480448"/>
          </a:xfrm>
          <a:prstGeom prst="roundRect">
            <a:avLst/>
          </a:prstGeom>
          <a:noFill/>
          <a:ln w="38100">
            <a:solidFill>
              <a:srgbClr val="2C23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94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67649"/>
            <a:ext cx="8911687" cy="662249"/>
          </a:xfrm>
        </p:spPr>
        <p:txBody>
          <a:bodyPr>
            <a:normAutofit/>
          </a:bodyPr>
          <a:lstStyle/>
          <a:p>
            <a:pPr algn="ctr"/>
            <a:r>
              <a:rPr lang="ar-SA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5742" y="1111933"/>
            <a:ext cx="9145157" cy="4841839"/>
          </a:xfrm>
        </p:spPr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(</a:t>
            </a:r>
            <a:r>
              <a:rPr lang="en-US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2-2-13 </a:t>
            </a:r>
            <a:r>
              <a:rPr lang="ar-SA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) توثيق معلومة تم الحصول عليها باتصال هاتفي / مقابلة شخصية / بريد الكتروني </a:t>
            </a:r>
          </a:p>
          <a:p>
            <a:r>
              <a:rPr lang="ar-SA" sz="28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يكتب بين قوسين الاسم الأول و اللقب لمصدر </a:t>
            </a:r>
            <a:r>
              <a:rPr lang="ar-SA" sz="2800" b="1" dirty="0" err="1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المعلومه</a:t>
            </a:r>
            <a:r>
              <a:rPr lang="ar-SA" sz="28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 / وعبارة اتصال هاتفي ، أو بريد الالكتروني ، أو مقابلة شخصية ، التاريخ ( يوم / شهر / سنه ) .</a:t>
            </a:r>
          </a:p>
          <a:p>
            <a:r>
              <a:rPr lang="ar-SA" sz="2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مثال : </a:t>
            </a:r>
          </a:p>
          <a:p>
            <a:r>
              <a:rPr lang="ar-SA" sz="28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كما ذكر محمد الأحمد ( اتصال هاتفي ، ١٢محرم ،١٤٣٥هـ) باكتشاف المواهب القيادية </a:t>
            </a:r>
          </a:p>
          <a:p>
            <a:r>
              <a:rPr lang="ar-SA" sz="2800" b="1" dirty="0" smtClean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ان اكتشاف المواهب القيادية ( محمد الأحمد ، اتصال هاتفي ، ١٢محرم ، ١٤٣٥هـ)</a:t>
            </a:r>
            <a:endParaRPr lang="en-US" sz="2800" b="1" dirty="0">
              <a:solidFill>
                <a:srgbClr val="2C23B5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820692" y="1100380"/>
            <a:ext cx="8214101" cy="96089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lded Corner 6"/>
          <p:cNvSpPr/>
          <p:nvPr/>
        </p:nvSpPr>
        <p:spPr>
          <a:xfrm>
            <a:off x="2355742" y="4525505"/>
            <a:ext cx="8679051" cy="821410"/>
          </a:xfrm>
          <a:prstGeom prst="foldedCorner">
            <a:avLst/>
          </a:prstGeom>
          <a:noFill/>
          <a:ln w="57150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ular Callout 7"/>
          <p:cNvSpPr/>
          <p:nvPr/>
        </p:nvSpPr>
        <p:spPr>
          <a:xfrm>
            <a:off x="309966" y="2541722"/>
            <a:ext cx="1875295" cy="1857063"/>
          </a:xfrm>
          <a:prstGeom prst="wedgeRoundRectCallout">
            <a:avLst>
              <a:gd name="adj1" fmla="val 63917"/>
              <a:gd name="adj2" fmla="val 75004"/>
              <a:gd name="adj3" fmla="val 16667"/>
            </a:avLst>
          </a:prstGeom>
          <a:noFill/>
          <a:ln w="28575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26941" y="2644459"/>
            <a:ext cx="16583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457200" rtl="1" eaLnBrk="1" latinLnBrk="0" hangingPunct="1"/>
            <a:r>
              <a:rPr lang="ar-SA" b="1" dirty="0" smtClean="0">
                <a:solidFill>
                  <a:srgbClr val="FF0000"/>
                </a:solidFill>
              </a:rPr>
              <a:t>أي مرجع لا يمكن استرجاعه لا يظهر في المراجع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25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324746" y="2133600"/>
            <a:ext cx="9179866" cy="3777622"/>
          </a:xfrm>
        </p:spPr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(2-3)-قائمة المراجع :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تبدأ من بداية صفحة جديدة .</a:t>
            </a:r>
            <a:endParaRPr lang="en-GB" sz="2400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المسافة بين الأسطر تكون مزدوجة .</a:t>
            </a:r>
            <a:endParaRPr lang="en-GB" sz="2400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كل مرجع يبدأ ببادئة معلقة .</a:t>
            </a:r>
            <a:endParaRPr lang="en-GB" sz="2400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4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بصفة عامة ....</a:t>
            </a:r>
            <a:r>
              <a:rPr lang="ar-AE" sz="24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يبدأ </a:t>
            </a:r>
            <a:r>
              <a:rPr lang="ar-SA" sz="24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كتابة </a:t>
            </a:r>
            <a:r>
              <a:rPr lang="ar-AE" sz="24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المرجع </a:t>
            </a: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باسم المؤلف (المؤلفين) الأخير، ثم الأول. يليه (سنة النشر بين قوسين). يليه عنوان المقال إن وجد. ثم </a:t>
            </a:r>
            <a:r>
              <a:rPr lang="ar-AE" sz="2400" b="1" i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عنوان الكتاب أو المجلة بخط مائل</a:t>
            </a:r>
            <a:r>
              <a:rPr lang="ar-AE" sz="2400" b="1" i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،ثم </a:t>
            </a:r>
            <a:r>
              <a:rPr lang="ar-AE" sz="2400" b="1" i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العدد</a:t>
            </a: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بخط مائل ،</a:t>
            </a:r>
            <a:r>
              <a:rPr lang="ar-AE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و(الطبعة بين قوسين</a:t>
            </a:r>
            <a:r>
              <a:rPr lang="ar-AE" sz="24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</a:t>
            </a: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إن كان للمؤلف عدد </a:t>
            </a:r>
            <a:r>
              <a:rPr lang="ar-SA" sz="24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من ال</a:t>
            </a:r>
            <a:r>
              <a:rPr lang="ar-AE" sz="24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طبعات </a:t>
            </a:r>
            <a:r>
              <a:rPr lang="ar-AE" sz="24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،ثم الصفحات .</a:t>
            </a:r>
            <a:endParaRPr lang="en-GB" sz="24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9934413" y="4022411"/>
            <a:ext cx="1177871" cy="43395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7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>
              <a:lnSpc>
                <a:spcPct val="115000"/>
              </a:lnSpc>
              <a:spcBef>
                <a:spcPts val="0"/>
              </a:spcBef>
              <a:tabLst>
                <a:tab pos="90170" algn="r"/>
                <a:tab pos="450215" algn="r"/>
              </a:tabLst>
            </a:pPr>
            <a:r>
              <a:rPr lang="en-GB" sz="2600" b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ar-SA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</a:t>
            </a: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مقال من مجلة</a:t>
            </a:r>
            <a:endParaRPr lang="ar-SA" dirty="0" smtClean="0">
              <a:latin typeface="Calibri"/>
              <a:ea typeface="Times New Roman"/>
              <a:cs typeface="Arial"/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tabLst>
                <a:tab pos="90170" algn="r"/>
                <a:tab pos="450215" algn="r"/>
              </a:tabLst>
            </a:pPr>
            <a:endParaRPr lang="ar-SA" dirty="0">
              <a:latin typeface="Calibri"/>
              <a:ea typeface="Times New Roman"/>
              <a:cs typeface="Arial"/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tabLst>
                <a:tab pos="90170" algn="r"/>
                <a:tab pos="450215" algn="r"/>
              </a:tabLst>
            </a:pPr>
            <a:r>
              <a:rPr lang="ar-SA" sz="2000" b="1" dirty="0" smtClean="0">
                <a:latin typeface="Calibri"/>
                <a:ea typeface="Times New Roman"/>
                <a:cs typeface="Arial"/>
              </a:rPr>
              <a:t>في المتن : توثق المقالة  </a:t>
            </a:r>
            <a:r>
              <a:rPr lang="ar-SA" sz="2000" b="1" dirty="0">
                <a:latin typeface="Calibri"/>
                <a:ea typeface="Times New Roman"/>
                <a:cs typeface="Arial"/>
              </a:rPr>
              <a:t>(</a:t>
            </a:r>
            <a:r>
              <a:rPr lang="en-US" sz="2000" b="1" dirty="0">
                <a:latin typeface="Calibri"/>
                <a:ea typeface="Times New Roman"/>
                <a:cs typeface="Arial"/>
              </a:rPr>
              <a:t>Jackson, 2007</a:t>
            </a:r>
            <a:r>
              <a:rPr lang="ar-SA" sz="2000" b="1" dirty="0">
                <a:latin typeface="Calibri"/>
                <a:ea typeface="Times New Roman"/>
                <a:cs typeface="Arial"/>
              </a:rPr>
              <a:t>)</a:t>
            </a:r>
            <a:endParaRPr lang="en-US" sz="2000" b="1" dirty="0">
              <a:latin typeface="Calibri"/>
              <a:ea typeface="Times New Roman"/>
              <a:cs typeface="Arial"/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tabLst>
                <a:tab pos="90170" algn="r"/>
                <a:tab pos="450215" algn="r"/>
              </a:tabLst>
            </a:pPr>
            <a:r>
              <a:rPr lang="ar-SA" sz="2000" b="1" dirty="0">
                <a:latin typeface="Calibri"/>
                <a:ea typeface="Times New Roman"/>
                <a:cs typeface="Arial"/>
              </a:rPr>
              <a:t> </a:t>
            </a:r>
            <a:endParaRPr lang="en-US" sz="2000" b="1" dirty="0">
              <a:latin typeface="Calibri"/>
              <a:ea typeface="Times New Roman"/>
              <a:cs typeface="Arial"/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tabLst>
                <a:tab pos="90170" algn="r"/>
                <a:tab pos="450215" algn="r"/>
              </a:tabLst>
            </a:pPr>
            <a:r>
              <a:rPr lang="ar-SA" sz="2000" b="1" u="sng" dirty="0">
                <a:latin typeface="Calibri"/>
                <a:ea typeface="Times New Roman"/>
                <a:cs typeface="Arial"/>
              </a:rPr>
              <a:t>في </a:t>
            </a:r>
            <a:r>
              <a:rPr lang="ar-SA" sz="2000" b="1" u="sng" dirty="0" smtClean="0">
                <a:latin typeface="Calibri"/>
                <a:ea typeface="Times New Roman"/>
                <a:cs typeface="Arial"/>
              </a:rPr>
              <a:t>المراجع : </a:t>
            </a:r>
            <a:r>
              <a:rPr lang="ar-SA" sz="2000" b="1" u="sng" dirty="0">
                <a:latin typeface="Calibri"/>
                <a:ea typeface="Times New Roman"/>
                <a:cs typeface="Arial"/>
              </a:rPr>
              <a:t>يتم توثيق </a:t>
            </a:r>
            <a:r>
              <a:rPr lang="ar-SA" sz="2000" b="1" u="sng" dirty="0" smtClean="0">
                <a:latin typeface="Calibri"/>
                <a:ea typeface="Times New Roman"/>
                <a:cs typeface="Arial"/>
              </a:rPr>
              <a:t>المقالة من المجلة العلمية  </a:t>
            </a:r>
            <a:r>
              <a:rPr lang="ar-SA" sz="2000" b="1" u="sng" dirty="0">
                <a:latin typeface="Calibri"/>
                <a:ea typeface="Times New Roman"/>
                <a:cs typeface="Arial"/>
              </a:rPr>
              <a:t>بالطريقة التالية:</a:t>
            </a:r>
            <a:endParaRPr lang="en-US" sz="2000" b="1" dirty="0">
              <a:latin typeface="Calibri"/>
              <a:ea typeface="Times New Roman"/>
              <a:cs typeface="Arial"/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tabLst>
                <a:tab pos="90170" algn="r"/>
                <a:tab pos="450215" algn="r"/>
              </a:tabLst>
            </a:pPr>
            <a:r>
              <a:rPr lang="ar-SA" sz="2000" b="1" dirty="0">
                <a:latin typeface="Calibri"/>
                <a:ea typeface="Times New Roman"/>
                <a:cs typeface="Arial"/>
              </a:rPr>
              <a:t>لقب المؤلف، الاسم الاول للمؤلف. اسم المقال. </a:t>
            </a:r>
            <a:r>
              <a:rPr lang="ar-SA" sz="2000" b="1" i="1" dirty="0">
                <a:latin typeface="Calibri"/>
                <a:ea typeface="Times New Roman"/>
                <a:cs typeface="Arial"/>
              </a:rPr>
              <a:t>اسم </a:t>
            </a:r>
            <a:r>
              <a:rPr lang="ar-SA" sz="2000" b="1" i="1" dirty="0" smtClean="0">
                <a:latin typeface="Calibri"/>
                <a:ea typeface="Times New Roman"/>
                <a:cs typeface="Arial"/>
              </a:rPr>
              <a:t>المجلة بخط مائل </a:t>
            </a:r>
            <a:r>
              <a:rPr lang="ar-SA" sz="2000" b="1" dirty="0" smtClean="0">
                <a:latin typeface="Calibri"/>
                <a:ea typeface="Times New Roman"/>
                <a:cs typeface="Arial"/>
              </a:rPr>
              <a:t>، </a:t>
            </a:r>
            <a:r>
              <a:rPr lang="ar-SA" sz="2000" b="1" dirty="0">
                <a:latin typeface="Calibri"/>
                <a:ea typeface="Times New Roman"/>
                <a:cs typeface="Arial"/>
              </a:rPr>
              <a:t>رقم المجلد (رقم العدد)، رقم الصفحات.</a:t>
            </a:r>
            <a:endParaRPr lang="en-US" sz="2000" b="1" dirty="0">
              <a:latin typeface="Calibri"/>
              <a:ea typeface="Times New Roman"/>
              <a:cs typeface="Arial"/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tabLst>
                <a:tab pos="90170" algn="r"/>
                <a:tab pos="450215" algn="r"/>
              </a:tabLst>
            </a:pPr>
            <a:endParaRPr lang="en-US" sz="2000" b="1" dirty="0">
              <a:latin typeface="Calibri"/>
              <a:ea typeface="Times New Roman"/>
              <a:cs typeface="Arial"/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2600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النجادى،عبدالعزيز.(1423). الحاجات التدريبية لمعلمي التربية الفنية في المرحلة المتوسطة</a:t>
            </a:r>
            <a:r>
              <a:rPr lang="ar-SA" sz="2600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.</a:t>
            </a:r>
            <a:r>
              <a:rPr lang="ar-SA" sz="2600" i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sz="2800" i="1" dirty="0">
                <a:solidFill>
                  <a:srgbClr val="003760"/>
                </a:solidFill>
                <a:latin typeface="Al Nile" charset="-78"/>
                <a:ea typeface="Al Nile" charset="-78"/>
                <a:cs typeface="Al Nile" charset="-78"/>
              </a:rPr>
              <a:t>مجلة جامعة الملك سعود</a:t>
            </a:r>
            <a:r>
              <a:rPr lang="ar-SA" sz="2800" dirty="0">
                <a:solidFill>
                  <a:srgbClr val="003760"/>
                </a:solidFill>
                <a:latin typeface="Al Nile" charset="-78"/>
                <a:ea typeface="Al Nile" charset="-78"/>
                <a:cs typeface="Al Nile" charset="-78"/>
              </a:rPr>
              <a:t>،مجلد15(2). 797-836.</a:t>
            </a:r>
            <a:endParaRPr lang="ar-SA" sz="2800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6679769" y="1906292"/>
            <a:ext cx="4308529" cy="88340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181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3440" y="56333"/>
            <a:ext cx="8911687" cy="786236"/>
          </a:xfrm>
        </p:spPr>
        <p:txBody>
          <a:bodyPr>
            <a:normAutofit fontScale="90000"/>
          </a:bodyPr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sz="2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قائمة المراجع</a:t>
            </a:r>
            <a:br>
              <a:rPr lang="ar-SA" sz="2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</a:br>
            <a:r>
              <a:rPr lang="en-US" sz="2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APA6</a:t>
            </a:r>
            <a:r>
              <a:rPr lang="ar-SA" sz="2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 </a:t>
            </a:r>
            <a:endParaRPr lang="en-US" sz="24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268" y="1115877"/>
            <a:ext cx="9245572" cy="5385056"/>
          </a:xfrm>
        </p:spPr>
        <p:txBody>
          <a:bodyPr>
            <a:normAutofit fontScale="85000" lnSpcReduction="20000"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(2-3-2)</a:t>
            </a:r>
            <a:r>
              <a:rPr lang="ar-SA" sz="2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توثيق </a:t>
            </a:r>
            <a:r>
              <a:rPr lang="ar-SA" sz="2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مرجع لأكثر من ست مؤلفين في قائمة المراجع :</a:t>
            </a:r>
          </a:p>
          <a:p>
            <a:endParaRPr lang="ar-SA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ar-SA" sz="2400" b="1" dirty="0">
                <a:latin typeface="Times New Roman" charset="0"/>
                <a:ea typeface="Times New Roman" charset="0"/>
                <a:cs typeface="Times New Roman" charset="0"/>
              </a:rPr>
              <a:t>يتم كتابة المؤلفين الخمس الأوائل ثم .... ، و المؤلف الأخير .</a:t>
            </a:r>
            <a:endParaRPr lang="en-US" sz="24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/>
            <a:r>
              <a:rPr lang="en-US" sz="2400" dirty="0"/>
              <a:t>(1), (2), (3), (4), (5), … &amp; (last author).</a:t>
            </a:r>
            <a:r>
              <a:rPr lang="en-US" sz="2400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/>
              <a:t> </a:t>
            </a:r>
          </a:p>
          <a:p>
            <a:r>
              <a:rPr lang="ar-SA" sz="2800" b="1" dirty="0">
                <a:solidFill>
                  <a:srgbClr val="FF0000"/>
                </a:solidFill>
              </a:rPr>
              <a:t>مثال :</a:t>
            </a:r>
            <a:endParaRPr lang="en-US" sz="2800" b="1" dirty="0">
              <a:solidFill>
                <a:srgbClr val="FF0000"/>
              </a:solidFill>
            </a:endParaRPr>
          </a:p>
          <a:p>
            <a:r>
              <a:rPr lang="ar-SA" sz="2800" dirty="0" err="1">
                <a:latin typeface="Arial" charset="0"/>
                <a:ea typeface="Arial" charset="0"/>
                <a:cs typeface="Arial" charset="0"/>
              </a:rPr>
              <a:t>الناغي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، أحمد و العاصم ، فرحان ، والعامري ، أحمد ، والحبيب ، أيمن ، 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والغزنوي</a:t>
            </a:r>
            <a:endParaRPr lang="en-US" sz="28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  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، أحمد ، ...  والسالم ، سعيد (2007). </a:t>
            </a:r>
            <a:r>
              <a:rPr lang="ar-SA" sz="2800" i="1" dirty="0">
                <a:latin typeface="Al Nile" charset="-78"/>
                <a:ea typeface="Al Nile" charset="-78"/>
                <a:cs typeface="Al Nile" charset="-78"/>
              </a:rPr>
              <a:t>التغذية والصحة 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. الرياض : دار 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العلوم</a:t>
            </a:r>
            <a:endParaRPr lang="en-US" sz="28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     </a:t>
            </a:r>
            <a:r>
              <a:rPr lang="ar-SA" sz="2800" dirty="0" smtClean="0">
                <a:latin typeface="Arial" charset="0"/>
                <a:ea typeface="Arial" charset="0"/>
                <a:cs typeface="Arial" charset="0"/>
              </a:rPr>
              <a:t>العربية </a:t>
            </a:r>
            <a:r>
              <a:rPr lang="ar-SA" sz="2800" dirty="0">
                <a:latin typeface="Arial" charset="0"/>
                <a:ea typeface="Arial" charset="0"/>
                <a:cs typeface="Arial" charset="0"/>
              </a:rPr>
              <a:t>.</a:t>
            </a:r>
            <a:endParaRPr lang="en-US" sz="2800" dirty="0">
              <a:latin typeface="Arial" charset="0"/>
              <a:ea typeface="Arial" charset="0"/>
              <a:cs typeface="Arial" charset="0"/>
            </a:endParaRPr>
          </a:p>
          <a:p>
            <a:endParaRPr lang="en-US" sz="28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800" dirty="0" smtClean="0"/>
              <a:t>Lim, A., Simon, R., Kurt, F., Perce, P., Ryan, A.,                     </a:t>
            </a:r>
          </a:p>
          <a:p>
            <a:pPr algn="l" rtl="0"/>
            <a:r>
              <a:rPr lang="en-US" sz="2800" dirty="0" smtClean="0"/>
              <a:t>       Williams</a:t>
            </a:r>
            <a:r>
              <a:rPr lang="en-US" sz="2800" dirty="0"/>
              <a:t>, N. (1990). The effects of sleep </a:t>
            </a:r>
            <a:r>
              <a:rPr lang="en-US" sz="2800" dirty="0" smtClean="0"/>
              <a:t>on</a:t>
            </a:r>
          </a:p>
          <a:p>
            <a:pPr algn="l" rtl="0"/>
            <a:r>
              <a:rPr lang="en-US" sz="2800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      </a:t>
            </a:r>
            <a:r>
              <a:rPr lang="en-US" sz="2800" dirty="0"/>
              <a:t>retroactive memory. </a:t>
            </a:r>
            <a:r>
              <a:rPr lang="en-US" sz="2800" i="1" dirty="0"/>
              <a:t>Journal of Psychology, 12,</a:t>
            </a:r>
            <a:r>
              <a:rPr lang="en-US" sz="2800" dirty="0"/>
              <a:t> </a:t>
            </a:r>
            <a:endParaRPr lang="en-US" sz="2800" dirty="0" smtClean="0"/>
          </a:p>
          <a:p>
            <a:pPr algn="l" rtl="0"/>
            <a:r>
              <a:rPr lang="en-US" sz="2800" dirty="0"/>
              <a:t> </a:t>
            </a:r>
            <a:r>
              <a:rPr lang="en-US" sz="2800" dirty="0" smtClean="0"/>
              <a:t>       14-29</a:t>
            </a:r>
            <a:r>
              <a:rPr lang="en-US" sz="2800" dirty="0"/>
              <a:t>.</a:t>
            </a:r>
          </a:p>
          <a:p>
            <a:pPr algn="l" rtl="0"/>
            <a:endParaRPr lang="en-US" sz="2800" b="1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494509" y="935558"/>
            <a:ext cx="6385301" cy="55793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453440" y="1673815"/>
            <a:ext cx="8555145" cy="805913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33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319310"/>
            <a:ext cx="8911687" cy="82369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73200"/>
            <a:ext cx="8915400" cy="4438022"/>
          </a:xfrm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رقم التعريف الإلكتروني للمرجع </a:t>
            </a:r>
            <a:r>
              <a:rPr lang="en-US" sz="40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Digital object identifier (DOI)</a:t>
            </a:r>
            <a:r>
              <a:rPr lang="ar-SA" sz="40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:</a:t>
            </a:r>
            <a:endParaRPr lang="en-US" sz="40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  <a:p>
            <a:r>
              <a:rPr lang="ar-SA" sz="4000" b="1" dirty="0">
                <a:solidFill>
                  <a:srgbClr val="2C23B5"/>
                </a:solidFill>
                <a:latin typeface="Al Nile" charset="-78"/>
                <a:ea typeface="Al Nile" charset="-78"/>
                <a:cs typeface="Al Nile" charset="-78"/>
              </a:rPr>
              <a:t>هذا الرقم يضمن بقاء هوية المادة المنشورة وإن تم تغيير موقع الدورية أو بياناتها ، وهو رقم يتم منحه للمادة العلمية بمجرد نشرها من قبل مراكز النشر والبحث والتوثيق مثل </a:t>
            </a:r>
            <a:r>
              <a:rPr lang="en-US" sz="4000" b="1" dirty="0">
                <a:latin typeface="Al Nile" charset="-78"/>
                <a:ea typeface="Al Nile" charset="-78"/>
                <a:cs typeface="Al Nile" charset="-78"/>
                <a:hlinkClick r:id="rId2"/>
              </a:rPr>
              <a:t>CrossRef</a:t>
            </a:r>
            <a:r>
              <a:rPr lang="ar-SA" sz="4000" b="1" u="sng" dirty="0">
                <a:latin typeface="Al Nile" charset="-78"/>
                <a:ea typeface="Al Nile" charset="-78"/>
                <a:cs typeface="Al Nile" charset="-78"/>
              </a:rPr>
              <a:t>.</a:t>
            </a:r>
            <a:endParaRPr lang="en-US" sz="4000" b="1" dirty="0">
              <a:latin typeface="Al Nile" charset="-78"/>
              <a:ea typeface="Al Nile" charset="-78"/>
              <a:cs typeface="Al Nile" charset="-78"/>
            </a:endParaRPr>
          </a:p>
          <a:p>
            <a:endParaRPr lang="en-US" sz="4000" b="1" dirty="0"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589212" y="1473200"/>
            <a:ext cx="8459788" cy="1270000"/>
          </a:xfrm>
          <a:prstGeom prst="roundRect">
            <a:avLst/>
          </a:prstGeom>
          <a:noFill/>
          <a:ln w="38100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4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  <a:t>مستويات العناوين </a:t>
            </a:r>
            <a:br>
              <a:rPr lang="ar-SA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10872" y="2133600"/>
            <a:ext cx="9693740" cy="400220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ar-AE" sz="3200" b="1" dirty="0">
                <a:solidFill>
                  <a:srgbClr val="5F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ملاحظات :</a:t>
            </a:r>
            <a:endParaRPr lang="en-GB" sz="3200" b="1" dirty="0">
              <a:solidFill>
                <a:srgbClr val="5F2E1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ar-AE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الخط في </a:t>
            </a: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r>
              <a:rPr lang="ar-AE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يكون </a:t>
            </a:r>
            <a:r>
              <a:rPr lang="ar-AE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GB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pt.</a:t>
            </a:r>
            <a:r>
              <a:rPr lang="ar-AE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AE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و </a:t>
            </a:r>
            <a:r>
              <a:rPr lang="en-GB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Times New Roman</a:t>
            </a:r>
            <a:r>
              <a:rPr lang="ar-AE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en-GB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ar-AE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الأسطر في </a:t>
            </a: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r>
              <a:rPr lang="ar-AE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تكون مزدوجة المسافة ،ويمكن استخدام سطر واحد عند الحاجة إليه في الجداول والأشكال .</a:t>
            </a:r>
            <a:endParaRPr lang="en-GB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ar-AE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شريط رأس الصفحة يستمر في صفحات البحث ولكن مع تغيير طفيف ، حيث تحذف في الصفحات التالية كلمة </a:t>
            </a:r>
            <a:r>
              <a:rPr lang="fr-FR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‘’Running </a:t>
            </a:r>
            <a:r>
              <a:rPr lang="fr-FR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head</a:t>
            </a:r>
            <a:r>
              <a:rPr lang="fr-FR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:’’</a:t>
            </a:r>
            <a:r>
              <a:rPr lang="ar-AE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التي كانت تسبق العنوان المستمر في الصفحة الأولى .</a:t>
            </a:r>
            <a:endParaRPr lang="en-GB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ar-AE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تعاد كتابة عنوان المقال في أعلى منتصف الصفحة التي يبدأ فيها المقال (</a:t>
            </a:r>
            <a:r>
              <a:rPr lang="ar-AE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أي الصفحة التي تلي ملخص البحث – مثلا).</a:t>
            </a:r>
            <a:endParaRPr lang="en-GB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21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76090"/>
          </a:xfrm>
        </p:spPr>
        <p:txBody>
          <a:bodyPr>
            <a:normAutofit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190672" y="2133600"/>
            <a:ext cx="8313940" cy="3777622"/>
          </a:xfrm>
        </p:spPr>
        <p:txBody>
          <a:bodyPr>
            <a:normAutofit fontScale="92500"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ar-AE" sz="35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35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ar-SA" sz="35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</a:t>
            </a:r>
            <a:r>
              <a:rPr lang="ar-AE" sz="35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35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مقال من مجلة لها رقم </a:t>
            </a:r>
            <a:r>
              <a:rPr lang="en-GB" sz="3500" b="1" dirty="0">
                <a:solidFill>
                  <a:srgbClr val="FF0000"/>
                </a:solidFill>
                <a:latin typeface="Calibri"/>
              </a:rPr>
              <a:t>DOI</a:t>
            </a:r>
            <a:r>
              <a:rPr lang="ar-AE" sz="35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 :</a:t>
            </a:r>
            <a:endParaRPr lang="en-GB" sz="35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إذا كان للمقال المأخوذ من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مجلة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رقم تصنيف </a:t>
            </a:r>
            <a:r>
              <a:rPr lang="en-GB" sz="2800" b="1" dirty="0">
                <a:solidFill>
                  <a:srgbClr val="FF0000"/>
                </a:solidFill>
                <a:latin typeface="Calibri"/>
              </a:rPr>
              <a:t>DOI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يحدد هوية المقال ،فإن المرجع يكتب كاملا في قائمة المراجع بنفس الطريقة المستخدمة في </a:t>
            </a:r>
            <a:r>
              <a:rPr lang="en-GB" sz="2800" b="1" dirty="0">
                <a:solidFill>
                  <a:srgbClr val="FF0000"/>
                </a:solidFill>
                <a:latin typeface="Calibri"/>
              </a:rPr>
              <a:t>APA5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،ولكن مع إضافة </a:t>
            </a:r>
            <a:r>
              <a:rPr lang="en-GB" sz="2800" b="1" dirty="0" err="1">
                <a:solidFill>
                  <a:srgbClr val="FF0000"/>
                </a:solidFill>
                <a:latin typeface="Calibri"/>
              </a:rPr>
              <a:t>doi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في آخر المرجع 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- مثال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marL="0" lvl="0" indent="-457200" algn="just" defTabSz="914400" rtl="0">
              <a:spcBef>
                <a:spcPct val="20000"/>
              </a:spcBef>
              <a:buClrTx/>
              <a:buNone/>
            </a:pPr>
            <a:r>
              <a:rPr lang="en-GB" sz="2800" dirty="0" err="1">
                <a:solidFill>
                  <a:srgbClr val="002060"/>
                </a:solidFill>
                <a:latin typeface="Calibri"/>
              </a:rPr>
              <a:t>Paivio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A. (1975). Perceptual comparisons through the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mind's eye</a:t>
            </a: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.</a:t>
            </a:r>
            <a:r>
              <a:rPr lang="ar-SA" sz="2800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en-GB" sz="2800" i="1" dirty="0" smtClean="0">
                <a:solidFill>
                  <a:srgbClr val="002060"/>
                </a:solidFill>
                <a:latin typeface="Calibri"/>
              </a:rPr>
              <a:t>Memory 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&amp; Cognition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3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(2), 635-647.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dirty="0">
                <a:solidFill>
                  <a:srgbClr val="FF0000"/>
                </a:solidFill>
                <a:latin typeface="Calibri"/>
              </a:rPr>
              <a:t>doi:10.1037/0278-6133.24.2.225 </a:t>
            </a:r>
          </a:p>
          <a:p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08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600" y="457199"/>
            <a:ext cx="10820400" cy="6043733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err="1"/>
              <a:t>Herbst</a:t>
            </a:r>
            <a:r>
              <a:rPr lang="en-US" sz="2800" dirty="0"/>
              <a:t>, D. M., Griffith, N. R.,  &amp; </a:t>
            </a:r>
            <a:r>
              <a:rPr lang="en-US" sz="2800" dirty="0" err="1"/>
              <a:t>Slama</a:t>
            </a:r>
            <a:r>
              <a:rPr lang="en-US" sz="2800" dirty="0"/>
              <a:t>, K. M. (2014). Rodeo </a:t>
            </a:r>
            <a:br>
              <a:rPr lang="en-US" sz="2800" dirty="0"/>
            </a:br>
            <a:r>
              <a:rPr lang="en-US" sz="2800" dirty="0"/>
              <a:t>     cowboys: Conforming to masculine norms and help-</a:t>
            </a:r>
            <a:br>
              <a:rPr lang="en-US" sz="2800" dirty="0"/>
            </a:br>
            <a:r>
              <a:rPr lang="ar-SA" sz="2800" dirty="0" smtClean="0"/>
              <a:t>     </a:t>
            </a:r>
            <a:r>
              <a:rPr lang="en-US" sz="2800" dirty="0" smtClean="0"/>
              <a:t>seeking </a:t>
            </a:r>
            <a:r>
              <a:rPr lang="en-US" sz="2800" dirty="0"/>
              <a:t>behaviors for depression. </a:t>
            </a:r>
            <a:r>
              <a:rPr lang="en-US" sz="2800" i="1" dirty="0"/>
              <a:t>Journal of Rural</a:t>
            </a:r>
            <a:r>
              <a:rPr lang="ar-SA" sz="2800" i="1" dirty="0"/>
              <a:t> </a:t>
            </a:r>
            <a:r>
              <a:rPr lang="en-US" sz="2800" i="1" dirty="0"/>
              <a:t> </a:t>
            </a:r>
            <a:br>
              <a:rPr lang="en-US" sz="2800" i="1" dirty="0"/>
            </a:br>
            <a:r>
              <a:rPr lang="ar-SA" sz="2800" i="1" dirty="0" smtClean="0"/>
              <a:t>     </a:t>
            </a:r>
            <a:r>
              <a:rPr lang="en-US" sz="2800" i="1" dirty="0" smtClean="0"/>
              <a:t>Mental </a:t>
            </a:r>
            <a:r>
              <a:rPr lang="en-US" sz="2800" i="1" dirty="0"/>
              <a:t>Health, 38,</a:t>
            </a:r>
            <a:r>
              <a:rPr lang="en-US" sz="2800" dirty="0"/>
              <a:t> 20–35. doi:10.1037/rmh0000008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832600" y="2286000"/>
            <a:ext cx="1143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ular Callout 6"/>
          <p:cNvSpPr/>
          <p:nvPr/>
        </p:nvSpPr>
        <p:spPr>
          <a:xfrm>
            <a:off x="2159000" y="2921000"/>
            <a:ext cx="2424906" cy="2069882"/>
          </a:xfrm>
          <a:prstGeom prst="wedgeRoundRectCallout">
            <a:avLst>
              <a:gd name="adj1" fmla="val 156185"/>
              <a:gd name="adj2" fmla="val -8374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54200" y="3175000"/>
            <a:ext cx="2438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800" b="1" dirty="0">
                <a:solidFill>
                  <a:srgbClr val="FF0000"/>
                </a:solidFill>
              </a:rPr>
              <a:t>تشير </a:t>
            </a:r>
            <a:r>
              <a:rPr lang="ar-SA" sz="2800" b="1" dirty="0" smtClean="0">
                <a:solidFill>
                  <a:srgbClr val="FF0000"/>
                </a:solidFill>
              </a:rPr>
              <a:t>تلك الأرقام إلى </a:t>
            </a:r>
            <a:r>
              <a:rPr lang="ar-SA" sz="2800" b="1" dirty="0">
                <a:solidFill>
                  <a:srgbClr val="FF0000"/>
                </a:solidFill>
              </a:rPr>
              <a:t>المنظمة أو مركز النشر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8178800" y="2286000"/>
            <a:ext cx="2030411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ular Callout 13"/>
          <p:cNvSpPr/>
          <p:nvPr/>
        </p:nvSpPr>
        <p:spPr>
          <a:xfrm>
            <a:off x="9739310" y="3175000"/>
            <a:ext cx="1817690" cy="2704882"/>
          </a:xfrm>
          <a:prstGeom prst="wedgeRoundRectCallout">
            <a:avLst>
              <a:gd name="adj1" fmla="val -122706"/>
              <a:gd name="adj2" fmla="val -8117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829799" y="3403600"/>
            <a:ext cx="17272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400" b="1" dirty="0" smtClean="0">
                <a:solidFill>
                  <a:srgbClr val="FF0000"/>
                </a:solidFill>
              </a:rPr>
              <a:t>تشير تلك الأرقام الي </a:t>
            </a:r>
            <a:r>
              <a:rPr lang="ar-SA" sz="2400" b="1" dirty="0">
                <a:solidFill>
                  <a:srgbClr val="FF0000"/>
                </a:solidFill>
              </a:rPr>
              <a:t>اسم المجلة </a:t>
            </a:r>
            <a:r>
              <a:rPr lang="ar-SA" sz="2400" b="1" dirty="0" smtClean="0">
                <a:solidFill>
                  <a:srgbClr val="FF0000"/>
                </a:solidFill>
              </a:rPr>
              <a:t>أو المقال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30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1" y="624110"/>
            <a:ext cx="9650412" cy="899890"/>
          </a:xfrm>
          <a:ln w="381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ar-SA" sz="48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الطريقة الجديدة لكتابة الرقم هي على شكل رابط :</a:t>
            </a:r>
            <a:r>
              <a:rPr lang="en-US" sz="48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/>
            </a:r>
            <a:br>
              <a:rPr lang="en-US" sz="48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</a:br>
            <a:endParaRPr lang="en-US" sz="48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600" y="2032000"/>
            <a:ext cx="10820400" cy="3879222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2C23B5"/>
                </a:solidFill>
              </a:rPr>
              <a:t>http://</a:t>
            </a:r>
            <a:r>
              <a:rPr lang="en-US" sz="3600" b="1" dirty="0" err="1">
                <a:solidFill>
                  <a:srgbClr val="2C23B5"/>
                </a:solidFill>
              </a:rPr>
              <a:t>dx.doi.org</a:t>
            </a:r>
            <a:r>
              <a:rPr lang="en-US" sz="3600" b="1" dirty="0">
                <a:solidFill>
                  <a:srgbClr val="2C23B5"/>
                </a:solidFill>
              </a:rPr>
              <a:t>/ to insure that it resolves into a working link</a:t>
            </a:r>
            <a:r>
              <a:rPr lang="en-US" sz="3600" b="1" dirty="0" smtClean="0">
                <a:solidFill>
                  <a:srgbClr val="2C23B5"/>
                </a:solidFill>
              </a:rPr>
              <a:t>.</a:t>
            </a:r>
            <a:endParaRPr lang="ar-SA" sz="3600" b="1" dirty="0" smtClean="0">
              <a:solidFill>
                <a:srgbClr val="2C23B5"/>
              </a:solidFill>
            </a:endParaRPr>
          </a:p>
          <a:p>
            <a:r>
              <a:rPr lang="ar-SA" sz="3600" b="1" dirty="0"/>
              <a:t>ولكن بما أن هذه الطريقة لا زالت حديثة ، فالطريقة القديمة ما زالت مقبولة </a:t>
            </a:r>
            <a:r>
              <a:rPr lang="ar-SA" sz="3600" dirty="0"/>
              <a:t>:</a:t>
            </a:r>
            <a:endParaRPr lang="en-US" sz="3600" dirty="0"/>
          </a:p>
          <a:p>
            <a:endParaRPr lang="ar-SA" sz="3200" b="1" dirty="0" smtClean="0">
              <a:solidFill>
                <a:srgbClr val="2C23B5"/>
              </a:solidFill>
            </a:endParaRPr>
          </a:p>
          <a:p>
            <a:endParaRPr lang="en-US" sz="3200" b="1" dirty="0">
              <a:solidFill>
                <a:srgbClr val="2C23B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63600" y="2032000"/>
            <a:ext cx="10820400" cy="2797715"/>
          </a:xfrm>
          <a:prstGeom prst="roundRect">
            <a:avLst/>
          </a:prstGeom>
          <a:noFill/>
          <a:ln w="38100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83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69690"/>
          </a:xfrm>
        </p:spPr>
        <p:txBody>
          <a:bodyPr>
            <a:noAutofit/>
          </a:bodyPr>
          <a:lstStyle/>
          <a:p>
            <a:pPr algn="ctr"/>
            <a:r>
              <a:rPr lang="ar-SA" sz="48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الطرق المقبولة القديمة ثم الحديثة </a:t>
            </a:r>
            <a:r>
              <a:rPr lang="en-US" sz="48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/>
            </a:r>
            <a:br>
              <a:rPr lang="en-US" sz="48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</a:br>
            <a:endParaRPr lang="en-US" sz="48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386110"/>
            <a:ext cx="11531600" cy="4303490"/>
          </a:xfrm>
        </p:spPr>
        <p:txBody>
          <a:bodyPr>
            <a:normAutofit fontScale="92500" lnSpcReduction="20000"/>
          </a:bodyPr>
          <a:lstStyle/>
          <a:p>
            <a:pPr lvl="0" algn="l" rtl="0"/>
            <a:r>
              <a:rPr lang="en-US" sz="4400" b="1" dirty="0"/>
              <a:t>doi:10.1037/rmh0000008</a:t>
            </a:r>
          </a:p>
          <a:p>
            <a:pPr lvl="0" algn="l" rtl="0"/>
            <a:r>
              <a:rPr lang="en-US" sz="4400" b="1" dirty="0"/>
              <a:t>http://</a:t>
            </a:r>
            <a:r>
              <a:rPr lang="en-US" sz="4400" b="1" dirty="0" err="1"/>
              <a:t>dx.doi.org</a:t>
            </a:r>
            <a:r>
              <a:rPr lang="en-US" sz="4400" b="1" dirty="0"/>
              <a:t>/10.1037/rmh0000008</a:t>
            </a:r>
          </a:p>
          <a:p>
            <a:pPr algn="ctr" rtl="0"/>
            <a:r>
              <a:rPr lang="ar-SA" sz="48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أساليب خاطئة</a:t>
            </a:r>
          </a:p>
          <a:p>
            <a:pPr algn="l" rtl="0"/>
            <a:r>
              <a:rPr lang="en-US" sz="4400" dirty="0" smtClean="0">
                <a:solidFill>
                  <a:srgbClr val="2C23B5"/>
                </a:solidFill>
              </a:rPr>
              <a:t>http</a:t>
            </a:r>
            <a:r>
              <a:rPr lang="en-US" sz="4400" dirty="0">
                <a:solidFill>
                  <a:srgbClr val="2C23B5"/>
                </a:solidFill>
              </a:rPr>
              <a:t>://doi:10.1037/rmh0000008</a:t>
            </a:r>
          </a:p>
          <a:p>
            <a:pPr lvl="0" algn="l" rtl="0"/>
            <a:r>
              <a:rPr lang="en-US" sz="4400" dirty="0" err="1">
                <a:solidFill>
                  <a:srgbClr val="2C23B5"/>
                </a:solidFill>
              </a:rPr>
              <a:t>doi:http</a:t>
            </a:r>
            <a:r>
              <a:rPr lang="en-US" sz="4400" dirty="0">
                <a:solidFill>
                  <a:srgbClr val="2C23B5"/>
                </a:solidFill>
              </a:rPr>
              <a:t>://</a:t>
            </a:r>
            <a:r>
              <a:rPr lang="en-US" sz="4400" dirty="0" err="1" smtClean="0">
                <a:solidFill>
                  <a:srgbClr val="2C23B5"/>
                </a:solidFill>
              </a:rPr>
              <a:t>dx.doi.org</a:t>
            </a:r>
            <a:r>
              <a:rPr lang="en-US" sz="4400" dirty="0" smtClean="0">
                <a:solidFill>
                  <a:srgbClr val="2C23B5"/>
                </a:solidFill>
              </a:rPr>
              <a:t>/10.1037/rmh0000008</a:t>
            </a:r>
          </a:p>
          <a:p>
            <a:pPr lvl="0" algn="l" rtl="0"/>
            <a:r>
              <a:rPr lang="en-US" sz="4400" dirty="0" smtClean="0">
                <a:solidFill>
                  <a:srgbClr val="2C23B5"/>
                </a:solidFill>
              </a:rPr>
              <a:t>Retrieved from http://</a:t>
            </a:r>
            <a:r>
              <a:rPr lang="en-US" sz="4400" dirty="0" err="1" smtClean="0">
                <a:solidFill>
                  <a:srgbClr val="2C23B5"/>
                </a:solidFill>
              </a:rPr>
              <a:t>dx.doi.org</a:t>
            </a:r>
            <a:r>
              <a:rPr lang="en-US" sz="4400" dirty="0" smtClean="0">
                <a:solidFill>
                  <a:srgbClr val="2C23B5"/>
                </a:solidFill>
              </a:rPr>
              <a:t>/10.1037/rmh0000008</a:t>
            </a:r>
          </a:p>
          <a:p>
            <a:pPr algn="l" rtl="0"/>
            <a:endParaRPr lang="en-US" sz="44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987800" y="431800"/>
            <a:ext cx="6221411" cy="954310"/>
          </a:xfrm>
          <a:prstGeom prst="roundRect">
            <a:avLst/>
          </a:prstGeom>
          <a:noFill/>
          <a:ln w="38100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lded Corner 6"/>
          <p:cNvSpPr/>
          <p:nvPr/>
        </p:nvSpPr>
        <p:spPr>
          <a:xfrm>
            <a:off x="406400" y="2590801"/>
            <a:ext cx="11531600" cy="3910132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54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89212" y="199565"/>
            <a:ext cx="8911687" cy="1070435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09800" y="1270000"/>
            <a:ext cx="9294811" cy="4641222"/>
          </a:xfrm>
        </p:spPr>
        <p:txBody>
          <a:bodyPr>
            <a:normAutofit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3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مقال من مجلة ليس لها رقم </a:t>
            </a:r>
            <a:r>
              <a:rPr lang="en-GB" sz="2800" b="1" dirty="0">
                <a:solidFill>
                  <a:srgbClr val="FF0000"/>
                </a:solidFill>
                <a:latin typeface="Calibri"/>
              </a:rPr>
              <a:t>DOI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 :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في هذه الحالة التي لا يحتوي فيها المقال على 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doi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،تتم كتابة المرجع بإحدى طريقتين : 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الطريقة الأولى 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: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أن يكون </a:t>
            </a: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المقال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ورقيا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وفى هذه الحالة لا يوضع </a:t>
            </a:r>
            <a:r>
              <a:rPr lang="ar-AE" sz="2800" dirty="0" err="1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أى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بديل لهذا الرقم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Becker, L. J., &amp; Seligman, C. (1981). Welcome to the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energy crisis. 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Journal of Social Issues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37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(2), 1-7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.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537199" y="1270000"/>
            <a:ext cx="5963699" cy="5080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209800" y="2692400"/>
            <a:ext cx="9291098" cy="965200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77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89212" y="99972"/>
            <a:ext cx="8911687" cy="916028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47800" y="1270000"/>
            <a:ext cx="10056812" cy="4641222"/>
          </a:xfrm>
        </p:spPr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الطريقة الثانية </a:t>
            </a:r>
            <a:r>
              <a:rPr lang="ar-SA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: أ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ن يكون المقال من مصدر </a:t>
            </a:r>
            <a:r>
              <a:rPr lang="ar-SA" sz="2800" dirty="0" err="1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الكترونى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SA" sz="2800" dirty="0" err="1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ففى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هذه الحالة يوضع رابط المقال بديلا عن الرقم  </a:t>
            </a:r>
            <a:endParaRPr lang="ar-AE" sz="2800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 err="1">
                <a:solidFill>
                  <a:srgbClr val="002060"/>
                </a:solidFill>
                <a:latin typeface="Calibri"/>
              </a:rPr>
              <a:t>Hamfi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A. G. (1981). The funny nature of 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dogs.</a:t>
            </a:r>
            <a:r>
              <a:rPr lang="en-GB" sz="2800" i="1" dirty="0" err="1">
                <a:solidFill>
                  <a:srgbClr val="002060"/>
                </a:solidFill>
                <a:latin typeface="Calibri"/>
              </a:rPr>
              <a:t>E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-journal </a:t>
            </a:r>
            <a:r>
              <a:rPr lang="ar-AE" sz="2800" i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i="1" dirty="0" smtClean="0">
                <a:solidFill>
                  <a:srgbClr val="002060"/>
                </a:solidFill>
                <a:latin typeface="Calibri"/>
              </a:rPr>
              <a:t>of</a:t>
            </a:r>
            <a:endParaRPr lang="ar-SA" sz="2800" i="1" dirty="0" smtClean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ar-SA" sz="2800" i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ar-SA" sz="2800" i="1" dirty="0" smtClean="0">
                <a:solidFill>
                  <a:srgbClr val="002060"/>
                </a:solidFill>
                <a:latin typeface="Calibri"/>
              </a:rPr>
              <a:t>   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Applied Psychology, 2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(2), 38 -48. Retrieved </a:t>
            </a:r>
            <a:r>
              <a:rPr lang="ar-AE" sz="28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from</a:t>
            </a:r>
            <a:endParaRPr lang="ar-SA" sz="2800" dirty="0" smtClean="0">
              <a:solidFill>
                <a:srgbClr val="002060"/>
              </a:solidFill>
              <a:latin typeface="Calibri"/>
            </a:endParaRPr>
          </a:p>
          <a:p>
            <a:pPr marL="0" indent="0" algn="just" defTabSz="914400" rtl="0">
              <a:spcBef>
                <a:spcPct val="20000"/>
              </a:spcBef>
              <a:buClrTx/>
              <a:buNone/>
            </a:pPr>
            <a:r>
              <a:rPr lang="ar-SA" sz="2800" dirty="0">
                <a:solidFill>
                  <a:srgbClr val="002060"/>
                </a:solidFill>
                <a:latin typeface="Calibri"/>
              </a:rPr>
              <a:t> </a:t>
            </a:r>
            <a:r>
              <a:rPr lang="ar-SA" sz="2800" dirty="0" smtClean="0">
                <a:solidFill>
                  <a:srgbClr val="002060"/>
                </a:solidFill>
                <a:latin typeface="Calibri"/>
              </a:rPr>
              <a:t>   </a:t>
            </a:r>
            <a:r>
              <a:rPr lang="en-GB" sz="2800" u="sng" dirty="0">
                <a:solidFill>
                  <a:prstClr val="black"/>
                </a:solidFill>
                <a:latin typeface="Calibri"/>
                <a:hlinkClick r:id="rId2"/>
              </a:rPr>
              <a:t>http://ojs.lib.swin.edu.au/index.php/fdo</a:t>
            </a:r>
            <a:endParaRPr lang="en-GB" sz="2800" dirty="0">
              <a:solidFill>
                <a:prstClr val="black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ar-SA" sz="2800" dirty="0" smtClean="0">
                <a:solidFill>
                  <a:srgbClr val="002060"/>
                </a:solidFill>
                <a:latin typeface="Calibri"/>
              </a:rPr>
              <a:t>   </a:t>
            </a:r>
            <a:endParaRPr lang="en-GB" sz="2800" dirty="0">
              <a:solidFill>
                <a:prstClr val="black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ar-SA" sz="2800" i="1" dirty="0" smtClean="0">
                <a:solidFill>
                  <a:srgbClr val="002060"/>
                </a:solidFill>
                <a:latin typeface="Calibri"/>
              </a:rPr>
              <a:t>   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447800" y="1219200"/>
            <a:ext cx="10337800" cy="1092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4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11200" y="410817"/>
            <a:ext cx="11252201" cy="6015383"/>
          </a:xfrm>
        </p:spPr>
        <p:txBody>
          <a:bodyPr>
            <a:noAutofit/>
          </a:bodyPr>
          <a:lstStyle/>
          <a:p>
            <a:r>
              <a:rPr lang="ar-SA" sz="3200" b="1" dirty="0">
                <a:solidFill>
                  <a:srgbClr val="FF0000"/>
                </a:solidFill>
              </a:rPr>
              <a:t>(2-3-4) توثيق الملخص لمقالة مأخوذة كمصدر أصلي </a:t>
            </a:r>
            <a:r>
              <a:rPr lang="ar-SA" sz="3200" b="1" dirty="0" smtClean="0">
                <a:solidFill>
                  <a:srgbClr val="FF0000"/>
                </a:solidFill>
              </a:rPr>
              <a:t>:</a:t>
            </a:r>
            <a:endParaRPr lang="ar-SA" sz="3200" b="1" dirty="0">
              <a:solidFill>
                <a:srgbClr val="FF0000"/>
              </a:solidFill>
            </a:endParaRPr>
          </a:p>
          <a:p>
            <a:r>
              <a:rPr lang="ar-SA" sz="3200" b="1" dirty="0">
                <a:solidFill>
                  <a:srgbClr val="FF0000"/>
                </a:solidFill>
              </a:rPr>
              <a:t>(2-3-4-1) توثيق الملخص لمقالة مأخوذة كمصدر </a:t>
            </a:r>
            <a:r>
              <a:rPr lang="ar-SA" sz="3200" b="1" dirty="0" smtClean="0">
                <a:solidFill>
                  <a:srgbClr val="FF0000"/>
                </a:solidFill>
              </a:rPr>
              <a:t>أصلي </a:t>
            </a:r>
            <a:r>
              <a:rPr lang="ar-SA" sz="3200" b="1" dirty="0">
                <a:solidFill>
                  <a:srgbClr val="FF0000"/>
                </a:solidFill>
              </a:rPr>
              <a:t>من خلال مصدر </a:t>
            </a:r>
            <a:r>
              <a:rPr lang="ar-SA" sz="3200" b="1" dirty="0" smtClean="0">
                <a:solidFill>
                  <a:srgbClr val="FF0000"/>
                </a:solidFill>
              </a:rPr>
              <a:t>الكترونى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pPr algn="l" rtl="0"/>
            <a:r>
              <a:rPr lang="en-US" sz="3200" b="1" dirty="0"/>
              <a:t>Woolf, N. </a:t>
            </a:r>
            <a:r>
              <a:rPr lang="en-US" sz="3200" b="1" dirty="0" err="1"/>
              <a:t>R.,Steele</a:t>
            </a:r>
            <a:r>
              <a:rPr lang="en-US" sz="3200" b="1" dirty="0"/>
              <a:t>, M. </a:t>
            </a:r>
            <a:r>
              <a:rPr lang="en-US" sz="3200" b="1" dirty="0" err="1"/>
              <a:t>M.,&amp;Sailor</a:t>
            </a:r>
            <a:r>
              <a:rPr lang="en-US" sz="3200" b="1" dirty="0"/>
              <a:t>, w. (2006). </a:t>
            </a:r>
            <a:r>
              <a:rPr lang="en-US" sz="3200" b="1" dirty="0" smtClean="0"/>
              <a:t>The</a:t>
            </a:r>
            <a:r>
              <a:rPr lang="ar-SA" sz="3200" b="1" dirty="0" smtClean="0"/>
              <a:t> </a:t>
            </a:r>
            <a:endParaRPr lang="en-US" sz="3200" b="1" dirty="0"/>
          </a:p>
          <a:p>
            <a:pPr algn="l" rtl="0"/>
            <a:r>
              <a:rPr lang="en-US" sz="3200" b="1" dirty="0"/>
              <a:t>     relationship of school-wide</a:t>
            </a:r>
            <a:r>
              <a:rPr lang="ar-SA" sz="3200" b="1" dirty="0"/>
              <a:t> </a:t>
            </a:r>
            <a:r>
              <a:rPr lang="en-US" sz="3200" b="1" dirty="0"/>
              <a:t>Positive </a:t>
            </a:r>
            <a:r>
              <a:rPr lang="en-US" sz="3200" b="1" dirty="0" smtClean="0"/>
              <a:t>behavior</a:t>
            </a:r>
            <a:endParaRPr lang="ar-SA" sz="3200" b="1" dirty="0" smtClean="0"/>
          </a:p>
          <a:p>
            <a:pPr algn="l" rtl="0"/>
            <a:r>
              <a:rPr lang="ar-SA" sz="3200" b="1" dirty="0" smtClean="0"/>
              <a:t>     </a:t>
            </a:r>
            <a:r>
              <a:rPr lang="en-US" sz="3200" b="1" dirty="0"/>
              <a:t>support to academic achievement in an </a:t>
            </a:r>
            <a:r>
              <a:rPr lang="en-US" sz="3200" b="1" dirty="0" smtClean="0"/>
              <a:t>urban</a:t>
            </a:r>
            <a:endParaRPr lang="ar-SA" sz="3200" b="1" dirty="0" smtClean="0"/>
          </a:p>
          <a:p>
            <a:pPr algn="l" rtl="0"/>
            <a:r>
              <a:rPr lang="ar-SA" sz="3200" b="1" dirty="0" smtClean="0"/>
              <a:t>     </a:t>
            </a:r>
            <a:r>
              <a:rPr lang="en-US" sz="3200" b="1" dirty="0" smtClean="0"/>
              <a:t>middle</a:t>
            </a:r>
            <a:r>
              <a:rPr lang="ar-SA" sz="3200" b="1" dirty="0" smtClean="0"/>
              <a:t> </a:t>
            </a:r>
            <a:r>
              <a:rPr lang="en-US" sz="3200" b="1" dirty="0"/>
              <a:t>School. Psychology in the schools, </a:t>
            </a:r>
            <a:r>
              <a:rPr lang="en-US" sz="3200" b="1" dirty="0" smtClean="0"/>
              <a:t>43,701-</a:t>
            </a:r>
            <a:endParaRPr lang="ar-SA" sz="3200" b="1" dirty="0" smtClean="0"/>
          </a:p>
          <a:p>
            <a:pPr algn="l" rtl="0"/>
            <a:r>
              <a:rPr lang="ar-SA" sz="3200" b="1" dirty="0"/>
              <a:t> </a:t>
            </a:r>
            <a:r>
              <a:rPr lang="ar-SA" sz="3200" b="1" dirty="0" smtClean="0"/>
              <a:t>    </a:t>
            </a:r>
            <a:r>
              <a:rPr lang="en-US" sz="3200" b="1" dirty="0"/>
              <a:t>712.Abstract retrieved </a:t>
            </a:r>
            <a:r>
              <a:rPr lang="en-US" sz="3200" b="1" dirty="0" smtClean="0"/>
              <a:t>from</a:t>
            </a:r>
            <a:endParaRPr lang="ar-SA" sz="3200" b="1" dirty="0" smtClean="0"/>
          </a:p>
          <a:p>
            <a:pPr algn="l" rtl="0"/>
            <a:r>
              <a:rPr lang="ar-SA" sz="3200" b="1" dirty="0" smtClean="0"/>
              <a:t>     </a:t>
            </a:r>
            <a:r>
              <a:rPr lang="en-US" sz="3200" b="1" dirty="0" err="1"/>
              <a:t>http:www.interscience.wiley.com</a:t>
            </a:r>
            <a:r>
              <a:rPr lang="en-US" sz="3200" b="1" dirty="0"/>
              <a:t> </a:t>
            </a:r>
          </a:p>
          <a:p>
            <a:pPr algn="l" rtl="0"/>
            <a:r>
              <a:rPr lang="ar-SA" sz="3200" b="1" dirty="0" smtClean="0"/>
              <a:t>  </a:t>
            </a:r>
            <a:endParaRPr lang="en-US" sz="3200" b="1" dirty="0"/>
          </a:p>
          <a:p>
            <a:pPr algn="l" rtl="0"/>
            <a:endParaRPr lang="ar-SA" sz="3200" b="1" dirty="0"/>
          </a:p>
          <a:p>
            <a:pPr algn="l" rtl="0"/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413319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49090"/>
          </a:xfrm>
        </p:spPr>
        <p:txBody>
          <a:bodyPr>
            <a:normAutofit/>
          </a:bodyPr>
          <a:lstStyle/>
          <a:p>
            <a:pPr algn="ctr"/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2400" y="1651001"/>
            <a:ext cx="10363200" cy="4849932"/>
          </a:xfrm>
        </p:spPr>
        <p:txBody>
          <a:bodyPr>
            <a:normAutofit/>
          </a:bodyPr>
          <a:lstStyle/>
          <a:p>
            <a:r>
              <a:rPr lang="ar-SA" sz="54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(2-3-4-2) توثيق الملخص </a:t>
            </a:r>
            <a:r>
              <a:rPr lang="ar-SA" sz="5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(</a:t>
            </a:r>
            <a:r>
              <a:rPr lang="en-US" sz="5400" b="1" dirty="0" err="1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absract</a:t>
            </a:r>
            <a:r>
              <a:rPr lang="ar-SA" sz="5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)</a:t>
            </a:r>
            <a:r>
              <a:rPr lang="ar-SA" sz="54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ل</a:t>
            </a:r>
            <a:r>
              <a:rPr lang="ar-SA" sz="5400" b="1" dirty="0" smtClean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مقالة </a:t>
            </a:r>
            <a:r>
              <a:rPr lang="ar-SA" sz="5400" b="1" dirty="0">
                <a:solidFill>
                  <a:srgbClr val="FF0000"/>
                </a:solidFill>
                <a:latin typeface="Al Nile" charset="-78"/>
                <a:ea typeface="Al Nile" charset="-78"/>
                <a:cs typeface="Al Nile" charset="-78"/>
              </a:rPr>
              <a:t>مأخوذة كمصدر أصلي :</a:t>
            </a:r>
            <a:endParaRPr lang="en-US" sz="5400" b="1" dirty="0">
              <a:solidFill>
                <a:srgbClr val="FF0000"/>
              </a:solidFill>
              <a:latin typeface="Al Nile" charset="-78"/>
              <a:ea typeface="Al Nile" charset="-78"/>
              <a:cs typeface="Al Nile" charset="-78"/>
            </a:endParaRPr>
          </a:p>
          <a:p>
            <a:pPr algn="l" rtl="0"/>
            <a:r>
              <a:rPr lang="en-US" sz="2400" dirty="0"/>
              <a:t>Woolf, N. J., Young, S. L., </a:t>
            </a:r>
            <a:r>
              <a:rPr lang="en-US" sz="2400" dirty="0" err="1"/>
              <a:t>Fanselow</a:t>
            </a:r>
            <a:r>
              <a:rPr lang="en-US" sz="2400" dirty="0"/>
              <a:t>, M. S., &amp; Butcher, L. </a:t>
            </a:r>
            <a:r>
              <a:rPr lang="ar-SA" sz="2400" dirty="0" smtClean="0"/>
              <a:t>       </a:t>
            </a:r>
          </a:p>
          <a:p>
            <a:pPr algn="l" rtl="0"/>
            <a:r>
              <a:rPr lang="ar-SA" sz="2400" b="1" dirty="0"/>
              <a:t> </a:t>
            </a:r>
            <a:r>
              <a:rPr lang="ar-SA" sz="2400" b="1" dirty="0" smtClean="0"/>
              <a:t>    </a:t>
            </a:r>
            <a:r>
              <a:rPr lang="en-US" b="1" dirty="0"/>
              <a:t>L.(1991).MAP-  2expression in </a:t>
            </a:r>
            <a:r>
              <a:rPr lang="en-US" b="1" dirty="0" err="1"/>
              <a:t>cholinoceptive</a:t>
            </a:r>
            <a:r>
              <a:rPr lang="en-US" b="1" dirty="0"/>
              <a:t> pyramidal cells </a:t>
            </a:r>
            <a:r>
              <a:rPr lang="en-US" b="1" dirty="0" err="1"/>
              <a:t>ofrodent</a:t>
            </a:r>
            <a:r>
              <a:rPr lang="en-US" b="1" dirty="0"/>
              <a:t>  </a:t>
            </a:r>
            <a:r>
              <a:rPr lang="en-US" b="1" dirty="0" err="1"/>
              <a:t>cortext</a:t>
            </a:r>
            <a:r>
              <a:rPr lang="en-US" b="1" dirty="0"/>
              <a:t> </a:t>
            </a:r>
            <a:r>
              <a:rPr lang="en-US" b="1" dirty="0" smtClean="0"/>
              <a:t>and</a:t>
            </a:r>
            <a:endParaRPr lang="ar-SA" b="1" dirty="0" smtClean="0"/>
          </a:p>
          <a:p>
            <a:pPr algn="l" rtl="0"/>
            <a:r>
              <a:rPr lang="ar-SA" b="1" dirty="0"/>
              <a:t> </a:t>
            </a:r>
            <a:r>
              <a:rPr lang="ar-SA" b="1" dirty="0" smtClean="0"/>
              <a:t>     </a:t>
            </a:r>
            <a:r>
              <a:rPr lang="en-US" b="1" dirty="0"/>
              <a:t>hippocampus is altered by Pavlovian conditioning</a:t>
            </a:r>
            <a:r>
              <a:rPr lang="ar-SA" b="1" dirty="0"/>
              <a:t>    </a:t>
            </a:r>
            <a:r>
              <a:rPr lang="en-US" b="1" dirty="0"/>
              <a:t>[Abstract]</a:t>
            </a:r>
            <a:r>
              <a:rPr lang="ar-SA" b="1" dirty="0"/>
              <a:t>.</a:t>
            </a:r>
            <a:r>
              <a:rPr lang="en-US" b="1" dirty="0"/>
              <a:t>   </a:t>
            </a:r>
            <a:r>
              <a:rPr lang="en-US" b="1" i="1" dirty="0"/>
              <a:t>Society </a:t>
            </a:r>
            <a:r>
              <a:rPr lang="en-US" b="1" i="1" dirty="0" smtClean="0"/>
              <a:t>for</a:t>
            </a:r>
            <a:r>
              <a:rPr lang="ar-SA" b="1" i="1" dirty="0"/>
              <a:t> </a:t>
            </a:r>
            <a:r>
              <a:rPr lang="ar-SA" b="1" i="1" dirty="0" smtClean="0"/>
              <a:t>     </a:t>
            </a:r>
          </a:p>
          <a:p>
            <a:pPr algn="l" rtl="0"/>
            <a:r>
              <a:rPr lang="ar-SA" b="1" i="1" dirty="0"/>
              <a:t> </a:t>
            </a:r>
            <a:r>
              <a:rPr lang="ar-SA" b="1" i="1" dirty="0" smtClean="0"/>
              <a:t>    </a:t>
            </a:r>
            <a:r>
              <a:rPr lang="en-US" b="1" i="1" dirty="0"/>
              <a:t>Neuroscience </a:t>
            </a:r>
            <a:r>
              <a:rPr lang="en-US" b="1" dirty="0"/>
              <a:t>Abstracts,17,480</a:t>
            </a:r>
            <a:r>
              <a:rPr lang="ar-SA" b="1" dirty="0"/>
              <a:t>.</a:t>
            </a:r>
            <a:endParaRPr lang="en-US" dirty="0"/>
          </a:p>
          <a:p>
            <a:pPr algn="l" rtl="0"/>
            <a:endParaRPr lang="en-US" dirty="0"/>
          </a:p>
          <a:p>
            <a:pPr algn="l" rtl="0"/>
            <a:endParaRPr lang="ar-SA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905000" y="1473200"/>
            <a:ext cx="9599612" cy="16764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1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50690"/>
          </a:xfrm>
        </p:spPr>
        <p:txBody>
          <a:bodyPr>
            <a:normAutofit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295400"/>
            <a:ext cx="8915400" cy="4615822"/>
          </a:xfrm>
        </p:spPr>
        <p:txBody>
          <a:bodyPr>
            <a:normAutofit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b="1" dirty="0" smtClean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(2-3-</a:t>
            </a:r>
            <a:r>
              <a:rPr lang="en-US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5</a:t>
            </a:r>
            <a:r>
              <a:rPr lang="ar-SA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)-توثيق كتاب :</a:t>
            </a:r>
            <a:endParaRPr lang="en-GB" sz="3200" b="1" dirty="0" smtClean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30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في حال توثيق كتاب له </a:t>
            </a:r>
            <a:r>
              <a:rPr lang="ar-SA" sz="30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طبعة واحدة </a:t>
            </a:r>
            <a:r>
              <a:rPr lang="ar-SA" sz="30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،يتم كتابته بالشكل التالي 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SA" sz="2800" dirty="0" smtClean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 err="1" smtClean="0">
                <a:solidFill>
                  <a:srgbClr val="002060"/>
                </a:solidFill>
                <a:latin typeface="Calibri"/>
              </a:rPr>
              <a:t>Strunk</a:t>
            </a: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, W., Jr., &amp; White, E. B. (1979).</a:t>
            </a:r>
            <a:r>
              <a:rPr lang="en-GB" sz="2800" i="1" dirty="0" smtClean="0">
                <a:solidFill>
                  <a:srgbClr val="002060"/>
                </a:solidFill>
                <a:latin typeface="Calibri"/>
              </a:rPr>
              <a:t>The guide to </a:t>
            </a:r>
            <a:r>
              <a:rPr lang="ar-AE" sz="2800" i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i="1" dirty="0" smtClean="0">
                <a:solidFill>
                  <a:srgbClr val="002060"/>
                </a:solidFill>
                <a:latin typeface="Calibri"/>
              </a:rPr>
              <a:t>everything and then some more </a:t>
            </a:r>
            <a:r>
              <a:rPr lang="en-GB" sz="2800" i="1" dirty="0" err="1" smtClean="0">
                <a:solidFill>
                  <a:srgbClr val="002060"/>
                </a:solidFill>
                <a:latin typeface="Calibri"/>
              </a:rPr>
              <a:t>stuff.</a:t>
            </a:r>
            <a:r>
              <a:rPr lang="en-GB" sz="2800" dirty="0" err="1" smtClean="0">
                <a:solidFill>
                  <a:srgbClr val="002060"/>
                </a:solidFill>
                <a:latin typeface="Calibri"/>
              </a:rPr>
              <a:t>New</a:t>
            </a: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 York, </a:t>
            </a:r>
            <a:endParaRPr lang="ar-SA" sz="2800" dirty="0" smtClean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ar-AE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NY: Macmillan. </a:t>
            </a:r>
            <a:endParaRPr lang="ar-SA" sz="2800" dirty="0" smtClean="0">
              <a:solidFill>
                <a:srgbClr val="002060"/>
              </a:solidFill>
              <a:latin typeface="Calibri"/>
            </a:endParaRPr>
          </a:p>
          <a:p>
            <a:pPr mar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2800" dirty="0" smtClean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نصار، وفاء. (1429</a:t>
            </a:r>
            <a:r>
              <a:rPr lang="ar-SA" sz="2800" i="1" dirty="0" smtClean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). تنمية الموهبة و الإبداع: الأسس</a:t>
            </a:r>
          </a:p>
          <a:p>
            <a:pPr mar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2800" i="1" dirty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sz="2800" i="1" dirty="0" smtClean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    </a:t>
            </a:r>
            <a:r>
              <a:rPr lang="ar-SA" sz="2800" i="1" dirty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النظرية و </a:t>
            </a:r>
            <a:r>
              <a:rPr lang="ar-SA" sz="2800" i="1" dirty="0" err="1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التطبيقية</a:t>
            </a:r>
            <a:r>
              <a:rPr lang="ar-SA" sz="2800" dirty="0" err="1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.الرياض</a:t>
            </a:r>
            <a:r>
              <a:rPr lang="ar-SA" sz="2800" dirty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: دار المؤيد للنشر و التوزيع</a:t>
            </a:r>
            <a:endParaRPr lang="ar-SA" sz="2800" i="1" dirty="0">
              <a:solidFill>
                <a:srgbClr val="002060"/>
              </a:solidFill>
              <a:latin typeface="Calibri"/>
              <a:ea typeface="Times New Roman"/>
              <a:cs typeface="Arial"/>
            </a:endParaRPr>
          </a:p>
          <a:p>
            <a:pPr mar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endParaRPr lang="en-US" sz="2800" dirty="0" smtClean="0">
              <a:latin typeface="Calibri"/>
              <a:ea typeface="Times New Roman"/>
              <a:cs typeface="Arial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SA" sz="2800" dirty="0" smtClean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endParaRPr lang="en-GB" sz="2800" dirty="0" smtClean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dirty="0" smtClean="0">
              <a:solidFill>
                <a:srgbClr val="002060"/>
              </a:solidFill>
              <a:latin typeface="Calibri"/>
            </a:endParaRPr>
          </a:p>
          <a:p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229600" y="1574800"/>
            <a:ext cx="3275012" cy="6604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22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4711" y="507999"/>
            <a:ext cx="11049000" cy="5992933"/>
          </a:xfrm>
        </p:spPr>
        <p:txBody>
          <a:bodyPr>
            <a:noAutofit/>
          </a:bodyPr>
          <a:lstStyle/>
          <a:p>
            <a:r>
              <a:rPr lang="ar-SA" sz="2800" b="1" u="sng" dirty="0">
                <a:solidFill>
                  <a:srgbClr val="FF0000"/>
                </a:solidFill>
              </a:rPr>
              <a:t>** توثيق كتاب لمؤلفين:</a:t>
            </a:r>
            <a:endParaRPr lang="en-US" sz="2800" dirty="0">
              <a:solidFill>
                <a:srgbClr val="FF0000"/>
              </a:solidFill>
            </a:endParaRPr>
          </a:p>
          <a:p>
            <a:r>
              <a:rPr lang="ar-SA" sz="2800" b="1" dirty="0"/>
              <a:t>في داخل </a:t>
            </a:r>
            <a:r>
              <a:rPr lang="ar-SA" sz="2800" b="1" dirty="0">
                <a:solidFill>
                  <a:srgbClr val="FF0000"/>
                </a:solidFill>
              </a:rPr>
              <a:t>المتن يتم كتابة </a:t>
            </a:r>
            <a:r>
              <a:rPr lang="ar-SA" sz="2800" b="1" dirty="0"/>
              <a:t>(لقب المؤلف1و لقب المؤلف 2، سنة النشر)</a:t>
            </a:r>
            <a:endParaRPr lang="en-US" sz="2800" dirty="0"/>
          </a:p>
          <a:p>
            <a:r>
              <a:rPr lang="ar-SA" sz="2800" dirty="0"/>
              <a:t>(المعايطة و عبدالسلام، 2004)</a:t>
            </a:r>
            <a:endParaRPr lang="en-US" sz="2800" dirty="0"/>
          </a:p>
          <a:p>
            <a:r>
              <a:rPr lang="ar-SA" sz="2800" b="1" dirty="0"/>
              <a:t>و </a:t>
            </a:r>
            <a:r>
              <a:rPr lang="ar-SA" sz="2800" b="1" dirty="0">
                <a:solidFill>
                  <a:srgbClr val="FF0000"/>
                </a:solidFill>
              </a:rPr>
              <a:t>في المراجع </a:t>
            </a:r>
            <a:r>
              <a:rPr lang="ar-SA" sz="2800" b="1" dirty="0"/>
              <a:t>تكتب بهذه الطريقة:</a:t>
            </a:r>
            <a:endParaRPr lang="en-US" sz="2800" dirty="0"/>
          </a:p>
          <a:p>
            <a:r>
              <a:rPr lang="ar-SA" sz="2800" dirty="0"/>
              <a:t>المعايطة، خليل و عبدالسلام، محمد. (2004). </a:t>
            </a:r>
            <a:r>
              <a:rPr lang="ar-SA" sz="2800" i="1" dirty="0"/>
              <a:t>الموهبة و </a:t>
            </a:r>
            <a:r>
              <a:rPr lang="ar-SA" sz="2800" i="1" dirty="0" smtClean="0"/>
              <a:t>التفوق</a:t>
            </a:r>
            <a:r>
              <a:rPr lang="ar-SA" sz="2800" dirty="0" smtClean="0"/>
              <a:t>. عمان</a:t>
            </a:r>
          </a:p>
          <a:p>
            <a:r>
              <a:rPr lang="ar-SA" sz="2800" dirty="0"/>
              <a:t> </a:t>
            </a:r>
            <a:r>
              <a:rPr lang="ar-SA" sz="2800" dirty="0" smtClean="0"/>
              <a:t>    </a:t>
            </a:r>
            <a:r>
              <a:rPr lang="ar-SA" sz="2800" dirty="0"/>
              <a:t>: دار الفكر للطباعة  </a:t>
            </a:r>
            <a:r>
              <a:rPr lang="en-US" sz="2800" dirty="0"/>
              <a:t>        </a:t>
            </a:r>
            <a:r>
              <a:rPr lang="ar-SA" sz="2800" dirty="0"/>
              <a:t>والنشر و التوزيع</a:t>
            </a:r>
            <a:r>
              <a:rPr lang="ar-SA" sz="2800" dirty="0" smtClean="0"/>
              <a:t>.</a:t>
            </a:r>
          </a:p>
          <a:p>
            <a:endParaRPr lang="en-US" sz="2800" dirty="0" smtClean="0"/>
          </a:p>
          <a:p>
            <a:pPr algn="l" rtl="0"/>
            <a:r>
              <a:rPr lang="en-US" sz="2800" dirty="0" smtClean="0"/>
              <a:t>Smith,C.,&amp;</a:t>
            </a:r>
            <a:r>
              <a:rPr lang="en-US" sz="2800" dirty="0" err="1" smtClean="0"/>
              <a:t>Laslett</a:t>
            </a:r>
            <a:r>
              <a:rPr lang="en-US" sz="2800" dirty="0" smtClean="0"/>
              <a:t> ,R. (1993).</a:t>
            </a:r>
            <a:r>
              <a:rPr lang="en-US" sz="2800" i="1" dirty="0" err="1" smtClean="0"/>
              <a:t>Effectiveclassroom</a:t>
            </a:r>
            <a:r>
              <a:rPr lang="en-US" sz="2800" i="1" dirty="0" smtClean="0"/>
              <a:t> management</a:t>
            </a:r>
          </a:p>
          <a:p>
            <a:pPr algn="l" rtl="0"/>
            <a:r>
              <a:rPr lang="en-US" sz="2800" i="1" dirty="0" smtClean="0"/>
              <a:t>       </a:t>
            </a:r>
            <a:r>
              <a:rPr lang="en-US" sz="2800" i="1" dirty="0" err="1"/>
              <a:t>Ateacher’sguide</a:t>
            </a:r>
            <a:r>
              <a:rPr lang="en-US" sz="2800" dirty="0"/>
              <a:t>(2nded.).</a:t>
            </a:r>
            <a:r>
              <a:rPr lang="en-US" sz="2800" dirty="0" err="1"/>
              <a:t>London:Routledge</a:t>
            </a:r>
            <a:r>
              <a:rPr lang="en-US" sz="2800" i="1" dirty="0"/>
              <a:t>  </a:t>
            </a:r>
            <a:r>
              <a:rPr lang="en-US" sz="2800" dirty="0" smtClean="0"/>
              <a:t>.   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70600" y="2641600"/>
            <a:ext cx="5410200" cy="635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75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84650"/>
          </a:xfrm>
        </p:spPr>
        <p:txBody>
          <a:bodyPr/>
          <a:lstStyle/>
          <a:p>
            <a:pPr algn="ctr"/>
            <a:r>
              <a:rPr lang="ar-AE" sz="4400" b="1" u="sng" dirty="0">
                <a:solidFill>
                  <a:srgbClr val="FF0000"/>
                </a:solidFill>
                <a:latin typeface="Calibri"/>
                <a:cs typeface="Times New Roman" panose="02020603050405020304" pitchFamily="18" charset="0"/>
              </a:rPr>
              <a:t>نموذج لتنسيق صفحة العنوان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184" y="1508760"/>
            <a:ext cx="6264696" cy="689025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57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199" y="400955"/>
            <a:ext cx="9650413" cy="818245"/>
          </a:xfrm>
        </p:spPr>
        <p:txBody>
          <a:bodyPr>
            <a:noAutofit/>
          </a:bodyPr>
          <a:lstStyle/>
          <a:p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10590212" cy="4692022"/>
          </a:xfrm>
        </p:spPr>
        <p:txBody>
          <a:bodyPr>
            <a:noAutofit/>
          </a:bodyPr>
          <a:lstStyle/>
          <a:p>
            <a:r>
              <a:rPr lang="ar-SA" sz="3200" b="1" dirty="0">
                <a:solidFill>
                  <a:srgbClr val="FF0000"/>
                </a:solidFill>
              </a:rPr>
              <a:t>توثيق كتاب لثلاث مؤلفين أو أربعة أو خمس </a:t>
            </a:r>
            <a:r>
              <a:rPr lang="ar-SA" sz="3200" b="1" dirty="0" smtClean="0">
                <a:solidFill>
                  <a:srgbClr val="FF0000"/>
                </a:solidFill>
              </a:rPr>
              <a:t>:</a:t>
            </a: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en-US" sz="3200" b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Seeley</a:t>
            </a:r>
            <a:r>
              <a:rPr lang="en-US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, R., </a:t>
            </a:r>
            <a:r>
              <a:rPr lang="en-US" sz="3200" b="1" dirty="0" err="1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VanPutte</a:t>
            </a:r>
            <a:r>
              <a:rPr lang="en-US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, C., Regan, J., &amp; Russo, A. </a:t>
            </a:r>
            <a:r>
              <a:rPr lang="en-US" sz="3200" b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(</a:t>
            </a:r>
            <a:endParaRPr lang="ar-SA" sz="3200" b="1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sz="3200" b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    </a:t>
            </a:r>
            <a:r>
              <a:rPr lang="en-US" sz="3200" b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2011</a:t>
            </a:r>
            <a:r>
              <a:rPr lang="en-US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)</a:t>
            </a:r>
            <a:r>
              <a:rPr lang="en-US" sz="3200" b="1" i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.Seeley’s anatomy &amp; physiology</a:t>
            </a:r>
            <a:r>
              <a:rPr lang="en-US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. New York, NY</a:t>
            </a:r>
            <a:r>
              <a:rPr lang="en-US" sz="3200" b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:</a:t>
            </a:r>
            <a:endParaRPr lang="ar-SA" sz="3200" b="1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sz="3200" b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   </a:t>
            </a:r>
            <a:r>
              <a:rPr lang="en-US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McGraw-Hill. </a:t>
            </a: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en-US" sz="3200" b="1" dirty="0" err="1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Bulliet</a:t>
            </a:r>
            <a:r>
              <a:rPr lang="en-US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, R. W., </a:t>
            </a:r>
            <a:r>
              <a:rPr lang="en-US" sz="3200" b="1" dirty="0" err="1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Crossley</a:t>
            </a:r>
            <a:r>
              <a:rPr lang="en-US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, P. K., </a:t>
            </a:r>
            <a:r>
              <a:rPr lang="en-US" sz="3200" b="1" dirty="0" err="1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Headrick</a:t>
            </a:r>
            <a:r>
              <a:rPr lang="en-US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, D. R., Hirsch, S. W., </a:t>
            </a:r>
            <a:endParaRPr lang="ar-SA" sz="3200" b="1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sz="3200" b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   </a:t>
            </a:r>
            <a:r>
              <a:rPr lang="en-US" sz="3200" b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Johnson</a:t>
            </a:r>
            <a:r>
              <a:rPr lang="en-US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, L. L., &amp; Northrup, D. (2011). </a:t>
            </a:r>
            <a:r>
              <a:rPr lang="en-US" sz="3200" b="1" i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The earth and </a:t>
            </a:r>
            <a:r>
              <a:rPr lang="en-US" sz="3200" b="1" i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its</a:t>
            </a:r>
            <a:endParaRPr lang="ar-SA" sz="3200" b="1" i="1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3200" b="1" i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   </a:t>
            </a:r>
            <a:r>
              <a:rPr lang="en-US" sz="3200" b="1" i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peoples</a:t>
            </a:r>
            <a:r>
              <a:rPr lang="en-US" sz="3200" b="1" i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: A </a:t>
            </a:r>
            <a:r>
              <a:rPr lang="en-US" sz="3200" b="1" i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global</a:t>
            </a:r>
            <a:r>
              <a:rPr lang="ar-SA" sz="3200" b="1" i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en-US" sz="3200" b="1" i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history </a:t>
            </a:r>
            <a:r>
              <a:rPr lang="en-US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(5th ed.). </a:t>
            </a:r>
            <a:r>
              <a:rPr lang="en-US" sz="3200" b="1" dirty="0" err="1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Boston,MA</a:t>
            </a:r>
            <a:r>
              <a:rPr lang="en-US" sz="3200" b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:</a:t>
            </a:r>
            <a:endParaRPr lang="ar-SA" sz="3200" b="1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sz="3200" b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  </a:t>
            </a:r>
            <a:r>
              <a:rPr lang="en-US" sz="3200" b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Wadsworth</a:t>
            </a:r>
            <a:r>
              <a:rPr lang="en-US" sz="32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.</a:t>
            </a: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endParaRPr lang="en-US" sz="3200" b="1" dirty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endParaRPr lang="ar-SA" sz="3200" b="1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algn="l" rtl="0"/>
            <a:endParaRPr lang="en-US" sz="3200" b="1" dirty="0">
              <a:solidFill>
                <a:srgbClr val="0037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573212" y="289377"/>
            <a:ext cx="2032000" cy="10414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09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511443"/>
            <a:ext cx="8915400" cy="5989489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6-3-2</a:t>
            </a:r>
            <a:r>
              <a:rPr lang="en-US" sz="2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r>
              <a:rPr lang="ar-SA" sz="2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ar-SA" sz="2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توثيق </a:t>
            </a:r>
            <a:r>
              <a:rPr lang="ar-SA" sz="2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مرجع لأكثر من ست مؤلفين في قائمة المراجع :</a:t>
            </a:r>
          </a:p>
          <a:p>
            <a:endParaRPr lang="ar-SA" sz="2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ar-SA" sz="2400" b="1" dirty="0">
                <a:latin typeface="Times New Roman" charset="0"/>
                <a:ea typeface="Times New Roman" charset="0"/>
                <a:cs typeface="Times New Roman" charset="0"/>
              </a:rPr>
              <a:t>يتم كتابة المؤلفين الخمس الأوائل ثم .... ، و المؤلف الأخير .</a:t>
            </a:r>
            <a:endParaRPr lang="en-US" sz="24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l" rtl="0"/>
            <a:r>
              <a:rPr lang="en-US" sz="2400" dirty="0"/>
              <a:t>(1), (2), (3), (4), (5), … &amp; (last author).</a:t>
            </a:r>
            <a:r>
              <a:rPr lang="en-US" sz="2400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400" dirty="0"/>
              <a:t> </a:t>
            </a:r>
          </a:p>
          <a:p>
            <a:r>
              <a:rPr lang="ar-SA" sz="2400" b="1" dirty="0">
                <a:solidFill>
                  <a:srgbClr val="FF0000"/>
                </a:solidFill>
              </a:rPr>
              <a:t>مثال </a:t>
            </a:r>
            <a:endParaRPr lang="ar-SA" sz="2400" b="1" dirty="0" smtClean="0">
              <a:solidFill>
                <a:srgbClr val="FF0000"/>
              </a:solidFill>
            </a:endParaRPr>
          </a:p>
          <a:p>
            <a:r>
              <a:rPr lang="ar-SA" sz="2400" dirty="0" err="1" smtClean="0">
                <a:latin typeface="Arial" charset="0"/>
                <a:ea typeface="Arial" charset="0"/>
                <a:cs typeface="Arial" charset="0"/>
              </a:rPr>
              <a:t>الناغي</a:t>
            </a:r>
            <a:r>
              <a:rPr lang="ar-SA" sz="2400" dirty="0">
                <a:latin typeface="Arial" charset="0"/>
                <a:ea typeface="Arial" charset="0"/>
                <a:cs typeface="Arial" charset="0"/>
              </a:rPr>
              <a:t>، أحمد و العاصم ، فرحان ، والعامري ، أحمد ، والحبيب ، أيمن ، والغزنوي </a:t>
            </a:r>
            <a:r>
              <a:rPr lang="ar-SA" sz="2400" dirty="0" smtClean="0">
                <a:latin typeface="Arial" charset="0"/>
                <a:ea typeface="Arial" charset="0"/>
                <a:cs typeface="Arial" charset="0"/>
              </a:rPr>
              <a:t>،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   </a:t>
            </a:r>
            <a:r>
              <a:rPr lang="ar-SA" sz="2400" dirty="0">
                <a:latin typeface="Arial" charset="0"/>
                <a:ea typeface="Arial" charset="0"/>
                <a:cs typeface="Arial" charset="0"/>
              </a:rPr>
              <a:t>أحمد ، ...  والسالم ، سعيد (2007). التغذية والصحة . الرياض : دار </a:t>
            </a:r>
            <a:r>
              <a:rPr lang="ar-SA" sz="2400" dirty="0" smtClean="0">
                <a:latin typeface="Arial" charset="0"/>
                <a:ea typeface="Arial" charset="0"/>
                <a:cs typeface="Arial" charset="0"/>
              </a:rPr>
              <a:t>العلوم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   </a:t>
            </a:r>
            <a:r>
              <a:rPr lang="ar-SA" sz="2400" dirty="0">
                <a:latin typeface="Arial" charset="0"/>
                <a:ea typeface="Arial" charset="0"/>
                <a:cs typeface="Arial" charset="0"/>
              </a:rPr>
              <a:t>العربية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   </a:t>
            </a:r>
            <a:r>
              <a:rPr lang="ar-SA" sz="2400" dirty="0" smtClean="0">
                <a:latin typeface="Arial" charset="0"/>
                <a:ea typeface="Arial" charset="0"/>
                <a:cs typeface="Arial" charset="0"/>
              </a:rPr>
              <a:t>.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algn="l" rtl="0"/>
            <a:r>
              <a:rPr lang="en-US" sz="2400" dirty="0"/>
              <a:t>Lim, A., Simon, R., Kurt, F., Perce, P., Ryan, A., … </a:t>
            </a:r>
            <a:r>
              <a:rPr lang="en-US" sz="2400" dirty="0" smtClean="0"/>
              <a:t>&amp;</a:t>
            </a:r>
          </a:p>
          <a:p>
            <a:pPr algn="l" rtl="0"/>
            <a:r>
              <a:rPr lang="en-US" sz="2400" dirty="0" smtClean="0"/>
              <a:t>     Williams, N. (1990). The effects of sleep on retroactive</a:t>
            </a:r>
          </a:p>
          <a:p>
            <a:pPr algn="l" rtl="0"/>
            <a:r>
              <a:rPr lang="en-US" sz="2400" dirty="0" smtClean="0"/>
              <a:t>      memory. </a:t>
            </a:r>
            <a:r>
              <a:rPr lang="en-US" sz="2400" i="1" dirty="0" smtClean="0"/>
              <a:t>Journal of Psychology, 12,</a:t>
            </a:r>
            <a:r>
              <a:rPr lang="en-US" sz="2400" dirty="0" smtClean="0"/>
              <a:t> 14-29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699000" y="464949"/>
            <a:ext cx="6397786" cy="650929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0209211" y="2464231"/>
            <a:ext cx="887575" cy="54244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7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189228" y="2133600"/>
            <a:ext cx="7315384" cy="3777622"/>
          </a:xfrm>
        </p:spPr>
        <p:txBody>
          <a:bodyPr>
            <a:normAutofit fontScale="925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b="1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4F81BD">
                    <a:lumMod val="50000"/>
                  </a:srgbClr>
                </a:solidFill>
                <a:latin typeface="Calibri"/>
              </a:rPr>
              <a:t> 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7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كتاب له أكثر من طبعة 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US" sz="28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توثيق كتاب له </a:t>
            </a:r>
            <a:r>
              <a:rPr lang="ar-SA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عدة طبعات 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،يضاف رقم الطبعة بين قوين بعد عنوان الكتاب 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AE" sz="2800" b="1" dirty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Gregory, G., &amp; Parry, T. (2006).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Designing brain-</a:t>
            </a:r>
            <a:r>
              <a:rPr lang="ar-AE" sz="2800" i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compatible learning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(3rd ed.). Thousand Oaks,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	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CA: Corwin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. 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985000" y="2362200"/>
            <a:ext cx="4519612" cy="6604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30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89212" y="217710"/>
            <a:ext cx="8911687" cy="79829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09800" y="1193800"/>
            <a:ext cx="9294812" cy="5100320"/>
          </a:xfrm>
        </p:spPr>
        <p:txBody>
          <a:bodyPr>
            <a:normAutofit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ar-SA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ar-SA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)-</a:t>
            </a:r>
            <a:r>
              <a:rPr lang="ar-SA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توثيق فصل من كتاب :</a:t>
            </a:r>
            <a:endParaRPr lang="en-GB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عند توثيق فصل من كتاب يكتب اسم </a:t>
            </a:r>
            <a:r>
              <a:rPr lang="ar-SA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مؤلف الفصل </a:t>
            </a:r>
            <a:r>
              <a:rPr lang="ar-SA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(الاسم الأخير، ثم الأول.) ثم </a:t>
            </a:r>
            <a:r>
              <a:rPr lang="ar-SA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تاريخ النشر </a:t>
            </a:r>
            <a:r>
              <a:rPr lang="ar-SA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،ثم </a:t>
            </a:r>
            <a:r>
              <a:rPr lang="ar-SA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اسم الفصل </a:t>
            </a:r>
            <a:r>
              <a:rPr lang="ar-SA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،ثم تكتب بعده كلمة </a:t>
            </a:r>
            <a:r>
              <a:rPr lang="ar-SA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في</a:t>
            </a:r>
            <a:r>
              <a:rPr lang="ar-SA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واسم المحرر للكتاب (</a:t>
            </a:r>
            <a:r>
              <a:rPr lang="ar-SA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الاسم الأول. ثم الأخير</a:t>
            </a:r>
            <a:r>
              <a:rPr lang="ar-SA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،) ، وبعدها يكتب </a:t>
            </a:r>
            <a:r>
              <a:rPr lang="ar-SA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عنوان الكتاب </a:t>
            </a:r>
            <a:r>
              <a:rPr lang="ar-SA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بخط مائل </a:t>
            </a:r>
            <a:r>
              <a:rPr lang="ar-SA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r-SA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و تكتب أرقام صفحات الفصل بين قوسين ،ثم مكان النشر والناشر </a:t>
            </a:r>
            <a:r>
              <a:rPr lang="ar-SA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>
                <a:solidFill>
                  <a:srgbClr val="FF0000"/>
                </a:solidFill>
              </a:rPr>
              <a:t>أذا كان الكتاب محرر </a:t>
            </a:r>
            <a:r>
              <a:rPr lang="ar-SA" sz="2800" b="1" dirty="0" smtClean="0">
                <a:solidFill>
                  <a:srgbClr val="FF0000"/>
                </a:solidFill>
              </a:rPr>
              <a:t>(</a:t>
            </a:r>
            <a:r>
              <a:rPr lang="en-US" sz="2800" b="1" dirty="0" smtClean="0">
                <a:solidFill>
                  <a:srgbClr val="FF0000"/>
                </a:solidFill>
              </a:rPr>
              <a:t>Editors</a:t>
            </a:r>
            <a:r>
              <a:rPr lang="ar-SA" sz="2800" b="1" dirty="0" smtClean="0">
                <a:solidFill>
                  <a:srgbClr val="FF0000"/>
                </a:solidFill>
              </a:rPr>
              <a:t>/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</a:rPr>
              <a:t>Editor</a:t>
            </a:r>
            <a:r>
              <a:rPr lang="ar-SA" sz="2800" b="1" dirty="0">
                <a:solidFill>
                  <a:srgbClr val="FF0000"/>
                </a:solidFill>
              </a:rPr>
              <a:t>) (</a:t>
            </a:r>
            <a:r>
              <a:rPr lang="en-US" sz="2800" b="1" dirty="0">
                <a:solidFill>
                  <a:srgbClr val="FF0000"/>
                </a:solidFill>
              </a:rPr>
              <a:t>Ed.</a:t>
            </a:r>
            <a:r>
              <a:rPr lang="ar-SA" sz="2800" b="1" dirty="0">
                <a:solidFill>
                  <a:srgbClr val="FF0000"/>
                </a:solidFill>
              </a:rPr>
              <a:t>) ( </a:t>
            </a:r>
            <a:r>
              <a:rPr lang="en-US" sz="2800" b="1" dirty="0">
                <a:solidFill>
                  <a:srgbClr val="FF0000"/>
                </a:solidFill>
              </a:rPr>
              <a:t>Eds.</a:t>
            </a:r>
            <a:r>
              <a:rPr lang="ar-SA" sz="2800" b="1" dirty="0">
                <a:solidFill>
                  <a:srgbClr val="FF0000"/>
                </a:solidFill>
              </a:rPr>
              <a:t>)</a:t>
            </a:r>
            <a:endParaRPr lang="en-GB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Bergquist</a:t>
            </a:r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J. M. (1992). German Americans. In J. </a:t>
            </a:r>
            <a:r>
              <a:rPr lang="ar-AE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D.Buenker</a:t>
            </a:r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L. A. Ratner (Eds.),</a:t>
            </a:r>
            <a:r>
              <a:rPr lang="en-GB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Multiculturalism </a:t>
            </a:r>
            <a:r>
              <a:rPr lang="ar-AE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ar-SA" sz="28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GB" sz="28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United States: A comparative guide to </a:t>
            </a:r>
            <a:r>
              <a:rPr lang="ar-AE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acculturation and ethnicity</a:t>
            </a:r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(pp. 53-76). New York, </a:t>
            </a:r>
            <a:r>
              <a:rPr lang="ar-AE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NY: Greenwood.</a:t>
            </a:r>
          </a:p>
          <a:p>
            <a:endParaRPr lang="ar-SA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569200" y="1016000"/>
            <a:ext cx="3931699" cy="7366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5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814630"/>
            <a:ext cx="8915400" cy="5321177"/>
          </a:xfrm>
        </p:spPr>
        <p:txBody>
          <a:bodyPr/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(2-3-</a:t>
            </a:r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r>
              <a:rPr lang="ar-SA" sz="2400" b="1" dirty="0" smtClean="0">
                <a:solidFill>
                  <a:srgbClr val="FF0000"/>
                </a:solidFill>
              </a:rPr>
              <a:t>) توثيق كتاب الكتروني</a:t>
            </a:r>
            <a:r>
              <a:rPr lang="ar-SA" sz="2400" b="1" dirty="0" smtClean="0">
                <a:solidFill>
                  <a:srgbClr val="FF0000"/>
                </a:solidFill>
              </a:rPr>
              <a:t>:</a:t>
            </a:r>
          </a:p>
          <a:p>
            <a:endParaRPr lang="ar-SA" sz="2400" b="1" dirty="0">
              <a:solidFill>
                <a:srgbClr val="FF0000"/>
              </a:solidFill>
            </a:endParaRPr>
          </a:p>
          <a:p>
            <a:endParaRPr lang="ar-SA" sz="2400" b="1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099" y="1866744"/>
            <a:ext cx="8337826" cy="4451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6399211" y="838200"/>
            <a:ext cx="5030789" cy="84598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nector 4"/>
          <p:cNvSpPr/>
          <p:nvPr/>
        </p:nvSpPr>
        <p:spPr>
          <a:xfrm>
            <a:off x="6253481" y="2209800"/>
            <a:ext cx="45719" cy="889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99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14412" y="624110"/>
            <a:ext cx="10490201" cy="1280890"/>
          </a:xfrm>
        </p:spPr>
        <p:txBody>
          <a:bodyPr>
            <a:normAutofit/>
          </a:bodyPr>
          <a:lstStyle/>
          <a:p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781301" y="624110"/>
            <a:ext cx="8723312" cy="5511698"/>
          </a:xfrm>
          <a:ln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9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مقال من صحيفة إلكترونية 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US" sz="28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عند توثيق مقال من صحيفة إلكترونية ،يضاف إلى طريقة توثيق المقالات المذكورة سابقا ما يلي :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يتم إضافة اليوم والشهر إلى التاريخ بين القوسين .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b="1" dirty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ويوضع الرابط في نهاية التوثيق :</a:t>
            </a:r>
            <a:endParaRPr lang="en-GB" sz="2800" b="1" dirty="0">
              <a:solidFill>
                <a:srgbClr val="0037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1F497D">
                  <a:lumMod val="50000"/>
                </a:srgbClr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mar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prstClr val="black"/>
                </a:solidFill>
                <a:latin typeface="Calibri"/>
              </a:rPr>
              <a:t>Becker, E. (2001, August 27). Prairie farmers reap 	</a:t>
            </a:r>
            <a:r>
              <a:rPr lang="en-GB" sz="2800" dirty="0" smtClean="0">
                <a:solidFill>
                  <a:prstClr val="black"/>
                </a:solidFill>
                <a:latin typeface="Calibri"/>
              </a:rPr>
              <a:t>conservation's rewards. </a:t>
            </a:r>
            <a:r>
              <a:rPr lang="en-GB" sz="2800" i="1" dirty="0" smtClean="0">
                <a:solidFill>
                  <a:prstClr val="black"/>
                </a:solidFill>
                <a:latin typeface="Calibri"/>
              </a:rPr>
              <a:t>The New York</a:t>
            </a:r>
            <a:r>
              <a:rPr lang="ar-SA" sz="2800" i="1" dirty="0">
                <a:solidFill>
                  <a:prstClr val="black"/>
                </a:solidFill>
                <a:latin typeface="Calibri"/>
              </a:rPr>
              <a:t>.</a:t>
            </a:r>
            <a:r>
              <a:rPr lang="en-GB" sz="2800" i="1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i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2800" i="1" dirty="0" smtClean="0">
                <a:solidFill>
                  <a:prstClr val="black"/>
                </a:solidFill>
                <a:latin typeface="Calibri"/>
              </a:rPr>
              <a:t>            </a:t>
            </a:r>
            <a:r>
              <a:rPr lang="en-GB" sz="2800" u="sng" dirty="0">
                <a:solidFill>
                  <a:prstClr val="black"/>
                </a:solidFill>
                <a:latin typeface="Calibri"/>
                <a:hlinkClick r:id="rId2"/>
              </a:rPr>
              <a:t>http://ojs.lib.swin.edu.au/index.php/fdo</a:t>
            </a:r>
            <a:endParaRPr lang="en-GB" sz="2800" dirty="0">
              <a:solidFill>
                <a:prstClr val="black"/>
              </a:solidFill>
              <a:latin typeface="Calibri"/>
            </a:endParaRPr>
          </a:p>
          <a:p>
            <a:pPr mar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i="1" dirty="0" smtClean="0">
                <a:solidFill>
                  <a:prstClr val="black"/>
                </a:solidFill>
                <a:latin typeface="Calibri"/>
              </a:rPr>
              <a:t> </a:t>
            </a:r>
            <a:endParaRPr lang="en-GB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014412" y="451755"/>
            <a:ext cx="1574800" cy="1625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146799" y="451755"/>
            <a:ext cx="5357813" cy="94524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14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2401" y="624110"/>
            <a:ext cx="10082212" cy="1280890"/>
          </a:xfrm>
        </p:spPr>
        <p:txBody>
          <a:bodyPr>
            <a:normAutofit/>
          </a:bodyPr>
          <a:lstStyle/>
          <a:p>
            <a: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750820" y="1117599"/>
            <a:ext cx="8753792" cy="4791495"/>
          </a:xfrm>
        </p:spPr>
        <p:txBody>
          <a:bodyPr>
            <a:normAutofit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10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مقال من موسوعة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توثيق مقال من موسوعة يتم كتابة اسم المؤلف والتاريخ وعنوان المقال ثم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يكتب </a:t>
            </a:r>
            <a:r>
              <a:rPr lang="ar-SA" sz="28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في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اسم 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المحرر (الاسم الأول ثم الأخير) 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en-GB" sz="2800" b="1" dirty="0" smtClean="0">
                <a:solidFill>
                  <a:srgbClr val="FF0000"/>
                </a:solidFill>
                <a:latin typeface="Calibri"/>
              </a:rPr>
              <a:t>Ed</a:t>
            </a:r>
            <a:r>
              <a:rPr lang="en-US" sz="2800" b="1" dirty="0">
                <a:solidFill>
                  <a:srgbClr val="FF0000"/>
                </a:solidFill>
                <a:latin typeface="Calibri"/>
              </a:rPr>
              <a:t>.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 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اسم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الموسوعة بخط مائل 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،ثم العدد ،ثم الصفحة .ثم الناشر 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US" sz="28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 err="1">
                <a:solidFill>
                  <a:srgbClr val="002060"/>
                </a:solidFill>
                <a:latin typeface="Calibri"/>
              </a:rPr>
              <a:t>Brislin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R. W. (1984). Cross-cultural 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psychology.In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 R. J. 	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Corsini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 (Ed.), </a:t>
            </a:r>
            <a:r>
              <a:rPr lang="en-GB" sz="2800" i="1" dirty="0" err="1">
                <a:solidFill>
                  <a:srgbClr val="002060"/>
                </a:solidFill>
                <a:latin typeface="Calibri"/>
              </a:rPr>
              <a:t>Encyclopedia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 of psychology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(Vol. 1, 	pp. 319-327). New York, NY: Wiley.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244600" y="533400"/>
            <a:ext cx="1506220" cy="11176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934200" y="889000"/>
            <a:ext cx="4570413" cy="85271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6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47801" y="624110"/>
            <a:ext cx="10056812" cy="1280890"/>
          </a:xfrm>
        </p:spPr>
        <p:txBody>
          <a:bodyPr>
            <a:normAutofit/>
          </a:bodyPr>
          <a:lstStyle/>
          <a:p>
            <a: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2200" y="986586"/>
            <a:ext cx="10795000" cy="5047622"/>
          </a:xfrm>
        </p:spPr>
        <p:txBody>
          <a:bodyPr>
            <a:normAutofit fontScale="92500"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4F81BD">
                    <a:lumMod val="50000"/>
                  </a:srgbClr>
                </a:solidFill>
                <a:latin typeface="Calibri"/>
              </a:rPr>
              <a:t>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11</a:t>
            </a: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من تقارير بحثية وتقنية من مؤسسات :</a:t>
            </a:r>
            <a:endParaRPr lang="en-GB" sz="32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</a:t>
            </a:r>
            <a:r>
              <a:rPr lang="ar-AE" sz="32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توثيق تقرير بحثي أو تقني يتم كتابة 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المؤسسة</a:t>
            </a:r>
            <a:r>
              <a:rPr lang="ar-AE" sz="32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وا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لتاريخ</a:t>
            </a:r>
            <a:r>
              <a:rPr lang="ar-AE" sz="32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شاملا اليوم والشهر ،ثم عنوان المقال ثم الرابط .</a:t>
            </a:r>
            <a:endParaRPr lang="en-GB" sz="32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32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GB" sz="3200" dirty="0">
              <a:solidFill>
                <a:srgbClr val="FF0000"/>
              </a:solidFill>
              <a:latin typeface="Calibri"/>
            </a:endParaRPr>
          </a:p>
          <a:p>
            <a:pPr marL="0" indent="0" algn="just" defTabSz="914400" rtl="0">
              <a:spcBef>
                <a:spcPct val="20000"/>
              </a:spcBef>
              <a:buClrTx/>
              <a:buNone/>
            </a:pPr>
            <a:r>
              <a:rPr lang="en-GB" sz="3200" dirty="0">
                <a:solidFill>
                  <a:srgbClr val="002060"/>
                </a:solidFill>
                <a:latin typeface="Calibri"/>
              </a:rPr>
              <a:t>Hershey Foods Corporation. (2001, March 15). </a:t>
            </a:r>
            <a:r>
              <a:rPr lang="en-GB" sz="3200" i="1" dirty="0">
                <a:solidFill>
                  <a:srgbClr val="002060"/>
                </a:solidFill>
                <a:latin typeface="Calibri"/>
              </a:rPr>
              <a:t>2001 	Annual </a:t>
            </a:r>
            <a:endParaRPr lang="en-GB" sz="3200" i="1" dirty="0" smtClean="0">
              <a:solidFill>
                <a:srgbClr val="002060"/>
              </a:solidFill>
              <a:latin typeface="Calibri"/>
            </a:endParaRPr>
          </a:p>
          <a:p>
            <a:pPr marL="0" indent="0" algn="just" defTabSz="914400" rtl="0">
              <a:spcBef>
                <a:spcPct val="20000"/>
              </a:spcBef>
              <a:buClrTx/>
              <a:buNone/>
            </a:pPr>
            <a:r>
              <a:rPr lang="en-GB" sz="3200" i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en-GB" sz="3200" i="1" dirty="0" smtClean="0">
                <a:solidFill>
                  <a:srgbClr val="002060"/>
                </a:solidFill>
                <a:latin typeface="Calibri"/>
              </a:rPr>
              <a:t>       </a:t>
            </a:r>
            <a:r>
              <a:rPr lang="en-GB" sz="3200" i="1" dirty="0">
                <a:solidFill>
                  <a:srgbClr val="002060"/>
                </a:solidFill>
                <a:latin typeface="Calibri"/>
              </a:rPr>
              <a:t>Report</a:t>
            </a:r>
            <a:r>
              <a:rPr lang="ar-SA" sz="3200" i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en-GB" sz="3200" i="1" dirty="0">
                <a:solidFill>
                  <a:srgbClr val="002060"/>
                </a:solidFill>
                <a:latin typeface="Calibri"/>
              </a:rPr>
              <a:t>.</a:t>
            </a:r>
            <a:r>
              <a:rPr lang="en-GB" sz="3200" dirty="0">
                <a:solidFill>
                  <a:srgbClr val="002060"/>
                </a:solidFill>
                <a:latin typeface="Calibri"/>
              </a:rPr>
              <a:t>Retrieved from</a:t>
            </a:r>
          </a:p>
          <a:p>
            <a:pPr marL="0" indent="0" algn="just" defTabSz="914400" rtl="0">
              <a:spcBef>
                <a:spcPct val="20000"/>
              </a:spcBef>
              <a:buClrTx/>
              <a:buNone/>
            </a:pPr>
            <a:r>
              <a:rPr lang="en-GB" sz="3200" i="1" dirty="0" smtClean="0">
                <a:solidFill>
                  <a:srgbClr val="002060"/>
                </a:solidFill>
                <a:latin typeface="Calibri"/>
              </a:rPr>
              <a:t>        </a:t>
            </a:r>
            <a:r>
              <a:rPr lang="en-GB" sz="3200" u="sng" dirty="0" smtClean="0">
                <a:solidFill>
                  <a:srgbClr val="002060"/>
                </a:solidFill>
                <a:latin typeface="Calibri"/>
                <a:hlinkClick r:id="rId2"/>
              </a:rPr>
              <a:t>http</a:t>
            </a:r>
            <a:r>
              <a:rPr lang="en-GB" sz="3200" u="sng" dirty="0">
                <a:solidFill>
                  <a:srgbClr val="002060"/>
                </a:solidFill>
                <a:latin typeface="Calibri"/>
                <a:hlinkClick r:id="rId2"/>
              </a:rPr>
              <a:t>://www.hersheysannualreport.com/2000/index.htm</a:t>
            </a:r>
            <a:endParaRPr lang="en-GB" sz="32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3200" dirty="0" smtClean="0">
                <a:solidFill>
                  <a:srgbClr val="002060"/>
                </a:solidFill>
                <a:latin typeface="Calibri"/>
              </a:rPr>
              <a:t> </a:t>
            </a:r>
            <a:endParaRPr lang="en-GB" sz="3200" dirty="0">
              <a:solidFill>
                <a:srgbClr val="002060"/>
              </a:solidFill>
              <a:latin typeface="Calibri"/>
            </a:endParaRPr>
          </a:p>
          <a:p>
            <a:pPr marL="0" indent="0" algn="l" defTabSz="914400">
              <a:spcBef>
                <a:spcPct val="20000"/>
              </a:spcBef>
              <a:buClrTx/>
              <a:buNone/>
            </a:pPr>
            <a:r>
              <a:rPr lang="en-GB" sz="3200" dirty="0" smtClean="0">
                <a:solidFill>
                  <a:prstClr val="black"/>
                </a:solidFill>
                <a:latin typeface="Calibri"/>
              </a:rPr>
              <a:t>           </a:t>
            </a:r>
            <a:endParaRPr lang="en-GB" sz="3200" dirty="0">
              <a:solidFill>
                <a:prstClr val="black"/>
              </a:solidFill>
              <a:latin typeface="Calibri"/>
            </a:endParaRPr>
          </a:p>
          <a:p>
            <a:endParaRPr lang="ar-SA" sz="32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092200" y="395510"/>
            <a:ext cx="1879600" cy="14078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962400" y="863600"/>
            <a:ext cx="7897814" cy="6604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40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6201" y="624110"/>
            <a:ext cx="10158412" cy="1280890"/>
          </a:xfrm>
        </p:spPr>
        <p:txBody>
          <a:bodyPr>
            <a:normAutofit/>
          </a:bodyPr>
          <a:lstStyle/>
          <a:p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193801"/>
            <a:ext cx="8346332" cy="4688008"/>
          </a:xfrm>
        </p:spPr>
        <p:txBody>
          <a:bodyPr>
            <a:normAutofit fontScale="925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6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12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مقال مختص بمراجعة كتاب 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US" sz="26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توثيق مقال مختص بمراجعة كتاب ،تتم كتابته بالترتيب التالي : اسم المؤلف (الاسم الأخير ،ثم الأول .) ثم (سنة نشر المقال). ثم عنوان المقال . 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]</a:t>
            </a:r>
            <a:r>
              <a:rPr lang="ar-SA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مراجعة لكتاب ويذكر اسم الكتاب بخط مائل ، بواسطة – ويذكر اسم المؤلف (</a:t>
            </a:r>
            <a:r>
              <a:rPr lang="ar-SA" sz="26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الاسم الأول . ثم الأخير)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[</a:t>
            </a:r>
            <a:r>
              <a:rPr lang="ar-SA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 ثم اسم المجلة بخط مائل ،ثم العدد بخط مائل ،ثم الطبعة بين قوسين ،ثم الصفحات .</a:t>
            </a:r>
            <a:endParaRPr lang="en-GB" sz="26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600" b="1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600" dirty="0">
                <a:solidFill>
                  <a:srgbClr val="002060"/>
                </a:solidFill>
                <a:latin typeface="Calibri"/>
              </a:rPr>
              <a:t>Dent-Read, C., &amp;</a:t>
            </a:r>
            <a:r>
              <a:rPr lang="en-GB" sz="2600" dirty="0" err="1">
                <a:solidFill>
                  <a:srgbClr val="002060"/>
                </a:solidFill>
                <a:latin typeface="Calibri"/>
              </a:rPr>
              <a:t>Zukow-Goldring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, P. (2001). Is </a:t>
            </a:r>
            <a:r>
              <a:rPr lang="en-GB" sz="2600" dirty="0" err="1">
                <a:solidFill>
                  <a:srgbClr val="002060"/>
                </a:solidFill>
                <a:latin typeface="Calibri"/>
              </a:rPr>
              <a:t>modeling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 	knowing? [Review of the book </a:t>
            </a:r>
            <a:r>
              <a:rPr lang="en-GB" sz="2600" i="1" dirty="0">
                <a:solidFill>
                  <a:srgbClr val="002060"/>
                </a:solidFill>
                <a:latin typeface="Calibri"/>
              </a:rPr>
              <a:t>Models of cognitive 	development, 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by K. Richardson].</a:t>
            </a:r>
            <a:r>
              <a:rPr lang="en-GB" sz="2600" i="1" dirty="0">
                <a:solidFill>
                  <a:srgbClr val="002060"/>
                </a:solidFill>
                <a:latin typeface="Calibri"/>
              </a:rPr>
              <a:t>American </a:t>
            </a:r>
            <a:r>
              <a:rPr lang="en-GB" sz="2600" i="1" dirty="0" smtClean="0">
                <a:solidFill>
                  <a:srgbClr val="002060"/>
                </a:solidFill>
                <a:latin typeface="Calibri"/>
              </a:rPr>
              <a:t>Journal </a:t>
            </a:r>
            <a:r>
              <a:rPr lang="en-GB" sz="2600" i="1" dirty="0">
                <a:solidFill>
                  <a:srgbClr val="002060"/>
                </a:solidFill>
                <a:latin typeface="Calibri"/>
              </a:rPr>
              <a:t>of 	Book Review, 33, (2), 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432-435.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600" dirty="0">
              <a:solidFill>
                <a:srgbClr val="002060"/>
              </a:solidFill>
              <a:latin typeface="Calibri"/>
            </a:endParaRPr>
          </a:p>
          <a:p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346200" y="413195"/>
            <a:ext cx="2006600" cy="114300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5880944" y="984695"/>
            <a:ext cx="5054600" cy="74339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67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4601" y="624110"/>
            <a:ext cx="10260012" cy="1280890"/>
          </a:xfrm>
        </p:spPr>
        <p:txBody>
          <a:bodyPr>
            <a:normAutofit/>
          </a:bodyPr>
          <a:lstStyle/>
          <a:p>
            <a:r>
              <a:rPr lang="ar-SA" sz="2800" dirty="0" smtClean="0"/>
              <a:t>قائمة المراجع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20800"/>
            <a:ext cx="8915400" cy="4815008"/>
          </a:xfrm>
        </p:spPr>
        <p:txBody>
          <a:bodyPr>
            <a:normAutofit fontScale="92500" lnSpcReduction="10000"/>
          </a:bodyPr>
          <a:lstStyle/>
          <a:p>
            <a:r>
              <a:rPr lang="ar-SA" sz="2800" b="1" dirty="0">
                <a:solidFill>
                  <a:srgbClr val="FF0000"/>
                </a:solidFill>
              </a:rPr>
              <a:t>توثيق مرجع أجنبي </a:t>
            </a:r>
            <a:r>
              <a:rPr lang="ar-SA" sz="2800" b="1" dirty="0" smtClean="0">
                <a:solidFill>
                  <a:srgbClr val="FF0000"/>
                </a:solidFill>
              </a:rPr>
              <a:t>:</a:t>
            </a:r>
          </a:p>
          <a:p>
            <a:endParaRPr lang="ar-SA" sz="2800" b="1" dirty="0">
              <a:solidFill>
                <a:srgbClr val="FF0000"/>
              </a:solidFill>
            </a:endParaRPr>
          </a:p>
          <a:p>
            <a:r>
              <a:rPr lang="ar-SA" sz="2800" dirty="0"/>
              <a:t>عند توثيق كتب بلغة تختلف عن لغة البحث المكتوب ،فإن التوثيق يتم بالطريق المعتمدة في </a:t>
            </a:r>
            <a:r>
              <a:rPr lang="en-US" sz="2800" dirty="0"/>
              <a:t>APA6</a:t>
            </a:r>
            <a:r>
              <a:rPr lang="ar-SA" sz="2800" dirty="0"/>
              <a:t> ولكن مع إضافة ترجمة اسم المرجع.</a:t>
            </a:r>
            <a:endParaRPr lang="en-US" sz="2800" dirty="0"/>
          </a:p>
          <a:p>
            <a:r>
              <a:rPr lang="ar-SA" sz="2800" dirty="0">
                <a:solidFill>
                  <a:srgbClr val="FF0000"/>
                </a:solidFill>
              </a:rPr>
              <a:t>مثلا : </a:t>
            </a:r>
            <a:r>
              <a:rPr lang="ar-SA" sz="2800" dirty="0"/>
              <a:t>هذا كتاب قرئ باللغة الفرنسية ، وأراد الكاتب ترجمته نشر المرجع في وعاء إنجليزي .</a:t>
            </a:r>
            <a:endParaRPr lang="en-US" sz="2800" dirty="0"/>
          </a:p>
          <a:p>
            <a:pPr algn="l" rtl="0"/>
            <a:r>
              <a:rPr lang="en-US" sz="2800" dirty="0"/>
              <a:t>Piaget, J. (1966). </a:t>
            </a:r>
            <a:r>
              <a:rPr lang="en-US" sz="2800" i="1" dirty="0"/>
              <a:t>La </a:t>
            </a:r>
            <a:r>
              <a:rPr lang="en-US" sz="2800" i="1" dirty="0" err="1"/>
              <a:t>psychologie</a:t>
            </a:r>
            <a:r>
              <a:rPr lang="en-US" sz="2800" i="1" dirty="0"/>
              <a:t> de </a:t>
            </a:r>
            <a:r>
              <a:rPr lang="en-US" sz="2800" i="1" dirty="0" err="1"/>
              <a:t>l’enfant</a:t>
            </a:r>
            <a:r>
              <a:rPr lang="en-US" sz="2800" dirty="0"/>
              <a:t> [</a:t>
            </a:r>
            <a:r>
              <a:rPr lang="en-US" sz="2800" dirty="0" smtClean="0"/>
              <a:t>The</a:t>
            </a:r>
            <a:endParaRPr lang="ar-SA" sz="2800" dirty="0" smtClean="0"/>
          </a:p>
          <a:p>
            <a:pPr algn="l" rtl="0"/>
            <a:r>
              <a:rPr lang="ar-SA" sz="2800" dirty="0" smtClean="0">
                <a:solidFill>
                  <a:srgbClr val="FF0000"/>
                </a:solidFill>
              </a:rPr>
              <a:t>    </a:t>
            </a:r>
            <a:r>
              <a:rPr lang="en-US" sz="2800" dirty="0"/>
              <a:t>psychology of the child]. Paris, France: Presses </a:t>
            </a:r>
            <a:endParaRPr lang="ar-SA" sz="2800" dirty="0" smtClean="0"/>
          </a:p>
          <a:p>
            <a:pPr algn="l" rtl="0"/>
            <a:r>
              <a:rPr lang="ar-SA" sz="2800" dirty="0"/>
              <a:t> </a:t>
            </a:r>
            <a:r>
              <a:rPr lang="ar-SA" sz="2800" dirty="0" smtClean="0"/>
              <a:t>  </a:t>
            </a:r>
            <a:r>
              <a:rPr lang="en-US" sz="2800" dirty="0" smtClean="0"/>
              <a:t>the </a:t>
            </a:r>
            <a:r>
              <a:rPr lang="en-US" sz="2800" dirty="0"/>
              <a:t>child]. Paris, France: Presses </a:t>
            </a:r>
            <a:r>
              <a:rPr lang="en-US" sz="2800" dirty="0" err="1"/>
              <a:t>Universitaires</a:t>
            </a:r>
            <a:r>
              <a:rPr lang="ar-SA" sz="2800" dirty="0" smtClean="0"/>
              <a:t>    .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219200" y="381000"/>
            <a:ext cx="2235200" cy="9398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7645400" y="1193800"/>
            <a:ext cx="3581400" cy="80191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6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  <a:t>مستويات العناوين </a:t>
            </a:r>
            <a:br>
              <a:rPr lang="ar-SA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Adobe Garamond Pro Bold" panose="02020702060506020403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1624" y="2133599"/>
            <a:ext cx="10392988" cy="4367333"/>
          </a:xfrm>
        </p:spPr>
        <p:txBody>
          <a:bodyPr>
            <a:normAutofit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400" b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ar-AE" sz="3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(1-1-</a:t>
            </a:r>
            <a:r>
              <a:rPr lang="en-GB" sz="3000" b="1" dirty="0">
                <a:solidFill>
                  <a:srgbClr val="FF0000"/>
                </a:solidFill>
                <a:latin typeface="Calibri"/>
              </a:rPr>
              <a:t>2</a:t>
            </a:r>
            <a:r>
              <a:rPr lang="ar-AE" sz="3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)-مستويات العناوين </a:t>
            </a:r>
            <a:r>
              <a:rPr lang="ar-AE" sz="30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30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هناك </a:t>
            </a:r>
            <a:r>
              <a:rPr lang="ar-AE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خمسة</a:t>
            </a: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مستويات للعناوين في </a:t>
            </a:r>
            <a:r>
              <a:rPr lang="en-GB" sz="2400" b="1" dirty="0">
                <a:solidFill>
                  <a:srgbClr val="002060"/>
                </a:solidFill>
                <a:latin typeface="Calibri"/>
              </a:rPr>
              <a:t>APA6</a:t>
            </a: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، وقد اختلف تنسيق هذه العناوين عما كان عليه في </a:t>
            </a:r>
            <a:r>
              <a:rPr lang="en-GB" sz="2400" b="1" dirty="0">
                <a:solidFill>
                  <a:srgbClr val="002060"/>
                </a:solidFill>
                <a:latin typeface="Calibri"/>
              </a:rPr>
              <a:t>APA5</a:t>
            </a: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.</a:t>
            </a:r>
            <a:endParaRPr lang="en-GB" sz="24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لا توضع كلمة </a:t>
            </a:r>
            <a:r>
              <a:rPr lang="ar-AE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مقدمة</a:t>
            </a: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كعنوان رئيسي ،حيث أنه من المتعارف عليه أن أول مقطع في المقال يبدأ المقدمة.</a:t>
            </a:r>
            <a:endParaRPr lang="en-GB" sz="24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ينظم الباحث المقال بحيث يجعل كل قسم من أقسامه معنونا </a:t>
            </a:r>
            <a:r>
              <a:rPr lang="ar-AE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بعنوان من المستوى الأول </a:t>
            </a: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24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عنوان المقال </a:t>
            </a: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لا يدخل ضمن مستويات العناوين .</a:t>
            </a:r>
            <a:endParaRPr lang="en-GB" sz="24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لا ي</a:t>
            </a: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شترط أن يستخدم الباحث جميع المستويات في مقاله .</a:t>
            </a:r>
            <a:endParaRPr lang="en-GB" sz="24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يجب </a:t>
            </a:r>
            <a:r>
              <a:rPr lang="ar-AE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عدم الاقتصار </a:t>
            </a: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على مستوى واحد من العناوين .</a:t>
            </a:r>
            <a:endParaRPr lang="en-GB" sz="2400" b="1" dirty="0">
              <a:solidFill>
                <a:srgbClr val="002060"/>
              </a:solidFill>
              <a:latin typeface="Calibri"/>
            </a:endParaRPr>
          </a:p>
          <a:p>
            <a:endParaRPr lang="ar-SA" b="1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584140" y="1905000"/>
            <a:ext cx="3920471" cy="766482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7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044756" y="2133600"/>
            <a:ext cx="8459855" cy="4140740"/>
          </a:xfrm>
        </p:spPr>
        <p:txBody>
          <a:bodyPr>
            <a:normAutofit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13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قواعد البيانات :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الرجوع إلى قاعدة بيانات تحوي معلومات كيفية أو كمية ،فإن هذه القواعد غالبا ما تكون في ملفات مستقلة ،ولذلك تتم كتابتها في قائمة المراجع بالشكل التالي :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Simmons Market Research Bureau.(2000). Simmons 	national consumer survey [Data file</a:t>
            </a:r>
            <a:r>
              <a:rPr lang="en-US" sz="2800" dirty="0">
                <a:solidFill>
                  <a:srgbClr val="002060"/>
                </a:solidFill>
                <a:latin typeface="Calibri"/>
              </a:rPr>
              <a:t>]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New York, 	NY: Author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أي أن وصف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[</a:t>
            </a:r>
            <a:r>
              <a:rPr lang="en-GB" sz="2800" dirty="0">
                <a:solidFill>
                  <a:srgbClr val="FF0000"/>
                </a:solidFill>
                <a:latin typeface="Calibri"/>
              </a:rPr>
              <a:t>Data file</a:t>
            </a:r>
            <a:r>
              <a:rPr lang="en-US" sz="2800" dirty="0">
                <a:solidFill>
                  <a:srgbClr val="002060"/>
                </a:solidFill>
                <a:latin typeface="Calibri"/>
              </a:rPr>
              <a:t>]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يضاف 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للمرجع بعد عنوان قاعدة البيانات 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7366000" y="1905000"/>
            <a:ext cx="4138611" cy="8890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0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58766" y="1905001"/>
            <a:ext cx="8245845" cy="4719536"/>
          </a:xfrm>
        </p:spPr>
        <p:txBody>
          <a:bodyPr>
            <a:normAutofit fontScale="850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14</a:t>
            </a: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SA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المدونات </a:t>
            </a:r>
            <a:endParaRPr lang="ar-SA" sz="2800" b="1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توثيق مدونة ،يتم توثيقها بكتابة اسم المؤلف (الاسم الأخير ، ثم الأول.) ثم التاريخ (السنة ،الشهر واليوم). ثم عنوان </a:t>
            </a:r>
            <a:r>
              <a:rPr lang="ar-SA" sz="2800" dirty="0" err="1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التدوينة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،ثم يكتب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[Web log post].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ثم يكتب : تم استرجاعها منها ويوضع رابط المدونة </a:t>
            </a:r>
            <a:r>
              <a:rPr lang="ar-SA" sz="28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ar-SA" sz="2800" dirty="0" smtClean="0">
              <a:solidFill>
                <a:srgbClr val="002060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l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Lincoln, D. S. (2009, January 23). The likeness and 	sameness of the ones in the middle.[Web log 	post].Retrieved  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GB" sz="2800" dirty="0">
                <a:solidFill>
                  <a:prstClr val="black"/>
                </a:solidFill>
                <a:latin typeface="Calibri"/>
                <a:hlinkClick r:id="rId2"/>
              </a:rPr>
              <a:t>http://www.blogspace.com/lincolnworld/2009/1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/23.php</a:t>
            </a:r>
            <a:r>
              <a:rPr lang="en-GB" sz="28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marL="0" lvl="0" indent="0" algn="l" defTabSz="914400">
              <a:spcBef>
                <a:spcPct val="20000"/>
              </a:spcBef>
              <a:buClrTx/>
              <a:buNone/>
            </a:pPr>
            <a:endParaRPr lang="ar-SA" sz="2800" dirty="0" smtClean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ar-SA" sz="2800" dirty="0">
              <a:solidFill>
                <a:prstClr val="black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dirty="0">
                <a:solidFill>
                  <a:prstClr val="black"/>
                </a:solidFill>
                <a:latin typeface="Calibri"/>
              </a:rPr>
              <a:t> </a:t>
            </a:r>
            <a:endParaRPr lang="ar-SA" sz="28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204199" y="1574800"/>
            <a:ext cx="3300411" cy="7874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88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600" b="1" dirty="0">
                <a:solidFill>
                  <a:srgbClr val="4F81BD">
                    <a:lumMod val="50000"/>
                  </a:srgbClr>
                </a:solidFill>
                <a:latin typeface="Calibri"/>
              </a:rPr>
              <a:t> </a:t>
            </a:r>
            <a:r>
              <a:rPr lang="ar-SA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SA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15</a:t>
            </a:r>
            <a:r>
              <a:rPr lang="ar-SA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SA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التوثيق لمقال مجهول الكاتب وتاريخ النشر من موقع على الإنترنت :</a:t>
            </a: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SA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توثيق مقال لا يعرف مؤلفه ولا تاريخ نشره يتم توثيقه بالشكل التالي : عنوان المقال بخط مائل ، </a:t>
            </a: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ثم (</a:t>
            </a:r>
            <a:r>
              <a:rPr lang="en-GB" sz="2600" dirty="0" err="1">
                <a:solidFill>
                  <a:srgbClr val="002060"/>
                </a:solidFill>
                <a:latin typeface="Calibri"/>
              </a:rPr>
              <a:t>n.d.</a:t>
            </a: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) مكان التاريخ . ثم يذكر : تم استرجاعه بتاريخ اليوم والشهر ،والسنة ، ويوضع رابط المقال .</a:t>
            </a:r>
            <a:endParaRPr lang="en-GB" sz="26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600" b="1" dirty="0">
              <a:solidFill>
                <a:prstClr val="black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600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600" i="1" dirty="0">
                <a:solidFill>
                  <a:srgbClr val="002060"/>
                </a:solidFill>
                <a:latin typeface="Calibri"/>
              </a:rPr>
              <a:t>Census data revisited. 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(</a:t>
            </a:r>
            <a:r>
              <a:rPr lang="en-GB" sz="2600" dirty="0" err="1">
                <a:solidFill>
                  <a:srgbClr val="002060"/>
                </a:solidFill>
                <a:latin typeface="Calibri"/>
              </a:rPr>
              <a:t>n.d.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). Retrieved March 9, 2009, </a:t>
            </a:r>
            <a:r>
              <a:rPr lang="en-GB" sz="2600" dirty="0" smtClean="0">
                <a:solidFill>
                  <a:srgbClr val="002060"/>
                </a:solidFill>
                <a:latin typeface="Calibri"/>
              </a:rPr>
              <a:t>from</a:t>
            </a:r>
            <a:endParaRPr lang="ar-SA" sz="2600" dirty="0" smtClean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ar-SA" sz="2600" dirty="0">
                <a:solidFill>
                  <a:srgbClr val="002060"/>
                </a:solidFill>
                <a:latin typeface="Calibri"/>
              </a:rPr>
              <a:t> </a:t>
            </a:r>
            <a:r>
              <a:rPr lang="en-GB" sz="2600" u="sng" dirty="0">
                <a:solidFill>
                  <a:prstClr val="black"/>
                </a:solidFill>
                <a:latin typeface="Calibri"/>
                <a:hlinkClick r:id="rId2"/>
              </a:rPr>
              <a:t>http://www.hersheysannualreport.com/2000/index.htm</a:t>
            </a:r>
            <a:r>
              <a:rPr lang="ar-SA" sz="2600" dirty="0" smtClean="0">
                <a:solidFill>
                  <a:srgbClr val="002060"/>
                </a:solidFill>
                <a:latin typeface="Calibri"/>
              </a:rPr>
              <a:t>     </a:t>
            </a:r>
            <a:endParaRPr lang="en-GB" sz="2600" dirty="0">
              <a:solidFill>
                <a:prstClr val="black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600" dirty="0">
              <a:solidFill>
                <a:prstClr val="black"/>
              </a:solidFill>
              <a:latin typeface="Calibri"/>
            </a:endParaRP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12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prstClr val="black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ملاحظات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لا يتم توثيق هذه المعلومات إلا للإشارة إلى وجود أمر أو ظاهرة معينة وليست لتأكيد معلومة علمية .</a:t>
            </a: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يتم كتابة تاريخ استرجاع المقال لأن المقال على الإنترنت قد يتغير مع مرور الوقت ،لكن إذا كان المقال غير قابل للتغيير فلا يكتب التاريخ . </a:t>
            </a: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إذا كان للمقال </a:t>
            </a:r>
            <a:r>
              <a:rPr lang="en-GB" sz="2800" b="1" dirty="0">
                <a:solidFill>
                  <a:srgbClr val="002060"/>
                </a:solidFill>
                <a:latin typeface="Calibri"/>
              </a:rPr>
              <a:t>DOI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فتتم كتابته بنفس الطريقة السابقة .</a:t>
            </a: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endParaRPr lang="ar-SA" b="1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62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(2-3-</a:t>
            </a:r>
            <a:r>
              <a:rPr lang="en-US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16</a:t>
            </a:r>
            <a:r>
              <a:rPr lang="ar-SA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SA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التوثيق لمقال </a:t>
            </a:r>
            <a:r>
              <a:rPr lang="ar-SA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من جريدة :</a:t>
            </a:r>
          </a:p>
          <a:p>
            <a:pPr algn="l" rtl="0"/>
            <a:r>
              <a:rPr lang="en-US" sz="26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Schwartz, J.(1993, 30 September ) .</a:t>
            </a:r>
            <a:r>
              <a:rPr lang="en-US" sz="2600" b="1" dirty="0" err="1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Obesily</a:t>
            </a:r>
            <a:r>
              <a:rPr lang="en-US" sz="26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affects economic</a:t>
            </a:r>
          </a:p>
          <a:p>
            <a:pPr marL="0" indent="0" algn="l" rtl="0">
              <a:buNone/>
            </a:pPr>
            <a:r>
              <a:rPr lang="en-US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n-US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          </a:t>
            </a:r>
            <a:r>
              <a:rPr lang="en-US" sz="2600" b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,social </a:t>
            </a:r>
            <a:r>
              <a:rPr lang="en-US" sz="2600" b="1" dirty="0" err="1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status.</a:t>
            </a:r>
            <a:r>
              <a:rPr lang="en-US" sz="2600" b="1" i="1" dirty="0" err="1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The</a:t>
            </a:r>
            <a:r>
              <a:rPr lang="en-US" sz="2600" b="1" i="1" dirty="0" smtClean="0">
                <a:solidFill>
                  <a:srgbClr val="003760"/>
                </a:solidFill>
                <a:latin typeface="Calibri"/>
                <a:cs typeface="Arial" panose="020B0604020202020204" pitchFamily="34" charset="0"/>
              </a:rPr>
              <a:t> Washington Post ,pp.A1,A4.</a:t>
            </a:r>
            <a:endParaRPr lang="en-US" dirty="0">
              <a:solidFill>
                <a:srgbClr val="0037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7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583096"/>
            <a:ext cx="8915400" cy="5328126"/>
          </a:xfrm>
        </p:spPr>
        <p:txBody>
          <a:bodyPr>
            <a:norm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(2-3-</a:t>
            </a:r>
            <a:r>
              <a:rPr lang="en-US" sz="2000" b="1" dirty="0" smtClean="0">
                <a:solidFill>
                  <a:srgbClr val="FF0000"/>
                </a:solidFill>
              </a:rPr>
              <a:t>17</a:t>
            </a:r>
            <a:r>
              <a:rPr lang="ar-SA" sz="2000" b="1" dirty="0" smtClean="0">
                <a:solidFill>
                  <a:srgbClr val="FF0000"/>
                </a:solidFill>
              </a:rPr>
              <a:t>) توثيق الأطروحة ( رسالة ماجستير أو دكتوراه ):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ar-SA" sz="2000" b="1" dirty="0" smtClean="0">
              <a:solidFill>
                <a:srgbClr val="FF0000"/>
              </a:solidFill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2000" dirty="0" smtClean="0">
                <a:solidFill>
                  <a:srgbClr val="002060"/>
                </a:solidFill>
              </a:rPr>
              <a:t>يكتب </a:t>
            </a:r>
            <a:r>
              <a:rPr lang="ar-SA" sz="2000" dirty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الاسم الأخير،الاسم الأول.(التاريخ). </a:t>
            </a:r>
            <a:r>
              <a:rPr lang="ar-SA" sz="2000" i="1" dirty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عنوان الرسالة (بخط مائل).</a:t>
            </a:r>
            <a:r>
              <a:rPr lang="ar-SA" sz="2000" dirty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الدرجة العلمية.اسم الجامعة ،الكلية،عدد الصفحات</a:t>
            </a:r>
            <a:r>
              <a:rPr lang="ar-SA" sz="2000" dirty="0" smtClean="0">
                <a:solidFill>
                  <a:srgbClr val="002060"/>
                </a:solidFill>
                <a:latin typeface="Calibri"/>
                <a:ea typeface="Times New Roman"/>
                <a:cs typeface="Arial"/>
              </a:rPr>
              <a:t>.</a:t>
            </a:r>
          </a:p>
          <a:p>
            <a:pPr marL="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endParaRPr lang="en-US" sz="1600" dirty="0" smtClean="0">
              <a:solidFill>
                <a:srgbClr val="002060"/>
              </a:solidFill>
              <a:latin typeface="Calibri"/>
              <a:ea typeface="Times New Roman"/>
              <a:cs typeface="Arial"/>
            </a:endParaRPr>
          </a:p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en-US" sz="2000" b="1" dirty="0" err="1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Bahatheg</a:t>
            </a:r>
            <a:r>
              <a:rPr lang="en-US" sz="20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, R. (2011). </a:t>
            </a:r>
            <a:r>
              <a:rPr lang="en-US" sz="2000" b="1" i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How the use of Montessori sensorial material </a:t>
            </a:r>
            <a:endParaRPr lang="en-US" sz="1600" b="1" dirty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en-US" sz="20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          </a:t>
            </a:r>
            <a:r>
              <a:rPr lang="en-US" sz="2000" b="1" i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supports children’s creative problem solving in the pre-school </a:t>
            </a:r>
            <a:endParaRPr lang="en-US" sz="1600" b="1" dirty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en-US" sz="20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           </a:t>
            </a:r>
            <a:r>
              <a:rPr lang="en-US" sz="2000" b="1" i="1" dirty="0" err="1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classroom.</a:t>
            </a:r>
            <a:r>
              <a:rPr lang="en-US" sz="2000" b="1" dirty="0" err="1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Doctoral</a:t>
            </a:r>
            <a:r>
              <a:rPr lang="en-US" sz="20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en-US" sz="2000" b="1" dirty="0" err="1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Thesis.University</a:t>
            </a:r>
            <a:r>
              <a:rPr lang="en-US" sz="20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of Southampton, Education, </a:t>
            </a:r>
            <a:endParaRPr lang="en-US" sz="1600" b="1" dirty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en-US" sz="2000" b="1" dirty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           444pp</a:t>
            </a:r>
            <a:r>
              <a:rPr lang="en-US" sz="2000" b="1" u="sng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.</a:t>
            </a:r>
            <a:endParaRPr lang="ar-SA" sz="2000" b="1" u="sng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90170" algn="r"/>
                <a:tab pos="450215" algn="r"/>
              </a:tabLst>
            </a:pPr>
            <a:r>
              <a:rPr lang="ar-SA" sz="1600" b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إذا كانت الرسالة غير منشورة يكتب عقب عنوان الرسالة ( غير منشورة )</a:t>
            </a:r>
            <a:r>
              <a:rPr lang="en-US" sz="1600" b="1" dirty="0" smtClean="0">
                <a:solidFill>
                  <a:srgbClr val="003760"/>
                </a:solidFill>
                <a:latin typeface="Calibri"/>
                <a:ea typeface="Times New Roman"/>
                <a:cs typeface="Arial"/>
              </a:rPr>
              <a:t>(  Unpublished )</a:t>
            </a:r>
            <a:endParaRPr lang="ar-SA" sz="1600" b="1" dirty="0" smtClean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>
                <a:tab pos="90170" algn="r"/>
                <a:tab pos="450215" algn="r"/>
              </a:tabLst>
            </a:pPr>
            <a:endParaRPr lang="en-US" sz="1600" b="1" dirty="0">
              <a:solidFill>
                <a:srgbClr val="003760"/>
              </a:solidFill>
              <a:latin typeface="Calibri"/>
              <a:ea typeface="Times New Roman"/>
              <a:cs typeface="Arial"/>
            </a:endParaRPr>
          </a:p>
          <a:p>
            <a:pPr marL="0" marR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>
                <a:tab pos="90170" algn="r"/>
                <a:tab pos="450215" algn="r"/>
              </a:tabLst>
            </a:pPr>
            <a:endParaRPr lang="en-US" sz="1600" dirty="0">
              <a:latin typeface="Calibri"/>
              <a:ea typeface="Times New Roman"/>
              <a:cs typeface="Arial"/>
            </a:endParaRPr>
          </a:p>
          <a:p>
            <a:pPr algn="l" rtl="0"/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3962400" y="406400"/>
            <a:ext cx="7162800" cy="8382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42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433863" y="2143327"/>
            <a:ext cx="7954015" cy="4345021"/>
          </a:xfrm>
        </p:spPr>
        <p:txBody>
          <a:bodyPr>
            <a:normAutofit fontScale="925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18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المؤتمرات والجلسات العلمية :</a:t>
            </a: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18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-1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 توثيق ورقة علمية نشرت في جلسة في مؤتمر 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يتم كتابة اسم المشاركين ثم التاريخ (السنة ،الشهر). ثم عنوان </a:t>
            </a:r>
            <a:r>
              <a:rPr lang="ar-AE" sz="26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الورقة.</a:t>
            </a:r>
            <a:r>
              <a:rPr lang="ar-SA" sz="2600" dirty="0" err="1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فى</a:t>
            </a:r>
            <a:r>
              <a:rPr lang="ar-AE" sz="2600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اسم منظم الجلسة </a:t>
            </a:r>
            <a:r>
              <a:rPr lang="ar-AE" sz="26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الاسم الأول ثم الأخير </a:t>
            </a: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6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منظم)</a:t>
            </a: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 عنوان الجلسة بخط مائل. الجلسة عقدت في مؤتمر ... ، الموقع .</a:t>
            </a:r>
            <a:endParaRPr lang="en-GB" sz="2600" dirty="0">
              <a:solidFill>
                <a:srgbClr val="002060"/>
              </a:solidFill>
              <a:latin typeface="Calibri"/>
            </a:endParaRPr>
          </a:p>
          <a:p>
            <a:pPr lvl="0" algn="just" defTabSz="914400" rtl="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6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600" dirty="0">
                <a:solidFill>
                  <a:srgbClr val="002060"/>
                </a:solidFill>
                <a:latin typeface="Calibri"/>
              </a:rPr>
              <a:t>Brown, C. (1991, September). Learning difficulty</a:t>
            </a:r>
            <a:r>
              <a:rPr lang="en-GB" sz="2600" dirty="0" smtClean="0">
                <a:solidFill>
                  <a:srgbClr val="002060"/>
                </a:solidFill>
                <a:latin typeface="Calibri"/>
              </a:rPr>
              <a:t>. In 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M. 	William (Chair), </a:t>
            </a:r>
            <a:r>
              <a:rPr lang="en-GB" sz="2600" i="1" dirty="0">
                <a:solidFill>
                  <a:srgbClr val="002060"/>
                </a:solidFill>
                <a:latin typeface="Calibri"/>
              </a:rPr>
              <a:t>Learning Disability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. Symposium 	conducted at the meeting of psychology, New York, 	Light Hall.</a:t>
            </a:r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451600" y="1905000"/>
            <a:ext cx="5053012" cy="70147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902200" y="2844800"/>
            <a:ext cx="6602412" cy="533400"/>
          </a:xfrm>
          <a:prstGeom prst="roundRect">
            <a:avLst/>
          </a:prstGeom>
          <a:noFill/>
          <a:ln w="38100">
            <a:solidFill>
              <a:srgbClr val="35B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54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104" y="244731"/>
            <a:ext cx="8911687" cy="1280890"/>
          </a:xfrm>
        </p:spPr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986390" y="1721795"/>
            <a:ext cx="8518221" cy="4834647"/>
          </a:xfrm>
        </p:spPr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-3-</a:t>
            </a:r>
            <a:r>
              <a:rPr lang="en-US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18</a:t>
            </a: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-2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)-توثيق ورقة علمية في مؤتمر منشورة على موقع المؤتمر :</a:t>
            </a:r>
            <a:endParaRPr lang="en-GB" sz="26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توثيق ورقة بحثية نشرت في موقع المؤتمر يتم كتابة اسم المؤلف (</a:t>
            </a:r>
            <a:r>
              <a:rPr lang="ar-AE" sz="26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التاريخ/ السنة ،الشهر</a:t>
            </a: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). عنوان الورقة </a:t>
            </a:r>
            <a:r>
              <a:rPr lang="ar-AE" sz="26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بخط مائل</a:t>
            </a: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 تم عرضها في المؤتمر الخامس، المدينة، تم استرجاع الملخص من (</a:t>
            </a:r>
            <a:r>
              <a:rPr lang="ar-AE" sz="26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الرابط)</a:t>
            </a:r>
            <a:r>
              <a:rPr lang="ar-AE" sz="26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26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</a:t>
            </a:r>
            <a:r>
              <a:rPr lang="ar-AE" sz="2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  <a:endParaRPr lang="en-GB" sz="2600" dirty="0">
              <a:solidFill>
                <a:srgbClr val="FF0000"/>
              </a:solidFill>
              <a:latin typeface="Calibri"/>
            </a:endParaRPr>
          </a:p>
          <a:p>
            <a:pPr marL="0" lvl="0" indent="0" algn="l" defTabSz="914400" rtl="0">
              <a:spcBef>
                <a:spcPct val="20000"/>
              </a:spcBef>
              <a:buClrTx/>
              <a:buNone/>
            </a:pPr>
            <a:r>
              <a:rPr lang="en-GB" sz="2600" dirty="0">
                <a:solidFill>
                  <a:srgbClr val="002060"/>
                </a:solidFill>
                <a:latin typeface="Calibri"/>
              </a:rPr>
              <a:t>Brown, C. (2007, May). </a:t>
            </a:r>
            <a:r>
              <a:rPr lang="en-GB" sz="2600" i="1" dirty="0">
                <a:solidFill>
                  <a:srgbClr val="002060"/>
                </a:solidFill>
                <a:latin typeface="Calibri"/>
              </a:rPr>
              <a:t>Reading comprehension and 	lessoning </a:t>
            </a:r>
            <a:r>
              <a:rPr lang="en-GB" sz="2600" i="1" dirty="0" err="1">
                <a:solidFill>
                  <a:srgbClr val="002060"/>
                </a:solidFill>
                <a:latin typeface="Calibri"/>
              </a:rPr>
              <a:t>comprehension.</a:t>
            </a:r>
            <a:r>
              <a:rPr lang="en-GB" sz="2600" dirty="0" err="1">
                <a:solidFill>
                  <a:srgbClr val="002060"/>
                </a:solidFill>
                <a:latin typeface="Calibri"/>
              </a:rPr>
              <a:t>Paper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  presented  at the 	Seventh  International Conference in the Press 	Information 	System, </a:t>
            </a:r>
            <a:r>
              <a:rPr lang="en-GB" sz="2600" dirty="0" err="1">
                <a:solidFill>
                  <a:srgbClr val="002060"/>
                </a:solidFill>
                <a:latin typeface="Calibri"/>
              </a:rPr>
              <a:t>Lafyette</a:t>
            </a:r>
            <a:r>
              <a:rPr lang="en-GB" sz="2600" dirty="0">
                <a:solidFill>
                  <a:srgbClr val="002060"/>
                </a:solidFill>
                <a:latin typeface="Calibri"/>
              </a:rPr>
              <a:t>, FL. Abstract  retrieved 	from http</a:t>
            </a:r>
            <a:r>
              <a:rPr lang="en-GB" sz="2600" dirty="0">
                <a:solidFill>
                  <a:prstClr val="black"/>
                </a:solidFill>
                <a:latin typeface="Calibri"/>
              </a:rPr>
              <a:t>: </a:t>
            </a:r>
            <a:r>
              <a:rPr lang="en-GB" sz="2600" u="sng" dirty="0">
                <a:solidFill>
                  <a:prstClr val="black"/>
                </a:solidFill>
                <a:latin typeface="Calibri"/>
                <a:hlinkClick r:id="rId2"/>
              </a:rPr>
              <a:t>www.iceg.com\re-2005abstracts_5.htm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429000" y="1525621"/>
            <a:ext cx="7997791" cy="73497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81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003760"/>
              </a:solidFill>
            </a:endParaRPr>
          </a:p>
          <a:p>
            <a:r>
              <a:rPr lang="ar-SA" sz="2400" dirty="0" smtClean="0">
                <a:solidFill>
                  <a:srgbClr val="003760"/>
                </a:solidFill>
              </a:rPr>
              <a:t>الشايع،فهد.(1425،ذوالقعدة). الإنتاج العلمي لأعضاء هيئة</a:t>
            </a:r>
          </a:p>
          <a:p>
            <a:r>
              <a:rPr lang="ar-SA" sz="2400" dirty="0">
                <a:solidFill>
                  <a:srgbClr val="003760"/>
                </a:solidFill>
              </a:rPr>
              <a:t> </a:t>
            </a:r>
            <a:r>
              <a:rPr lang="ar-SA" sz="2400" dirty="0" smtClean="0">
                <a:solidFill>
                  <a:srgbClr val="003760"/>
                </a:solidFill>
              </a:rPr>
              <a:t>     </a:t>
            </a:r>
            <a:r>
              <a:rPr lang="ar-SA" sz="2400" dirty="0">
                <a:solidFill>
                  <a:srgbClr val="003760"/>
                </a:solidFill>
              </a:rPr>
              <a:t>التدريس </a:t>
            </a:r>
            <a:r>
              <a:rPr lang="en-US" sz="2400" dirty="0">
                <a:solidFill>
                  <a:srgbClr val="003760"/>
                </a:solidFill>
              </a:rPr>
              <a:t>       </a:t>
            </a:r>
            <a:r>
              <a:rPr lang="ar-SA" sz="2400" dirty="0">
                <a:solidFill>
                  <a:srgbClr val="003760"/>
                </a:solidFill>
              </a:rPr>
              <a:t>في كليات العلوم الإنسانية في جامعة </a:t>
            </a:r>
            <a:r>
              <a:rPr lang="ar-SA" sz="2400" dirty="0" smtClean="0">
                <a:solidFill>
                  <a:srgbClr val="003760"/>
                </a:solidFill>
              </a:rPr>
              <a:t>الملك</a:t>
            </a:r>
          </a:p>
          <a:p>
            <a:r>
              <a:rPr lang="ar-SA" sz="2400" dirty="0">
                <a:solidFill>
                  <a:srgbClr val="003760"/>
                </a:solidFill>
              </a:rPr>
              <a:t>      سعود ومعوقاته. </a:t>
            </a:r>
            <a:r>
              <a:rPr lang="en-US" sz="2400" dirty="0">
                <a:solidFill>
                  <a:srgbClr val="003760"/>
                </a:solidFill>
              </a:rPr>
              <a:t>         </a:t>
            </a:r>
            <a:r>
              <a:rPr lang="ar-SA" sz="2400" i="1" dirty="0">
                <a:solidFill>
                  <a:srgbClr val="FF0000"/>
                </a:solidFill>
              </a:rPr>
              <a:t>بحث مقدم في ندوة تنمية أعضاء </a:t>
            </a:r>
            <a:r>
              <a:rPr lang="ar-SA" sz="2400" i="1" dirty="0" smtClean="0">
                <a:solidFill>
                  <a:srgbClr val="FF0000"/>
                </a:solidFill>
              </a:rPr>
              <a:t>هيئة</a:t>
            </a:r>
          </a:p>
          <a:p>
            <a:r>
              <a:rPr lang="ar-SA" sz="2400" i="1" dirty="0">
                <a:solidFill>
                  <a:srgbClr val="FF0000"/>
                </a:solidFill>
              </a:rPr>
              <a:t>      التدريس في مؤسسات </a:t>
            </a:r>
            <a:r>
              <a:rPr lang="en-US" sz="2400" i="1" dirty="0">
                <a:solidFill>
                  <a:srgbClr val="FF0000"/>
                </a:solidFill>
              </a:rPr>
              <a:t>       </a:t>
            </a:r>
            <a:r>
              <a:rPr lang="ar-SA" sz="2400" i="1" dirty="0">
                <a:solidFill>
                  <a:srgbClr val="FF0000"/>
                </a:solidFill>
              </a:rPr>
              <a:t>التعليم العالي</a:t>
            </a:r>
            <a:r>
              <a:rPr lang="ar-SA" sz="2400" dirty="0">
                <a:solidFill>
                  <a:srgbClr val="FF0000"/>
                </a:solidFill>
              </a:rPr>
              <a:t>: التحديات </a:t>
            </a:r>
            <a:r>
              <a:rPr lang="ar-SA" sz="2400" dirty="0" smtClean="0">
                <a:solidFill>
                  <a:srgbClr val="FF0000"/>
                </a:solidFill>
              </a:rPr>
              <a:t>والتطوير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       </a:t>
            </a:r>
            <a:r>
              <a:rPr lang="ar-SA" sz="2400" dirty="0">
                <a:solidFill>
                  <a:srgbClr val="003760"/>
                </a:solidFill>
              </a:rPr>
              <a:t>. جامعة الملك </a:t>
            </a:r>
            <a:r>
              <a:rPr lang="ar-SA" sz="2400" dirty="0" err="1">
                <a:solidFill>
                  <a:srgbClr val="003760"/>
                </a:solidFill>
              </a:rPr>
              <a:t>سعود,الرياض</a:t>
            </a:r>
            <a:r>
              <a:rPr lang="ar-SA" sz="2400" dirty="0">
                <a:solidFill>
                  <a:srgbClr val="003760"/>
                </a:solidFill>
              </a:rPr>
              <a:t> </a:t>
            </a:r>
            <a:r>
              <a:rPr lang="en-US" sz="2400" dirty="0">
                <a:solidFill>
                  <a:srgbClr val="003760"/>
                </a:solidFill>
              </a:rPr>
              <a:t>        </a:t>
            </a:r>
            <a:r>
              <a:rPr lang="ar-SA" sz="2400" dirty="0">
                <a:solidFill>
                  <a:srgbClr val="003760"/>
                </a:solidFill>
              </a:rPr>
              <a:t>,السعودية</a:t>
            </a:r>
            <a:r>
              <a:rPr lang="ar-SA" sz="2400" dirty="0" smtClean="0">
                <a:solidFill>
                  <a:srgbClr val="003760"/>
                </a:solidFill>
              </a:rPr>
              <a:t>.</a:t>
            </a:r>
            <a:endParaRPr lang="en-US" sz="2400" dirty="0">
              <a:solidFill>
                <a:srgbClr val="003760"/>
              </a:solidFill>
            </a:endParaRPr>
          </a:p>
          <a:p>
            <a:endParaRPr lang="en-US" sz="2400" dirty="0">
              <a:solidFill>
                <a:srgbClr val="003760"/>
              </a:solidFill>
            </a:endParaRPr>
          </a:p>
          <a:p>
            <a:endParaRPr lang="en-US" sz="2400" dirty="0">
              <a:solidFill>
                <a:srgbClr val="0037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63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12380" y="128000"/>
            <a:ext cx="8911687" cy="1165779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937754" y="1293778"/>
            <a:ext cx="8268510" cy="4669277"/>
          </a:xfrm>
        </p:spPr>
        <p:txBody>
          <a:bodyPr>
            <a:normAutofit fontScale="92500"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SA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(2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19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مراجعة لفيديو 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يتم توثيق مراجعات الفيديو بنفس الكيفية التي يتم بها توثيق مراجعات الكتب.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prstClr val="black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Andrews, C. (2007). Does the solution of problem 	work? [Review of DVD </a:t>
            </a:r>
            <a:r>
              <a:rPr lang="en-GB" sz="2800" i="1" dirty="0" err="1">
                <a:solidFill>
                  <a:srgbClr val="002060"/>
                </a:solidFill>
                <a:latin typeface="Calibri"/>
              </a:rPr>
              <a:t>Prief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 therapy of 	adolescence,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produced by American 	Psychological </a:t>
            </a:r>
            <a:r>
              <a:rPr lang="en-GB" sz="2800" dirty="0" smtClean="0">
                <a:solidFill>
                  <a:srgbClr val="002060"/>
                </a:solidFill>
                <a:latin typeface="Calibri"/>
              </a:rPr>
              <a:t>Association, 2007]. </a:t>
            </a:r>
            <a:r>
              <a:rPr lang="en-GB" sz="2800" i="1" dirty="0" err="1" smtClean="0">
                <a:solidFill>
                  <a:srgbClr val="002060"/>
                </a:solidFill>
                <a:latin typeface="Calibri"/>
              </a:rPr>
              <a:t>PsycCRITIQUES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, 	52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(51) 42-47. 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DOI:xxxx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.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858000" y="1293777"/>
            <a:ext cx="4348264" cy="535023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9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APA6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ar-S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93" y="947820"/>
            <a:ext cx="8799378" cy="5290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00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20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الصور والوسائط :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chemeClr val="accent2">
                    <a:lumMod val="50000"/>
                  </a:schemeClr>
                </a:solidFill>
                <a:latin typeface="Calibri"/>
                <a:cs typeface="Arial" panose="020B0604020202020204" pitchFamily="34" charset="0"/>
              </a:rPr>
              <a:t>يتم توثيق الوسائط بالشكل التالي : </a:t>
            </a:r>
            <a:endParaRPr lang="ar-AE" sz="2800" b="1" dirty="0" smtClean="0">
              <a:solidFill>
                <a:schemeClr val="accent2">
                  <a:lumMod val="50000"/>
                </a:schemeClr>
              </a:solidFill>
              <a:latin typeface="Calibri"/>
              <a:cs typeface="Arial" panose="020B0604020202020204" pitchFamily="34" charset="0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2800" b="1" dirty="0">
              <a:solidFill>
                <a:schemeClr val="accent2">
                  <a:lumMod val="50000"/>
                </a:schemeClr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اسم المنتج، (المنتج) و اسم المخرج (المخرج). (السنة).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]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صورة متحركة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[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 الدولة : الاستوديو 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 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Producer, A. (producer) &amp; Director, A. (director).(2009). 	[picture].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Contry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 of origin: studio. </a:t>
            </a:r>
          </a:p>
          <a:p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959600" y="1905000"/>
            <a:ext cx="4545012" cy="6604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2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21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الفيديو 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chemeClr val="accent3">
                    <a:lumMod val="50000"/>
                  </a:schemeClr>
                </a:solidFill>
                <a:latin typeface="Calibri"/>
                <a:cs typeface="Arial" panose="020B0604020202020204" pitchFamily="34" charset="0"/>
              </a:rPr>
              <a:t>عند توثيق الفيديو تتم كتابة المرجع بالشكل التالي :</a:t>
            </a:r>
            <a:endParaRPr lang="en-GB" sz="2800" b="1" dirty="0">
              <a:solidFill>
                <a:schemeClr val="accent3">
                  <a:lumMod val="50000"/>
                </a:schemeClr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اسم المنتج ثم توضع بين قوسين كلمة (المنتج). ثم يكتب التاريخ (السنة فقط). ثم عنوان الفيديو بخط مائل. ثم كلمة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.[DVD]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ثم يكتب : متوفر من ويوضع الرابط 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American Psychological Association. (producer). (2000). 	</a:t>
            </a:r>
            <a:r>
              <a:rPr lang="en-GB" sz="2800" i="1" dirty="0">
                <a:solidFill>
                  <a:srgbClr val="002060"/>
                </a:solidFill>
                <a:latin typeface="Calibri"/>
              </a:rPr>
              <a:t>Responding to the theory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.[DVD]. Available from 	http:www.apa.org\videos.htm.</a:t>
            </a: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229600" y="1905000"/>
            <a:ext cx="3275012" cy="6858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2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en-GB" sz="28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22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برنامج كمبيوتر : 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عند توثيق برنامج كمبيوتر تتم كتابة اسم البرنامج ( </a:t>
            </a:r>
            <a:r>
              <a:rPr lang="ar-AE" sz="28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الطبعة 2 مثلا 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) </a:t>
            </a:r>
            <a:r>
              <a:rPr lang="en-US" sz="2800" dirty="0">
                <a:solidFill>
                  <a:srgbClr val="002060"/>
                </a:solidFill>
                <a:latin typeface="Calibri"/>
              </a:rPr>
              <a:t>]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برنامج كمبيوتر </a:t>
            </a:r>
            <a:r>
              <a:rPr lang="en-US" sz="2800" dirty="0">
                <a:solidFill>
                  <a:srgbClr val="002060"/>
                </a:solidFill>
                <a:latin typeface="Calibri"/>
              </a:rPr>
              <a:t>[</a:t>
            </a:r>
            <a:r>
              <a:rPr lang="ar-SA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.اسم صاحب البرنامج: الناشر 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مثال :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E-prime (version 2) [Computer software].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Pearsons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, NJ: 	</a:t>
            </a:r>
            <a:r>
              <a:rPr lang="en-GB" sz="2800" dirty="0" err="1">
                <a:solidFill>
                  <a:srgbClr val="002060"/>
                </a:solidFill>
                <a:latin typeface="Calibri"/>
              </a:rPr>
              <a:t>Biostate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.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dirty="0">
              <a:solidFill>
                <a:prstClr val="black"/>
              </a:solidFill>
              <a:latin typeface="Calibri"/>
            </a:endParaRP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807200" y="1905000"/>
            <a:ext cx="4697412" cy="8128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6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قائمة المراجع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(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2-3-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23</a:t>
            </a:r>
            <a:r>
              <a:rPr lang="ar-AE" sz="28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)-</a:t>
            </a:r>
            <a:r>
              <a:rPr lang="ar-AE" sz="28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توثيق جهاز : 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b="1" dirty="0">
                <a:solidFill>
                  <a:schemeClr val="accent3">
                    <a:lumMod val="50000"/>
                  </a:schemeClr>
                </a:solidFill>
                <a:latin typeface="Calibri"/>
                <a:cs typeface="Arial" panose="020B0604020202020204" pitchFamily="34" charset="0"/>
              </a:rPr>
              <a:t>عند توثيق جهاز مشار إليه أو مستخدم في البحث ،تتم كتابته بالشكل التالي :</a:t>
            </a:r>
            <a:endParaRPr lang="en-GB" sz="2800" b="1" dirty="0">
              <a:solidFill>
                <a:schemeClr val="accent3">
                  <a:lumMod val="50000"/>
                </a:schemeClr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اسم الجهاز ثم </a:t>
            </a:r>
            <a:r>
              <a:rPr lang="en-GB" sz="2800" dirty="0">
                <a:solidFill>
                  <a:srgbClr val="002060"/>
                </a:solidFill>
                <a:latin typeface="Calibri"/>
              </a:rPr>
              <a:t>[apparatus &amp; software].</a:t>
            </a:r>
            <a:r>
              <a:rPr lang="ar-AE" sz="2800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ثم تاريخ الإنتاج (السنة). ثم مدينة , ودولة الانتاج : ثم المنتج .</a:t>
            </a:r>
            <a:endParaRPr lang="en-GB" sz="2800" dirty="0">
              <a:solidFill>
                <a:srgbClr val="002060"/>
              </a:solidFill>
              <a:latin typeface="Calibri"/>
            </a:endParaRPr>
          </a:p>
          <a:p>
            <a:pPr marL="0" lvl="0" indent="0" algn="just" defTabSz="914400" rtl="0">
              <a:spcBef>
                <a:spcPct val="20000"/>
              </a:spcBef>
              <a:buClrTx/>
              <a:buNone/>
            </a:pPr>
            <a:r>
              <a:rPr lang="en-GB" sz="2800" dirty="0">
                <a:solidFill>
                  <a:srgbClr val="002060"/>
                </a:solidFill>
                <a:latin typeface="Calibri"/>
              </a:rPr>
              <a:t>CCTV [apparatus &amp; software]. (2004). New York: Unite, 	States: SR. </a:t>
            </a:r>
          </a:p>
          <a:p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255000" y="1905000"/>
            <a:ext cx="3249612" cy="7112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34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254" y="292100"/>
            <a:ext cx="5851318" cy="561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74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749030"/>
            <a:ext cx="8915400" cy="5162192"/>
          </a:xfrm>
        </p:spPr>
        <p:txBody>
          <a:bodyPr/>
          <a:lstStyle/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ar-AE" sz="31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انتهت عناصر ورشة عمل </a:t>
            </a: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endParaRPr lang="ar-AE" sz="2400" b="1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endParaRPr lang="ar-AE" sz="2400" b="1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ويسعدنا استقبال أي استفسارات </a:t>
            </a: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ar-AE" sz="24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وللحصول على مزيد من المعلومات يمكن الرجوع إلى :</a:t>
            </a: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ar-AE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دليل جمعية علم النفس الأمريكية السادس </a:t>
            </a:r>
            <a:endParaRPr lang="fr-FR" sz="2400" b="1" dirty="0">
              <a:solidFill>
                <a:srgbClr val="FF0000"/>
              </a:solidFill>
              <a:latin typeface="Calibri"/>
            </a:endParaRP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fr-FR" sz="2400" b="1" dirty="0">
                <a:solidFill>
                  <a:srgbClr val="FF0000"/>
                </a:solidFill>
                <a:latin typeface="Calibri"/>
              </a:rPr>
              <a:t>(APA6)</a:t>
            </a: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endParaRPr lang="fr-FR" sz="2400" dirty="0">
              <a:solidFill>
                <a:prstClr val="black"/>
              </a:solidFill>
              <a:latin typeface="Calibri"/>
            </a:endParaRP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ar-AE" sz="2400" b="1" dirty="0">
                <a:solidFill>
                  <a:srgbClr val="8064A2">
                    <a:lumMod val="50000"/>
                  </a:srgbClr>
                </a:solidFill>
                <a:latin typeface="Calibri"/>
                <a:cs typeface="Arial" panose="020B0604020202020204" pitchFamily="34" charset="0"/>
              </a:rPr>
              <a:t>مع تحيات </a:t>
            </a: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ar-AE" sz="2400" b="1" dirty="0">
                <a:solidFill>
                  <a:schemeClr val="accent2">
                    <a:lumMod val="50000"/>
                  </a:schemeClr>
                </a:solidFill>
                <a:latin typeface="Calibri"/>
                <a:cs typeface="Arial" panose="020B0604020202020204" pitchFamily="34" charset="0"/>
              </a:rPr>
              <a:t>الدكتورة أمل الدوة :</a:t>
            </a:r>
            <a:r>
              <a:rPr lang="en-GB" sz="2400" b="1" dirty="0">
                <a:solidFill>
                  <a:schemeClr val="accent2">
                    <a:lumMod val="50000"/>
                  </a:schemeClr>
                </a:solidFill>
                <a:latin typeface="Calibri"/>
              </a:rPr>
              <a:t>amalm@ksu.edu.sa</a:t>
            </a:r>
            <a:endParaRPr lang="ar-AE" sz="2400" b="1" dirty="0">
              <a:solidFill>
                <a:schemeClr val="accent2">
                  <a:lumMod val="50000"/>
                </a:schemeClr>
              </a:solidFill>
              <a:latin typeface="Calibri"/>
              <a:cs typeface="Arial" panose="020B0604020202020204" pitchFamily="34" charset="0"/>
            </a:endParaRPr>
          </a:p>
          <a:p>
            <a:pPr marL="0" lvl="0" indent="0" algn="ctr" defTabSz="914400">
              <a:spcBef>
                <a:spcPct val="20000"/>
              </a:spcBef>
              <a:buClrTx/>
              <a:buNone/>
            </a:pPr>
            <a:r>
              <a:rPr lang="ar-AE" sz="2400" b="1" dirty="0">
                <a:solidFill>
                  <a:schemeClr val="accent2">
                    <a:lumMod val="50000"/>
                  </a:schemeClr>
                </a:solidFill>
                <a:latin typeface="Calibri"/>
                <a:cs typeface="Arial" panose="020B0604020202020204" pitchFamily="34" charset="0"/>
              </a:rPr>
              <a:t>الدكتورة سمية النجاشي: </a:t>
            </a:r>
            <a:r>
              <a:rPr lang="en-GB" sz="2400" b="1" dirty="0">
                <a:solidFill>
                  <a:schemeClr val="accent2">
                    <a:lumMod val="50000"/>
                  </a:schemeClr>
                </a:solidFill>
                <a:latin typeface="Calibri"/>
              </a:rPr>
              <a:t>salnajashi@ksu.edu.sa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989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الرسوم البيانية والجداول </a:t>
            </a:r>
            <a:b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APA6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52282" y="2133599"/>
            <a:ext cx="10052330" cy="4367334"/>
          </a:xfrm>
        </p:spPr>
        <p:txBody>
          <a:bodyPr/>
          <a:lstStyle/>
          <a:p>
            <a:pPr marL="0" lvl="0" indent="0" algn="just" defTabSz="914400">
              <a:spcBef>
                <a:spcPct val="20000"/>
              </a:spcBef>
              <a:buClrTx/>
              <a:buNone/>
            </a:pPr>
            <a:r>
              <a:rPr lang="ar-AE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  <a:t>(1-2)-الرسوم البيانية والجداول في 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APA6</a:t>
            </a:r>
            <a:r>
              <a:rPr lang="ar-AE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  <a:t>:</a:t>
            </a:r>
          </a:p>
          <a:p>
            <a:pPr marL="0" lvl="0" indent="0" algn="just" defTabSz="914400">
              <a:spcBef>
                <a:spcPct val="20000"/>
              </a:spcBef>
              <a:buClrTx/>
              <a:buNone/>
            </a:pPr>
            <a:endParaRPr lang="en-GB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u="sng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الجداول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و</a:t>
            </a:r>
            <a:r>
              <a:rPr lang="ar-AE" sz="3200" b="1" u="sng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الرسوم البيانية 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توضع بعد </a:t>
            </a:r>
            <a:r>
              <a:rPr lang="ar-AE" sz="32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قائمة المراجع 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  <a:endParaRPr lang="en-GB" sz="32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يتم عرض الجداول </a:t>
            </a:r>
            <a:r>
              <a:rPr lang="ar-AE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 أولا </a:t>
            </a: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،ثم الرسوم البيانية </a:t>
            </a:r>
            <a:r>
              <a:rPr lang="ar-AE" sz="3200" b="1" dirty="0" smtClean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.</a:t>
            </a: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endParaRPr lang="en-GB" sz="32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كل جدول أو رسمة بيانية توضع في صفحة منفردة .</a:t>
            </a:r>
            <a:endParaRPr lang="en-GB" sz="3200" b="1" dirty="0">
              <a:solidFill>
                <a:srgbClr val="002060"/>
              </a:solidFill>
              <a:latin typeface="Calibri"/>
            </a:endParaRPr>
          </a:p>
          <a:p>
            <a:pPr lvl="0" algn="just" defTabSz="914400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ar-AE" sz="3200" b="1" dirty="0">
                <a:solidFill>
                  <a:srgbClr val="002060"/>
                </a:solidFill>
                <a:latin typeface="Calibri"/>
                <a:cs typeface="Arial" panose="020B0604020202020204" pitchFamily="34" charset="0"/>
              </a:rPr>
              <a:t>يتم ترتيب الجداول والرسوم البيانية حسب ترتيبها في النص .</a:t>
            </a:r>
            <a:endParaRPr lang="en-GB" sz="3200" b="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قواعد الكتابة و التوثيق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78071" y="1905000"/>
            <a:ext cx="5426541" cy="784412"/>
          </a:xfrm>
          <a:prstGeom prst="roundRect">
            <a:avLst/>
          </a:prstGeom>
          <a:noFill/>
          <a:ln w="38100">
            <a:solidFill>
              <a:srgbClr val="5F2E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8570258" y="3729318"/>
            <a:ext cx="1129553" cy="68329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307106" y="3729318"/>
            <a:ext cx="2069258" cy="68329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7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ربطة">
  <a:themeElements>
    <a:clrScheme name="أصفر برتقالي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بطة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بطة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6329</TotalTime>
  <Words>5079</Words>
  <Application>Microsoft Macintosh PowerPoint</Application>
  <PresentationFormat>Widescreen</PresentationFormat>
  <Paragraphs>675</Paragraphs>
  <Slides>85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98" baseType="lpstr">
      <vt:lpstr>Adobe Arabic</vt:lpstr>
      <vt:lpstr>Adobe Garamond Pro Bold</vt:lpstr>
      <vt:lpstr>Al Nile</vt:lpstr>
      <vt:lpstr>Calibri</vt:lpstr>
      <vt:lpstr>Century Gothic</vt:lpstr>
      <vt:lpstr>Tahoma</vt:lpstr>
      <vt:lpstr>Times New Roman</vt:lpstr>
      <vt:lpstr>Times-Bold</vt:lpstr>
      <vt:lpstr>Times-Roman</vt:lpstr>
      <vt:lpstr>Wingdings</vt:lpstr>
      <vt:lpstr>Wingdings 3</vt:lpstr>
      <vt:lpstr>Arial</vt:lpstr>
      <vt:lpstr>ربطة</vt:lpstr>
      <vt:lpstr>كتابة وتبويب المراجع  APA6  (American Psychological Association)</vt:lpstr>
      <vt:lpstr>أهداف ورشة العمل </vt:lpstr>
      <vt:lpstr>ما هو دليل APA6؟  </vt:lpstr>
      <vt:lpstr>مستويات العناوين  APA6</vt:lpstr>
      <vt:lpstr>مستويات العناوين  APA6</vt:lpstr>
      <vt:lpstr>نموذج لتنسيق صفحة العنوان </vt:lpstr>
      <vt:lpstr>مستويات العناوين  APA6</vt:lpstr>
      <vt:lpstr>APA6</vt:lpstr>
      <vt:lpstr>الرسوم البيانية والجداول  APA6</vt:lpstr>
      <vt:lpstr>الرسوم البيانية والجداول  APA6</vt:lpstr>
      <vt:lpstr>نموذج لجدول </vt:lpstr>
      <vt:lpstr>نموذج لجدول </vt:lpstr>
      <vt:lpstr>الرسوم البيانية والجداول  APA6</vt:lpstr>
      <vt:lpstr>PowerPoint Presentation</vt:lpstr>
      <vt:lpstr>الرسوم البيانية والجداول  APA6</vt:lpstr>
      <vt:lpstr>نموذج لرسم بياني </vt:lpstr>
      <vt:lpstr>APA6</vt:lpstr>
      <vt:lpstr>APA6</vt:lpstr>
      <vt:lpstr>APA6</vt:lpstr>
      <vt:lpstr>PowerPoint Presentation</vt:lpstr>
      <vt:lpstr>ما هو التوثيق ؟ </vt:lpstr>
      <vt:lpstr>APA6</vt:lpstr>
      <vt:lpstr>التوثيق في النص  APA6</vt:lpstr>
      <vt:lpstr>التوثيق في النص  APA6</vt:lpstr>
      <vt:lpstr>التوثيق في نهاية الاقتباس</vt:lpstr>
      <vt:lpstr>التوثيق في النص  APA6</vt:lpstr>
      <vt:lpstr>التوثيق في النص  APA6</vt:lpstr>
      <vt:lpstr>التوثيق في النص  APA6</vt:lpstr>
      <vt:lpstr>PowerPoint Presentation</vt:lpstr>
      <vt:lpstr>التوثيق في النص  APA6 </vt:lpstr>
      <vt:lpstr>التوثيق في النص  APA6</vt:lpstr>
      <vt:lpstr>التوثيق في النص  APA6</vt:lpstr>
      <vt:lpstr>التوثيق في النص  APA6</vt:lpstr>
      <vt:lpstr>التوثيق في النص  APA6</vt:lpstr>
      <vt:lpstr>التوثيق في النص  APA6</vt:lpstr>
      <vt:lpstr>PowerPoint Presentation</vt:lpstr>
      <vt:lpstr>التوثيق في النص  APA6</vt:lpstr>
      <vt:lpstr>التوثيق في النص  APA6</vt:lpstr>
      <vt:lpstr>التوثيق في النص  APA6</vt:lpstr>
      <vt:lpstr>التوثيق في النص  APA6</vt:lpstr>
      <vt:lpstr>التوثيق في النص  APA6</vt:lpstr>
      <vt:lpstr>التوثيق في النص  APA6</vt:lpstr>
      <vt:lpstr>التوثيق في النص  APA6</vt:lpstr>
      <vt:lpstr>التوثيق في النص  APA6</vt:lpstr>
      <vt:lpstr>قائمة المراجع  APA6</vt:lpstr>
      <vt:lpstr>قائمة المراجع  APA6</vt:lpstr>
      <vt:lpstr>PowerPoint Presentation</vt:lpstr>
      <vt:lpstr>قائمة المراجع APA6 </vt:lpstr>
      <vt:lpstr>قائمة المراجع  APA6</vt:lpstr>
      <vt:lpstr>قائمة المراجع  APA6</vt:lpstr>
      <vt:lpstr>PowerPoint Presentation</vt:lpstr>
      <vt:lpstr>الطريقة الجديدة لكتابة الرقم هي على شكل رابط : </vt:lpstr>
      <vt:lpstr>الطرق المقبولة القديمة ثم الحديثة  </vt:lpstr>
      <vt:lpstr>قائمة المراجع  APA6</vt:lpstr>
      <vt:lpstr>قائمة المراجع  APA6</vt:lpstr>
      <vt:lpstr>PowerPoint Presentation</vt:lpstr>
      <vt:lpstr>قائمة المراجع  APA6</vt:lpstr>
      <vt:lpstr>قائمة المراجع  APA6</vt:lpstr>
      <vt:lpstr>PowerPoint Presentation</vt:lpstr>
      <vt:lpstr>قائمة المراجع  APA6</vt:lpstr>
      <vt:lpstr>PowerPoint Presentation</vt:lpstr>
      <vt:lpstr>قائمة المراجع  APA6</vt:lpstr>
      <vt:lpstr>قائمة المراجع  APA6</vt:lpstr>
      <vt:lpstr>PowerPoint Presentation</vt:lpstr>
      <vt:lpstr>قائمة المراجع  APA6</vt:lpstr>
      <vt:lpstr>قائمة المراجع  APA6</vt:lpstr>
      <vt:lpstr>قائمة المراجع  APA6</vt:lpstr>
      <vt:lpstr>قائمة المراجع  APA6</vt:lpstr>
      <vt:lpstr>قائمة المراجع</vt:lpstr>
      <vt:lpstr>قائمة المراجع  APA6</vt:lpstr>
      <vt:lpstr>قائمة المراجع  APA6</vt:lpstr>
      <vt:lpstr>قائمة المراجع  APA6</vt:lpstr>
      <vt:lpstr>قائمة المراجع  APA6</vt:lpstr>
      <vt:lpstr>قائمة المراجع  APA6</vt:lpstr>
      <vt:lpstr>PowerPoint Presentation</vt:lpstr>
      <vt:lpstr>قائمة المراجع  APA6</vt:lpstr>
      <vt:lpstr>قائمة المراجع  APA6</vt:lpstr>
      <vt:lpstr>PowerPoint Presentation</vt:lpstr>
      <vt:lpstr>قائمة المراجع  APA6</vt:lpstr>
      <vt:lpstr>قائمة المراجع  APA6</vt:lpstr>
      <vt:lpstr>قائمة المراجع  APA6</vt:lpstr>
      <vt:lpstr>قائمة المراجع  APA6</vt:lpstr>
      <vt:lpstr>قائمة المراجع  APA6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كتابة وتبويب المراجع  APA6</dc:title>
  <dc:creator>sony</dc:creator>
  <cp:lastModifiedBy>maram gamal</cp:lastModifiedBy>
  <cp:revision>210</cp:revision>
  <dcterms:created xsi:type="dcterms:W3CDTF">2015-03-22T04:30:18Z</dcterms:created>
  <dcterms:modified xsi:type="dcterms:W3CDTF">2017-05-04T07:12:11Z</dcterms:modified>
</cp:coreProperties>
</file>