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33" r:id="rId1"/>
  </p:sldMasterIdLst>
  <p:notesMasterIdLst>
    <p:notesMasterId r:id="rId6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311" r:id="rId14"/>
    <p:sldId id="268" r:id="rId15"/>
    <p:sldId id="269" r:id="rId16"/>
    <p:sldId id="270" r:id="rId17"/>
    <p:sldId id="271" r:id="rId18"/>
    <p:sldId id="272" r:id="rId19"/>
    <p:sldId id="273" r:id="rId20"/>
    <p:sldId id="274" r:id="rId21"/>
    <p:sldId id="275" r:id="rId22"/>
    <p:sldId id="276" r:id="rId23"/>
    <p:sldId id="277" r:id="rId24"/>
    <p:sldId id="278" r:id="rId25"/>
    <p:sldId id="312" r:id="rId26"/>
    <p:sldId id="279" r:id="rId27"/>
    <p:sldId id="280" r:id="rId28"/>
    <p:sldId id="281" r:id="rId29"/>
    <p:sldId id="282" r:id="rId30"/>
    <p:sldId id="283" r:id="rId31"/>
    <p:sldId id="284" r:id="rId32"/>
    <p:sldId id="285" r:id="rId33"/>
    <p:sldId id="286" r:id="rId34"/>
    <p:sldId id="287" r:id="rId35"/>
    <p:sldId id="319" r:id="rId36"/>
    <p:sldId id="289" r:id="rId37"/>
    <p:sldId id="288" r:id="rId38"/>
    <p:sldId id="310" r:id="rId39"/>
    <p:sldId id="320" r:id="rId40"/>
    <p:sldId id="291" r:id="rId41"/>
    <p:sldId id="313" r:id="rId42"/>
    <p:sldId id="314" r:id="rId43"/>
    <p:sldId id="292" r:id="rId44"/>
    <p:sldId id="295" r:id="rId45"/>
    <p:sldId id="315" r:id="rId46"/>
    <p:sldId id="294" r:id="rId47"/>
    <p:sldId id="293" r:id="rId48"/>
    <p:sldId id="296" r:id="rId49"/>
    <p:sldId id="297" r:id="rId50"/>
    <p:sldId id="298" r:id="rId51"/>
    <p:sldId id="299" r:id="rId52"/>
    <p:sldId id="300" r:id="rId53"/>
    <p:sldId id="301" r:id="rId54"/>
    <p:sldId id="321" r:id="rId55"/>
    <p:sldId id="316" r:id="rId56"/>
    <p:sldId id="302" r:id="rId57"/>
    <p:sldId id="303" r:id="rId58"/>
    <p:sldId id="317" r:id="rId59"/>
    <p:sldId id="304" r:id="rId60"/>
    <p:sldId id="305" r:id="rId61"/>
    <p:sldId id="306" r:id="rId62"/>
    <p:sldId id="307" r:id="rId63"/>
    <p:sldId id="308" r:id="rId64"/>
    <p:sldId id="322" r:id="rId65"/>
    <p:sldId id="309" r:id="rId6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760"/>
    <a:srgbClr val="5F2E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3" autoAdjust="0"/>
    <p:restoredTop sz="94660"/>
  </p:normalViewPr>
  <p:slideViewPr>
    <p:cSldViewPr snapToGrid="0">
      <p:cViewPr varScale="1">
        <p:scale>
          <a:sx n="41" d="100"/>
          <a:sy n="41" d="100"/>
        </p:scale>
        <p:origin x="634" y="4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9639063E-1307-45D5-9052-62AC62691D66}" type="datetimeFigureOut">
              <a:rPr lang="ar-SA" smtClean="0"/>
              <a:t>04/05/1437</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F1AA3DF8-5852-455D-AA1C-E2FD1CBA5ECD}" type="slidenum">
              <a:rPr lang="ar-SA" smtClean="0"/>
              <a:t>‹#›</a:t>
            </a:fld>
            <a:endParaRPr lang="ar-SA"/>
          </a:p>
        </p:txBody>
      </p:sp>
    </p:spTree>
    <p:extLst>
      <p:ext uri="{BB962C8B-B14F-4D97-AF65-F5344CB8AC3E}">
        <p14:creationId xmlns:p14="http://schemas.microsoft.com/office/powerpoint/2010/main" val="229410248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F1AA3DF8-5852-455D-AA1C-E2FD1CBA5ECD}" type="slidenum">
              <a:rPr lang="ar-SA" smtClean="0"/>
              <a:t>2</a:t>
            </a:fld>
            <a:endParaRPr lang="ar-SA"/>
          </a:p>
        </p:txBody>
      </p:sp>
    </p:spTree>
    <p:extLst>
      <p:ext uri="{BB962C8B-B14F-4D97-AF65-F5344CB8AC3E}">
        <p14:creationId xmlns:p14="http://schemas.microsoft.com/office/powerpoint/2010/main" val="885075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F1AA3DF8-5852-455D-AA1C-E2FD1CBA5ECD}" type="slidenum">
              <a:rPr lang="ar-SA" smtClean="0"/>
              <a:t>4</a:t>
            </a:fld>
            <a:endParaRPr lang="ar-SA"/>
          </a:p>
        </p:txBody>
      </p:sp>
    </p:spTree>
    <p:extLst>
      <p:ext uri="{BB962C8B-B14F-4D97-AF65-F5344CB8AC3E}">
        <p14:creationId xmlns:p14="http://schemas.microsoft.com/office/powerpoint/2010/main" val="2954595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32486586-3137-44A0-86FF-9E31BF67ACDE}" type="datetime1">
              <a:rPr lang="ar-SA" smtClean="0"/>
              <a:t>04/05/1437</a:t>
            </a:fld>
            <a:endParaRPr lang="en-US" dirty="0"/>
          </a:p>
        </p:txBody>
      </p:sp>
      <p:sp>
        <p:nvSpPr>
          <p:cNvPr id="5" name="Footer Placeholder 4"/>
          <p:cNvSpPr>
            <a:spLocks noGrp="1"/>
          </p:cNvSpPr>
          <p:nvPr>
            <p:ph type="ftr" sz="quarter" idx="11"/>
          </p:nvPr>
        </p:nvSpPr>
        <p:spPr/>
        <p:txBody>
          <a:bodyPr/>
          <a:lstStyle/>
          <a:p>
            <a:r>
              <a:rPr lang="ar-SA" smtClean="0"/>
              <a:t>قواعد الكتابة و التوثيق</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7955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C665954-96E7-4958-8BB6-2BEEE2BBF932}" type="datetime1">
              <a:rPr lang="ar-SA" smtClean="0"/>
              <a:t>04/05/1437</a:t>
            </a:fld>
            <a:endParaRPr lang="en-US" dirty="0"/>
          </a:p>
        </p:txBody>
      </p:sp>
      <p:sp>
        <p:nvSpPr>
          <p:cNvPr id="5" name="Footer Placeholder 4"/>
          <p:cNvSpPr>
            <a:spLocks noGrp="1"/>
          </p:cNvSpPr>
          <p:nvPr>
            <p:ph type="ftr" sz="quarter" idx="11"/>
          </p:nvPr>
        </p:nvSpPr>
        <p:spPr/>
        <p:txBody>
          <a:bodyPr/>
          <a:lstStyle/>
          <a:p>
            <a:r>
              <a:rPr lang="ar-SA" smtClean="0"/>
              <a:t>قواعد الكتابة و التوثيق</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9243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209CA22-D2C9-4002-813E-1B94CC4CC8D3}" type="datetime1">
              <a:rPr lang="ar-SA" smtClean="0"/>
              <a:t>04/05/1437</a:t>
            </a:fld>
            <a:endParaRPr lang="en-US" dirty="0"/>
          </a:p>
        </p:txBody>
      </p:sp>
      <p:sp>
        <p:nvSpPr>
          <p:cNvPr id="5" name="Footer Placeholder 4"/>
          <p:cNvSpPr>
            <a:spLocks noGrp="1"/>
          </p:cNvSpPr>
          <p:nvPr>
            <p:ph type="ftr" sz="quarter" idx="11"/>
          </p:nvPr>
        </p:nvSpPr>
        <p:spPr/>
        <p:txBody>
          <a:bodyPr/>
          <a:lstStyle/>
          <a:p>
            <a:r>
              <a:rPr lang="ar-SA" smtClean="0"/>
              <a:t>قواعد الكتابة و التوثيق</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759732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2F7FE185-965D-4217-A0BD-84E25D2088E3}" type="datetime1">
              <a:rPr lang="ar-SA" smtClean="0"/>
              <a:t>04/05/1437</a:t>
            </a:fld>
            <a:endParaRPr lang="en-US" dirty="0"/>
          </a:p>
        </p:txBody>
      </p:sp>
      <p:sp>
        <p:nvSpPr>
          <p:cNvPr id="6" name="Footer Placeholder 5"/>
          <p:cNvSpPr>
            <a:spLocks noGrp="1"/>
          </p:cNvSpPr>
          <p:nvPr>
            <p:ph type="ftr" sz="quarter" idx="11"/>
          </p:nvPr>
        </p:nvSpPr>
        <p:spPr/>
        <p:txBody>
          <a:bodyPr/>
          <a:lstStyle/>
          <a:p>
            <a:r>
              <a:rPr lang="ar-SA" smtClean="0"/>
              <a:t>قواعد الكتابة و التوثيق</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25516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0C0F8D21-91AD-402C-AB03-927B89322154}" type="datetime1">
              <a:rPr lang="ar-SA" smtClean="0"/>
              <a:t>04/05/1437</a:t>
            </a:fld>
            <a:endParaRPr lang="en-US" dirty="0"/>
          </a:p>
        </p:txBody>
      </p:sp>
      <p:sp>
        <p:nvSpPr>
          <p:cNvPr id="6" name="Footer Placeholder 5"/>
          <p:cNvSpPr>
            <a:spLocks noGrp="1"/>
          </p:cNvSpPr>
          <p:nvPr>
            <p:ph type="ftr" sz="quarter" idx="11"/>
          </p:nvPr>
        </p:nvSpPr>
        <p:spPr/>
        <p:txBody>
          <a:bodyPr/>
          <a:lstStyle/>
          <a:p>
            <a:r>
              <a:rPr lang="ar-SA" smtClean="0"/>
              <a:t>قواعد الكتابة و التوثيق</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33674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46A3DF9A-678E-46D2-B602-90065C19152D}" type="datetime1">
              <a:rPr lang="ar-SA" smtClean="0"/>
              <a:t>04/05/1437</a:t>
            </a:fld>
            <a:endParaRPr lang="en-US" dirty="0"/>
          </a:p>
        </p:txBody>
      </p:sp>
      <p:sp>
        <p:nvSpPr>
          <p:cNvPr id="6" name="Footer Placeholder 5"/>
          <p:cNvSpPr>
            <a:spLocks noGrp="1"/>
          </p:cNvSpPr>
          <p:nvPr>
            <p:ph type="ftr" sz="quarter" idx="11"/>
          </p:nvPr>
        </p:nvSpPr>
        <p:spPr/>
        <p:txBody>
          <a:bodyPr/>
          <a:lstStyle/>
          <a:p>
            <a:r>
              <a:rPr lang="ar-SA" smtClean="0"/>
              <a:t>قواعد الكتابة و التوثيق</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55566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049A1F74-55EE-4FF3-96F7-86541B1C725D}" type="datetime1">
              <a:rPr lang="ar-SA" smtClean="0"/>
              <a:t>04/05/1437</a:t>
            </a:fld>
            <a:endParaRPr lang="en-US" dirty="0"/>
          </a:p>
        </p:txBody>
      </p:sp>
      <p:sp>
        <p:nvSpPr>
          <p:cNvPr id="5" name="Footer Placeholder 4"/>
          <p:cNvSpPr>
            <a:spLocks noGrp="1"/>
          </p:cNvSpPr>
          <p:nvPr>
            <p:ph type="ftr" sz="quarter" idx="11"/>
          </p:nvPr>
        </p:nvSpPr>
        <p:spPr/>
        <p:txBody>
          <a:bodyPr/>
          <a:lstStyle/>
          <a:p>
            <a:r>
              <a:rPr lang="ar-SA" smtClean="0"/>
              <a:t>قواعد الكتابة و التوثيق</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991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7EF40B5-F908-436D-B063-8B9FF02E4EDF}" type="datetime1">
              <a:rPr lang="ar-SA" smtClean="0"/>
              <a:t>04/05/1437</a:t>
            </a:fld>
            <a:endParaRPr lang="en-US" dirty="0"/>
          </a:p>
        </p:txBody>
      </p:sp>
      <p:sp>
        <p:nvSpPr>
          <p:cNvPr id="5" name="Footer Placeholder 4"/>
          <p:cNvSpPr>
            <a:spLocks noGrp="1"/>
          </p:cNvSpPr>
          <p:nvPr>
            <p:ph type="ftr" sz="quarter" idx="11"/>
          </p:nvPr>
        </p:nvSpPr>
        <p:spPr/>
        <p:txBody>
          <a:bodyPr/>
          <a:lstStyle/>
          <a:p>
            <a:r>
              <a:rPr lang="ar-SA" smtClean="0"/>
              <a:t>قواعد الكتابة و التوثيق</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47783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E8D97A2-11F3-42CD-92D2-6DA0A2F357E0}" type="datetime1">
              <a:rPr lang="ar-SA" smtClean="0"/>
              <a:t>04/05/1437</a:t>
            </a:fld>
            <a:endParaRPr lang="en-US" dirty="0"/>
          </a:p>
        </p:txBody>
      </p:sp>
      <p:sp>
        <p:nvSpPr>
          <p:cNvPr id="5" name="Footer Placeholder 4"/>
          <p:cNvSpPr>
            <a:spLocks noGrp="1"/>
          </p:cNvSpPr>
          <p:nvPr>
            <p:ph type="ftr" sz="quarter" idx="11"/>
          </p:nvPr>
        </p:nvSpPr>
        <p:spPr/>
        <p:txBody>
          <a:bodyPr/>
          <a:lstStyle/>
          <a:p>
            <a:r>
              <a:rPr lang="ar-SA" smtClean="0"/>
              <a:t>قواعد الكتابة و التوثيق</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71746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A11622E6-8014-42F7-957F-55EB96D07E6A}" type="datetime1">
              <a:rPr lang="ar-SA" smtClean="0"/>
              <a:t>04/05/1437</a:t>
            </a:fld>
            <a:endParaRPr lang="en-US" dirty="0"/>
          </a:p>
        </p:txBody>
      </p:sp>
      <p:sp>
        <p:nvSpPr>
          <p:cNvPr id="5" name="Footer Placeholder 4"/>
          <p:cNvSpPr>
            <a:spLocks noGrp="1"/>
          </p:cNvSpPr>
          <p:nvPr>
            <p:ph type="ftr" sz="quarter" idx="11"/>
          </p:nvPr>
        </p:nvSpPr>
        <p:spPr/>
        <p:txBody>
          <a:bodyPr/>
          <a:lstStyle/>
          <a:p>
            <a:r>
              <a:rPr lang="ar-SA" smtClean="0"/>
              <a:t>قواعد الكتابة و التوثيق</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7791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0300D695-E4A5-461A-8314-136F629B38D7}" type="datetime1">
              <a:rPr lang="ar-SA" smtClean="0"/>
              <a:t>04/05/1437</a:t>
            </a:fld>
            <a:endParaRPr lang="en-US" dirty="0"/>
          </a:p>
        </p:txBody>
      </p:sp>
      <p:sp>
        <p:nvSpPr>
          <p:cNvPr id="6" name="Footer Placeholder 5"/>
          <p:cNvSpPr>
            <a:spLocks noGrp="1"/>
          </p:cNvSpPr>
          <p:nvPr>
            <p:ph type="ftr" sz="quarter" idx="11"/>
          </p:nvPr>
        </p:nvSpPr>
        <p:spPr/>
        <p:txBody>
          <a:bodyPr/>
          <a:lstStyle/>
          <a:p>
            <a:r>
              <a:rPr lang="ar-SA" smtClean="0"/>
              <a:t>قواعد الكتابة و التوثيق</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39837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69C9C4CA-D643-4214-9ED6-2C7A1D867D33}" type="datetime1">
              <a:rPr lang="ar-SA" smtClean="0"/>
              <a:t>04/05/1437</a:t>
            </a:fld>
            <a:endParaRPr lang="en-US" dirty="0"/>
          </a:p>
        </p:txBody>
      </p:sp>
      <p:sp>
        <p:nvSpPr>
          <p:cNvPr id="8" name="Footer Placeholder 7"/>
          <p:cNvSpPr>
            <a:spLocks noGrp="1"/>
          </p:cNvSpPr>
          <p:nvPr>
            <p:ph type="ftr" sz="quarter" idx="11"/>
          </p:nvPr>
        </p:nvSpPr>
        <p:spPr/>
        <p:txBody>
          <a:bodyPr/>
          <a:lstStyle/>
          <a:p>
            <a:r>
              <a:rPr lang="ar-SA" smtClean="0"/>
              <a:t>قواعد الكتابة و التوثيق</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8854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EBA7C57-8B19-454E-AB3B-A5F7FF366D67}" type="datetime1">
              <a:rPr lang="ar-SA" smtClean="0"/>
              <a:t>04/05/1437</a:t>
            </a:fld>
            <a:endParaRPr lang="en-US" dirty="0"/>
          </a:p>
        </p:txBody>
      </p:sp>
      <p:sp>
        <p:nvSpPr>
          <p:cNvPr id="4" name="Footer Placeholder 3"/>
          <p:cNvSpPr>
            <a:spLocks noGrp="1"/>
          </p:cNvSpPr>
          <p:nvPr>
            <p:ph type="ftr" sz="quarter" idx="11"/>
          </p:nvPr>
        </p:nvSpPr>
        <p:spPr/>
        <p:txBody>
          <a:bodyPr/>
          <a:lstStyle/>
          <a:p>
            <a:r>
              <a:rPr lang="ar-SA" smtClean="0"/>
              <a:t>قواعد الكتابة و التوثيق</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58557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93962A-ACB8-4145-8B9D-5F5A697CADDE}" type="datetime1">
              <a:rPr lang="ar-SA" smtClean="0"/>
              <a:t>04/05/1437</a:t>
            </a:fld>
            <a:endParaRPr lang="en-US" dirty="0"/>
          </a:p>
        </p:txBody>
      </p:sp>
      <p:sp>
        <p:nvSpPr>
          <p:cNvPr id="3" name="Footer Placeholder 2"/>
          <p:cNvSpPr>
            <a:spLocks noGrp="1"/>
          </p:cNvSpPr>
          <p:nvPr>
            <p:ph type="ftr" sz="quarter" idx="11"/>
          </p:nvPr>
        </p:nvSpPr>
        <p:spPr/>
        <p:txBody>
          <a:bodyPr/>
          <a:lstStyle/>
          <a:p>
            <a:r>
              <a:rPr lang="ar-SA" smtClean="0"/>
              <a:t>قواعد الكتابة و التوثيق</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043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714DB7F-662F-4ACF-896B-76A4647C9D7A}" type="datetime1">
              <a:rPr lang="ar-SA" smtClean="0"/>
              <a:t>04/05/1437</a:t>
            </a:fld>
            <a:endParaRPr lang="en-US" dirty="0"/>
          </a:p>
        </p:txBody>
      </p:sp>
      <p:sp>
        <p:nvSpPr>
          <p:cNvPr id="6" name="Footer Placeholder 5"/>
          <p:cNvSpPr>
            <a:spLocks noGrp="1"/>
          </p:cNvSpPr>
          <p:nvPr>
            <p:ph type="ftr" sz="quarter" idx="11"/>
          </p:nvPr>
        </p:nvSpPr>
        <p:spPr/>
        <p:txBody>
          <a:bodyPr/>
          <a:lstStyle/>
          <a:p>
            <a:r>
              <a:rPr lang="ar-SA" smtClean="0"/>
              <a:t>قواعد الكتابة و التوثيق</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90221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dirty="0"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A6B9305-69CA-4764-A984-46F508FCD91C}" type="datetime1">
              <a:rPr lang="ar-SA" smtClean="0"/>
              <a:t>04/05/1437</a:t>
            </a:fld>
            <a:endParaRPr lang="en-US" dirty="0"/>
          </a:p>
        </p:txBody>
      </p:sp>
      <p:sp>
        <p:nvSpPr>
          <p:cNvPr id="6" name="Footer Placeholder 5"/>
          <p:cNvSpPr>
            <a:spLocks noGrp="1"/>
          </p:cNvSpPr>
          <p:nvPr>
            <p:ph type="ftr" sz="quarter" idx="11"/>
          </p:nvPr>
        </p:nvSpPr>
        <p:spPr/>
        <p:txBody>
          <a:bodyPr/>
          <a:lstStyle/>
          <a:p>
            <a:r>
              <a:rPr lang="ar-SA" smtClean="0"/>
              <a:t>قواعد الكتابة و التوثيق</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1212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AB509F2-2F9D-4435-9888-28CCCDCD963A}" type="datetime1">
              <a:rPr lang="ar-SA" smtClean="0"/>
              <a:t>04/05/1437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ar-SA" smtClean="0"/>
              <a:t>قواعد الكتابة و التوثيق</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70725444"/>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Lst>
  <p:hf sldNum="0" hdr="0" dt="0"/>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ojs.lib.swin.edu.au/index.php/fdo"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ojs.lib.swin.edu.au/index.php/fdo"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hersheysannualreport.com/2000/index.htm"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www.blogspace.com/lincolnworld/2009/1"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www.hersheysannualreport.com/2000/index.htm"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www.iceg.com/re-2005abstracts_5.htm"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307273" y="472440"/>
            <a:ext cx="8915399" cy="2262781"/>
          </a:xfrm>
        </p:spPr>
        <p:txBody>
          <a:bodyPr>
            <a:normAutofit/>
          </a:bodyPr>
          <a:lstStyle/>
          <a:p>
            <a:pPr algn="ctr"/>
            <a:r>
              <a:rPr lang="ar-AE" sz="4400" b="1" dirty="0">
                <a:solidFill>
                  <a:srgbClr val="FF0000"/>
                </a:solidFill>
                <a:latin typeface="Calibri"/>
                <a:cs typeface="Times New Roman" panose="02020603050405020304" pitchFamily="18" charset="0"/>
              </a:rPr>
              <a:t>كتابة وتبويب المراجع </a:t>
            </a:r>
            <a:br>
              <a:rPr lang="ar-AE" sz="4400" b="1" dirty="0">
                <a:solidFill>
                  <a:srgbClr val="FF0000"/>
                </a:solidFill>
                <a:latin typeface="Calibri"/>
                <a:cs typeface="Times New Roman" panose="02020603050405020304" pitchFamily="18" charset="0"/>
              </a:rPr>
            </a:br>
            <a:r>
              <a:rPr lang="en-GB" sz="4400" b="1" dirty="0">
                <a:solidFill>
                  <a:srgbClr val="FF0000"/>
                </a:solidFill>
                <a:latin typeface="Calibri"/>
              </a:rPr>
              <a:t>APA6 </a:t>
            </a:r>
            <a:r>
              <a:rPr lang="ar-SA" sz="4400" b="1" dirty="0" smtClean="0">
                <a:solidFill>
                  <a:srgbClr val="FF0000"/>
                </a:solidFill>
                <a:latin typeface="Calibri"/>
              </a:rPr>
              <a:t/>
            </a:r>
            <a:br>
              <a:rPr lang="ar-SA" sz="4400" b="1" dirty="0" smtClean="0">
                <a:solidFill>
                  <a:srgbClr val="FF0000"/>
                </a:solidFill>
                <a:latin typeface="Calibri"/>
              </a:rPr>
            </a:br>
            <a:r>
              <a:rPr lang="en-US" sz="4400" b="1" dirty="0" smtClean="0">
                <a:solidFill>
                  <a:srgbClr val="FF0000"/>
                </a:solidFill>
                <a:latin typeface="Calibri"/>
              </a:rPr>
              <a:t>(American Psychological Association)</a:t>
            </a:r>
            <a:endParaRPr lang="ar-SA" dirty="0">
              <a:solidFill>
                <a:srgbClr val="FF0000"/>
              </a:solidFill>
            </a:endParaRPr>
          </a:p>
        </p:txBody>
      </p:sp>
      <p:sp>
        <p:nvSpPr>
          <p:cNvPr id="3" name="عنوان فرعي 2"/>
          <p:cNvSpPr>
            <a:spLocks noGrp="1"/>
          </p:cNvSpPr>
          <p:nvPr>
            <p:ph type="subTitle" idx="1"/>
          </p:nvPr>
        </p:nvSpPr>
        <p:spPr>
          <a:xfrm>
            <a:off x="2529840" y="2880361"/>
            <a:ext cx="8974772" cy="3023302"/>
          </a:xfrm>
        </p:spPr>
        <p:txBody>
          <a:bodyPr>
            <a:normAutofit fontScale="92500"/>
          </a:bodyPr>
          <a:lstStyle/>
          <a:p>
            <a:pPr algn="r"/>
            <a:r>
              <a:rPr lang="ar-SA" b="1" dirty="0" smtClean="0">
                <a:solidFill>
                  <a:srgbClr val="002060"/>
                </a:solidFill>
              </a:rPr>
              <a:t>       الدكتورة / أمل الدوه                                               الدكتورة / سمية النجاشي</a:t>
            </a:r>
          </a:p>
          <a:p>
            <a:pPr algn="r"/>
            <a:r>
              <a:rPr lang="ar-SA" b="1" dirty="0" smtClean="0">
                <a:solidFill>
                  <a:srgbClr val="002060"/>
                </a:solidFill>
              </a:rPr>
              <a:t>الأستاذ المشارك بقسم علم النفس                           الأستاذ المساعد بقسم علم النفس </a:t>
            </a:r>
          </a:p>
          <a:p>
            <a:pPr algn="r"/>
            <a:endParaRPr lang="ar-SA" b="1" dirty="0">
              <a:solidFill>
                <a:srgbClr val="002060"/>
              </a:solidFill>
            </a:endParaRPr>
          </a:p>
          <a:p>
            <a:pPr algn="r"/>
            <a:endParaRPr lang="ar-SA" b="1" dirty="0" smtClean="0">
              <a:solidFill>
                <a:srgbClr val="002060"/>
              </a:solidFill>
            </a:endParaRPr>
          </a:p>
          <a:p>
            <a:pPr lvl="0" algn="ctr" defTabSz="914400" rtl="0">
              <a:spcBef>
                <a:spcPct val="20000"/>
              </a:spcBef>
              <a:buClrTx/>
            </a:pPr>
            <a:r>
              <a:rPr lang="ar-AE" sz="2000" b="1" dirty="0">
                <a:solidFill>
                  <a:srgbClr val="002060"/>
                </a:solidFill>
                <a:latin typeface="Calibri"/>
                <a:cs typeface="Arial" panose="020B0604020202020204" pitchFamily="34" charset="0"/>
              </a:rPr>
              <a:t>ورشة عمل مقدمة في مركز بحوث الدراسات الإنسانية </a:t>
            </a:r>
          </a:p>
          <a:p>
            <a:pPr lvl="0" algn="ctr" defTabSz="914400" rtl="0">
              <a:spcBef>
                <a:spcPct val="20000"/>
              </a:spcBef>
              <a:buClrTx/>
            </a:pPr>
            <a:endParaRPr lang="ar-AE" sz="2000" b="1" dirty="0">
              <a:solidFill>
                <a:srgbClr val="002060"/>
              </a:solidFill>
              <a:latin typeface="Calibri"/>
              <a:cs typeface="Arial" panose="020B0604020202020204" pitchFamily="34" charset="0"/>
            </a:endParaRPr>
          </a:p>
          <a:p>
            <a:pPr lvl="0" algn="ctr" defTabSz="914400" rtl="0">
              <a:spcBef>
                <a:spcPct val="20000"/>
              </a:spcBef>
              <a:buClrTx/>
            </a:pPr>
            <a:r>
              <a:rPr lang="ar-SA" sz="2000" b="1" dirty="0">
                <a:solidFill>
                  <a:srgbClr val="002060"/>
                </a:solidFill>
                <a:latin typeface="Calibri"/>
                <a:cs typeface="Arial" panose="020B0604020202020204" pitchFamily="34" charset="0"/>
              </a:rPr>
              <a:t>9</a:t>
            </a:r>
            <a:r>
              <a:rPr lang="ar-AE" sz="2000" b="1" dirty="0" smtClean="0">
                <a:solidFill>
                  <a:srgbClr val="002060"/>
                </a:solidFill>
                <a:latin typeface="Calibri"/>
                <a:cs typeface="Arial" panose="020B0604020202020204" pitchFamily="34" charset="0"/>
              </a:rPr>
              <a:t> </a:t>
            </a:r>
            <a:r>
              <a:rPr lang="ar-SA" sz="2000" b="1" dirty="0" smtClean="0">
                <a:solidFill>
                  <a:srgbClr val="002060"/>
                </a:solidFill>
                <a:latin typeface="Calibri"/>
                <a:cs typeface="Arial" panose="020B0604020202020204" pitchFamily="34" charset="0"/>
              </a:rPr>
              <a:t>محرم </a:t>
            </a:r>
            <a:r>
              <a:rPr lang="ar-AE" sz="2000" b="1" dirty="0" smtClean="0">
                <a:solidFill>
                  <a:srgbClr val="002060"/>
                </a:solidFill>
                <a:latin typeface="Calibri"/>
                <a:cs typeface="Arial" panose="020B0604020202020204" pitchFamily="34" charset="0"/>
              </a:rPr>
              <a:t>، 143</a:t>
            </a:r>
            <a:r>
              <a:rPr lang="ar-SA" sz="2000" b="1" dirty="0" smtClean="0">
                <a:solidFill>
                  <a:srgbClr val="002060"/>
                </a:solidFill>
                <a:latin typeface="Calibri"/>
                <a:cs typeface="Arial" panose="020B0604020202020204" pitchFamily="34" charset="0"/>
              </a:rPr>
              <a:t>7</a:t>
            </a:r>
            <a:r>
              <a:rPr lang="ar-AE" sz="2000" b="1" dirty="0" smtClean="0">
                <a:solidFill>
                  <a:srgbClr val="002060"/>
                </a:solidFill>
                <a:latin typeface="Calibri"/>
                <a:cs typeface="Arial" panose="020B0604020202020204" pitchFamily="34" charset="0"/>
              </a:rPr>
              <a:t>هـ</a:t>
            </a:r>
            <a:endParaRPr lang="ar-AE" sz="2000" b="1" dirty="0">
              <a:solidFill>
                <a:srgbClr val="002060"/>
              </a:solidFill>
              <a:latin typeface="Calibri"/>
              <a:cs typeface="Arial" panose="020B0604020202020204" pitchFamily="34" charset="0"/>
            </a:endParaRPr>
          </a:p>
          <a:p>
            <a:pPr algn="ctr"/>
            <a:r>
              <a:rPr lang="ar-SA" b="1" dirty="0" smtClean="0">
                <a:solidFill>
                  <a:srgbClr val="002060"/>
                </a:solidFill>
              </a:rPr>
              <a:t>          </a:t>
            </a:r>
            <a:endParaRPr lang="ar-SA" b="1" dirty="0">
              <a:solidFill>
                <a:srgbClr val="002060"/>
              </a:solidFill>
            </a:endParaRPr>
          </a:p>
        </p:txBody>
      </p:sp>
    </p:spTree>
    <p:extLst>
      <p:ext uri="{BB962C8B-B14F-4D97-AF65-F5344CB8AC3E}">
        <p14:creationId xmlns:p14="http://schemas.microsoft.com/office/powerpoint/2010/main" val="2079191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الرسوم البيانية والجداول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2589212" y="2133600"/>
            <a:ext cx="8915400" cy="4121426"/>
          </a:xfrm>
        </p:spPr>
        <p:txBody>
          <a:bodyPr>
            <a:normAutofit fontScale="77500" lnSpcReduction="20000"/>
          </a:bodyPr>
          <a:lstStyle/>
          <a:p>
            <a:pPr marL="0" lvl="0" indent="0" algn="just" defTabSz="914400">
              <a:spcBef>
                <a:spcPct val="20000"/>
              </a:spcBef>
              <a:buClrTx/>
              <a:buNone/>
            </a:pPr>
            <a:r>
              <a:rPr lang="en-GB" sz="2800" b="1" dirty="0">
                <a:solidFill>
                  <a:srgbClr val="C00000"/>
                </a:solidFill>
                <a:latin typeface="Calibri"/>
              </a:rPr>
              <a:t> </a:t>
            </a:r>
            <a:r>
              <a:rPr lang="ar-AE" sz="2800" b="1" dirty="0">
                <a:solidFill>
                  <a:srgbClr val="C00000"/>
                </a:solidFill>
                <a:latin typeface="Calibri"/>
                <a:cs typeface="Arial" panose="020B0604020202020204" pitchFamily="34" charset="0"/>
              </a:rPr>
              <a:t>(1-2-1)-الجداول في </a:t>
            </a:r>
            <a:r>
              <a:rPr lang="fr-FR" sz="2800" b="1" dirty="0">
                <a:solidFill>
                  <a:srgbClr val="C00000"/>
                </a:solidFill>
                <a:latin typeface="Calibri"/>
              </a:rPr>
              <a:t>APA6 </a:t>
            </a:r>
            <a:r>
              <a:rPr lang="ar-AE" sz="2800" b="1" dirty="0">
                <a:solidFill>
                  <a:srgbClr val="C00000"/>
                </a:solidFill>
                <a:latin typeface="Calibri"/>
                <a:cs typeface="Arial" panose="020B0604020202020204" pitchFamily="34" charset="0"/>
              </a:rPr>
              <a:t>:</a:t>
            </a:r>
            <a:endParaRPr lang="en-GB" sz="2800" b="1" dirty="0">
              <a:solidFill>
                <a:srgbClr val="C0000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يتم وضع </a:t>
            </a:r>
            <a:r>
              <a:rPr lang="ar-SA" sz="2800" dirty="0" smtClean="0">
                <a:solidFill>
                  <a:srgbClr val="002060"/>
                </a:solidFill>
                <a:latin typeface="Calibri"/>
                <a:cs typeface="Arial" panose="020B0604020202020204" pitchFamily="34" charset="0"/>
              </a:rPr>
              <a:t>رقم الجدول (</a:t>
            </a:r>
            <a:r>
              <a:rPr lang="en-US" sz="2800" dirty="0" smtClean="0">
                <a:solidFill>
                  <a:srgbClr val="002060"/>
                </a:solidFill>
                <a:latin typeface="Calibri"/>
                <a:cs typeface="Arial" panose="020B0604020202020204" pitchFamily="34" charset="0"/>
              </a:rPr>
              <a:t>Table 1</a:t>
            </a:r>
            <a:r>
              <a:rPr lang="ar-SA" sz="2800" dirty="0" smtClean="0">
                <a:solidFill>
                  <a:srgbClr val="002060"/>
                </a:solidFill>
                <a:latin typeface="Calibri"/>
                <a:cs typeface="Arial" panose="020B0604020202020204" pitchFamily="34" charset="0"/>
              </a:rPr>
              <a:t> ) جانبي </a:t>
            </a:r>
            <a:r>
              <a:rPr lang="ar-AE" sz="2800" dirty="0" smtClean="0">
                <a:solidFill>
                  <a:srgbClr val="002060"/>
                </a:solidFill>
                <a:latin typeface="Calibri"/>
                <a:cs typeface="Arial" panose="020B0604020202020204" pitchFamily="34" charset="0"/>
              </a:rPr>
              <a:t>،وتحته </a:t>
            </a:r>
            <a:r>
              <a:rPr lang="ar-AE" sz="2800" dirty="0">
                <a:solidFill>
                  <a:srgbClr val="002060"/>
                </a:solidFill>
                <a:latin typeface="Calibri"/>
                <a:cs typeface="Arial" panose="020B0604020202020204" pitchFamily="34" charset="0"/>
              </a:rPr>
              <a:t>عنوان جانبي للجدول مكتوب بخط مائل .</a:t>
            </a:r>
            <a:endParaRPr lang="en-GB" sz="2800" dirty="0">
              <a:solidFill>
                <a:srgbClr val="00206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لا يوجد أي </a:t>
            </a:r>
            <a:r>
              <a:rPr lang="ar-AE" sz="2800" dirty="0">
                <a:solidFill>
                  <a:srgbClr val="FF0000"/>
                </a:solidFill>
                <a:latin typeface="Calibri"/>
                <a:cs typeface="Arial" panose="020B0604020202020204" pitchFamily="34" charset="0"/>
              </a:rPr>
              <a:t>خط عامودي </a:t>
            </a:r>
            <a:r>
              <a:rPr lang="ar-AE" sz="2800" dirty="0">
                <a:solidFill>
                  <a:srgbClr val="002060"/>
                </a:solidFill>
                <a:latin typeface="Calibri"/>
                <a:cs typeface="Arial" panose="020B0604020202020204" pitchFamily="34" charset="0"/>
              </a:rPr>
              <a:t>في الجداول .</a:t>
            </a:r>
            <a:endParaRPr lang="en-GB" sz="2800" dirty="0">
              <a:solidFill>
                <a:srgbClr val="00206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المعلومات في الجدول </a:t>
            </a:r>
            <a:r>
              <a:rPr lang="ar-AE" sz="2800" dirty="0">
                <a:solidFill>
                  <a:srgbClr val="C00000"/>
                </a:solidFill>
                <a:latin typeface="Calibri"/>
                <a:cs typeface="Arial" panose="020B0604020202020204" pitchFamily="34" charset="0"/>
              </a:rPr>
              <a:t>لا تعيد </a:t>
            </a:r>
            <a:r>
              <a:rPr lang="ar-AE" sz="2800" dirty="0">
                <a:solidFill>
                  <a:srgbClr val="002060"/>
                </a:solidFill>
                <a:latin typeface="Calibri"/>
                <a:cs typeface="Arial" panose="020B0604020202020204" pitchFamily="34" charset="0"/>
              </a:rPr>
              <a:t>ما هو موجود في النص ،وإنما </a:t>
            </a:r>
            <a:r>
              <a:rPr lang="ar-AE" sz="2800" dirty="0">
                <a:solidFill>
                  <a:srgbClr val="C00000"/>
                </a:solidFill>
                <a:latin typeface="Calibri"/>
                <a:cs typeface="Arial" panose="020B0604020202020204" pitchFamily="34" charset="0"/>
              </a:rPr>
              <a:t>تدعم</a:t>
            </a:r>
            <a:r>
              <a:rPr lang="ar-AE" sz="2800" dirty="0">
                <a:solidFill>
                  <a:srgbClr val="002060"/>
                </a:solidFill>
                <a:latin typeface="Calibri"/>
                <a:cs typeface="Arial" panose="020B0604020202020204" pitchFamily="34" charset="0"/>
              </a:rPr>
              <a:t> المعلومات الموجودة في النص </a:t>
            </a:r>
            <a:r>
              <a:rPr lang="ar-AE" sz="2800" dirty="0" smtClean="0">
                <a:solidFill>
                  <a:srgbClr val="002060"/>
                </a:solidFill>
                <a:latin typeface="Calibri"/>
                <a:cs typeface="Arial" panose="020B0604020202020204" pitchFamily="34" charset="0"/>
              </a:rPr>
              <a:t>.</a:t>
            </a:r>
            <a:endParaRPr lang="ar-SA" sz="2800" dirty="0" smtClean="0">
              <a:solidFill>
                <a:srgbClr val="002060"/>
              </a:solidFill>
              <a:latin typeface="Calibri"/>
              <a:cs typeface="Arial" panose="020B0604020202020204" pitchFamily="34" charset="0"/>
            </a:endParaRPr>
          </a:p>
          <a:p>
            <a:pPr lvl="0" algn="just" defTabSz="914400">
              <a:spcBef>
                <a:spcPct val="20000"/>
              </a:spcBef>
              <a:buClrTx/>
              <a:buFont typeface="Arial" panose="020B0604020202020204" pitchFamily="34" charset="0"/>
              <a:buChar char="•"/>
            </a:pPr>
            <a:r>
              <a:rPr lang="ar-SA" sz="2800" dirty="0" smtClean="0">
                <a:solidFill>
                  <a:srgbClr val="002060"/>
                </a:solidFill>
                <a:latin typeface="Calibri"/>
                <a:cs typeface="Arial" panose="020B0604020202020204" pitchFamily="34" charset="0"/>
              </a:rPr>
              <a:t>يمكن كتابة ملاحظة أسفل الجدول : -إما ملاحظات  عامة عن الجدول</a:t>
            </a:r>
          </a:p>
          <a:p>
            <a:pPr lvl="0" algn="just" defTabSz="914400">
              <a:spcBef>
                <a:spcPct val="20000"/>
              </a:spcBef>
              <a:buClrTx/>
              <a:buFont typeface="Arial" panose="020B0604020202020204" pitchFamily="34" charset="0"/>
              <a:buChar char="•"/>
            </a:pPr>
            <a:r>
              <a:rPr lang="ar-SA" sz="2800" dirty="0" smtClean="0">
                <a:solidFill>
                  <a:srgbClr val="002060"/>
                </a:solidFill>
                <a:latin typeface="Calibri"/>
                <a:cs typeface="Arial" panose="020B0604020202020204" pitchFamily="34" charset="0"/>
              </a:rPr>
              <a:t>ملاحظة.  ( </a:t>
            </a:r>
            <a:r>
              <a:rPr lang="en-US" sz="2800" dirty="0" smtClean="0">
                <a:solidFill>
                  <a:srgbClr val="002060"/>
                </a:solidFill>
                <a:latin typeface="Calibri"/>
                <a:cs typeface="Arial" panose="020B0604020202020204" pitchFamily="34" charset="0"/>
              </a:rPr>
              <a:t>Note.</a:t>
            </a:r>
            <a:r>
              <a:rPr lang="ar-SA" sz="2800" dirty="0" smtClean="0">
                <a:solidFill>
                  <a:srgbClr val="002060"/>
                </a:solidFill>
                <a:latin typeface="Calibri"/>
                <a:cs typeface="Arial" panose="020B0604020202020204" pitchFamily="34" charset="0"/>
              </a:rPr>
              <a:t>)</a:t>
            </a:r>
          </a:p>
          <a:p>
            <a:pPr lvl="0" algn="just" defTabSz="914400">
              <a:spcBef>
                <a:spcPct val="20000"/>
              </a:spcBef>
              <a:buClrTx/>
              <a:buFont typeface="Arial" panose="020B0604020202020204" pitchFamily="34" charset="0"/>
              <a:buChar char="•"/>
            </a:pPr>
            <a:r>
              <a:rPr lang="ar-SA" sz="2800" dirty="0" smtClean="0">
                <a:solidFill>
                  <a:srgbClr val="002060"/>
                </a:solidFill>
                <a:latin typeface="Calibri"/>
                <a:cs typeface="Arial" panose="020B0604020202020204" pitchFamily="34" charset="0"/>
              </a:rPr>
              <a:t>- ملاحظة متخصصة عن عمود أوصف أو خلية فى الجدول يسبقها ( حروف صغيرة </a:t>
            </a:r>
            <a:r>
              <a:rPr lang="en-US" sz="2800" dirty="0" err="1" smtClean="0">
                <a:solidFill>
                  <a:srgbClr val="002060"/>
                </a:solidFill>
                <a:latin typeface="Calibri"/>
                <a:cs typeface="Arial" panose="020B0604020202020204" pitchFamily="34" charset="0"/>
              </a:rPr>
              <a:t>a,b</a:t>
            </a:r>
            <a:r>
              <a:rPr lang="ar-SA" sz="2800" dirty="0" smtClean="0">
                <a:solidFill>
                  <a:srgbClr val="002060"/>
                </a:solidFill>
                <a:latin typeface="Calibri"/>
                <a:cs typeface="Arial" panose="020B0604020202020204" pitchFamily="34" charset="0"/>
              </a:rPr>
              <a:t> علوية الموضع .</a:t>
            </a:r>
          </a:p>
          <a:p>
            <a:pPr marL="0" lvl="0" indent="0" algn="just" defTabSz="914400">
              <a:spcBef>
                <a:spcPct val="20000"/>
              </a:spcBef>
              <a:buClrTx/>
              <a:buNone/>
            </a:pPr>
            <a:r>
              <a:rPr lang="ar-SA" sz="2800" dirty="0" smtClean="0">
                <a:solidFill>
                  <a:srgbClr val="002060"/>
                </a:solidFill>
                <a:latin typeface="Calibri"/>
              </a:rPr>
              <a:t>                               </a:t>
            </a:r>
            <a:endParaRPr lang="en-GB" sz="2800" dirty="0">
              <a:solidFill>
                <a:srgbClr val="00206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يجب أن يرجع للجداول في النص ، </a:t>
            </a:r>
            <a:r>
              <a:rPr lang="ar-AE" sz="2800" b="1" dirty="0">
                <a:solidFill>
                  <a:srgbClr val="FF0000"/>
                </a:solidFill>
                <a:latin typeface="Calibri"/>
                <a:cs typeface="Arial" panose="020B0604020202020204" pitchFamily="34" charset="0"/>
              </a:rPr>
              <a:t>مثال (</a:t>
            </a:r>
            <a:r>
              <a:rPr lang="ar-AE" sz="2800" b="1" dirty="0" smtClean="0">
                <a:solidFill>
                  <a:srgbClr val="FF0000"/>
                </a:solidFill>
                <a:latin typeface="Calibri"/>
                <a:cs typeface="Arial" panose="020B0604020202020204" pitchFamily="34" charset="0"/>
              </a:rPr>
              <a:t>ان</a:t>
            </a:r>
            <a:r>
              <a:rPr lang="ar-SA" sz="2800" b="1" dirty="0" smtClean="0">
                <a:solidFill>
                  <a:srgbClr val="FF0000"/>
                </a:solidFill>
                <a:latin typeface="Calibri"/>
                <a:cs typeface="Arial" panose="020B0604020202020204" pitchFamily="34" charset="0"/>
              </a:rPr>
              <a:t>ظ</a:t>
            </a:r>
            <a:r>
              <a:rPr lang="ar-AE" sz="2800" b="1" dirty="0" smtClean="0">
                <a:solidFill>
                  <a:srgbClr val="FF0000"/>
                </a:solidFill>
                <a:latin typeface="Calibri"/>
                <a:cs typeface="Arial" panose="020B0604020202020204" pitchFamily="34" charset="0"/>
              </a:rPr>
              <a:t>ر </a:t>
            </a:r>
            <a:r>
              <a:rPr lang="ar-AE" sz="2800" b="1" dirty="0">
                <a:solidFill>
                  <a:srgbClr val="FF0000"/>
                </a:solidFill>
                <a:latin typeface="Calibri"/>
                <a:cs typeface="Arial" panose="020B0604020202020204" pitchFamily="34" charset="0"/>
              </a:rPr>
              <a:t>جدول 1). </a:t>
            </a:r>
            <a:endParaRPr lang="en-GB" sz="2800" b="1" dirty="0">
              <a:solidFill>
                <a:srgbClr val="FF0000"/>
              </a:solidFill>
              <a:latin typeface="Calibri"/>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26062734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latin typeface="Times New Roman" panose="02020603050405020304" pitchFamily="18" charset="0"/>
                <a:cs typeface="Times New Roman" panose="02020603050405020304" pitchFamily="18" charset="0"/>
              </a:rPr>
              <a:t>نموذج لجدول </a:t>
            </a:r>
            <a:endParaRPr lang="ar-SA" b="1" dirty="0">
              <a:solidFill>
                <a:srgbClr val="FF0000"/>
              </a:solidFill>
              <a:latin typeface="Times New Roman" panose="02020603050405020304" pitchFamily="18" charset="0"/>
              <a:cs typeface="Times New Roman" panose="02020603050405020304" pitchFamily="18" charset="0"/>
            </a:endParaRP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03675" y="2227262"/>
            <a:ext cx="6086475" cy="3590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عنصر نائب للتذييل 2"/>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2106462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الرسوم البيانية والجداول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ar-AE" sz="2800" b="1" dirty="0">
                <a:solidFill>
                  <a:srgbClr val="C00000"/>
                </a:solidFill>
                <a:latin typeface="Calibri"/>
                <a:cs typeface="Arial" panose="020B0604020202020204" pitchFamily="34" charset="0"/>
              </a:rPr>
              <a:t>(1-2-2)-الرسوم البيانية :</a:t>
            </a:r>
            <a:endParaRPr lang="en-GB" sz="2800" b="1" dirty="0">
              <a:solidFill>
                <a:srgbClr val="C0000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عنوان الرسم البياني في </a:t>
            </a:r>
            <a:r>
              <a:rPr lang="ar-AE" sz="2800" b="1" dirty="0">
                <a:solidFill>
                  <a:srgbClr val="FF0000"/>
                </a:solidFill>
                <a:latin typeface="Calibri"/>
                <a:cs typeface="Arial" panose="020B0604020202020204" pitchFamily="34" charset="0"/>
              </a:rPr>
              <a:t>أسفل الصفحة </a:t>
            </a:r>
            <a:r>
              <a:rPr lang="ar-AE" sz="2800" dirty="0">
                <a:solidFill>
                  <a:srgbClr val="003760"/>
                </a:solidFill>
                <a:latin typeface="Calibri"/>
                <a:cs typeface="Arial" panose="020B0604020202020204" pitchFamily="34" charset="0"/>
              </a:rPr>
              <a:t>ويكون </a:t>
            </a:r>
            <a:r>
              <a:rPr lang="ar-AE" sz="2800" i="1" dirty="0">
                <a:solidFill>
                  <a:srgbClr val="003760"/>
                </a:solidFill>
                <a:latin typeface="Calibri"/>
                <a:cs typeface="Arial" panose="020B0604020202020204" pitchFamily="34" charset="0"/>
              </a:rPr>
              <a:t>بخط مائل </a:t>
            </a:r>
            <a:r>
              <a:rPr lang="ar-AE" sz="2800" dirty="0">
                <a:solidFill>
                  <a:srgbClr val="003760"/>
                </a:solidFill>
                <a:latin typeface="Calibri"/>
                <a:cs typeface="Arial" panose="020B0604020202020204" pitchFamily="34" charset="0"/>
              </a:rPr>
              <a:t>وفي نفس السطر الذي يبدأ فيه وصف الرسم البياني .</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كلمة </a:t>
            </a:r>
            <a:r>
              <a:rPr lang="en-GB" sz="2800" b="1" dirty="0">
                <a:solidFill>
                  <a:srgbClr val="FF0000"/>
                </a:solidFill>
                <a:latin typeface="Calibri"/>
              </a:rPr>
              <a:t>Figures</a:t>
            </a:r>
            <a:r>
              <a:rPr lang="en-GB" sz="2800" dirty="0">
                <a:solidFill>
                  <a:srgbClr val="003760"/>
                </a:solidFill>
                <a:latin typeface="Calibri"/>
              </a:rPr>
              <a:t> </a:t>
            </a:r>
            <a:r>
              <a:rPr lang="ar-AE" sz="2800" dirty="0">
                <a:solidFill>
                  <a:srgbClr val="003760"/>
                </a:solidFill>
                <a:latin typeface="Calibri"/>
                <a:cs typeface="Arial" panose="020B0604020202020204" pitchFamily="34" charset="0"/>
              </a:rPr>
              <a:t> تشير إلى الصور والمخططات والصور الفوتوغرافية والرسوم البيانية .</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تحت الشكل يتم وضع العنوان </a:t>
            </a:r>
            <a:r>
              <a:rPr lang="ar-AE" sz="2800" i="1" dirty="0">
                <a:solidFill>
                  <a:srgbClr val="003760"/>
                </a:solidFill>
                <a:latin typeface="Calibri"/>
                <a:cs typeface="Arial" panose="020B0604020202020204" pitchFamily="34" charset="0"/>
              </a:rPr>
              <a:t>بخط مائل </a:t>
            </a:r>
            <a:r>
              <a:rPr lang="ar-AE" sz="2800" dirty="0">
                <a:solidFill>
                  <a:srgbClr val="003760"/>
                </a:solidFill>
                <a:latin typeface="Calibri"/>
                <a:cs typeface="Arial" panose="020B0604020202020204" pitchFamily="34" charset="0"/>
              </a:rPr>
              <a:t>،ثم الوصف المختصر ،ثم أي معلومات تشرح الشكل .</a:t>
            </a:r>
            <a:endParaRPr lang="en-GB" sz="2800" dirty="0">
              <a:solidFill>
                <a:srgbClr val="003760"/>
              </a:solidFill>
              <a:latin typeface="Calibri"/>
            </a:endParaRPr>
          </a:p>
          <a:p>
            <a:endParaRPr lang="ar-SA"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2215253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186610"/>
            <a:ext cx="8915399" cy="2590772"/>
          </a:xfrm>
        </p:spPr>
        <p:txBody>
          <a:bodyPr/>
          <a:lstStyle/>
          <a:p>
            <a:endParaRPr lang="en-US" dirty="0"/>
          </a:p>
        </p:txBody>
      </p:sp>
      <p:sp>
        <p:nvSpPr>
          <p:cNvPr id="3" name="Subtitle 2"/>
          <p:cNvSpPr>
            <a:spLocks noGrp="1"/>
          </p:cNvSpPr>
          <p:nvPr>
            <p:ph type="subTitle" idx="1"/>
          </p:nvPr>
        </p:nvSpPr>
        <p:spPr/>
        <p:txBody>
          <a:bodyPr>
            <a:normAutofit fontScale="55000" lnSpcReduction="20000"/>
          </a:bodyPr>
          <a:lstStyle/>
          <a:p>
            <a:pPr>
              <a:lnSpc>
                <a:spcPct val="115000"/>
              </a:lnSpc>
              <a:spcBef>
                <a:spcPts val="0"/>
              </a:spcBef>
            </a:pPr>
            <a:r>
              <a:rPr lang="en-US" i="1" dirty="0">
                <a:latin typeface="Times-Bold"/>
                <a:ea typeface="Times New Roman"/>
                <a:cs typeface="Times-Bold"/>
              </a:rPr>
              <a:t>Figure 1</a:t>
            </a:r>
            <a:r>
              <a:rPr lang="en-US" b="1" dirty="0">
                <a:latin typeface="Times-Bold"/>
                <a:ea typeface="Times New Roman"/>
                <a:cs typeface="Times-Bold"/>
              </a:rPr>
              <a:t>. </a:t>
            </a:r>
            <a:r>
              <a:rPr lang="en-US" i="1" dirty="0">
                <a:latin typeface="Times-Roman"/>
                <a:ea typeface="Times New Roman"/>
                <a:cs typeface="Times-Roman"/>
              </a:rPr>
              <a:t>The electrochemical cell setup in the practical</a:t>
            </a:r>
            <a:r>
              <a:rPr lang="en-US" dirty="0">
                <a:latin typeface="Times-Roman"/>
                <a:ea typeface="Times New Roman"/>
                <a:cs typeface="Times-Roman"/>
              </a:rPr>
              <a:t>. Particulars of this cell include, among other things, the</a:t>
            </a:r>
            <a:endParaRPr lang="en-US" sz="3200" dirty="0">
              <a:latin typeface="Calibri"/>
              <a:ea typeface="Times New Roman"/>
              <a:cs typeface="Arial"/>
            </a:endParaRPr>
          </a:p>
          <a:p>
            <a:pPr>
              <a:lnSpc>
                <a:spcPct val="115000"/>
              </a:lnSpc>
              <a:spcBef>
                <a:spcPts val="0"/>
              </a:spcBef>
            </a:pPr>
            <a:r>
              <a:rPr lang="en-US" dirty="0">
                <a:latin typeface="Times-Roman"/>
                <a:ea typeface="Times New Roman"/>
                <a:cs typeface="Times-Roman"/>
              </a:rPr>
              <a:t>actual species of electrodes and solutions. Contingencies that occurred in the cell include, among other things, (a)</a:t>
            </a:r>
            <a:endParaRPr lang="en-US" sz="3200" dirty="0">
              <a:latin typeface="Calibri"/>
              <a:ea typeface="Times New Roman"/>
              <a:cs typeface="Arial"/>
            </a:endParaRPr>
          </a:p>
          <a:p>
            <a:pPr>
              <a:lnSpc>
                <a:spcPct val="115000"/>
              </a:lnSpc>
              <a:spcBef>
                <a:spcPts val="0"/>
              </a:spcBef>
            </a:pPr>
            <a:r>
              <a:rPr lang="en-US" dirty="0">
                <a:latin typeface="Times-Roman"/>
                <a:ea typeface="Times New Roman"/>
                <a:cs typeface="Times-Roman"/>
              </a:rPr>
              <a:t>success or failure in observing a copper precipitation on the copper foil, (b) a precipitation in and discoloration of</a:t>
            </a:r>
            <a:endParaRPr lang="en-US" sz="3200" dirty="0">
              <a:latin typeface="Calibri"/>
              <a:ea typeface="Times New Roman"/>
              <a:cs typeface="Arial"/>
            </a:endParaRPr>
          </a:p>
          <a:p>
            <a:pPr>
              <a:lnSpc>
                <a:spcPct val="115000"/>
              </a:lnSpc>
              <a:spcBef>
                <a:spcPts val="0"/>
              </a:spcBef>
            </a:pPr>
            <a:r>
              <a:rPr lang="en-US" dirty="0">
                <a:latin typeface="Times-Roman"/>
                <a:ea typeface="Times New Roman"/>
                <a:cs typeface="Times-Roman"/>
              </a:rPr>
              <a:t>the magnesium sulfate solution, (c) the fan and the LED either working or not, and (d) bubbles of hydrogen gas</a:t>
            </a:r>
            <a:endParaRPr lang="en-US" sz="3200" dirty="0">
              <a:latin typeface="Calibri"/>
              <a:ea typeface="Times New Roman"/>
              <a:cs typeface="Arial"/>
            </a:endParaRPr>
          </a:p>
          <a:p>
            <a:pPr algn="r">
              <a:lnSpc>
                <a:spcPct val="150000"/>
              </a:lnSpc>
              <a:spcBef>
                <a:spcPts val="0"/>
              </a:spcBef>
            </a:pPr>
            <a:r>
              <a:rPr lang="ar-AE" sz="4000" dirty="0">
                <a:solidFill>
                  <a:srgbClr val="000000"/>
                </a:solidFill>
                <a:latin typeface="Calibri"/>
                <a:ea typeface="Times New Roman"/>
                <a:cs typeface="Times New Roman"/>
              </a:rPr>
              <a:t> </a:t>
            </a:r>
            <a:endParaRPr lang="en-US" sz="3200" dirty="0">
              <a:latin typeface="Calibri"/>
              <a:ea typeface="Times New Roman"/>
              <a:cs typeface="Arial"/>
            </a:endParaRP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9812" y="2466975"/>
            <a:ext cx="2492375" cy="1924050"/>
          </a:xfrm>
          <a:prstGeom prst="rect">
            <a:avLst/>
          </a:prstGeom>
          <a:noFill/>
          <a:ln>
            <a:noFill/>
          </a:ln>
        </p:spPr>
      </p:pic>
    </p:spTree>
    <p:extLst>
      <p:ext uri="{BB962C8B-B14F-4D97-AF65-F5344CB8AC3E}">
        <p14:creationId xmlns:p14="http://schemas.microsoft.com/office/powerpoint/2010/main" val="25948049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الرسوم البيانية والجداول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2589212" y="2133600"/>
            <a:ext cx="8915400" cy="4069080"/>
          </a:xfrm>
        </p:spPr>
        <p:txBody>
          <a:bodyPr>
            <a:normAutofit fontScale="92500" lnSpcReduction="10000"/>
          </a:bodyPr>
          <a:lstStyle/>
          <a:p>
            <a:r>
              <a:rPr lang="ar-SA" sz="2800" b="1" dirty="0">
                <a:solidFill>
                  <a:srgbClr val="FF0000"/>
                </a:solidFill>
                <a:latin typeface="Times New Roman" panose="02020603050405020304" pitchFamily="18" charset="0"/>
                <a:cs typeface="Times New Roman" panose="02020603050405020304" pitchFamily="18" charset="0"/>
              </a:rPr>
              <a:t>(1-2-3)-قائمة مراجعة الأشكال :</a:t>
            </a:r>
          </a:p>
          <a:p>
            <a:r>
              <a:rPr lang="ar-SA" sz="2400" b="1" dirty="0">
                <a:solidFill>
                  <a:srgbClr val="003760"/>
                </a:solidFill>
                <a:latin typeface="Times New Roman" panose="02020603050405020304" pitchFamily="18" charset="0"/>
                <a:cs typeface="Times New Roman" panose="02020603050405020304" pitchFamily="18" charset="0"/>
              </a:rPr>
              <a:t>هل تحتوي أشكال مقالك على ما يلي :</a:t>
            </a:r>
          </a:p>
          <a:p>
            <a:r>
              <a:rPr lang="ar-SA" sz="2400" b="1" dirty="0">
                <a:solidFill>
                  <a:srgbClr val="003760"/>
                </a:solidFill>
                <a:latin typeface="Times New Roman" panose="02020603050405020304" pitchFamily="18" charset="0"/>
                <a:cs typeface="Times New Roman" panose="02020603050405020304" pitchFamily="18" charset="0"/>
              </a:rPr>
              <a:t>كل شكل في صفحة منفردة .</a:t>
            </a:r>
          </a:p>
          <a:p>
            <a:r>
              <a:rPr lang="ar-SA" sz="2400" b="1" dirty="0">
                <a:solidFill>
                  <a:srgbClr val="003760"/>
                </a:solidFill>
                <a:latin typeface="Times New Roman" panose="02020603050405020304" pitchFamily="18" charset="0"/>
                <a:cs typeface="Times New Roman" panose="02020603050405020304" pitchFamily="18" charset="0"/>
              </a:rPr>
              <a:t>المعلومات الواردة في الشكل مطابقة للمعلومات الواردة في النص .</a:t>
            </a:r>
          </a:p>
          <a:p>
            <a:r>
              <a:rPr lang="ar-SA" sz="2400" b="1" dirty="0">
                <a:solidFill>
                  <a:srgbClr val="003760"/>
                </a:solidFill>
                <a:latin typeface="Times New Roman" panose="02020603050405020304" pitchFamily="18" charset="0"/>
                <a:cs typeface="Times New Roman" panose="02020603050405020304" pitchFamily="18" charset="0"/>
              </a:rPr>
              <a:t>لا يوجد إطار على الشكل .</a:t>
            </a:r>
          </a:p>
          <a:p>
            <a:r>
              <a:rPr lang="ar-SA" sz="2400" b="1" dirty="0">
                <a:solidFill>
                  <a:srgbClr val="003760"/>
                </a:solidFill>
                <a:latin typeface="Times New Roman" panose="02020603050405020304" pitchFamily="18" charset="0"/>
                <a:cs typeface="Times New Roman" panose="02020603050405020304" pitchFamily="18" charset="0"/>
              </a:rPr>
              <a:t>المحاور </a:t>
            </a:r>
            <a:r>
              <a:rPr lang="ar-SA" sz="2400" b="1" dirty="0" err="1">
                <a:solidFill>
                  <a:srgbClr val="003760"/>
                </a:solidFill>
                <a:latin typeface="Times New Roman" panose="02020603050405020304" pitchFamily="18" charset="0"/>
                <a:cs typeface="Times New Roman" panose="02020603050405020304" pitchFamily="18" charset="0"/>
              </a:rPr>
              <a:t>معنونة</a:t>
            </a:r>
            <a:r>
              <a:rPr lang="ar-SA" sz="2400" b="1" dirty="0">
                <a:solidFill>
                  <a:srgbClr val="003760"/>
                </a:solidFill>
                <a:latin typeface="Times New Roman" panose="02020603050405020304" pitchFamily="18" charset="0"/>
                <a:cs typeface="Times New Roman" panose="02020603050405020304" pitchFamily="18" charset="0"/>
              </a:rPr>
              <a:t> .</a:t>
            </a:r>
          </a:p>
          <a:p>
            <a:r>
              <a:rPr lang="ar-SA" sz="2400" b="1" dirty="0">
                <a:solidFill>
                  <a:srgbClr val="003760"/>
                </a:solidFill>
                <a:latin typeface="Times New Roman" panose="02020603050405020304" pitchFamily="18" charset="0"/>
                <a:cs typeface="Times New Roman" panose="02020603050405020304" pitchFamily="18" charset="0"/>
              </a:rPr>
              <a:t>الصورة أبيض وأسود (الملونة لها ثمن مختلف).</a:t>
            </a:r>
          </a:p>
          <a:p>
            <a:r>
              <a:rPr lang="ar-SA" sz="2400" b="1" dirty="0">
                <a:solidFill>
                  <a:srgbClr val="003760"/>
                </a:solidFill>
                <a:latin typeface="Times New Roman" panose="02020603050405020304" pitchFamily="18" charset="0"/>
                <a:cs typeface="Times New Roman" panose="02020603050405020304" pitchFamily="18" charset="0"/>
              </a:rPr>
              <a:t>التقسيم الرقمي للمحور </a:t>
            </a:r>
            <a:r>
              <a:rPr lang="ar-SA" sz="2400" b="1" dirty="0">
                <a:solidFill>
                  <a:srgbClr val="FF0000"/>
                </a:solidFill>
                <a:latin typeface="Times New Roman" panose="02020603050405020304" pitchFamily="18" charset="0"/>
                <a:cs typeface="Times New Roman" panose="02020603050405020304" pitchFamily="18" charset="0"/>
              </a:rPr>
              <a:t>ص</a:t>
            </a:r>
            <a:r>
              <a:rPr lang="ar-SA" sz="2400" b="1" dirty="0">
                <a:solidFill>
                  <a:srgbClr val="003760"/>
                </a:solidFill>
                <a:latin typeface="Times New Roman" panose="02020603050405020304" pitchFamily="18" charset="0"/>
                <a:cs typeface="Times New Roman" panose="02020603050405020304" pitchFamily="18" charset="0"/>
              </a:rPr>
              <a:t> مناسب .</a:t>
            </a:r>
          </a:p>
          <a:p>
            <a:r>
              <a:rPr lang="ar-SA" sz="2400" b="1" dirty="0">
                <a:solidFill>
                  <a:srgbClr val="003760"/>
                </a:solidFill>
                <a:latin typeface="Times New Roman" panose="02020603050405020304" pitchFamily="18" charset="0"/>
                <a:cs typeface="Times New Roman" panose="02020603050405020304" pitchFamily="18" charset="0"/>
              </a:rPr>
              <a:t>العنوان </a:t>
            </a:r>
            <a:r>
              <a:rPr lang="ar-SA" sz="2400" b="1" dirty="0">
                <a:solidFill>
                  <a:srgbClr val="FF0000"/>
                </a:solidFill>
                <a:latin typeface="Times New Roman" panose="02020603050405020304" pitchFamily="18" charset="0"/>
                <a:cs typeface="Times New Roman" panose="02020603050405020304" pitchFamily="18" charset="0"/>
              </a:rPr>
              <a:t>تحت الشكل </a:t>
            </a:r>
            <a:r>
              <a:rPr lang="ar-SA" sz="2400" b="1" dirty="0">
                <a:solidFill>
                  <a:srgbClr val="003760"/>
                </a:solidFill>
                <a:latin typeface="Times New Roman" panose="02020603050405020304" pitchFamily="18" charset="0"/>
                <a:cs typeface="Times New Roman" panose="02020603050405020304" pitchFamily="18" charset="0"/>
              </a:rPr>
              <a:t>،ويحوي </a:t>
            </a:r>
            <a:r>
              <a:rPr lang="ar-SA" sz="2400" b="1" dirty="0">
                <a:solidFill>
                  <a:srgbClr val="FF0000"/>
                </a:solidFill>
                <a:latin typeface="Times New Roman" panose="02020603050405020304" pitchFamily="18" charset="0"/>
                <a:cs typeface="Times New Roman" panose="02020603050405020304" pitchFamily="18" charset="0"/>
              </a:rPr>
              <a:t>رقم الشكل </a:t>
            </a:r>
            <a:r>
              <a:rPr lang="ar-SA" sz="2400" b="1" i="1" dirty="0">
                <a:solidFill>
                  <a:srgbClr val="003760"/>
                </a:solidFill>
                <a:latin typeface="Times New Roman" panose="02020603050405020304" pitchFamily="18" charset="0"/>
                <a:cs typeface="Times New Roman" panose="02020603050405020304" pitchFamily="18" charset="0"/>
              </a:rPr>
              <a:t>بخط مائل </a:t>
            </a:r>
            <a:r>
              <a:rPr lang="ar-SA" sz="2400" b="1" dirty="0">
                <a:solidFill>
                  <a:srgbClr val="003760"/>
                </a:solidFill>
                <a:latin typeface="Times New Roman" panose="02020603050405020304" pitchFamily="18" charset="0"/>
                <a:cs typeface="Times New Roman" panose="02020603050405020304" pitchFamily="18" charset="0"/>
              </a:rPr>
              <a:t>.</a:t>
            </a: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42127944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نموذج لرسم بياني </a:t>
            </a:r>
          </a:p>
        </p:txBody>
      </p:sp>
      <p:sp>
        <p:nvSpPr>
          <p:cNvPr id="3" name="عنصر نائب للمحتوى 2"/>
          <p:cNvSpPr>
            <a:spLocks noGrp="1"/>
          </p:cNvSpPr>
          <p:nvPr>
            <p:ph idx="1"/>
          </p:nvPr>
        </p:nvSpPr>
        <p:spPr/>
        <p:txBody>
          <a:bodyPr/>
          <a:lstStyle/>
          <a:p>
            <a:pPr algn="ctr"/>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5855" y="2622236"/>
            <a:ext cx="3676650" cy="2800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عنصر نائب للتذييل 4"/>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1877654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APA6</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lstStyle/>
          <a:p>
            <a:r>
              <a:rPr lang="ar-SA" sz="2800" b="1" dirty="0">
                <a:solidFill>
                  <a:srgbClr val="FF0000"/>
                </a:solidFill>
                <a:latin typeface="Times New Roman" panose="02020603050405020304" pitchFamily="18" charset="0"/>
                <a:cs typeface="Times New Roman" panose="02020603050405020304" pitchFamily="18" charset="0"/>
              </a:rPr>
              <a:t> (1-2-4)-خطوات عملية للكتابة الأكاديمية :</a:t>
            </a:r>
          </a:p>
          <a:p>
            <a:r>
              <a:rPr lang="ar-SA" sz="2400" b="1" dirty="0" smtClean="0">
                <a:solidFill>
                  <a:srgbClr val="002060"/>
                </a:solidFill>
                <a:latin typeface="Times New Roman" panose="02020603050405020304" pitchFamily="18" charset="0"/>
                <a:cs typeface="Times New Roman" panose="02020603050405020304" pitchFamily="18" charset="0"/>
              </a:rPr>
              <a:t>يجب الاهتمام بكتابة العناوين بمستوياتها الصحيحة (ص 62-63 من </a:t>
            </a:r>
            <a:r>
              <a:rPr lang="en-US" sz="2400" b="1" dirty="0" smtClean="0">
                <a:solidFill>
                  <a:srgbClr val="002060"/>
                </a:solidFill>
                <a:latin typeface="Times New Roman" panose="02020603050405020304" pitchFamily="18" charset="0"/>
                <a:cs typeface="Times New Roman" panose="02020603050405020304" pitchFamily="18" charset="0"/>
              </a:rPr>
              <a:t>APA6).</a:t>
            </a:r>
          </a:p>
          <a:p>
            <a:r>
              <a:rPr lang="ar-SA" sz="2400" b="1" dirty="0" smtClean="0">
                <a:solidFill>
                  <a:srgbClr val="FF0000"/>
                </a:solidFill>
                <a:latin typeface="Times New Roman" panose="02020603050405020304" pitchFamily="18" charset="0"/>
                <a:cs typeface="Times New Roman" panose="02020603050405020304" pitchFamily="18" charset="0"/>
              </a:rPr>
              <a:t>الكتابة</a:t>
            </a:r>
            <a:r>
              <a:rPr lang="ar-SA" sz="2400" b="1" dirty="0" smtClean="0">
                <a:solidFill>
                  <a:srgbClr val="002060"/>
                </a:solidFill>
                <a:latin typeface="Times New Roman" panose="02020603050405020304" pitchFamily="18" charset="0"/>
                <a:cs typeface="Times New Roman" panose="02020603050405020304" pitchFamily="18" charset="0"/>
              </a:rPr>
              <a:t> بضمير الحاضر وليس الغائب .</a:t>
            </a:r>
          </a:p>
          <a:p>
            <a:r>
              <a:rPr lang="ar-SA" sz="2400" b="1" dirty="0" smtClean="0">
                <a:solidFill>
                  <a:srgbClr val="002060"/>
                </a:solidFill>
                <a:latin typeface="Times New Roman" panose="02020603050405020304" pitchFamily="18" charset="0"/>
                <a:cs typeface="Times New Roman" panose="02020603050405020304" pitchFamily="18" charset="0"/>
              </a:rPr>
              <a:t>عند وصف </a:t>
            </a:r>
            <a:r>
              <a:rPr lang="ar-SA" sz="2400" b="1" dirty="0" smtClean="0">
                <a:solidFill>
                  <a:srgbClr val="FF0000"/>
                </a:solidFill>
                <a:latin typeface="Times New Roman" panose="02020603050405020304" pitchFamily="18" charset="0"/>
                <a:cs typeface="Times New Roman" panose="02020603050405020304" pitchFamily="18" charset="0"/>
              </a:rPr>
              <a:t>عمل منشور </a:t>
            </a:r>
            <a:r>
              <a:rPr lang="ar-SA" sz="2400" b="1" dirty="0" smtClean="0">
                <a:solidFill>
                  <a:srgbClr val="002060"/>
                </a:solidFill>
                <a:latin typeface="Times New Roman" panose="02020603050405020304" pitchFamily="18" charset="0"/>
                <a:cs typeface="Times New Roman" panose="02020603050405020304" pitchFamily="18" charset="0"/>
              </a:rPr>
              <a:t>يتم وصف إجراءاته بصيغة </a:t>
            </a:r>
            <a:r>
              <a:rPr lang="ar-SA" sz="2400" b="1" dirty="0" smtClean="0">
                <a:solidFill>
                  <a:srgbClr val="FF0000"/>
                </a:solidFill>
                <a:latin typeface="Times New Roman" panose="02020603050405020304" pitchFamily="18" charset="0"/>
                <a:cs typeface="Times New Roman" panose="02020603050405020304" pitchFamily="18" charset="0"/>
              </a:rPr>
              <a:t>الماضي</a:t>
            </a:r>
            <a:r>
              <a:rPr lang="ar-SA" sz="2400" b="1" dirty="0" smtClean="0">
                <a:solidFill>
                  <a:srgbClr val="002060"/>
                </a:solidFill>
                <a:latin typeface="Times New Roman" panose="02020603050405020304" pitchFamily="18" charset="0"/>
                <a:cs typeface="Times New Roman" panose="02020603050405020304" pitchFamily="18" charset="0"/>
              </a:rPr>
              <a:t> .</a:t>
            </a:r>
          </a:p>
          <a:p>
            <a:r>
              <a:rPr lang="ar-SA" sz="2400" b="1" dirty="0" smtClean="0">
                <a:solidFill>
                  <a:srgbClr val="002060"/>
                </a:solidFill>
                <a:latin typeface="Times New Roman" panose="02020603050405020304" pitchFamily="18" charset="0"/>
                <a:cs typeface="Times New Roman" panose="02020603050405020304" pitchFamily="18" charset="0"/>
              </a:rPr>
              <a:t>عند استخدام </a:t>
            </a:r>
            <a:r>
              <a:rPr lang="ar-SA" sz="2400" b="1" dirty="0" smtClean="0">
                <a:solidFill>
                  <a:srgbClr val="FF0000"/>
                </a:solidFill>
                <a:latin typeface="Times New Roman" panose="02020603050405020304" pitchFamily="18" charset="0"/>
                <a:cs typeface="Times New Roman" panose="02020603050405020304" pitchFamily="18" charset="0"/>
              </a:rPr>
              <a:t>الجمل الاعتراضية</a:t>
            </a:r>
            <a:r>
              <a:rPr lang="ar-SA" sz="2400" b="1" dirty="0" smtClean="0">
                <a:solidFill>
                  <a:srgbClr val="002060"/>
                </a:solidFill>
                <a:latin typeface="Times New Roman" panose="02020603050405020304" pitchFamily="18" charset="0"/>
                <a:cs typeface="Times New Roman" panose="02020603050405020304" pitchFamily="18" charset="0"/>
              </a:rPr>
              <a:t> يجب التفريق بين الجمل الاعتراضية الهامة وغير الهامة </a:t>
            </a:r>
            <a:r>
              <a:rPr lang="ar-SA" sz="2400" b="1" dirty="0" smtClean="0">
                <a:solidFill>
                  <a:srgbClr val="FF0000"/>
                </a:solidFill>
                <a:latin typeface="Times New Roman" panose="02020603050405020304" pitchFamily="18" charset="0"/>
                <a:cs typeface="Times New Roman" panose="02020603050405020304" pitchFamily="18" charset="0"/>
              </a:rPr>
              <a:t>بعلامات</a:t>
            </a:r>
            <a:r>
              <a:rPr lang="ar-SA" sz="2400" b="1" dirty="0" smtClean="0">
                <a:solidFill>
                  <a:srgbClr val="002060"/>
                </a:solidFill>
                <a:latin typeface="Times New Roman" panose="02020603050405020304" pitchFamily="18" charset="0"/>
                <a:cs typeface="Times New Roman" panose="02020603050405020304" pitchFamily="18" charset="0"/>
              </a:rPr>
              <a:t> </a:t>
            </a:r>
            <a:r>
              <a:rPr lang="ar-SA" sz="2400" b="1" dirty="0" smtClean="0">
                <a:solidFill>
                  <a:srgbClr val="FF0000"/>
                </a:solidFill>
                <a:latin typeface="Times New Roman" panose="02020603050405020304" pitchFamily="18" charset="0"/>
                <a:cs typeface="Times New Roman" panose="02020603050405020304" pitchFamily="18" charset="0"/>
              </a:rPr>
              <a:t>الترقيم</a:t>
            </a:r>
            <a:r>
              <a:rPr lang="ar-SA" sz="2400" b="1" dirty="0" smtClean="0">
                <a:solidFill>
                  <a:srgbClr val="002060"/>
                </a:solidFill>
                <a:latin typeface="Times New Roman" panose="02020603050405020304" pitchFamily="18" charset="0"/>
                <a:cs typeface="Times New Roman" panose="02020603050405020304" pitchFamily="18" charset="0"/>
              </a:rPr>
              <a:t> .</a:t>
            </a:r>
          </a:p>
          <a:p>
            <a:r>
              <a:rPr lang="ar-SA" sz="2400" b="1" dirty="0" smtClean="0">
                <a:solidFill>
                  <a:srgbClr val="FF0000"/>
                </a:solidFill>
                <a:latin typeface="Times New Roman" panose="02020603050405020304" pitchFamily="18" charset="0"/>
                <a:cs typeface="Times New Roman" panose="02020603050405020304" pitchFamily="18" charset="0"/>
              </a:rPr>
              <a:t>الأرقام</a:t>
            </a:r>
            <a:r>
              <a:rPr lang="ar-SA" sz="2400" b="1" dirty="0" smtClean="0">
                <a:solidFill>
                  <a:srgbClr val="002060"/>
                </a:solidFill>
                <a:latin typeface="Times New Roman" panose="02020603050405020304" pitchFamily="18" charset="0"/>
                <a:cs typeface="Times New Roman" panose="02020603050405020304" pitchFamily="18" charset="0"/>
              </a:rPr>
              <a:t> تكتب كتابة إذا كانت في بداية </a:t>
            </a:r>
            <a:r>
              <a:rPr lang="ar-SA" sz="2400" b="1" dirty="0" smtClean="0">
                <a:solidFill>
                  <a:srgbClr val="FF0000"/>
                </a:solidFill>
                <a:latin typeface="Times New Roman" panose="02020603050405020304" pitchFamily="18" charset="0"/>
                <a:cs typeface="Times New Roman" panose="02020603050405020304" pitchFamily="18" charset="0"/>
              </a:rPr>
              <a:t>المقطع </a:t>
            </a:r>
            <a:r>
              <a:rPr lang="ar-SA" sz="2400" b="1" dirty="0" smtClean="0">
                <a:solidFill>
                  <a:srgbClr val="002060"/>
                </a:solidFill>
                <a:latin typeface="Times New Roman" panose="02020603050405020304" pitchFamily="18" charset="0"/>
                <a:cs typeface="Times New Roman" panose="02020603050405020304" pitchFamily="18" charset="0"/>
              </a:rPr>
              <a:t>،أو كانت </a:t>
            </a:r>
            <a:r>
              <a:rPr lang="ar-SA" sz="2400" b="1" dirty="0" smtClean="0">
                <a:solidFill>
                  <a:srgbClr val="FF0000"/>
                </a:solidFill>
                <a:latin typeface="Times New Roman" panose="02020603050405020304" pitchFamily="18" charset="0"/>
                <a:cs typeface="Times New Roman" panose="02020603050405020304" pitchFamily="18" charset="0"/>
              </a:rPr>
              <a:t>أقل</a:t>
            </a:r>
            <a:r>
              <a:rPr lang="ar-SA" sz="2400" b="1" dirty="0" smtClean="0">
                <a:solidFill>
                  <a:srgbClr val="002060"/>
                </a:solidFill>
                <a:latin typeface="Times New Roman" panose="02020603050405020304" pitchFamily="18" charset="0"/>
                <a:cs typeface="Times New Roman" panose="02020603050405020304" pitchFamily="18" charset="0"/>
              </a:rPr>
              <a:t> من عشرة ،ولكن يمكن كتابة الأرقام التي تكون فوق العشرة بشكل </a:t>
            </a:r>
            <a:r>
              <a:rPr lang="ar-SA" sz="2400" b="1" dirty="0" smtClean="0">
                <a:solidFill>
                  <a:srgbClr val="FF0000"/>
                </a:solidFill>
                <a:latin typeface="Times New Roman" panose="02020603050405020304" pitchFamily="18" charset="0"/>
                <a:cs typeface="Times New Roman" panose="02020603050405020304" pitchFamily="18" charset="0"/>
              </a:rPr>
              <a:t>رقمي</a:t>
            </a:r>
            <a:r>
              <a:rPr lang="ar-SA" sz="2400" b="1" dirty="0" smtClean="0">
                <a:solidFill>
                  <a:srgbClr val="002060"/>
                </a:solidFill>
                <a:latin typeface="Times New Roman" panose="02020603050405020304" pitchFamily="18" charset="0"/>
                <a:cs typeface="Times New Roman" panose="02020603050405020304" pitchFamily="18" charset="0"/>
              </a:rPr>
              <a:t> .</a:t>
            </a:r>
            <a:endParaRPr lang="ar-SA" sz="2400" b="1" dirty="0">
              <a:solidFill>
                <a:srgbClr val="002060"/>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7323304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en-GB" sz="3200" b="1" dirty="0">
                <a:solidFill>
                  <a:srgbClr val="FF0000"/>
                </a:solidFill>
                <a:latin typeface="Calibri"/>
              </a:rPr>
              <a:t> </a:t>
            </a:r>
            <a:r>
              <a:rPr lang="ar-AE" sz="3200" b="1" dirty="0">
                <a:solidFill>
                  <a:srgbClr val="FF0000"/>
                </a:solidFill>
                <a:latin typeface="Calibri"/>
                <a:cs typeface="Arial" panose="020B0604020202020204" pitchFamily="34" charset="0"/>
              </a:rPr>
              <a:t>(1-2-4)-خطوات عملية للكتابة الأكاديمية :</a:t>
            </a:r>
            <a:endParaRPr lang="ar-AE" sz="3200" dirty="0">
              <a:solidFill>
                <a:srgbClr val="FF0000"/>
              </a:solidFill>
              <a:latin typeface="Calibri"/>
              <a:cs typeface="Arial" panose="020B0604020202020204" pitchFamily="34" charset="0"/>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عند وضع نقاط ثلاثة لتوضيح وجود كلام غير مكتمل توضع مسافة قبل النقاط ومسافة بعدها </a:t>
            </a:r>
            <a:r>
              <a:rPr lang="ar-AE" sz="2800" b="1" dirty="0">
                <a:solidFill>
                  <a:srgbClr val="FF0000"/>
                </a:solidFill>
                <a:latin typeface="Calibri"/>
                <a:cs typeface="Arial" panose="020B0604020202020204" pitchFamily="34" charset="0"/>
              </a:rPr>
              <a:t>( ... ).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في اللغة الإنجليزية تتم كتابة </a:t>
            </a:r>
            <a:r>
              <a:rPr lang="ar-AE" sz="2800" dirty="0">
                <a:solidFill>
                  <a:srgbClr val="FF0000"/>
                </a:solidFill>
                <a:latin typeface="Calibri"/>
                <a:cs typeface="Arial" panose="020B0604020202020204" pitchFamily="34" charset="0"/>
              </a:rPr>
              <a:t>الأسماء</a:t>
            </a:r>
            <a:r>
              <a:rPr lang="ar-AE" sz="2800" dirty="0">
                <a:solidFill>
                  <a:srgbClr val="003760"/>
                </a:solidFill>
                <a:latin typeface="Calibri"/>
                <a:cs typeface="Arial" panose="020B0604020202020204" pitchFamily="34" charset="0"/>
              </a:rPr>
              <a:t> و</a:t>
            </a:r>
            <a:r>
              <a:rPr lang="ar-AE" sz="2800" dirty="0">
                <a:solidFill>
                  <a:srgbClr val="FF0000"/>
                </a:solidFill>
                <a:latin typeface="Calibri"/>
                <a:cs typeface="Arial" panose="020B0604020202020204" pitchFamily="34" charset="0"/>
              </a:rPr>
              <a:t>الأعلام </a:t>
            </a:r>
            <a:r>
              <a:rPr lang="ar-AE" sz="2800" dirty="0">
                <a:solidFill>
                  <a:srgbClr val="003760"/>
                </a:solidFill>
                <a:latin typeface="Calibri"/>
                <a:cs typeface="Arial" panose="020B0604020202020204" pitchFamily="34" charset="0"/>
              </a:rPr>
              <a:t>بحروف كبيرة </a:t>
            </a:r>
            <a:r>
              <a:rPr lang="ar-AE" sz="2800" dirty="0" smtClean="0">
                <a:solidFill>
                  <a:srgbClr val="003760"/>
                </a:solidFill>
                <a:latin typeface="Calibri"/>
                <a:cs typeface="Arial" panose="020B0604020202020204" pitchFamily="34" charset="0"/>
              </a:rPr>
              <a:t>.</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في اللغة الإنجليزية توضع </a:t>
            </a:r>
            <a:r>
              <a:rPr lang="ar-AE" sz="2800" dirty="0">
                <a:solidFill>
                  <a:srgbClr val="FF0000"/>
                </a:solidFill>
                <a:latin typeface="Calibri"/>
                <a:cs typeface="Arial" panose="020B0604020202020204" pitchFamily="34" charset="0"/>
              </a:rPr>
              <a:t>مسافة واحدة </a:t>
            </a:r>
            <a:r>
              <a:rPr lang="ar-AE" sz="2800" dirty="0">
                <a:solidFill>
                  <a:srgbClr val="003760"/>
                </a:solidFill>
                <a:latin typeface="Calibri"/>
                <a:cs typeface="Arial" panose="020B0604020202020204" pitchFamily="34" charset="0"/>
              </a:rPr>
              <a:t>فقط بعد علامات الترقيم .</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يجب الاهتمام بصفحة العنوان .</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endParaRPr lang="en-GB" sz="2800" dirty="0">
              <a:solidFill>
                <a:srgbClr val="003760"/>
              </a:solidFill>
              <a:latin typeface="Calibri"/>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40078555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2222205" y="2133600"/>
            <a:ext cx="9282407" cy="4373526"/>
          </a:xfrm>
        </p:spPr>
        <p:txBody>
          <a:bodyPr>
            <a:normAutofit/>
          </a:bodyPr>
          <a:lstStyle/>
          <a:p>
            <a:pPr marL="0" lvl="0" indent="0" algn="just" defTabSz="914400">
              <a:spcBef>
                <a:spcPct val="20000"/>
              </a:spcBef>
              <a:buClrTx/>
              <a:buNone/>
            </a:pPr>
            <a:r>
              <a:rPr lang="en-GB" sz="2600" b="1" dirty="0">
                <a:solidFill>
                  <a:srgbClr val="4F81BD">
                    <a:lumMod val="50000"/>
                  </a:srgbClr>
                </a:solidFill>
                <a:latin typeface="Calibri"/>
              </a:rPr>
              <a:t> </a:t>
            </a:r>
            <a:r>
              <a:rPr lang="ar-AE" sz="2600" b="1" dirty="0">
                <a:solidFill>
                  <a:srgbClr val="4F81BD">
                    <a:lumMod val="50000"/>
                  </a:srgbClr>
                </a:solidFill>
                <a:latin typeface="Calibri"/>
                <a:cs typeface="Arial" panose="020B0604020202020204" pitchFamily="34" charset="0"/>
              </a:rPr>
              <a:t>(</a:t>
            </a:r>
            <a:r>
              <a:rPr lang="ar-AE" sz="3600" b="1" dirty="0">
                <a:solidFill>
                  <a:srgbClr val="FF0000"/>
                </a:solidFill>
                <a:latin typeface="Calibri"/>
                <a:cs typeface="Arial" panose="020B0604020202020204" pitchFamily="34" charset="0"/>
              </a:rPr>
              <a:t>1-2-4)-خطوات عملية للكتابة الأكاديمية :</a:t>
            </a:r>
            <a:endParaRPr lang="ar-AE" sz="3600" dirty="0">
              <a:solidFill>
                <a:srgbClr val="FF0000"/>
              </a:solidFill>
              <a:latin typeface="Calibri"/>
              <a:cs typeface="Arial" panose="020B0604020202020204" pitchFamily="34" charset="0"/>
            </a:endParaRPr>
          </a:p>
          <a:p>
            <a:pPr lvl="0" algn="just" defTabSz="914400">
              <a:spcBef>
                <a:spcPct val="20000"/>
              </a:spcBef>
              <a:buClrTx/>
              <a:buFont typeface="Arial" panose="020B0604020202020204" pitchFamily="34" charset="0"/>
              <a:buChar char="•"/>
            </a:pPr>
            <a:r>
              <a:rPr lang="ar-AE" sz="2600" dirty="0">
                <a:solidFill>
                  <a:srgbClr val="002060"/>
                </a:solidFill>
                <a:latin typeface="Calibri"/>
                <a:cs typeface="Arial" panose="020B0604020202020204" pitchFamily="34" charset="0"/>
              </a:rPr>
              <a:t>يجب اختيار العنوان بعناية بحيث يكون </a:t>
            </a:r>
            <a:r>
              <a:rPr lang="ar-AE" sz="2600" dirty="0">
                <a:solidFill>
                  <a:srgbClr val="FF0000"/>
                </a:solidFill>
                <a:latin typeface="Calibri"/>
                <a:cs typeface="Arial" panose="020B0604020202020204" pitchFamily="34" charset="0"/>
              </a:rPr>
              <a:t>عبارة مختصرة </a:t>
            </a:r>
            <a:r>
              <a:rPr lang="ar-AE" sz="2600" dirty="0">
                <a:solidFill>
                  <a:srgbClr val="002060"/>
                </a:solidFill>
                <a:latin typeface="Calibri"/>
                <a:cs typeface="Arial" panose="020B0604020202020204" pitchFamily="34" charset="0"/>
              </a:rPr>
              <a:t>ترمز للبحث وتحتوي المتغيرات الأساسية وطريقة استقصائها والعلاقة بينها .</a:t>
            </a:r>
            <a:endParaRPr lang="en-GB" sz="2600" dirty="0">
              <a:solidFill>
                <a:srgbClr val="002060"/>
              </a:solidFill>
              <a:latin typeface="Calibri"/>
            </a:endParaRPr>
          </a:p>
          <a:p>
            <a:pPr lvl="0" algn="just" defTabSz="914400">
              <a:spcBef>
                <a:spcPct val="20000"/>
              </a:spcBef>
              <a:buClrTx/>
              <a:buFont typeface="Arial" panose="020B0604020202020204" pitchFamily="34" charset="0"/>
              <a:buChar char="•"/>
            </a:pPr>
            <a:r>
              <a:rPr lang="ar-AE" sz="2600" dirty="0">
                <a:solidFill>
                  <a:srgbClr val="FF0000"/>
                </a:solidFill>
                <a:latin typeface="Calibri"/>
                <a:cs typeface="Arial" panose="020B0604020202020204" pitchFamily="34" charset="0"/>
              </a:rPr>
              <a:t>الاختصارات</a:t>
            </a:r>
            <a:r>
              <a:rPr lang="ar-AE" sz="2600" dirty="0">
                <a:solidFill>
                  <a:srgbClr val="002060"/>
                </a:solidFill>
                <a:latin typeface="Calibri"/>
                <a:cs typeface="Arial" panose="020B0604020202020204" pitchFamily="34" charset="0"/>
              </a:rPr>
              <a:t> غير الموجودة في القاموس تكتب كاملة </a:t>
            </a:r>
            <a:r>
              <a:rPr lang="ar-AE" sz="2600" dirty="0">
                <a:solidFill>
                  <a:srgbClr val="FF0000"/>
                </a:solidFill>
                <a:latin typeface="Calibri"/>
                <a:cs typeface="Arial" panose="020B0604020202020204" pitchFamily="34" charset="0"/>
              </a:rPr>
              <a:t>أول مرة</a:t>
            </a:r>
            <a:r>
              <a:rPr lang="ar-AE" sz="2600" dirty="0">
                <a:solidFill>
                  <a:srgbClr val="002060"/>
                </a:solidFill>
                <a:latin typeface="Calibri"/>
                <a:cs typeface="Arial" panose="020B0604020202020204" pitchFamily="34" charset="0"/>
              </a:rPr>
              <a:t> تذكر في النص وبجوارها الاختصار . ثم يكتب الاختصار بمفرده بقية النص .</a:t>
            </a:r>
            <a:endParaRPr lang="en-GB" sz="2600" dirty="0">
              <a:solidFill>
                <a:srgbClr val="002060"/>
              </a:solidFill>
              <a:latin typeface="Calibri"/>
            </a:endParaRPr>
          </a:p>
          <a:p>
            <a:pPr lvl="0" algn="just" defTabSz="914400">
              <a:spcBef>
                <a:spcPct val="20000"/>
              </a:spcBef>
              <a:buClrTx/>
              <a:buFont typeface="Arial" panose="020B0604020202020204" pitchFamily="34" charset="0"/>
              <a:buChar char="•"/>
            </a:pPr>
            <a:r>
              <a:rPr lang="ar-AE" sz="2600" dirty="0">
                <a:solidFill>
                  <a:srgbClr val="002060"/>
                </a:solidFill>
                <a:latin typeface="Calibri"/>
                <a:cs typeface="Arial" panose="020B0604020202020204" pitchFamily="34" charset="0"/>
              </a:rPr>
              <a:t>الكتابة بأسلوب مختصر ودقيق ،وتجنب الجمل الطويل التي تتعدى السطرين ،وكذلك المقاطع التي يصل طولها إلى صفحة كاملة يجب تجنبها.</a:t>
            </a:r>
            <a:endParaRPr lang="en-GB" sz="2600" dirty="0">
              <a:solidFill>
                <a:srgbClr val="002060"/>
              </a:solidFill>
              <a:latin typeface="Calibri"/>
            </a:endParaRPr>
          </a:p>
          <a:p>
            <a:pPr lvl="0" algn="just" defTabSz="914400">
              <a:spcBef>
                <a:spcPct val="20000"/>
              </a:spcBef>
              <a:buClrTx/>
              <a:buFont typeface="Arial" panose="020B0604020202020204" pitchFamily="34" charset="0"/>
              <a:buChar char="•"/>
            </a:pPr>
            <a:r>
              <a:rPr lang="ar-SA" sz="2600" dirty="0" smtClean="0">
                <a:solidFill>
                  <a:srgbClr val="002060"/>
                </a:solidFill>
                <a:latin typeface="Calibri"/>
                <a:cs typeface="Arial" panose="020B0604020202020204" pitchFamily="34" charset="0"/>
              </a:rPr>
              <a:t>ي</a:t>
            </a:r>
            <a:r>
              <a:rPr lang="ar-AE" sz="2600" dirty="0" smtClean="0">
                <a:solidFill>
                  <a:srgbClr val="002060"/>
                </a:solidFill>
                <a:latin typeface="Calibri"/>
                <a:cs typeface="Arial" panose="020B0604020202020204" pitchFamily="34" charset="0"/>
              </a:rPr>
              <a:t>جب </a:t>
            </a:r>
            <a:r>
              <a:rPr lang="ar-AE" sz="2600" dirty="0">
                <a:solidFill>
                  <a:srgbClr val="002060"/>
                </a:solidFill>
                <a:latin typeface="Calibri"/>
                <a:cs typeface="Arial" panose="020B0604020202020204" pitchFamily="34" charset="0"/>
              </a:rPr>
              <a:t>المراجعة للنص بشكل دقيق .</a:t>
            </a:r>
            <a:endParaRPr lang="en-GB" sz="2600" dirty="0">
              <a:solidFill>
                <a:srgbClr val="002060"/>
              </a:solidFill>
              <a:latin typeface="Calibri"/>
            </a:endParaRPr>
          </a:p>
          <a:p>
            <a:pPr lvl="0" algn="just" defTabSz="914400">
              <a:spcBef>
                <a:spcPct val="20000"/>
              </a:spcBef>
              <a:buClrTx/>
              <a:buFont typeface="Arial" panose="020B0604020202020204" pitchFamily="34" charset="0"/>
              <a:buChar char="•"/>
            </a:pPr>
            <a:r>
              <a:rPr lang="ar-AE" sz="2600" dirty="0">
                <a:solidFill>
                  <a:srgbClr val="002060"/>
                </a:solidFill>
                <a:latin typeface="Calibri"/>
                <a:cs typeface="Arial" panose="020B0604020202020204" pitchFamily="34" charset="0"/>
              </a:rPr>
              <a:t>كتابة الرموز تكون بالشكل التالي : (5%) أو (5$).</a:t>
            </a:r>
            <a:endParaRPr lang="en-GB" sz="2600" dirty="0">
              <a:solidFill>
                <a:srgbClr val="002060"/>
              </a:solidFill>
              <a:latin typeface="Calibri"/>
            </a:endParaRPr>
          </a:p>
          <a:p>
            <a:pPr lvl="0" algn="just" defTabSz="914400">
              <a:spcBef>
                <a:spcPct val="20000"/>
              </a:spcBef>
              <a:buClrTx/>
              <a:buFont typeface="Arial" panose="020B0604020202020204" pitchFamily="34" charset="0"/>
              <a:buChar char="•"/>
            </a:pPr>
            <a:endParaRPr lang="en-GB" sz="2600" dirty="0">
              <a:solidFill>
                <a:prstClr val="black"/>
              </a:solidFill>
              <a:latin typeface="Calibri"/>
            </a:endParaRPr>
          </a:p>
          <a:p>
            <a:endParaRPr lang="ar-SA"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41786613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ctr"/>
            <a:r>
              <a:rPr lang="ar-SA" sz="4400" dirty="0">
                <a:solidFill>
                  <a:srgbClr val="FF0000"/>
                </a:solidFill>
                <a:latin typeface="Times New Roman" panose="02020603050405020304" pitchFamily="18" charset="0"/>
                <a:cs typeface="Times New Roman" panose="02020603050405020304" pitchFamily="18" charset="0"/>
              </a:rPr>
              <a:t>التوثيق في </a:t>
            </a:r>
            <a:br>
              <a:rPr lang="ar-SA" sz="4400" dirty="0">
                <a:solidFill>
                  <a:srgbClr val="FF0000"/>
                </a:solidFill>
                <a:latin typeface="Times New Roman" panose="02020603050405020304" pitchFamily="18" charset="0"/>
                <a:cs typeface="Times New Roman" panose="02020603050405020304" pitchFamily="18" charset="0"/>
              </a:rPr>
            </a:br>
            <a:r>
              <a:rPr lang="en-US" sz="4400" dirty="0">
                <a:solidFill>
                  <a:srgbClr val="FF0000"/>
                </a:solidFill>
                <a:latin typeface="Times New Roman" panose="02020603050405020304" pitchFamily="18" charset="0"/>
                <a:cs typeface="Times New Roman" panose="02020603050405020304" pitchFamily="18" charset="0"/>
              </a:rPr>
              <a:t>APA6</a:t>
            </a:r>
            <a:endParaRPr lang="ar-SA" sz="4400" dirty="0">
              <a:solidFill>
                <a:srgbClr val="FF0000"/>
              </a:solidFill>
              <a:latin typeface="Times New Roman" panose="02020603050405020304" pitchFamily="18" charset="0"/>
              <a:cs typeface="Times New Roman" panose="02020603050405020304" pitchFamily="18" charset="0"/>
            </a:endParaRPr>
          </a:p>
        </p:txBody>
      </p:sp>
      <p:sp>
        <p:nvSpPr>
          <p:cNvPr id="2" name="عنصر نائب للتذييل 1"/>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4985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solidFill>
                  <a:srgbClr val="FF0000"/>
                </a:solidFill>
                <a:latin typeface="Adobe Arabic" panose="02040503050201020203" pitchFamily="18" charset="-78"/>
                <a:cs typeface="Adobe Arabic" panose="02040503050201020203" pitchFamily="18" charset="-78"/>
              </a:rPr>
              <a:t>أهداف ورشة العمل </a:t>
            </a:r>
            <a:endParaRPr lang="ar-SA" sz="4400" b="1" dirty="0">
              <a:solidFill>
                <a:srgbClr val="FF0000"/>
              </a:solidFill>
              <a:latin typeface="Adobe Arabic" panose="02040503050201020203" pitchFamily="18" charset="-78"/>
              <a:cs typeface="Adobe Arabic" panose="02040503050201020203" pitchFamily="18" charset="-78"/>
            </a:endParaRPr>
          </a:p>
        </p:txBody>
      </p:sp>
      <p:sp>
        <p:nvSpPr>
          <p:cNvPr id="3" name="عنصر نائب للمحتوى 2"/>
          <p:cNvSpPr>
            <a:spLocks noGrp="1"/>
          </p:cNvSpPr>
          <p:nvPr>
            <p:ph idx="1"/>
          </p:nvPr>
        </p:nvSpPr>
        <p:spPr/>
        <p:txBody>
          <a:bodyPr/>
          <a:lstStyle/>
          <a:p>
            <a:pPr marL="0" lvl="0" indent="0" defTabSz="914400">
              <a:spcBef>
                <a:spcPct val="20000"/>
              </a:spcBef>
              <a:buClrTx/>
              <a:buNone/>
            </a:pPr>
            <a:endParaRPr lang="ar-AE" sz="2800" b="1" dirty="0">
              <a:solidFill>
                <a:srgbClr val="002060"/>
              </a:solidFill>
              <a:latin typeface="Calibri"/>
              <a:cs typeface="Arial" panose="020B0604020202020204" pitchFamily="34" charset="0"/>
            </a:endParaRPr>
          </a:p>
          <a:p>
            <a:pPr lvl="0" defTabSz="914400">
              <a:spcBef>
                <a:spcPct val="20000"/>
              </a:spcBef>
              <a:buClrTx/>
              <a:buFont typeface="Arial" panose="020B0604020202020204" pitchFamily="34" charset="0"/>
              <a:buChar char="•"/>
            </a:pPr>
            <a:r>
              <a:rPr lang="ar-AE" sz="2800" b="1" dirty="0">
                <a:solidFill>
                  <a:srgbClr val="002060"/>
                </a:solidFill>
                <a:latin typeface="Calibri"/>
                <a:cs typeface="Arial" panose="020B0604020202020204" pitchFamily="34" charset="0"/>
              </a:rPr>
              <a:t>التعريف بنظام </a:t>
            </a:r>
            <a:r>
              <a:rPr lang="en-GB" sz="2800" b="1" dirty="0">
                <a:solidFill>
                  <a:srgbClr val="002060"/>
                </a:solidFill>
                <a:latin typeface="Calibri"/>
              </a:rPr>
              <a:t>APA6</a:t>
            </a:r>
            <a:r>
              <a:rPr lang="ar-AE" sz="2800" b="1" dirty="0">
                <a:solidFill>
                  <a:srgbClr val="002060"/>
                </a:solidFill>
                <a:latin typeface="Calibri"/>
                <a:cs typeface="Arial" panose="020B0604020202020204" pitchFamily="34" charset="0"/>
              </a:rPr>
              <a:t> .</a:t>
            </a:r>
          </a:p>
          <a:p>
            <a:pPr lvl="0" defTabSz="914400">
              <a:spcBef>
                <a:spcPct val="20000"/>
              </a:spcBef>
              <a:buClrTx/>
              <a:buFont typeface="Arial" panose="020B0604020202020204" pitchFamily="34" charset="0"/>
              <a:buChar char="•"/>
            </a:pPr>
            <a:r>
              <a:rPr lang="ar-AE" sz="2800" b="1" dirty="0">
                <a:solidFill>
                  <a:srgbClr val="002060"/>
                </a:solidFill>
                <a:latin typeface="Calibri"/>
                <a:cs typeface="Arial" panose="020B0604020202020204" pitchFamily="34" charset="0"/>
              </a:rPr>
              <a:t>عرض لمحة عامة عن شكل وتنسيق </a:t>
            </a:r>
            <a:r>
              <a:rPr lang="ar-AE" sz="2800" b="1" dirty="0" smtClean="0">
                <a:solidFill>
                  <a:srgbClr val="002060"/>
                </a:solidFill>
                <a:latin typeface="Calibri"/>
                <a:cs typeface="Arial" panose="020B0604020202020204" pitchFamily="34" charset="0"/>
              </a:rPr>
              <a:t>المقالات </a:t>
            </a:r>
            <a:r>
              <a:rPr lang="ar-AE" sz="2800" b="1" dirty="0">
                <a:solidFill>
                  <a:srgbClr val="002060"/>
                </a:solidFill>
                <a:latin typeface="Calibri"/>
                <a:cs typeface="Arial" panose="020B0604020202020204" pitchFamily="34" charset="0"/>
              </a:rPr>
              <a:t>والأبحاث .</a:t>
            </a:r>
          </a:p>
          <a:p>
            <a:pPr lvl="0" defTabSz="914400">
              <a:spcBef>
                <a:spcPct val="20000"/>
              </a:spcBef>
              <a:buClrTx/>
              <a:buFont typeface="Arial" panose="020B0604020202020204" pitchFamily="34" charset="0"/>
              <a:buChar char="•"/>
            </a:pPr>
            <a:r>
              <a:rPr lang="ar-AE" sz="2800" b="1" dirty="0">
                <a:solidFill>
                  <a:srgbClr val="002060"/>
                </a:solidFill>
                <a:latin typeface="Calibri"/>
                <a:cs typeface="Arial" panose="020B0604020202020204" pitchFamily="34" charset="0"/>
              </a:rPr>
              <a:t>التعريف بطريقة توثيق المعلومات داخل النص ،وكتابة قائمة المراجع.</a:t>
            </a:r>
          </a:p>
          <a:p>
            <a:pPr lvl="0" defTabSz="914400">
              <a:spcBef>
                <a:spcPct val="20000"/>
              </a:spcBef>
              <a:buClrTx/>
              <a:buFont typeface="Arial" panose="020B0604020202020204" pitchFamily="34" charset="0"/>
              <a:buChar char="•"/>
            </a:pPr>
            <a:r>
              <a:rPr lang="ar-AE" sz="2800" b="1" dirty="0">
                <a:solidFill>
                  <a:srgbClr val="002060"/>
                </a:solidFill>
                <a:latin typeface="Calibri"/>
                <a:cs typeface="Arial" panose="020B0604020202020204" pitchFamily="34" charset="0"/>
              </a:rPr>
              <a:t>التدريب على تطبيق قواعد الكتابة والتوثيق في </a:t>
            </a:r>
            <a:r>
              <a:rPr lang="fr-FR" sz="2800" b="1" dirty="0">
                <a:solidFill>
                  <a:srgbClr val="002060"/>
                </a:solidFill>
                <a:latin typeface="Calibri"/>
              </a:rPr>
              <a:t>APA6</a:t>
            </a:r>
            <a:r>
              <a:rPr lang="ar-AE" sz="2800" b="1" dirty="0">
                <a:solidFill>
                  <a:srgbClr val="002060"/>
                </a:solidFill>
                <a:latin typeface="Calibri"/>
                <a:cs typeface="Arial" panose="020B0604020202020204" pitchFamily="34" charset="0"/>
              </a:rPr>
              <a:t> .</a:t>
            </a:r>
            <a:endParaRPr lang="en-GB" sz="2800" b="1" dirty="0">
              <a:solidFill>
                <a:srgbClr val="002060"/>
              </a:solidFill>
              <a:latin typeface="Calibri"/>
            </a:endParaRPr>
          </a:p>
          <a:p>
            <a:endParaRPr lang="ar-SA" b="1" dirty="0">
              <a:solidFill>
                <a:srgbClr val="0020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57156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1006882"/>
            <a:ext cx="8911687" cy="1280890"/>
          </a:xfrm>
        </p:spPr>
        <p:txBody>
          <a:bodyPr>
            <a:noAutofit/>
          </a:bodyPr>
          <a:lstStyle/>
          <a:p>
            <a:pPr algn="ctr"/>
            <a:r>
              <a:rPr lang="ar-SA" sz="4400" dirty="0">
                <a:solidFill>
                  <a:srgbClr val="FF0000"/>
                </a:solidFill>
                <a:latin typeface="Times New Roman" panose="02020603050405020304" pitchFamily="18" charset="0"/>
                <a:cs typeface="Times New Roman" panose="02020603050405020304" pitchFamily="18" charset="0"/>
              </a:rPr>
              <a:t>ما هو التوثيق ؟</a:t>
            </a:r>
            <a:br>
              <a:rPr lang="ar-SA" sz="4400" dirty="0">
                <a:solidFill>
                  <a:srgbClr val="FF0000"/>
                </a:solidFill>
                <a:latin typeface="Times New Roman" panose="02020603050405020304" pitchFamily="18" charset="0"/>
                <a:cs typeface="Times New Roman" panose="02020603050405020304" pitchFamily="18" charset="0"/>
              </a:rPr>
            </a:br>
            <a:endParaRPr lang="ar-SA" sz="4400"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normAutofit fontScale="92500"/>
          </a:bodyPr>
          <a:lstStyle/>
          <a:p>
            <a:pPr marL="0" lvl="0" indent="0" algn="just" defTabSz="914400">
              <a:spcBef>
                <a:spcPct val="20000"/>
              </a:spcBef>
              <a:buClrTx/>
              <a:buNone/>
            </a:pPr>
            <a:r>
              <a:rPr lang="ar-AE" sz="3600" dirty="0">
                <a:solidFill>
                  <a:srgbClr val="003760"/>
                </a:solidFill>
                <a:latin typeface="Calibri"/>
                <a:cs typeface="Arial" panose="020B0604020202020204" pitchFamily="34" charset="0"/>
              </a:rPr>
              <a:t>التوثيق هو عملية توضيح مصدر المعلومة التي يقدمها الباحث ،بحيث يمكن للقارئ الرجوع للمصدر الأصلي للمعلومة والتحقق منها . </a:t>
            </a:r>
            <a:endParaRPr lang="ar-SA" sz="3600" dirty="0" smtClean="0">
              <a:solidFill>
                <a:srgbClr val="003760"/>
              </a:solidFill>
              <a:latin typeface="Calibri"/>
              <a:cs typeface="Arial" panose="020B0604020202020204" pitchFamily="34" charset="0"/>
            </a:endParaRPr>
          </a:p>
          <a:p>
            <a:pPr marL="0" lvl="0" indent="0" algn="just" defTabSz="914400">
              <a:spcBef>
                <a:spcPct val="20000"/>
              </a:spcBef>
              <a:buClrTx/>
              <a:buNone/>
            </a:pPr>
            <a:r>
              <a:rPr lang="ar-AE" sz="3600" b="1" dirty="0" smtClean="0">
                <a:solidFill>
                  <a:srgbClr val="FF0000"/>
                </a:solidFill>
                <a:latin typeface="Calibri"/>
                <a:cs typeface="Arial" panose="020B0604020202020204" pitchFamily="34" charset="0"/>
              </a:rPr>
              <a:t>وتشترط </a:t>
            </a:r>
            <a:r>
              <a:rPr lang="ar-AE" sz="3600" b="1" dirty="0">
                <a:solidFill>
                  <a:srgbClr val="FF0000"/>
                </a:solidFill>
                <a:latin typeface="Calibri"/>
                <a:cs typeface="Arial" panose="020B0604020202020204" pitchFamily="34" charset="0"/>
              </a:rPr>
              <a:t>جمعية علم النفس الأمريكية توثيق كل مرجع بطريقتين :</a:t>
            </a:r>
            <a:endParaRPr lang="en-GB" sz="36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3600" dirty="0">
                <a:solidFill>
                  <a:srgbClr val="003760"/>
                </a:solidFill>
                <a:latin typeface="Calibri"/>
                <a:cs typeface="Arial" panose="020B0604020202020204" pitchFamily="34" charset="0"/>
              </a:rPr>
              <a:t>توثيق المعلومات في المتن </a:t>
            </a:r>
            <a:r>
              <a:rPr lang="ar-SA" sz="3600" dirty="0" smtClean="0">
                <a:solidFill>
                  <a:srgbClr val="003760"/>
                </a:solidFill>
                <a:latin typeface="Calibri"/>
                <a:cs typeface="Arial" panose="020B0604020202020204" pitchFamily="34" charset="0"/>
              </a:rPr>
              <a:t>.</a:t>
            </a:r>
            <a:endParaRPr lang="en-GB" sz="3600" dirty="0">
              <a:solidFill>
                <a:srgbClr val="003760"/>
              </a:solidFill>
              <a:latin typeface="Calibri"/>
            </a:endParaRPr>
          </a:p>
          <a:p>
            <a:pPr lvl="0" algn="just" defTabSz="914400">
              <a:spcBef>
                <a:spcPct val="20000"/>
              </a:spcBef>
              <a:buClrTx/>
              <a:buFont typeface="Arial" panose="020B0604020202020204" pitchFamily="34" charset="0"/>
              <a:buChar char="•"/>
            </a:pPr>
            <a:r>
              <a:rPr lang="ar-AE" sz="3600" dirty="0">
                <a:solidFill>
                  <a:srgbClr val="003760"/>
                </a:solidFill>
                <a:latin typeface="Calibri"/>
                <a:cs typeface="Arial" panose="020B0604020202020204" pitchFamily="34" charset="0"/>
              </a:rPr>
              <a:t>وضع قائمة بالمراجع التي تمت الإشارة إليها في البحث </a:t>
            </a:r>
            <a:r>
              <a:rPr lang="ar-SA" sz="3600" dirty="0" smtClean="0">
                <a:solidFill>
                  <a:srgbClr val="003760"/>
                </a:solidFill>
                <a:latin typeface="Calibri"/>
                <a:cs typeface="Arial" panose="020B0604020202020204" pitchFamily="34" charset="0"/>
              </a:rPr>
              <a:t>.</a:t>
            </a:r>
            <a:endParaRPr lang="en-GB" sz="3600" dirty="0">
              <a:solidFill>
                <a:srgbClr val="003760"/>
              </a:solidFill>
              <a:latin typeface="Calibri"/>
            </a:endParaRPr>
          </a:p>
          <a:p>
            <a:endParaRPr lang="ar-SA" sz="3600" dirty="0">
              <a:solidFill>
                <a:srgbClr val="0037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1039737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en-GB" sz="2800" b="1" dirty="0">
                <a:solidFill>
                  <a:srgbClr val="003760"/>
                </a:solidFill>
                <a:latin typeface="Calibri"/>
              </a:rPr>
              <a:t> </a:t>
            </a:r>
            <a:r>
              <a:rPr lang="ar-AE" sz="2800" b="1" dirty="0">
                <a:solidFill>
                  <a:srgbClr val="FF0000"/>
                </a:solidFill>
                <a:latin typeface="Calibri"/>
                <a:cs typeface="Arial" panose="020B0604020202020204" pitchFamily="34" charset="0"/>
              </a:rPr>
              <a:t>(2-2)-التوثيق داخل المتن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النظام يستخدم اسم المؤلف (الاسم الأخير) والتاريخ </a:t>
            </a:r>
            <a:r>
              <a:rPr lang="ar-SA" sz="2800" dirty="0" smtClean="0">
                <a:solidFill>
                  <a:srgbClr val="003760"/>
                </a:solidFill>
                <a:latin typeface="Calibri"/>
                <a:cs typeface="Arial" panose="020B0604020202020204" pitchFamily="34" charset="0"/>
              </a:rPr>
              <a:t> </a:t>
            </a:r>
            <a:r>
              <a:rPr lang="ar-AE" sz="2800" dirty="0" smtClean="0">
                <a:solidFill>
                  <a:srgbClr val="003760"/>
                </a:solidFill>
                <a:latin typeface="Calibri"/>
                <a:cs typeface="Arial" panose="020B0604020202020204" pitchFamily="34" charset="0"/>
              </a:rPr>
              <a:t>للتوثيق .</a:t>
            </a:r>
            <a:endParaRPr lang="ar-SA" sz="2800" dirty="0" smtClean="0">
              <a:solidFill>
                <a:srgbClr val="003760"/>
              </a:solidFill>
              <a:latin typeface="Calibri"/>
              <a:cs typeface="Arial" panose="020B0604020202020204" pitchFamily="34" charset="0"/>
            </a:endParaRPr>
          </a:p>
          <a:p>
            <a:pPr lvl="0" algn="just" defTabSz="914400">
              <a:spcBef>
                <a:spcPct val="20000"/>
              </a:spcBef>
              <a:buClrTx/>
              <a:buFont typeface="Arial" panose="020B0604020202020204" pitchFamily="34" charset="0"/>
              <a:buChar char="•"/>
            </a:pPr>
            <a:r>
              <a:rPr lang="ar-SA" sz="2800" dirty="0" smtClean="0">
                <a:solidFill>
                  <a:srgbClr val="003760"/>
                </a:solidFill>
                <a:latin typeface="Calibri"/>
                <a:cs typeface="Arial" panose="020B0604020202020204" pitchFamily="34" charset="0"/>
              </a:rPr>
              <a:t>( الدوه ،1437)</a:t>
            </a:r>
            <a:endParaRPr lang="ar-AE" sz="2800" dirty="0">
              <a:solidFill>
                <a:srgbClr val="003760"/>
              </a:solidFill>
              <a:latin typeface="Calibri"/>
              <a:cs typeface="Arial" panose="020B0604020202020204" pitchFamily="34" charset="0"/>
            </a:endParaRPr>
          </a:p>
          <a:p>
            <a:pPr lvl="0" algn="ctr" defTabSz="914400">
              <a:spcBef>
                <a:spcPct val="20000"/>
              </a:spcBef>
              <a:buClrTx/>
              <a:buFont typeface="Arial" panose="020B0604020202020204" pitchFamily="34" charset="0"/>
              <a:buChar char="•"/>
            </a:pPr>
            <a:endParaRPr lang="ar-AE" sz="2800" dirty="0">
              <a:solidFill>
                <a:srgbClr val="003760"/>
              </a:solidFill>
              <a:latin typeface="Calibri"/>
              <a:cs typeface="Arial" panose="020B0604020202020204" pitchFamily="34" charset="0"/>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41151768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normAutofit fontScale="92500"/>
          </a:bodyPr>
          <a:lstStyle/>
          <a:p>
            <a:pPr marL="0" lvl="0" indent="0" algn="just" defTabSz="914400">
              <a:spcBef>
                <a:spcPct val="20000"/>
              </a:spcBef>
              <a:buClrTx/>
              <a:buNone/>
            </a:pPr>
            <a:r>
              <a:rPr lang="en-GB" sz="2800" b="1" dirty="0">
                <a:solidFill>
                  <a:srgbClr val="003760"/>
                </a:solidFill>
                <a:latin typeface="Calibri"/>
              </a:rPr>
              <a:t> </a:t>
            </a:r>
            <a:r>
              <a:rPr lang="ar-AE" sz="3200" b="1" dirty="0">
                <a:solidFill>
                  <a:srgbClr val="FF0000"/>
                </a:solidFill>
                <a:latin typeface="Calibri"/>
                <a:cs typeface="Arial" panose="020B0604020202020204" pitchFamily="34" charset="0"/>
              </a:rPr>
              <a:t>(2-2-1)-توثيق اقتباس من نص آخر :</a:t>
            </a:r>
            <a:endParaRPr lang="en-GB" sz="32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يجب توثيق رقم الصفحة ورقم المقطع .</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إذا كان الفقرة </a:t>
            </a:r>
            <a:r>
              <a:rPr lang="ar-AE" sz="2800" b="1" dirty="0">
                <a:solidFill>
                  <a:srgbClr val="FF0000"/>
                </a:solidFill>
                <a:latin typeface="Calibri"/>
                <a:cs typeface="Arial" panose="020B0604020202020204" pitchFamily="34" charset="0"/>
              </a:rPr>
              <a:t>أقل من 40 كلمة </a:t>
            </a:r>
            <a:r>
              <a:rPr lang="ar-AE" sz="2800" dirty="0">
                <a:solidFill>
                  <a:srgbClr val="003760"/>
                </a:solidFill>
                <a:latin typeface="Calibri"/>
                <a:cs typeface="Arial" panose="020B0604020202020204" pitchFamily="34" charset="0"/>
              </a:rPr>
              <a:t>: تتم كتابة الفقرة بين قوسي التنصيص "...40أقل من كلمة ... " </a:t>
            </a:r>
            <a:r>
              <a:rPr lang="ar-SA" sz="2800" dirty="0" smtClean="0">
                <a:solidFill>
                  <a:srgbClr val="003760"/>
                </a:solidFill>
                <a:latin typeface="Calibri"/>
                <a:cs typeface="Arial" panose="020B0604020202020204" pitchFamily="34" charset="0"/>
              </a:rPr>
              <a:t>(الدوه والنجاشي</a:t>
            </a:r>
            <a:r>
              <a:rPr lang="ar-AE" sz="2800" dirty="0" smtClean="0">
                <a:solidFill>
                  <a:srgbClr val="003760"/>
                </a:solidFill>
                <a:latin typeface="Calibri"/>
                <a:cs typeface="Arial" panose="020B0604020202020204" pitchFamily="34" charset="0"/>
              </a:rPr>
              <a:t>،</a:t>
            </a:r>
            <a:r>
              <a:rPr lang="ar-SA" sz="2800" dirty="0" smtClean="0">
                <a:solidFill>
                  <a:srgbClr val="003760"/>
                </a:solidFill>
                <a:latin typeface="Calibri"/>
                <a:cs typeface="Arial" panose="020B0604020202020204" pitchFamily="34" charset="0"/>
              </a:rPr>
              <a:t>1437،ص112)</a:t>
            </a:r>
            <a:r>
              <a:rPr lang="ar-AE" sz="2800" dirty="0" smtClean="0">
                <a:solidFill>
                  <a:srgbClr val="003760"/>
                </a:solidFill>
                <a:latin typeface="Calibri"/>
                <a:cs typeface="Arial" panose="020B0604020202020204" pitchFamily="34" charset="0"/>
              </a:rPr>
              <a:t> </a:t>
            </a:r>
            <a:r>
              <a:rPr lang="ar-AE" sz="2800" dirty="0">
                <a:solidFill>
                  <a:srgbClr val="003760"/>
                </a:solidFill>
                <a:latin typeface="Calibri"/>
                <a:cs typeface="Arial" panose="020B0604020202020204" pitchFamily="34" charset="0"/>
              </a:rPr>
              <a:t>وتوضع ضمن </a:t>
            </a:r>
            <a:r>
              <a:rPr lang="ar-SA" sz="2800" dirty="0" smtClean="0">
                <a:solidFill>
                  <a:srgbClr val="003760"/>
                </a:solidFill>
                <a:latin typeface="Calibri"/>
                <a:cs typeface="Arial" panose="020B0604020202020204" pitchFamily="34" charset="0"/>
              </a:rPr>
              <a:t>سياق </a:t>
            </a:r>
            <a:r>
              <a:rPr lang="ar-AE" sz="2800" dirty="0" smtClean="0">
                <a:solidFill>
                  <a:srgbClr val="003760"/>
                </a:solidFill>
                <a:latin typeface="Calibri"/>
                <a:cs typeface="Arial" panose="020B0604020202020204" pitchFamily="34" charset="0"/>
              </a:rPr>
              <a:t>النص </a:t>
            </a:r>
            <a:r>
              <a:rPr lang="ar-SA" sz="2800" dirty="0" smtClean="0">
                <a:solidFill>
                  <a:srgbClr val="003760"/>
                </a:solidFill>
                <a:latin typeface="Calibri"/>
                <a:cs typeface="Arial" panose="020B0604020202020204" pitchFamily="34" charset="0"/>
              </a:rPr>
              <a:t>.</a:t>
            </a:r>
          </a:p>
          <a:p>
            <a:pPr lvl="0" algn="just" defTabSz="914400">
              <a:spcBef>
                <a:spcPct val="20000"/>
              </a:spcBef>
              <a:buClrTx/>
              <a:buFont typeface="Arial" panose="020B0604020202020204" pitchFamily="34" charset="0"/>
              <a:buChar char="•"/>
            </a:pP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إذا كانت </a:t>
            </a:r>
            <a:r>
              <a:rPr lang="ar-AE" sz="2800" b="1" dirty="0">
                <a:solidFill>
                  <a:srgbClr val="FF0000"/>
                </a:solidFill>
                <a:latin typeface="Calibri"/>
                <a:cs typeface="Arial" panose="020B0604020202020204" pitchFamily="34" charset="0"/>
              </a:rPr>
              <a:t>أكثر من 40 كلمة </a:t>
            </a:r>
            <a:r>
              <a:rPr lang="ar-AE" sz="2800" dirty="0">
                <a:solidFill>
                  <a:srgbClr val="003760"/>
                </a:solidFill>
                <a:latin typeface="Calibri"/>
                <a:cs typeface="Arial" panose="020B0604020202020204" pitchFamily="34" charset="0"/>
              </a:rPr>
              <a:t>: لا تكتب داخل النص ولا توضع علامات  تنصيص إنما تكتب في فقرة منفصلة ولها بادئة مختلفة </a:t>
            </a:r>
            <a:r>
              <a:rPr lang="ar-SA" sz="2800" dirty="0" smtClean="0">
                <a:solidFill>
                  <a:srgbClr val="003760"/>
                </a:solidFill>
                <a:latin typeface="Calibri"/>
                <a:cs typeface="Arial" panose="020B0604020202020204" pitchFamily="34" charset="0"/>
              </a:rPr>
              <a:t>وبعيد عن البداية بنصف انش </a:t>
            </a:r>
            <a:r>
              <a:rPr lang="ar-AE" sz="2800" dirty="0" smtClean="0">
                <a:solidFill>
                  <a:srgbClr val="003760"/>
                </a:solidFill>
                <a:latin typeface="Calibri"/>
                <a:cs typeface="Arial" panose="020B0604020202020204" pitchFamily="34" charset="0"/>
              </a:rPr>
              <a:t>.</a:t>
            </a:r>
            <a:endParaRPr lang="en-GB" sz="2800" dirty="0">
              <a:solidFill>
                <a:srgbClr val="003760"/>
              </a:solidFill>
              <a:latin typeface="Calibri"/>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1712273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ar-AE" sz="2800" b="1" dirty="0">
                <a:solidFill>
                  <a:srgbClr val="003760"/>
                </a:solidFill>
                <a:latin typeface="Calibri"/>
                <a:cs typeface="Arial" panose="020B0604020202020204" pitchFamily="34" charset="0"/>
              </a:rPr>
              <a:t>مثال على اقتباس تجاوز 40 كلمة :</a:t>
            </a:r>
          </a:p>
          <a:p>
            <a:pPr marL="432000" lvl="0" indent="0" algn="just" defTabSz="914400">
              <a:spcBef>
                <a:spcPct val="20000"/>
              </a:spcBef>
              <a:buClrTx/>
              <a:buNone/>
            </a:pPr>
            <a:r>
              <a:rPr lang="ar-AE" sz="2800" dirty="0" smtClean="0">
                <a:solidFill>
                  <a:srgbClr val="003760"/>
                </a:solidFill>
                <a:latin typeface="Calibri"/>
                <a:cs typeface="Arial" panose="020B0604020202020204" pitchFamily="34" charset="0"/>
              </a:rPr>
              <a:t>وقد </a:t>
            </a:r>
            <a:r>
              <a:rPr lang="ar-AE" sz="2800" dirty="0">
                <a:solidFill>
                  <a:srgbClr val="003760"/>
                </a:solidFill>
                <a:latin typeface="Calibri"/>
                <a:cs typeface="Arial" panose="020B0604020202020204" pitchFamily="34" charset="0"/>
              </a:rPr>
              <a:t>دلت الإحصاءات أن الكثير من الأمراض تشفى بدون معالجة ،إما لتغير المكان ،أو لتغير في النمط الاجتماعي ،وفي نمط العيش والسلوك ،أو لسبب يبدو يظهره بسيطا ،ولكنه أحدث تغيير في اللوحة النفسية الحساسة للمريض ،فأحدث شفاء مفاجئا أو عجائبيا ،كما يسمى ، ومن بين هذه الأمراض سرطان الجلد القاتل وغيره من أمراض مستعصية </a:t>
            </a:r>
            <a:r>
              <a:rPr lang="ar-AE" sz="2800" dirty="0" smtClean="0">
                <a:solidFill>
                  <a:srgbClr val="003760"/>
                </a:solidFill>
                <a:latin typeface="Calibri"/>
                <a:cs typeface="Arial" panose="020B0604020202020204" pitchFamily="34" charset="0"/>
              </a:rPr>
              <a:t>.</a:t>
            </a:r>
            <a:r>
              <a:rPr lang="ar-SA" sz="2800" dirty="0" smtClean="0">
                <a:solidFill>
                  <a:srgbClr val="003760"/>
                </a:solidFill>
                <a:latin typeface="Calibri"/>
                <a:cs typeface="Arial" panose="020B0604020202020204" pitchFamily="34" charset="0"/>
              </a:rPr>
              <a:t>(الدوه،1997 ،ص11-12 )</a:t>
            </a:r>
          </a:p>
          <a:p>
            <a:pPr marL="432000" lvl="0" indent="0" algn="just" defTabSz="914400">
              <a:spcBef>
                <a:spcPct val="20000"/>
              </a:spcBef>
              <a:buClrTx/>
              <a:buNone/>
            </a:pPr>
            <a:r>
              <a:rPr lang="ar-SA" sz="2800" dirty="0" smtClean="0">
                <a:solidFill>
                  <a:srgbClr val="003760"/>
                </a:solidFill>
                <a:latin typeface="Calibri"/>
                <a:cs typeface="Arial" panose="020B0604020202020204" pitchFamily="34" charset="0"/>
              </a:rPr>
              <a:t>(</a:t>
            </a:r>
            <a:r>
              <a:rPr lang="en-US" sz="2800" dirty="0" smtClean="0">
                <a:solidFill>
                  <a:srgbClr val="003760"/>
                </a:solidFill>
                <a:latin typeface="Calibri"/>
                <a:cs typeface="Arial" panose="020B0604020202020204" pitchFamily="34" charset="0"/>
              </a:rPr>
              <a:t>Purell,1997,pp.111-112</a:t>
            </a:r>
            <a:r>
              <a:rPr lang="ar-SA" sz="2800" dirty="0" smtClean="0">
                <a:solidFill>
                  <a:srgbClr val="003760"/>
                </a:solidFill>
                <a:latin typeface="Calibri"/>
                <a:cs typeface="Arial" panose="020B0604020202020204" pitchFamily="34" charset="0"/>
              </a:rPr>
              <a:t>)</a:t>
            </a:r>
            <a:endParaRPr lang="en-GB" sz="2800" dirty="0">
              <a:solidFill>
                <a:srgbClr val="003760"/>
              </a:solidFill>
              <a:latin typeface="Calibri"/>
            </a:endParaRPr>
          </a:p>
          <a:p>
            <a:endParaRPr lang="ar-SA" dirty="0">
              <a:solidFill>
                <a:srgbClr val="0037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7395906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en-GB" sz="3200" b="1" dirty="0">
                <a:solidFill>
                  <a:srgbClr val="FF0000"/>
                </a:solidFill>
                <a:latin typeface="Calibri"/>
              </a:rPr>
              <a:t> </a:t>
            </a:r>
            <a:r>
              <a:rPr lang="ar-AE" sz="3200" b="1" dirty="0">
                <a:solidFill>
                  <a:srgbClr val="FF0000"/>
                </a:solidFill>
                <a:latin typeface="Calibri"/>
                <a:cs typeface="Arial" panose="020B0604020202020204" pitchFamily="34" charset="0"/>
              </a:rPr>
              <a:t>(2-2-2)-توثيق مرجع واحد لمؤلف واحد :</a:t>
            </a:r>
            <a:endParaRPr lang="en-GB" sz="3200" b="1" dirty="0">
              <a:solidFill>
                <a:srgbClr val="FF0000"/>
              </a:solidFill>
              <a:latin typeface="Calibri"/>
            </a:endParaRPr>
          </a:p>
          <a:p>
            <a:pPr marL="0" lvl="0" indent="0" algn="just" defTabSz="914400">
              <a:spcBef>
                <a:spcPct val="20000"/>
              </a:spcBef>
              <a:buClrTx/>
              <a:buNone/>
            </a:pPr>
            <a:r>
              <a:rPr lang="ar-AE" sz="2800" b="1" dirty="0">
                <a:solidFill>
                  <a:srgbClr val="003760"/>
                </a:solidFill>
                <a:latin typeface="Calibri"/>
                <a:cs typeface="Arial" panose="020B0604020202020204" pitchFamily="34" charset="0"/>
              </a:rPr>
              <a:t>هناك ثلاث طرق للتوثيق :</a:t>
            </a:r>
            <a:endParaRPr lang="en-GB" sz="2800" b="1"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b="1" dirty="0">
                <a:solidFill>
                  <a:srgbClr val="FF0000"/>
                </a:solidFill>
                <a:latin typeface="Calibri"/>
                <a:cs typeface="Arial" panose="020B0604020202020204" pitchFamily="34" charset="0"/>
              </a:rPr>
              <a:t>مثال 1</a:t>
            </a:r>
            <a:r>
              <a:rPr lang="ar-AE" sz="2800" dirty="0">
                <a:solidFill>
                  <a:srgbClr val="FF0000"/>
                </a:solidFill>
                <a:latin typeface="Calibri"/>
                <a:cs typeface="Arial" panose="020B0604020202020204" pitchFamily="34" charset="0"/>
              </a:rPr>
              <a:t>:</a:t>
            </a:r>
            <a:r>
              <a:rPr lang="ar-AE" sz="2800" dirty="0">
                <a:solidFill>
                  <a:srgbClr val="003760"/>
                </a:solidFill>
                <a:latin typeface="Calibri"/>
                <a:cs typeface="Arial" panose="020B0604020202020204" pitchFamily="34" charset="0"/>
              </a:rPr>
              <a:t> في إحدى الدراسات النمائية (</a:t>
            </a:r>
            <a:r>
              <a:rPr lang="en-GB" sz="2800" dirty="0">
                <a:solidFill>
                  <a:srgbClr val="003760"/>
                </a:solidFill>
                <a:latin typeface="Calibri"/>
              </a:rPr>
              <a:t>Smyth, 1991</a:t>
            </a:r>
            <a:r>
              <a:rPr lang="ar-AE" sz="2800" dirty="0">
                <a:solidFill>
                  <a:srgbClr val="003760"/>
                </a:solidFill>
                <a:latin typeface="Calibri"/>
                <a:cs typeface="Arial" panose="020B0604020202020204" pitchFamily="34" charset="0"/>
              </a:rPr>
              <a:t>) يتعلم الأطفال ... </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b="1" dirty="0">
                <a:solidFill>
                  <a:srgbClr val="FF0000"/>
                </a:solidFill>
                <a:latin typeface="Calibri"/>
                <a:cs typeface="Arial" panose="020B0604020202020204" pitchFamily="34" charset="0"/>
              </a:rPr>
              <a:t>مثال2 </a:t>
            </a:r>
            <a:r>
              <a:rPr lang="ar-AE" sz="2800" b="1" dirty="0">
                <a:solidFill>
                  <a:srgbClr val="003760"/>
                </a:solidFill>
                <a:latin typeface="Calibri"/>
                <a:cs typeface="Arial" panose="020B0604020202020204" pitchFamily="34" charset="0"/>
              </a:rPr>
              <a:t>:</a:t>
            </a:r>
            <a:r>
              <a:rPr lang="ar-AE" sz="2800" dirty="0">
                <a:solidFill>
                  <a:srgbClr val="003760"/>
                </a:solidFill>
                <a:latin typeface="Calibri"/>
                <a:cs typeface="Arial" panose="020B0604020202020204" pitchFamily="34" charset="0"/>
              </a:rPr>
              <a:t> في دراسة لسميث (1991) أطفال المرحلة الابتدائية ....</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b="1" dirty="0">
                <a:solidFill>
                  <a:srgbClr val="FF0000"/>
                </a:solidFill>
                <a:latin typeface="Calibri"/>
                <a:cs typeface="Arial" panose="020B0604020202020204" pitchFamily="34" charset="0"/>
              </a:rPr>
              <a:t>مثال 3</a:t>
            </a:r>
            <a:r>
              <a:rPr lang="ar-AE" sz="2800" dirty="0">
                <a:solidFill>
                  <a:srgbClr val="003760"/>
                </a:solidFill>
                <a:latin typeface="Calibri"/>
                <a:cs typeface="Arial" panose="020B0604020202020204" pitchFamily="34" charset="0"/>
              </a:rPr>
              <a:t> : في عام 1991, أجرى سميث دراسة على الأطفال في المرحلة الابتدائية ... </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endParaRPr lang="en-GB" sz="2800" dirty="0">
              <a:solidFill>
                <a:srgbClr val="003760"/>
              </a:solidFill>
              <a:latin typeface="Calibri"/>
            </a:endParaRPr>
          </a:p>
          <a:p>
            <a:endParaRPr lang="ar-SA" dirty="0">
              <a:solidFill>
                <a:srgbClr val="0037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5480734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a:lnSpc>
                <a:spcPct val="150000"/>
              </a:lnSpc>
            </a:pPr>
            <a:r>
              <a:rPr lang="en-US" sz="2000" b="1" dirty="0">
                <a:solidFill>
                  <a:srgbClr val="003760"/>
                </a:solidFill>
              </a:rPr>
              <a:t>ex: Kessler( 2004)found that </a:t>
            </a:r>
            <a:r>
              <a:rPr lang="en-US" sz="2000" b="1" dirty="0" smtClean="0">
                <a:solidFill>
                  <a:srgbClr val="003760"/>
                </a:solidFill>
              </a:rPr>
              <a:t>amon</a:t>
            </a:r>
            <a:r>
              <a:rPr lang="en-US" sz="2000" b="1" dirty="0">
                <a:solidFill>
                  <a:srgbClr val="003760"/>
                </a:solidFill>
              </a:rPr>
              <a:t>g</a:t>
            </a:r>
          </a:p>
          <a:p>
            <a:pPr algn="l">
              <a:lnSpc>
                <a:spcPct val="150000"/>
              </a:lnSpc>
            </a:pPr>
            <a:r>
              <a:rPr lang="en-US" sz="2000" b="1" dirty="0">
                <a:solidFill>
                  <a:srgbClr val="003760"/>
                </a:solidFill>
              </a:rPr>
              <a:t> ex    : in2003,Kessler’s study of epidemiological</a:t>
            </a:r>
          </a:p>
          <a:p>
            <a:pPr algn="l"/>
            <a:r>
              <a:rPr lang="en-US" sz="2000" b="1" dirty="0">
                <a:solidFill>
                  <a:srgbClr val="003760"/>
                </a:solidFill>
                <a:latin typeface="Calibri"/>
                <a:ea typeface="Times New Roman"/>
                <a:cs typeface="Arial"/>
              </a:rPr>
              <a:t>ex: The study also showed that there was ………………..major depression(Kessler,2003)</a:t>
            </a:r>
            <a:endParaRPr lang="en-US" sz="2000" b="1" dirty="0">
              <a:solidFill>
                <a:srgbClr val="003760"/>
              </a:solidFill>
            </a:endParaRPr>
          </a:p>
        </p:txBody>
      </p:sp>
      <p:sp>
        <p:nvSpPr>
          <p:cNvPr id="4" name="Footer Placeholder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8530126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normAutofit fontScale="92500" lnSpcReduction="20000"/>
          </a:bodyPr>
          <a:lstStyle/>
          <a:p>
            <a:pPr marL="0" lvl="0" indent="0" algn="just" defTabSz="914400">
              <a:spcBef>
                <a:spcPct val="20000"/>
              </a:spcBef>
              <a:buClrTx/>
              <a:buNone/>
            </a:pPr>
            <a:r>
              <a:rPr lang="en-GB" sz="2600" b="1" dirty="0">
                <a:solidFill>
                  <a:srgbClr val="4F81BD">
                    <a:lumMod val="50000"/>
                  </a:srgbClr>
                </a:solidFill>
                <a:latin typeface="Calibri"/>
              </a:rPr>
              <a:t> </a:t>
            </a:r>
            <a:r>
              <a:rPr lang="ar-AE" sz="3000" b="1" dirty="0">
                <a:solidFill>
                  <a:srgbClr val="FF0000"/>
                </a:solidFill>
                <a:latin typeface="Calibri"/>
                <a:cs typeface="Arial" panose="020B0604020202020204" pitchFamily="34" charset="0"/>
              </a:rPr>
              <a:t>(2-2-3)-توثيق مرجع لأكثر من مؤلف :</a:t>
            </a:r>
            <a:endParaRPr lang="en-GB" sz="3000" b="1" dirty="0">
              <a:solidFill>
                <a:srgbClr val="FF0000"/>
              </a:solidFill>
              <a:latin typeface="Calibri"/>
            </a:endParaRPr>
          </a:p>
          <a:p>
            <a:pPr marL="0" lvl="0" indent="0" algn="just" defTabSz="914400">
              <a:spcBef>
                <a:spcPct val="20000"/>
              </a:spcBef>
              <a:buClrTx/>
              <a:buNone/>
            </a:pPr>
            <a:r>
              <a:rPr lang="ar-AE" sz="2600" dirty="0">
                <a:solidFill>
                  <a:srgbClr val="003760"/>
                </a:solidFill>
                <a:latin typeface="Calibri"/>
                <a:cs typeface="Arial" panose="020B0604020202020204" pitchFamily="34" charset="0"/>
              </a:rPr>
              <a:t>عندما توثق </a:t>
            </a:r>
            <a:r>
              <a:rPr lang="ar-AE" sz="2600" b="1" dirty="0">
                <a:solidFill>
                  <a:srgbClr val="FF0000"/>
                </a:solidFill>
                <a:latin typeface="Calibri"/>
                <a:cs typeface="Arial" panose="020B0604020202020204" pitchFamily="34" charset="0"/>
              </a:rPr>
              <a:t>مرجع لمؤلفين</a:t>
            </a:r>
            <a:r>
              <a:rPr lang="ar-AE" sz="2600" dirty="0">
                <a:solidFill>
                  <a:srgbClr val="003760"/>
                </a:solidFill>
                <a:latin typeface="Calibri"/>
                <a:cs typeface="Arial" panose="020B0604020202020204" pitchFamily="34" charset="0"/>
              </a:rPr>
              <a:t> ستعيد اسمي المؤلفين في كل مرة تذكر فيها المرجع . </a:t>
            </a:r>
            <a:endParaRPr lang="en-GB" sz="2600" dirty="0">
              <a:solidFill>
                <a:srgbClr val="003760"/>
              </a:solidFill>
              <a:latin typeface="Calibri"/>
            </a:endParaRPr>
          </a:p>
          <a:p>
            <a:pPr lvl="0" algn="just" defTabSz="914400">
              <a:spcBef>
                <a:spcPct val="20000"/>
              </a:spcBef>
              <a:buClrTx/>
              <a:buFont typeface="Arial" panose="020B0604020202020204" pitchFamily="34" charset="0"/>
              <a:buChar char="•"/>
            </a:pPr>
            <a:r>
              <a:rPr lang="ar-AE" sz="2600" b="1" dirty="0">
                <a:solidFill>
                  <a:srgbClr val="FF0000"/>
                </a:solidFill>
                <a:latin typeface="Calibri"/>
                <a:cs typeface="Arial" panose="020B0604020202020204" pitchFamily="34" charset="0"/>
              </a:rPr>
              <a:t>مثلا </a:t>
            </a:r>
            <a:r>
              <a:rPr lang="ar-AE" sz="2600" b="1" dirty="0">
                <a:solidFill>
                  <a:srgbClr val="003760"/>
                </a:solidFill>
                <a:latin typeface="Calibri"/>
                <a:cs typeface="Arial" panose="020B0604020202020204" pitchFamily="34" charset="0"/>
              </a:rPr>
              <a:t>:</a:t>
            </a:r>
            <a:r>
              <a:rPr lang="ar-AE" sz="2600" dirty="0">
                <a:solidFill>
                  <a:srgbClr val="003760"/>
                </a:solidFill>
                <a:latin typeface="Calibri"/>
                <a:cs typeface="Arial" panose="020B0604020202020204" pitchFamily="34" charset="0"/>
              </a:rPr>
              <a:t> (فاروق و زهران، 2010) .</a:t>
            </a:r>
            <a:endParaRPr lang="en-GB" sz="2600" dirty="0">
              <a:solidFill>
                <a:srgbClr val="003760"/>
              </a:solidFill>
              <a:latin typeface="Calibri"/>
            </a:endParaRPr>
          </a:p>
          <a:p>
            <a:pPr lvl="0" algn="just" defTabSz="914400">
              <a:spcBef>
                <a:spcPct val="20000"/>
              </a:spcBef>
              <a:buClrTx/>
              <a:buFont typeface="Arial" panose="020B0604020202020204" pitchFamily="34" charset="0"/>
              <a:buChar char="•"/>
            </a:pPr>
            <a:endParaRPr lang="ar-AE" sz="2600" dirty="0">
              <a:solidFill>
                <a:srgbClr val="003760"/>
              </a:solidFill>
              <a:latin typeface="Calibri"/>
              <a:cs typeface="Arial" panose="020B0604020202020204" pitchFamily="34" charset="0"/>
            </a:endParaRPr>
          </a:p>
          <a:p>
            <a:pPr marL="0" lvl="0" indent="0" algn="just" defTabSz="914400">
              <a:spcBef>
                <a:spcPct val="20000"/>
              </a:spcBef>
              <a:buClrTx/>
              <a:buNone/>
            </a:pPr>
            <a:r>
              <a:rPr lang="ar-AE" sz="2600" dirty="0">
                <a:solidFill>
                  <a:srgbClr val="003760"/>
                </a:solidFill>
                <a:latin typeface="Calibri"/>
                <a:cs typeface="Arial" panose="020B0604020202020204" pitchFamily="34" charset="0"/>
              </a:rPr>
              <a:t>عند توثيق مرجع </a:t>
            </a:r>
            <a:r>
              <a:rPr lang="ar-AE" sz="2600" b="1" dirty="0">
                <a:solidFill>
                  <a:srgbClr val="FF0000"/>
                </a:solidFill>
                <a:latin typeface="Calibri"/>
                <a:cs typeface="Arial" panose="020B0604020202020204" pitchFamily="34" charset="0"/>
              </a:rPr>
              <a:t>لثلاث أو أربع أو خمس مؤلفين </a:t>
            </a:r>
            <a:r>
              <a:rPr lang="ar-AE" sz="2600" dirty="0" smtClean="0">
                <a:solidFill>
                  <a:srgbClr val="003760"/>
                </a:solidFill>
                <a:latin typeface="Calibri"/>
                <a:cs typeface="Arial" panose="020B0604020202020204" pitchFamily="34" charset="0"/>
              </a:rPr>
              <a:t>،ستذكر </a:t>
            </a:r>
            <a:r>
              <a:rPr lang="ar-AE" sz="2600" dirty="0">
                <a:solidFill>
                  <a:srgbClr val="003760"/>
                </a:solidFill>
                <a:latin typeface="Calibri"/>
                <a:cs typeface="Arial" panose="020B0604020202020204" pitchFamily="34" charset="0"/>
              </a:rPr>
              <a:t>أسماء جميع المؤلفين المرة الأولى ،ثم تذكر الاسم الأول وآخرون </a:t>
            </a:r>
            <a:r>
              <a:rPr lang="ar-AE" sz="2600" dirty="0" err="1">
                <a:solidFill>
                  <a:srgbClr val="003760"/>
                </a:solidFill>
                <a:latin typeface="Calibri"/>
                <a:cs typeface="Arial" panose="020B0604020202020204" pitchFamily="34" charset="0"/>
              </a:rPr>
              <a:t>فى</a:t>
            </a:r>
            <a:r>
              <a:rPr lang="ar-AE" sz="2600" dirty="0">
                <a:solidFill>
                  <a:srgbClr val="003760"/>
                </a:solidFill>
                <a:latin typeface="Calibri"/>
                <a:cs typeface="Arial" panose="020B0604020202020204" pitchFamily="34" charset="0"/>
              </a:rPr>
              <a:t> المرات التالية .</a:t>
            </a:r>
            <a:endParaRPr lang="en-GB" sz="2600" dirty="0">
              <a:solidFill>
                <a:srgbClr val="003760"/>
              </a:solidFill>
              <a:latin typeface="Calibri"/>
            </a:endParaRPr>
          </a:p>
          <a:p>
            <a:pPr lvl="0" algn="just" defTabSz="914400">
              <a:spcBef>
                <a:spcPct val="20000"/>
              </a:spcBef>
              <a:buClrTx/>
              <a:buFont typeface="Arial" panose="020B0604020202020204" pitchFamily="34" charset="0"/>
              <a:buChar char="•"/>
            </a:pPr>
            <a:r>
              <a:rPr lang="ar-AE" sz="2600" b="1" dirty="0">
                <a:solidFill>
                  <a:srgbClr val="FF0000"/>
                </a:solidFill>
                <a:latin typeface="Calibri"/>
                <a:cs typeface="Arial" panose="020B0604020202020204" pitchFamily="34" charset="0"/>
              </a:rPr>
              <a:t>مثال :</a:t>
            </a:r>
            <a:endParaRPr lang="en-GB" sz="2600" dirty="0">
              <a:solidFill>
                <a:srgbClr val="FF0000"/>
              </a:solidFill>
              <a:latin typeface="Calibri"/>
            </a:endParaRPr>
          </a:p>
          <a:p>
            <a:pPr lvl="0" algn="just" defTabSz="914400">
              <a:spcBef>
                <a:spcPct val="20000"/>
              </a:spcBef>
              <a:buClrTx/>
              <a:buFont typeface="Arial" panose="020B0604020202020204" pitchFamily="34" charset="0"/>
              <a:buChar char="•"/>
            </a:pPr>
            <a:r>
              <a:rPr lang="ar-AE" sz="2600" dirty="0">
                <a:solidFill>
                  <a:srgbClr val="003760"/>
                </a:solidFill>
                <a:latin typeface="Calibri"/>
                <a:cs typeface="Arial" panose="020B0604020202020204" pitchFamily="34" charset="0"/>
              </a:rPr>
              <a:t>في المرة </a:t>
            </a:r>
            <a:r>
              <a:rPr lang="ar-AE" sz="2600" b="1" dirty="0">
                <a:solidFill>
                  <a:srgbClr val="FF0000"/>
                </a:solidFill>
                <a:latin typeface="Calibri"/>
                <a:cs typeface="Arial" panose="020B0604020202020204" pitchFamily="34" charset="0"/>
              </a:rPr>
              <a:t>الأولى</a:t>
            </a:r>
            <a:r>
              <a:rPr lang="ar-AE" sz="2600" dirty="0">
                <a:solidFill>
                  <a:srgbClr val="003760"/>
                </a:solidFill>
                <a:latin typeface="Calibri"/>
                <a:cs typeface="Arial" panose="020B0604020202020204" pitchFamily="34" charset="0"/>
              </a:rPr>
              <a:t> تكتب : </a:t>
            </a:r>
            <a:r>
              <a:rPr lang="en-GB" sz="2600" dirty="0">
                <a:solidFill>
                  <a:srgbClr val="003760"/>
                </a:solidFill>
                <a:latin typeface="Calibri"/>
              </a:rPr>
              <a:t>(</a:t>
            </a:r>
            <a:r>
              <a:rPr lang="en-GB" sz="2600" dirty="0" err="1">
                <a:solidFill>
                  <a:srgbClr val="003760"/>
                </a:solidFill>
                <a:latin typeface="Calibri"/>
              </a:rPr>
              <a:t>Brandimonte</a:t>
            </a:r>
            <a:r>
              <a:rPr lang="en-GB" sz="2600" dirty="0">
                <a:solidFill>
                  <a:srgbClr val="003760"/>
                </a:solidFill>
                <a:latin typeface="Calibri"/>
              </a:rPr>
              <a:t>, Hitch, &amp; Bishop, 1992) </a:t>
            </a:r>
            <a:endParaRPr lang="en-GB" sz="2600" dirty="0" smtClean="0">
              <a:solidFill>
                <a:srgbClr val="003760"/>
              </a:solidFill>
              <a:latin typeface="Calibri"/>
            </a:endParaRPr>
          </a:p>
          <a:p>
            <a:pPr lvl="0" algn="just" defTabSz="914400">
              <a:spcBef>
                <a:spcPct val="20000"/>
              </a:spcBef>
              <a:buClrTx/>
              <a:buFont typeface="Arial" panose="020B0604020202020204" pitchFamily="34" charset="0"/>
              <a:buChar char="•"/>
            </a:pPr>
            <a:r>
              <a:rPr lang="en-US" sz="2600" dirty="0">
                <a:solidFill>
                  <a:srgbClr val="003760"/>
                </a:solidFill>
                <a:latin typeface="Calibri"/>
              </a:rPr>
              <a:t> Or (</a:t>
            </a:r>
            <a:r>
              <a:rPr lang="en-US" sz="2600" dirty="0" err="1">
                <a:solidFill>
                  <a:srgbClr val="003760"/>
                </a:solidFill>
                <a:latin typeface="Calibri"/>
              </a:rPr>
              <a:t>Brandimonte</a:t>
            </a:r>
            <a:r>
              <a:rPr lang="en-US" sz="2600" dirty="0">
                <a:solidFill>
                  <a:srgbClr val="003760"/>
                </a:solidFill>
                <a:latin typeface="Calibri"/>
              </a:rPr>
              <a:t>, Hitch, and  Bishop, 1992) </a:t>
            </a:r>
            <a:endParaRPr lang="en-GB" sz="2600" dirty="0">
              <a:solidFill>
                <a:srgbClr val="003760"/>
              </a:solidFill>
              <a:latin typeface="Calibri"/>
            </a:endParaRPr>
          </a:p>
          <a:p>
            <a:pPr lvl="0" algn="just" defTabSz="914400">
              <a:spcBef>
                <a:spcPct val="20000"/>
              </a:spcBef>
              <a:buClrTx/>
              <a:buFont typeface="Arial" panose="020B0604020202020204" pitchFamily="34" charset="0"/>
              <a:buChar char="•"/>
            </a:pPr>
            <a:r>
              <a:rPr lang="ar-AE" sz="2600" b="1" dirty="0">
                <a:solidFill>
                  <a:srgbClr val="003760"/>
                </a:solidFill>
                <a:latin typeface="Calibri"/>
                <a:cs typeface="Arial" panose="020B0604020202020204" pitchFamily="34" charset="0"/>
              </a:rPr>
              <a:t>وفي </a:t>
            </a:r>
            <a:r>
              <a:rPr lang="ar-AE" sz="2600" dirty="0">
                <a:solidFill>
                  <a:srgbClr val="003760"/>
                </a:solidFill>
                <a:latin typeface="Calibri"/>
                <a:cs typeface="Arial" panose="020B0604020202020204" pitchFamily="34" charset="0"/>
              </a:rPr>
              <a:t>المرة </a:t>
            </a:r>
            <a:r>
              <a:rPr lang="ar-AE" sz="2600" b="1" dirty="0">
                <a:solidFill>
                  <a:srgbClr val="FF0000"/>
                </a:solidFill>
                <a:latin typeface="Calibri"/>
                <a:cs typeface="Arial" panose="020B0604020202020204" pitchFamily="34" charset="0"/>
              </a:rPr>
              <a:t>التالية</a:t>
            </a:r>
            <a:r>
              <a:rPr lang="ar-AE" sz="2600" dirty="0">
                <a:solidFill>
                  <a:srgbClr val="003760"/>
                </a:solidFill>
                <a:latin typeface="Calibri"/>
                <a:cs typeface="Arial" panose="020B0604020202020204" pitchFamily="34" charset="0"/>
              </a:rPr>
              <a:t> تكتب :</a:t>
            </a:r>
            <a:r>
              <a:rPr lang="en-GB" sz="2600" dirty="0">
                <a:solidFill>
                  <a:srgbClr val="003760"/>
                </a:solidFill>
                <a:latin typeface="Calibri"/>
              </a:rPr>
              <a:t> (</a:t>
            </a:r>
            <a:r>
              <a:rPr lang="en-GB" sz="2600" dirty="0" err="1">
                <a:solidFill>
                  <a:srgbClr val="003760"/>
                </a:solidFill>
                <a:latin typeface="Calibri"/>
              </a:rPr>
              <a:t>Brandimonte</a:t>
            </a:r>
            <a:r>
              <a:rPr lang="en-GB" sz="2600" dirty="0">
                <a:solidFill>
                  <a:srgbClr val="003760"/>
                </a:solidFill>
                <a:latin typeface="Calibri"/>
              </a:rPr>
              <a:t> et al, 1992) </a:t>
            </a:r>
          </a:p>
          <a:p>
            <a:endParaRPr lang="ar-SA"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3232827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normAutofit fontScale="92500" lnSpcReduction="20000"/>
          </a:bodyPr>
          <a:lstStyle/>
          <a:p>
            <a:pPr marL="0" lvl="0" indent="0" algn="just" defTabSz="914400">
              <a:spcBef>
                <a:spcPct val="20000"/>
              </a:spcBef>
              <a:buClrTx/>
              <a:buNone/>
            </a:pPr>
            <a:endParaRPr lang="ar-AE" sz="2800" dirty="0">
              <a:solidFill>
                <a:srgbClr val="003760"/>
              </a:solidFill>
              <a:latin typeface="Calibri"/>
              <a:cs typeface="Arial" panose="020B0604020202020204" pitchFamily="34" charset="0"/>
            </a:endParaRPr>
          </a:p>
          <a:p>
            <a:pPr marL="0" lvl="0" indent="0" algn="just" defTabSz="914400">
              <a:spcBef>
                <a:spcPct val="20000"/>
              </a:spcBef>
              <a:buClrTx/>
              <a:buNone/>
            </a:pPr>
            <a:r>
              <a:rPr lang="ar-AE" sz="2800" dirty="0">
                <a:solidFill>
                  <a:srgbClr val="003760"/>
                </a:solidFill>
                <a:latin typeface="Calibri"/>
                <a:cs typeface="Arial" panose="020B0604020202020204" pitchFamily="34" charset="0"/>
              </a:rPr>
              <a:t>إذا كان عدد المؤلفين </a:t>
            </a:r>
            <a:r>
              <a:rPr lang="ar-AE" sz="2800" b="1" dirty="0">
                <a:solidFill>
                  <a:srgbClr val="FF0000"/>
                </a:solidFill>
                <a:latin typeface="Calibri"/>
                <a:cs typeface="Arial" panose="020B0604020202020204" pitchFamily="34" charset="0"/>
              </a:rPr>
              <a:t>ستة أو أكثر </a:t>
            </a:r>
            <a:r>
              <a:rPr lang="ar-AE" sz="2800" dirty="0">
                <a:solidFill>
                  <a:srgbClr val="003760"/>
                </a:solidFill>
                <a:latin typeface="Calibri"/>
                <a:cs typeface="Arial" panose="020B0604020202020204" pitchFamily="34" charset="0"/>
              </a:rPr>
              <a:t>فيذكر اسم المؤلف الأول فقط ثم و آخرون أو </a:t>
            </a:r>
            <a:r>
              <a:rPr lang="en-GB" sz="2800" dirty="0">
                <a:solidFill>
                  <a:srgbClr val="003760"/>
                </a:solidFill>
                <a:latin typeface="Calibri"/>
              </a:rPr>
              <a:t>(et al. ) </a:t>
            </a:r>
            <a:r>
              <a:rPr lang="ar-AE" sz="2800" dirty="0">
                <a:solidFill>
                  <a:srgbClr val="003760"/>
                </a:solidFill>
                <a:latin typeface="Calibri"/>
                <a:cs typeface="Arial" panose="020B0604020202020204" pitchFamily="34" charset="0"/>
              </a:rPr>
              <a:t> حتى لو كانت </a:t>
            </a:r>
            <a:r>
              <a:rPr lang="ar-AE" sz="2800" dirty="0" err="1">
                <a:solidFill>
                  <a:srgbClr val="003760"/>
                </a:solidFill>
                <a:latin typeface="Calibri"/>
                <a:cs typeface="Arial" panose="020B0604020202020204" pitchFamily="34" charset="0"/>
              </a:rPr>
              <a:t>فى</a:t>
            </a:r>
            <a:r>
              <a:rPr lang="ar-AE" sz="2800" dirty="0">
                <a:solidFill>
                  <a:srgbClr val="003760"/>
                </a:solidFill>
                <a:latin typeface="Calibri"/>
                <a:cs typeface="Arial" panose="020B0604020202020204" pitchFamily="34" charset="0"/>
              </a:rPr>
              <a:t> المرة الأولى . </a:t>
            </a:r>
            <a:endParaRPr lang="en-GB" sz="2800" dirty="0">
              <a:solidFill>
                <a:srgbClr val="003760"/>
              </a:solidFill>
              <a:latin typeface="Calibri"/>
            </a:endParaRPr>
          </a:p>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مثال : </a:t>
            </a:r>
            <a:endParaRPr lang="en-GB" sz="2800"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في المرة </a:t>
            </a:r>
            <a:r>
              <a:rPr lang="ar-AE" sz="2800" b="1" dirty="0">
                <a:solidFill>
                  <a:srgbClr val="FF0000"/>
                </a:solidFill>
                <a:latin typeface="Calibri"/>
                <a:cs typeface="Arial" panose="020B0604020202020204" pitchFamily="34" charset="0"/>
              </a:rPr>
              <a:t>الأولى</a:t>
            </a:r>
            <a:r>
              <a:rPr lang="ar-AE" sz="2800" dirty="0">
                <a:solidFill>
                  <a:srgbClr val="003760"/>
                </a:solidFill>
                <a:latin typeface="Calibri"/>
                <a:cs typeface="Arial" panose="020B0604020202020204" pitchFamily="34" charset="0"/>
              </a:rPr>
              <a:t> تكتب : (</a:t>
            </a:r>
            <a:r>
              <a:rPr lang="ar-AE" sz="2800" dirty="0" err="1">
                <a:solidFill>
                  <a:srgbClr val="003760"/>
                </a:solidFill>
                <a:latin typeface="Calibri"/>
                <a:cs typeface="Arial" panose="020B0604020202020204" pitchFamily="34" charset="0"/>
              </a:rPr>
              <a:t>الدوة</a:t>
            </a:r>
            <a:r>
              <a:rPr lang="ar-AE" sz="2800" dirty="0">
                <a:solidFill>
                  <a:srgbClr val="003760"/>
                </a:solidFill>
                <a:latin typeface="Calibri"/>
                <a:cs typeface="Arial" panose="020B0604020202020204" pitchFamily="34" charset="0"/>
              </a:rPr>
              <a:t> وأخرون، 2013) .</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وفي المرة </a:t>
            </a:r>
            <a:r>
              <a:rPr lang="ar-AE" sz="2800" b="1" dirty="0">
                <a:solidFill>
                  <a:srgbClr val="FF0000"/>
                </a:solidFill>
                <a:latin typeface="Calibri"/>
                <a:cs typeface="Arial" panose="020B0604020202020204" pitchFamily="34" charset="0"/>
              </a:rPr>
              <a:t>الثانية</a:t>
            </a:r>
            <a:r>
              <a:rPr lang="ar-AE" sz="2800" dirty="0">
                <a:solidFill>
                  <a:srgbClr val="003760"/>
                </a:solidFill>
                <a:latin typeface="Calibri"/>
                <a:cs typeface="Arial" panose="020B0604020202020204" pitchFamily="34" charset="0"/>
              </a:rPr>
              <a:t> تكتب :(الدوة وأخرون، 2013) </a:t>
            </a:r>
            <a:r>
              <a:rPr lang="ar-AE" sz="2800" dirty="0" smtClean="0">
                <a:solidFill>
                  <a:srgbClr val="003760"/>
                </a:solidFill>
                <a:latin typeface="Calibri"/>
                <a:cs typeface="Arial" panose="020B0604020202020204" pitchFamily="34" charset="0"/>
              </a:rPr>
              <a:t>.</a:t>
            </a:r>
            <a:endParaRPr lang="en-US" sz="2800" dirty="0" smtClean="0">
              <a:solidFill>
                <a:srgbClr val="003760"/>
              </a:solidFill>
              <a:latin typeface="Calibri"/>
              <a:cs typeface="Arial" panose="020B0604020202020204" pitchFamily="34" charset="0"/>
            </a:endParaRPr>
          </a:p>
          <a:p>
            <a:r>
              <a:rPr lang="ar-AE" sz="2800" b="1" dirty="0">
                <a:solidFill>
                  <a:srgbClr val="FF0000"/>
                </a:solidFill>
              </a:rPr>
              <a:t>مثال آخر : </a:t>
            </a:r>
            <a:endParaRPr lang="en-US" sz="2800" dirty="0">
              <a:solidFill>
                <a:srgbClr val="FF0000"/>
              </a:solidFill>
            </a:endParaRPr>
          </a:p>
          <a:p>
            <a:r>
              <a:rPr lang="ar-AE" sz="2800" dirty="0">
                <a:solidFill>
                  <a:srgbClr val="003760"/>
                </a:solidFill>
              </a:rPr>
              <a:t>في المرة الأولى تكتب : </a:t>
            </a:r>
            <a:r>
              <a:rPr lang="en-US" sz="2800" dirty="0">
                <a:solidFill>
                  <a:srgbClr val="003760"/>
                </a:solidFill>
              </a:rPr>
              <a:t>(Hitch et al., 1992)</a:t>
            </a:r>
          </a:p>
          <a:p>
            <a:r>
              <a:rPr lang="ar-AE" sz="2800" dirty="0">
                <a:solidFill>
                  <a:srgbClr val="003760"/>
                </a:solidFill>
              </a:rPr>
              <a:t>وفي المرة الثانية تكتب :</a:t>
            </a:r>
            <a:r>
              <a:rPr lang="en-US" sz="2800" dirty="0">
                <a:solidFill>
                  <a:srgbClr val="003760"/>
                </a:solidFill>
              </a:rPr>
              <a:t>(Hitch et al., 1992)</a:t>
            </a:r>
          </a:p>
          <a:p>
            <a:pPr lvl="0" algn="just" defTabSz="914400">
              <a:spcBef>
                <a:spcPct val="20000"/>
              </a:spcBef>
              <a:buClrTx/>
              <a:buFont typeface="Arial" panose="020B0604020202020204" pitchFamily="34" charset="0"/>
              <a:buChar char="•"/>
            </a:pPr>
            <a:endParaRPr lang="en-GB" sz="2800" dirty="0">
              <a:solidFill>
                <a:srgbClr val="003760"/>
              </a:solidFill>
              <a:latin typeface="Calibri"/>
            </a:endParaRPr>
          </a:p>
          <a:p>
            <a:pPr marL="0" lvl="0" indent="0" algn="just" defTabSz="914400">
              <a:spcBef>
                <a:spcPct val="20000"/>
              </a:spcBef>
              <a:buClrTx/>
              <a:buNone/>
            </a:pPr>
            <a:endParaRPr lang="en-GB" sz="2800" dirty="0">
              <a:solidFill>
                <a:srgbClr val="003760"/>
              </a:solidFill>
              <a:latin typeface="Calibri"/>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42478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normAutofit fontScale="92500" lnSpcReduction="20000"/>
          </a:bodyPr>
          <a:lstStyle/>
          <a:p>
            <a:pPr marL="0" lvl="0" indent="0" algn="just" defTabSz="914400">
              <a:spcBef>
                <a:spcPct val="20000"/>
              </a:spcBef>
              <a:buClrTx/>
              <a:buNone/>
            </a:pPr>
            <a:r>
              <a:rPr lang="en-GB" sz="2600" b="1" dirty="0">
                <a:solidFill>
                  <a:srgbClr val="4F81BD">
                    <a:lumMod val="50000"/>
                  </a:srgbClr>
                </a:solidFill>
                <a:latin typeface="Calibri"/>
              </a:rPr>
              <a:t> </a:t>
            </a:r>
            <a:r>
              <a:rPr lang="ar-AE" sz="3000" b="1" dirty="0">
                <a:solidFill>
                  <a:srgbClr val="FF0000"/>
                </a:solidFill>
                <a:latin typeface="Calibri"/>
                <a:cs typeface="Arial" panose="020B0604020202020204" pitchFamily="34" charset="0"/>
              </a:rPr>
              <a:t>(2-2-4)-توثيق مرجع غير معروف المؤلف :</a:t>
            </a:r>
            <a:endParaRPr lang="en-GB" sz="30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600" dirty="0">
                <a:solidFill>
                  <a:srgbClr val="003760"/>
                </a:solidFill>
                <a:latin typeface="Calibri"/>
                <a:cs typeface="Arial" panose="020B0604020202020204" pitchFamily="34" charset="0"/>
              </a:rPr>
              <a:t>يمكن الرجوع لمرجع </a:t>
            </a:r>
            <a:r>
              <a:rPr lang="ar-AE" sz="2600" b="1" dirty="0">
                <a:solidFill>
                  <a:srgbClr val="FF0000"/>
                </a:solidFill>
                <a:latin typeface="Calibri"/>
                <a:cs typeface="Arial" panose="020B0604020202020204" pitchFamily="34" charset="0"/>
              </a:rPr>
              <a:t>غير معروف المؤلف </a:t>
            </a:r>
            <a:r>
              <a:rPr lang="ar-AE" sz="2600" dirty="0">
                <a:solidFill>
                  <a:srgbClr val="003760"/>
                </a:solidFill>
                <a:latin typeface="Calibri"/>
                <a:cs typeface="Arial" panose="020B0604020202020204" pitchFamily="34" charset="0"/>
              </a:rPr>
              <a:t>في حال رغب الباحث في ذكر أمر شائع أو متداول لكنه غير موثق علميا ،ويتم التوثيق بذكر </a:t>
            </a:r>
            <a:r>
              <a:rPr lang="ar-AE" sz="2600" b="1" dirty="0">
                <a:solidFill>
                  <a:srgbClr val="003760"/>
                </a:solidFill>
                <a:latin typeface="Calibri"/>
                <a:cs typeface="Arial" panose="020B0604020202020204" pitchFamily="34" charset="0"/>
              </a:rPr>
              <a:t>عنوان الموقع </a:t>
            </a:r>
            <a:r>
              <a:rPr lang="ar-AE" sz="2600" dirty="0">
                <a:solidFill>
                  <a:srgbClr val="003760"/>
                </a:solidFill>
                <a:latin typeface="Calibri"/>
                <a:cs typeface="Arial" panose="020B0604020202020204" pitchFamily="34" charset="0"/>
              </a:rPr>
              <a:t>أو النشرة </a:t>
            </a:r>
            <a:r>
              <a:rPr lang="ar-AE" sz="2600" dirty="0" smtClean="0">
                <a:solidFill>
                  <a:srgbClr val="003760"/>
                </a:solidFill>
                <a:latin typeface="Calibri"/>
                <a:cs typeface="Arial" panose="020B0604020202020204" pitchFamily="34" charset="0"/>
              </a:rPr>
              <a:t>،</a:t>
            </a:r>
            <a:r>
              <a:rPr lang="ar-SA" sz="2600" dirty="0" smtClean="0">
                <a:solidFill>
                  <a:srgbClr val="003760"/>
                </a:solidFill>
                <a:latin typeface="Calibri"/>
                <a:cs typeface="Arial" panose="020B0604020202020204" pitchFamily="34" charset="0"/>
              </a:rPr>
              <a:t> </a:t>
            </a:r>
            <a:r>
              <a:rPr lang="ar-AE" sz="2600" dirty="0" smtClean="0">
                <a:solidFill>
                  <a:srgbClr val="003760"/>
                </a:solidFill>
                <a:latin typeface="Calibri"/>
                <a:cs typeface="Arial" panose="020B0604020202020204" pitchFamily="34" charset="0"/>
              </a:rPr>
              <a:t>و</a:t>
            </a:r>
            <a:r>
              <a:rPr lang="ar-AE" sz="2600" b="1" dirty="0" smtClean="0">
                <a:solidFill>
                  <a:srgbClr val="003760"/>
                </a:solidFill>
                <a:latin typeface="Calibri"/>
                <a:cs typeface="Arial" panose="020B0604020202020204" pitchFamily="34" charset="0"/>
              </a:rPr>
              <a:t>التاريخ</a:t>
            </a:r>
            <a:r>
              <a:rPr lang="ar-AE" sz="2600" dirty="0" smtClean="0">
                <a:solidFill>
                  <a:srgbClr val="003760"/>
                </a:solidFill>
                <a:latin typeface="Calibri"/>
                <a:cs typeface="Arial" panose="020B0604020202020204" pitchFamily="34" charset="0"/>
              </a:rPr>
              <a:t> </a:t>
            </a:r>
            <a:r>
              <a:rPr lang="ar-AE" sz="2600" dirty="0">
                <a:solidFill>
                  <a:srgbClr val="003760"/>
                </a:solidFill>
                <a:latin typeface="Calibri"/>
                <a:cs typeface="Arial" panose="020B0604020202020204" pitchFamily="34" charset="0"/>
              </a:rPr>
              <a:t>.</a:t>
            </a:r>
            <a:endParaRPr lang="en-GB" sz="2600" dirty="0">
              <a:solidFill>
                <a:srgbClr val="003760"/>
              </a:solidFill>
              <a:latin typeface="Calibri"/>
            </a:endParaRPr>
          </a:p>
          <a:p>
            <a:pPr lvl="0" algn="just" defTabSz="914400">
              <a:spcBef>
                <a:spcPct val="20000"/>
              </a:spcBef>
              <a:buClrTx/>
              <a:buFont typeface="Arial" panose="020B0604020202020204" pitchFamily="34" charset="0"/>
              <a:buChar char="•"/>
            </a:pPr>
            <a:endParaRPr lang="ar-AE" sz="2600" b="1" dirty="0">
              <a:solidFill>
                <a:srgbClr val="003760"/>
              </a:solidFill>
              <a:latin typeface="Calibri"/>
              <a:cs typeface="Arial" panose="020B0604020202020204" pitchFamily="34" charset="0"/>
            </a:endParaRPr>
          </a:p>
          <a:p>
            <a:pPr marL="0" lvl="0" indent="0" algn="just" defTabSz="914400">
              <a:spcBef>
                <a:spcPct val="20000"/>
              </a:spcBef>
              <a:buClrTx/>
              <a:buNone/>
            </a:pPr>
            <a:r>
              <a:rPr lang="ar-AE" sz="2600" b="1" dirty="0">
                <a:solidFill>
                  <a:srgbClr val="FF0000"/>
                </a:solidFill>
                <a:latin typeface="Calibri"/>
                <a:cs typeface="Arial" panose="020B0604020202020204" pitchFamily="34" charset="0"/>
              </a:rPr>
              <a:t>مثال :</a:t>
            </a:r>
            <a:endParaRPr lang="en-GB" sz="2600" b="1" dirty="0">
              <a:solidFill>
                <a:srgbClr val="FF0000"/>
              </a:solidFill>
              <a:latin typeface="Calibri"/>
            </a:endParaRPr>
          </a:p>
          <a:p>
            <a:pPr marL="0" lvl="0" indent="0" algn="just" defTabSz="914400">
              <a:spcBef>
                <a:spcPct val="20000"/>
              </a:spcBef>
              <a:buClrTx/>
              <a:buNone/>
            </a:pPr>
            <a:r>
              <a:rPr lang="ar-SA" sz="2600" dirty="0">
                <a:solidFill>
                  <a:srgbClr val="003760"/>
                </a:solidFill>
                <a:latin typeface="Calibri"/>
                <a:cs typeface="Arial" panose="020B0604020202020204" pitchFamily="34" charset="0"/>
              </a:rPr>
              <a:t>هناك بعض المواقع التي تؤكد أهمية </a:t>
            </a:r>
            <a:r>
              <a:rPr lang="ar-AE" sz="2600" dirty="0">
                <a:solidFill>
                  <a:srgbClr val="003760"/>
                </a:solidFill>
                <a:latin typeface="Calibri"/>
                <a:cs typeface="Arial" panose="020B0604020202020204" pitchFamily="34" charset="0"/>
              </a:rPr>
              <a:t>هذا النوع من الدواء (</a:t>
            </a:r>
            <a:r>
              <a:rPr lang="en-GB" sz="2600" dirty="0">
                <a:solidFill>
                  <a:srgbClr val="003760"/>
                </a:solidFill>
                <a:latin typeface="Calibri"/>
              </a:rPr>
              <a:t>e. g., ‘’Medical </a:t>
            </a:r>
            <a:r>
              <a:rPr lang="en-GB" sz="2600" dirty="0" err="1">
                <a:solidFill>
                  <a:srgbClr val="003760"/>
                </a:solidFill>
                <a:latin typeface="Calibri"/>
              </a:rPr>
              <a:t>Mirecles</a:t>
            </a:r>
            <a:r>
              <a:rPr lang="en-GB" sz="2600" dirty="0">
                <a:solidFill>
                  <a:srgbClr val="003760"/>
                </a:solidFill>
                <a:latin typeface="Calibri"/>
              </a:rPr>
              <a:t>,’’ 2009</a:t>
            </a:r>
            <a:r>
              <a:rPr lang="ar-AE" sz="2600" dirty="0">
                <a:solidFill>
                  <a:srgbClr val="003760"/>
                </a:solidFill>
                <a:latin typeface="Calibri"/>
                <a:cs typeface="Arial" panose="020B0604020202020204" pitchFamily="34" charset="0"/>
              </a:rPr>
              <a:t>).</a:t>
            </a:r>
            <a:endParaRPr lang="en-GB" sz="2600" dirty="0">
              <a:solidFill>
                <a:srgbClr val="003760"/>
              </a:solidFill>
              <a:latin typeface="Calibri"/>
            </a:endParaRPr>
          </a:p>
          <a:p>
            <a:pPr lvl="0" algn="just" defTabSz="914400">
              <a:spcBef>
                <a:spcPct val="20000"/>
              </a:spcBef>
              <a:buClrTx/>
              <a:buFont typeface="Arial" panose="020B0604020202020204" pitchFamily="34" charset="0"/>
              <a:buChar char="•"/>
            </a:pPr>
            <a:endParaRPr lang="ar-AE" sz="2600" b="1" dirty="0">
              <a:solidFill>
                <a:srgbClr val="003760"/>
              </a:solidFill>
              <a:latin typeface="Calibri"/>
              <a:cs typeface="Arial" panose="020B0604020202020204" pitchFamily="34" charset="0"/>
            </a:endParaRPr>
          </a:p>
          <a:p>
            <a:pPr marL="0" lvl="0" indent="0" algn="just" defTabSz="914400">
              <a:spcBef>
                <a:spcPct val="20000"/>
              </a:spcBef>
              <a:buClrTx/>
              <a:buNone/>
            </a:pPr>
            <a:r>
              <a:rPr lang="ar-AE" sz="2600" b="1" dirty="0">
                <a:solidFill>
                  <a:srgbClr val="FF0000"/>
                </a:solidFill>
                <a:latin typeface="Calibri"/>
                <a:cs typeface="Arial" panose="020B0604020202020204" pitchFamily="34" charset="0"/>
              </a:rPr>
              <a:t>ملاحظة : </a:t>
            </a:r>
            <a:endParaRPr lang="en-GB" sz="26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600" dirty="0">
                <a:solidFill>
                  <a:srgbClr val="003760"/>
                </a:solidFill>
                <a:latin typeface="Calibri"/>
                <a:cs typeface="Arial" panose="020B0604020202020204" pitchFamily="34" charset="0"/>
              </a:rPr>
              <a:t>عند </a:t>
            </a:r>
            <a:r>
              <a:rPr lang="ar-AE" sz="2600" b="1" dirty="0">
                <a:solidFill>
                  <a:srgbClr val="FF0000"/>
                </a:solidFill>
                <a:latin typeface="Calibri"/>
                <a:cs typeface="Arial" panose="020B0604020202020204" pitchFamily="34" charset="0"/>
              </a:rPr>
              <a:t>توثيق قانون أو أجندة </a:t>
            </a:r>
            <a:r>
              <a:rPr lang="ar-AE" sz="2600" dirty="0">
                <a:solidFill>
                  <a:srgbClr val="003760"/>
                </a:solidFill>
                <a:latin typeface="Calibri"/>
                <a:cs typeface="Arial" panose="020B0604020202020204" pitchFamily="34" charset="0"/>
              </a:rPr>
              <a:t>فإنها تعامل معاملة المرجع غير معروف المؤلف .</a:t>
            </a:r>
            <a:endParaRPr lang="en-GB" sz="2600" dirty="0">
              <a:solidFill>
                <a:srgbClr val="003760"/>
              </a:solidFill>
              <a:latin typeface="Calibri"/>
            </a:endParaRPr>
          </a:p>
          <a:p>
            <a:endParaRPr lang="ar-SA" dirty="0">
              <a:solidFill>
                <a:srgbClr val="0037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2703489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endParaRPr lang="ar-AE" sz="2800" dirty="0">
              <a:solidFill>
                <a:srgbClr val="003760"/>
              </a:solidFill>
              <a:latin typeface="Calibri"/>
              <a:cs typeface="Arial" panose="020B0604020202020204" pitchFamily="34" charset="0"/>
            </a:endParaRPr>
          </a:p>
          <a:p>
            <a:pPr marL="0" lvl="0" indent="0" algn="just" defTabSz="914400">
              <a:spcBef>
                <a:spcPct val="20000"/>
              </a:spcBef>
              <a:buClrTx/>
              <a:buNone/>
            </a:pPr>
            <a:r>
              <a:rPr lang="ar-AE" sz="2800" b="1" dirty="0">
                <a:solidFill>
                  <a:srgbClr val="003760"/>
                </a:solidFill>
                <a:latin typeface="Calibri"/>
                <a:cs typeface="Arial" panose="020B0604020202020204" pitchFamily="34" charset="0"/>
              </a:rPr>
              <a:t>(</a:t>
            </a:r>
            <a:r>
              <a:rPr lang="ar-AE" sz="2800" b="1" dirty="0">
                <a:solidFill>
                  <a:srgbClr val="FF0000"/>
                </a:solidFill>
                <a:latin typeface="Calibri"/>
                <a:cs typeface="Arial" panose="020B0604020202020204" pitchFamily="34" charset="0"/>
              </a:rPr>
              <a:t>2-2-5)-توثيق مرجعين أو أكثر في نفس القوسين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يتم ترتيب المؤلفين </a:t>
            </a:r>
            <a:r>
              <a:rPr lang="ar-AE" sz="2800" b="1" dirty="0">
                <a:solidFill>
                  <a:srgbClr val="003760"/>
                </a:solidFill>
                <a:latin typeface="Calibri"/>
                <a:cs typeface="Arial" panose="020B0604020202020204" pitchFamily="34" charset="0"/>
              </a:rPr>
              <a:t>أبجديا </a:t>
            </a:r>
            <a:r>
              <a:rPr lang="ar-AE" sz="2800" dirty="0">
                <a:solidFill>
                  <a:srgbClr val="003760"/>
                </a:solidFill>
                <a:latin typeface="Calibri"/>
                <a:cs typeface="Arial" panose="020B0604020202020204" pitchFamily="34" charset="0"/>
              </a:rPr>
              <a:t>ثم </a:t>
            </a:r>
            <a:r>
              <a:rPr lang="ar-AE" sz="2800" b="1" dirty="0">
                <a:solidFill>
                  <a:srgbClr val="003760"/>
                </a:solidFill>
                <a:latin typeface="Calibri"/>
                <a:cs typeface="Arial" panose="020B0604020202020204" pitchFamily="34" charset="0"/>
              </a:rPr>
              <a:t>زمنيا .</a:t>
            </a:r>
            <a:endParaRPr lang="en-GB" sz="2800" b="1"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يوضع بين كل </a:t>
            </a:r>
            <a:r>
              <a:rPr lang="ar-AE" sz="2800" b="1" dirty="0">
                <a:solidFill>
                  <a:srgbClr val="003760"/>
                </a:solidFill>
                <a:latin typeface="Calibri"/>
                <a:cs typeface="Arial" panose="020B0604020202020204" pitchFamily="34" charset="0"/>
              </a:rPr>
              <a:t>مرجع وآخر فاصلة منقوطة </a:t>
            </a:r>
            <a:r>
              <a:rPr lang="ar-AE" sz="2800" dirty="0">
                <a:solidFill>
                  <a:srgbClr val="003760"/>
                </a:solidFill>
                <a:latin typeface="Calibri"/>
                <a:cs typeface="Arial" panose="020B0604020202020204" pitchFamily="34" charset="0"/>
              </a:rPr>
              <a:t>.</a:t>
            </a:r>
            <a:endParaRPr lang="en-GB" sz="2800" dirty="0">
              <a:solidFill>
                <a:srgbClr val="003760"/>
              </a:solidFill>
              <a:latin typeface="Calibri"/>
            </a:endParaRPr>
          </a:p>
          <a:p>
            <a:pPr marL="0" lvl="0" indent="0" algn="just" defTabSz="914400">
              <a:spcBef>
                <a:spcPct val="20000"/>
              </a:spcBef>
              <a:buClrTx/>
              <a:buNone/>
            </a:pPr>
            <a:endParaRPr lang="ar-AE" sz="2800" b="1" dirty="0">
              <a:solidFill>
                <a:srgbClr val="003760"/>
              </a:solidFill>
              <a:latin typeface="Calibri"/>
              <a:cs typeface="Arial" panose="020B0604020202020204" pitchFamily="34" charset="0"/>
            </a:endParaRPr>
          </a:p>
          <a:p>
            <a:pPr marL="0" lvl="0" indent="0" algn="just" defTabSz="914400">
              <a:spcBef>
                <a:spcPct val="20000"/>
              </a:spcBef>
              <a:buClrTx/>
              <a:buNone/>
            </a:pPr>
            <a:r>
              <a:rPr lang="ar-AE" sz="2800" b="1" dirty="0">
                <a:solidFill>
                  <a:srgbClr val="003760"/>
                </a:solidFill>
                <a:latin typeface="Calibri"/>
                <a:cs typeface="Arial" panose="020B0604020202020204" pitchFamily="34" charset="0"/>
              </a:rPr>
              <a:t>مثال : </a:t>
            </a:r>
            <a:endParaRPr lang="en-GB" sz="2800" dirty="0">
              <a:solidFill>
                <a:srgbClr val="003760"/>
              </a:solidFill>
              <a:latin typeface="Calibri"/>
            </a:endParaRPr>
          </a:p>
          <a:p>
            <a:pPr marL="0" lvl="0" indent="0" algn="just" defTabSz="914400">
              <a:spcBef>
                <a:spcPct val="20000"/>
              </a:spcBef>
              <a:buClrTx/>
              <a:buNone/>
            </a:pPr>
            <a:r>
              <a:rPr lang="en-GB" sz="2800" dirty="0">
                <a:solidFill>
                  <a:srgbClr val="003760"/>
                </a:solidFill>
                <a:latin typeface="Calibri"/>
              </a:rPr>
              <a:t>(</a:t>
            </a:r>
            <a:r>
              <a:rPr lang="en-GB" sz="2800" dirty="0" err="1">
                <a:solidFill>
                  <a:srgbClr val="003760"/>
                </a:solidFill>
                <a:latin typeface="Calibri"/>
              </a:rPr>
              <a:t>Baddeley</a:t>
            </a:r>
            <a:r>
              <a:rPr lang="en-GB" sz="2800" dirty="0">
                <a:solidFill>
                  <a:srgbClr val="003760"/>
                </a:solidFill>
                <a:latin typeface="Calibri"/>
              </a:rPr>
              <a:t> &amp; Hitch, 1974</a:t>
            </a:r>
            <a:r>
              <a:rPr lang="en-GB" sz="2800" dirty="0">
                <a:solidFill>
                  <a:srgbClr val="FF0000"/>
                </a:solidFill>
                <a:latin typeface="Calibri"/>
              </a:rPr>
              <a:t>;</a:t>
            </a:r>
            <a:r>
              <a:rPr lang="en-GB" sz="2800" dirty="0">
                <a:solidFill>
                  <a:srgbClr val="003760"/>
                </a:solidFill>
                <a:latin typeface="Calibri"/>
              </a:rPr>
              <a:t> Brown, 2002</a:t>
            </a:r>
            <a:r>
              <a:rPr lang="en-GB" sz="2800" dirty="0">
                <a:solidFill>
                  <a:srgbClr val="FF0000"/>
                </a:solidFill>
                <a:latin typeface="Calibri"/>
              </a:rPr>
              <a:t>;</a:t>
            </a:r>
            <a:r>
              <a:rPr lang="en-GB" sz="2800" dirty="0">
                <a:solidFill>
                  <a:srgbClr val="003760"/>
                </a:solidFill>
                <a:latin typeface="Calibri"/>
              </a:rPr>
              <a:t> 2003).</a:t>
            </a:r>
          </a:p>
          <a:p>
            <a:pPr lvl="0" algn="just" defTabSz="914400">
              <a:spcBef>
                <a:spcPct val="20000"/>
              </a:spcBef>
              <a:buClrTx/>
              <a:buFont typeface="Arial" panose="020B0604020202020204" pitchFamily="34" charset="0"/>
              <a:buChar char="•"/>
            </a:pPr>
            <a:endParaRPr lang="en-GB" sz="2800" dirty="0">
              <a:solidFill>
                <a:srgbClr val="003760"/>
              </a:solidFill>
              <a:latin typeface="Calibri"/>
            </a:endParaRPr>
          </a:p>
          <a:p>
            <a:endParaRPr lang="ar-SA" dirty="0">
              <a:solidFill>
                <a:srgbClr val="0037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9427127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lgn="ctr" defTabSz="914400">
              <a:spcBef>
                <a:spcPct val="20000"/>
              </a:spcBef>
            </a:pPr>
            <a:r>
              <a:rPr lang="ar-AE" b="1" u="sng" dirty="0">
                <a:solidFill>
                  <a:srgbClr val="FF0000"/>
                </a:solidFill>
                <a:latin typeface="Calibri"/>
                <a:ea typeface="+mn-ea"/>
                <a:cs typeface="Arial" panose="020B0604020202020204" pitchFamily="34" charset="0"/>
              </a:rPr>
              <a:t>ما هو دليل</a:t>
            </a:r>
            <a:r>
              <a:rPr lang="en-GB" b="1" u="sng" dirty="0">
                <a:solidFill>
                  <a:srgbClr val="FF0000"/>
                </a:solidFill>
                <a:latin typeface="Calibri"/>
                <a:ea typeface="+mn-ea"/>
                <a:cs typeface="+mn-cs"/>
              </a:rPr>
              <a:t> APA6</a:t>
            </a:r>
            <a:r>
              <a:rPr lang="ar-AE" b="1" u="sng" dirty="0">
                <a:solidFill>
                  <a:srgbClr val="FF0000"/>
                </a:solidFill>
                <a:latin typeface="Calibri"/>
                <a:ea typeface="+mn-ea"/>
                <a:cs typeface="Arial" panose="020B0604020202020204" pitchFamily="34" charset="0"/>
              </a:rPr>
              <a:t>؟</a:t>
            </a:r>
            <a:r>
              <a:rPr lang="ar-AE" b="1" dirty="0">
                <a:solidFill>
                  <a:srgbClr val="FF0000"/>
                </a:solidFill>
                <a:latin typeface="Calibri"/>
                <a:ea typeface="+mn-ea"/>
                <a:cs typeface="Arial" panose="020B0604020202020204" pitchFamily="34" charset="0"/>
              </a:rPr>
              <a:t> </a:t>
            </a:r>
            <a:r>
              <a:rPr lang="en-GB" b="1" dirty="0">
                <a:solidFill>
                  <a:srgbClr val="FF0000"/>
                </a:solidFill>
                <a:latin typeface="Calibri"/>
                <a:ea typeface="+mn-ea"/>
                <a:cs typeface="+mn-cs"/>
              </a:rPr>
              <a:t/>
            </a:r>
            <a:br>
              <a:rPr lang="en-GB" b="1" dirty="0">
                <a:solidFill>
                  <a:srgbClr val="FF0000"/>
                </a:solidFill>
                <a:latin typeface="Calibri"/>
                <a:ea typeface="+mn-ea"/>
                <a:cs typeface="+mn-cs"/>
              </a:rPr>
            </a:br>
            <a:endParaRPr lang="ar-AE" b="1" dirty="0">
              <a:solidFill>
                <a:srgbClr val="FF0000"/>
              </a:solidFill>
              <a:latin typeface="Calibri"/>
              <a:ea typeface="+mn-ea"/>
              <a:cs typeface="Arial" panose="020B0604020202020204" pitchFamily="34" charset="0"/>
            </a:endParaRPr>
          </a:p>
        </p:txBody>
      </p:sp>
      <p:sp>
        <p:nvSpPr>
          <p:cNvPr id="3" name="عنصر نائب للمحتوى 2"/>
          <p:cNvSpPr>
            <a:spLocks noGrp="1"/>
          </p:cNvSpPr>
          <p:nvPr>
            <p:ph idx="1"/>
          </p:nvPr>
        </p:nvSpPr>
        <p:spPr/>
        <p:txBody>
          <a:bodyPr/>
          <a:lstStyle/>
          <a:p>
            <a:pPr marL="0" lvl="0" indent="0" algn="ctr" defTabSz="914400">
              <a:spcBef>
                <a:spcPct val="20000"/>
              </a:spcBef>
              <a:buClrTx/>
              <a:buNone/>
            </a:pPr>
            <a:r>
              <a:rPr lang="ar-AE" sz="2800" b="1" dirty="0">
                <a:solidFill>
                  <a:srgbClr val="002060"/>
                </a:solidFill>
                <a:latin typeface="Calibri"/>
                <a:cs typeface="Arial" panose="020B0604020202020204" pitchFamily="34" charset="0"/>
              </a:rPr>
              <a:t>دليل جمعية علم النفس الأمريكية </a:t>
            </a:r>
            <a:r>
              <a:rPr lang="en-GB" sz="2800" b="1" dirty="0">
                <a:solidFill>
                  <a:srgbClr val="002060"/>
                </a:solidFill>
                <a:latin typeface="Calibri"/>
              </a:rPr>
              <a:t>APA </a:t>
            </a:r>
            <a:r>
              <a:rPr lang="ar-AE" sz="2800" b="1" dirty="0">
                <a:solidFill>
                  <a:srgbClr val="002060"/>
                </a:solidFill>
                <a:latin typeface="Calibri"/>
                <a:cs typeface="Arial" panose="020B0604020202020204" pitchFamily="34" charset="0"/>
              </a:rPr>
              <a:t>هو دليل للباحثين في مجالات علم النفس وكثير من العلوم الإنسانية والاجتماعية ، وهذا الدليل يتضمن قواعد الكتابة الأكاديمية المتعلقة بالشكل والمضمون ، كما يتضمن إرشادات وقواعد لأخلاقيات البحث وحفظ حقوق الطبع ،وآلية النشر .</a:t>
            </a:r>
            <a:endParaRPr lang="en-GB" sz="2800" b="1" dirty="0">
              <a:solidFill>
                <a:srgbClr val="002060"/>
              </a:solidFill>
              <a:latin typeface="Calibri"/>
            </a:endParaRPr>
          </a:p>
          <a:p>
            <a:pPr algn="ctr"/>
            <a:endParaRPr lang="ar-SA" b="1" dirty="0">
              <a:solidFill>
                <a:srgbClr val="0020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008204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ملاحظات :</a:t>
            </a:r>
            <a:endParaRPr lang="en-GB" sz="2800"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في كل مرجع يتم النظر </a:t>
            </a:r>
            <a:r>
              <a:rPr lang="ar-AE" sz="2800" b="1" dirty="0">
                <a:solidFill>
                  <a:srgbClr val="FF0000"/>
                </a:solidFill>
                <a:latin typeface="Calibri"/>
                <a:cs typeface="Arial" panose="020B0604020202020204" pitchFamily="34" charset="0"/>
              </a:rPr>
              <a:t>للمؤلف الأول </a:t>
            </a:r>
            <a:r>
              <a:rPr lang="ar-AE" sz="2800" dirty="0">
                <a:solidFill>
                  <a:srgbClr val="003760"/>
                </a:solidFill>
                <a:latin typeface="Calibri"/>
                <a:cs typeface="Arial" panose="020B0604020202020204" pitchFamily="34" charset="0"/>
              </a:rPr>
              <a:t>فقط إذا اشترك </a:t>
            </a:r>
            <a:r>
              <a:rPr lang="ar-AE" sz="2800" b="1" dirty="0">
                <a:solidFill>
                  <a:srgbClr val="003760"/>
                </a:solidFill>
                <a:latin typeface="Calibri"/>
                <a:cs typeface="Arial" panose="020B0604020202020204" pitchFamily="34" charset="0"/>
              </a:rPr>
              <a:t>اثنان في مؤلف واحد </a:t>
            </a:r>
            <a:r>
              <a:rPr lang="ar-AE" sz="2800" dirty="0">
                <a:solidFill>
                  <a:srgbClr val="003760"/>
                </a:solidFill>
                <a:latin typeface="Calibri"/>
                <a:cs typeface="Arial" panose="020B0604020202020204" pitchFamily="34" charset="0"/>
              </a:rPr>
              <a:t>.</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إذا اشترك </a:t>
            </a:r>
            <a:r>
              <a:rPr lang="ar-AE" sz="2800" b="1" dirty="0">
                <a:solidFill>
                  <a:srgbClr val="FF0000"/>
                </a:solidFill>
                <a:latin typeface="Calibri"/>
                <a:cs typeface="Arial" panose="020B0604020202020204" pitchFamily="34" charset="0"/>
              </a:rPr>
              <a:t>المؤلفان في نفس الحرف الأبجدي الأول </a:t>
            </a:r>
            <a:r>
              <a:rPr lang="ar-AE" sz="2800" dirty="0">
                <a:solidFill>
                  <a:srgbClr val="003760"/>
                </a:solidFill>
                <a:latin typeface="Calibri"/>
                <a:cs typeface="Arial" panose="020B0604020202020204" pitchFamily="34" charset="0"/>
              </a:rPr>
              <a:t>ينظر للحرف الأبجدي الثاني .</a:t>
            </a:r>
            <a:endParaRPr lang="en-GB" sz="2800" dirty="0">
              <a:solidFill>
                <a:srgbClr val="003760"/>
              </a:solidFill>
              <a:latin typeface="Calibri"/>
            </a:endParaRPr>
          </a:p>
          <a:p>
            <a:pPr lvl="0" algn="just" defTabSz="914400">
              <a:spcBef>
                <a:spcPct val="20000"/>
              </a:spcBef>
              <a:buClrTx/>
              <a:buFont typeface="Arial" panose="020B0604020202020204" pitchFamily="34" charset="0"/>
              <a:buChar char="•"/>
            </a:pPr>
            <a:r>
              <a:rPr lang="ar-AE" sz="2800" dirty="0">
                <a:solidFill>
                  <a:srgbClr val="003760"/>
                </a:solidFill>
                <a:latin typeface="Calibri"/>
                <a:cs typeface="Arial" panose="020B0604020202020204" pitchFamily="34" charset="0"/>
              </a:rPr>
              <a:t>إذا </a:t>
            </a:r>
            <a:r>
              <a:rPr lang="ar-AE" sz="2800" b="1" dirty="0">
                <a:solidFill>
                  <a:srgbClr val="FF0000"/>
                </a:solidFill>
                <a:latin typeface="Calibri"/>
                <a:cs typeface="Arial" panose="020B0604020202020204" pitchFamily="34" charset="0"/>
              </a:rPr>
              <a:t>تكرر</a:t>
            </a:r>
            <a:r>
              <a:rPr lang="ar-AE" sz="2800" dirty="0">
                <a:solidFill>
                  <a:srgbClr val="003760"/>
                </a:solidFill>
                <a:latin typeface="Calibri"/>
                <a:cs typeface="Arial" panose="020B0604020202020204" pitchFamily="34" charset="0"/>
              </a:rPr>
              <a:t> المؤلف في إصدارين </a:t>
            </a:r>
            <a:r>
              <a:rPr lang="ar-AE" sz="2800" b="1" dirty="0">
                <a:solidFill>
                  <a:srgbClr val="FF0000"/>
                </a:solidFill>
                <a:latin typeface="Calibri"/>
                <a:cs typeface="Arial" panose="020B0604020202020204" pitchFamily="34" charset="0"/>
              </a:rPr>
              <a:t>مختلفين</a:t>
            </a:r>
            <a:r>
              <a:rPr lang="ar-AE" sz="2800" dirty="0">
                <a:solidFill>
                  <a:srgbClr val="003760"/>
                </a:solidFill>
                <a:latin typeface="Calibri"/>
                <a:cs typeface="Arial" panose="020B0604020202020204" pitchFamily="34" charset="0"/>
              </a:rPr>
              <a:t> يوضع التاريخ الأقدم أولا  .</a:t>
            </a:r>
            <a:endParaRPr lang="en-GB" sz="2800" dirty="0">
              <a:solidFill>
                <a:srgbClr val="003760"/>
              </a:solidFill>
              <a:latin typeface="Calibri"/>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5766369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en-GB" sz="2800" b="1" dirty="0">
                <a:solidFill>
                  <a:srgbClr val="FF0000"/>
                </a:solidFill>
                <a:latin typeface="Calibri"/>
              </a:rPr>
              <a:t> </a:t>
            </a:r>
            <a:r>
              <a:rPr lang="ar-AE" sz="2800" b="1" dirty="0">
                <a:solidFill>
                  <a:srgbClr val="FF0000"/>
                </a:solidFill>
                <a:latin typeface="Calibri"/>
                <a:cs typeface="Arial" panose="020B0604020202020204" pitchFamily="34" charset="0"/>
              </a:rPr>
              <a:t>(2-2-6)-توثيق الفصول والصفحات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عند توثيق معلومة من نص لم يعدل أو جدول أو رسم بياني ،</a:t>
            </a:r>
            <a:r>
              <a:rPr lang="ar-AE" sz="2800" b="1" dirty="0">
                <a:solidFill>
                  <a:srgbClr val="002060"/>
                </a:solidFill>
                <a:latin typeface="Calibri"/>
                <a:cs typeface="Arial" panose="020B0604020202020204" pitchFamily="34" charset="0"/>
              </a:rPr>
              <a:t>يكتب رقم الصفحة أو رقم الفصل .</a:t>
            </a:r>
            <a:endParaRPr lang="en-GB" sz="2800" b="1" dirty="0">
              <a:solidFill>
                <a:srgbClr val="002060"/>
              </a:solidFill>
              <a:latin typeface="Calibri"/>
            </a:endParaRPr>
          </a:p>
          <a:p>
            <a:pPr marL="0" lvl="0" indent="0" algn="just" defTabSz="914400">
              <a:spcBef>
                <a:spcPct val="20000"/>
              </a:spcBef>
              <a:buClrTx/>
              <a:buNone/>
            </a:pPr>
            <a:endParaRPr lang="ar-AE" sz="2800" b="1" dirty="0">
              <a:solidFill>
                <a:srgbClr val="002060"/>
              </a:solidFill>
              <a:latin typeface="Calibri"/>
              <a:cs typeface="Arial" panose="020B0604020202020204" pitchFamily="34" charset="0"/>
            </a:endParaRPr>
          </a:p>
          <a:p>
            <a:pPr marL="0" lvl="0" indent="0" algn="just" defTabSz="914400">
              <a:spcBef>
                <a:spcPct val="20000"/>
              </a:spcBef>
              <a:buClrTx/>
              <a:buNone/>
            </a:pPr>
            <a:r>
              <a:rPr lang="ar-AE" sz="2800" b="1" dirty="0">
                <a:solidFill>
                  <a:srgbClr val="002060"/>
                </a:solidFill>
                <a:latin typeface="Calibri"/>
                <a:cs typeface="Arial" panose="020B0604020202020204" pitchFamily="34" charset="0"/>
              </a:rPr>
              <a:t>مثال :</a:t>
            </a:r>
            <a:endParaRPr lang="en-GB" sz="2800" dirty="0">
              <a:solidFill>
                <a:srgbClr val="002060"/>
              </a:solidFill>
              <a:latin typeface="Calibri"/>
            </a:endParaRPr>
          </a:p>
          <a:p>
            <a:pPr lvl="0" algn="just" defTabSz="914400" rtl="0">
              <a:spcBef>
                <a:spcPct val="20000"/>
              </a:spcBef>
              <a:buClrTx/>
              <a:buFont typeface="Arial" panose="020B0604020202020204" pitchFamily="34" charset="0"/>
              <a:buChar char="•"/>
            </a:pPr>
            <a:r>
              <a:rPr lang="en-GB" sz="2800" dirty="0">
                <a:solidFill>
                  <a:srgbClr val="002060"/>
                </a:solidFill>
                <a:latin typeface="Calibri"/>
              </a:rPr>
              <a:t>(Peter, 1989, Chapter 6), but later analyses showed it </a:t>
            </a:r>
            <a:r>
              <a:rPr lang="en-GB" sz="2800" dirty="0" smtClean="0">
                <a:solidFill>
                  <a:srgbClr val="002060"/>
                </a:solidFill>
                <a:latin typeface="Calibri"/>
              </a:rPr>
              <a:t>is</a:t>
            </a:r>
            <a:endParaRPr lang="ar-SA" sz="2800" dirty="0" smtClean="0">
              <a:solidFill>
                <a:srgbClr val="002060"/>
              </a:solidFill>
              <a:latin typeface="Calibri"/>
            </a:endParaRPr>
          </a:p>
          <a:p>
            <a:pPr lvl="0" algn="just" defTabSz="914400" rtl="0">
              <a:spcBef>
                <a:spcPct val="20000"/>
              </a:spcBef>
              <a:buClrTx/>
              <a:buFont typeface="Arial" panose="020B0604020202020204" pitchFamily="34" charset="0"/>
              <a:buChar char="•"/>
            </a:pPr>
            <a:r>
              <a:rPr lang="en-US" sz="2800" dirty="0" smtClean="0">
                <a:solidFill>
                  <a:srgbClr val="002060"/>
                </a:solidFill>
                <a:latin typeface="Calibri"/>
              </a:rPr>
              <a:t>         </a:t>
            </a:r>
            <a:r>
              <a:rPr lang="en-GB" sz="2800" dirty="0" smtClean="0">
                <a:solidFill>
                  <a:srgbClr val="002060"/>
                </a:solidFill>
                <a:latin typeface="Calibri"/>
              </a:rPr>
              <a:t>false </a:t>
            </a:r>
            <a:r>
              <a:rPr lang="en-GB" sz="2800" dirty="0">
                <a:solidFill>
                  <a:srgbClr val="002060"/>
                </a:solidFill>
                <a:latin typeface="Calibri"/>
              </a:rPr>
              <a:t>(Allen, 1999, p. 85). </a:t>
            </a:r>
          </a:p>
          <a:p>
            <a:pPr marL="0" lvl="0" indent="0" algn="just" defTabSz="914400">
              <a:spcBef>
                <a:spcPct val="20000"/>
              </a:spcBef>
              <a:buClrTx/>
              <a:buNone/>
            </a:pPr>
            <a:endParaRPr lang="en-GB" sz="2800" dirty="0">
              <a:solidFill>
                <a:srgbClr val="002060"/>
              </a:solidFill>
              <a:latin typeface="Calibri"/>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520032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normAutofit lnSpcReduction="10000"/>
          </a:bodyPr>
          <a:lstStyle/>
          <a:p>
            <a:pPr marL="0" lvl="0" indent="0" algn="just" defTabSz="914400">
              <a:spcBef>
                <a:spcPct val="20000"/>
              </a:spcBef>
              <a:buClrTx/>
              <a:buNone/>
            </a:pPr>
            <a:endParaRPr lang="ar-AE" sz="2800" dirty="0">
              <a:solidFill>
                <a:srgbClr val="002060"/>
              </a:solidFill>
              <a:latin typeface="Calibri"/>
              <a:cs typeface="Arial" panose="020B0604020202020204" pitchFamily="34" charset="0"/>
            </a:endParaRPr>
          </a:p>
          <a:p>
            <a:pPr marL="0" lvl="0" indent="0" algn="just" defTabSz="914400">
              <a:spcBef>
                <a:spcPct val="20000"/>
              </a:spcBef>
              <a:buClrTx/>
              <a:buNone/>
            </a:pPr>
            <a:r>
              <a:rPr lang="en-GB" sz="2800" b="1" dirty="0">
                <a:solidFill>
                  <a:srgbClr val="002060"/>
                </a:solidFill>
                <a:latin typeface="Calibri"/>
              </a:rPr>
              <a:t> </a:t>
            </a:r>
            <a:r>
              <a:rPr lang="ar-AE" sz="2800" b="1" dirty="0">
                <a:solidFill>
                  <a:srgbClr val="FF0000"/>
                </a:solidFill>
                <a:latin typeface="Calibri"/>
                <a:cs typeface="Arial" panose="020B0604020202020204" pitchFamily="34" charset="0"/>
              </a:rPr>
              <a:t>(2-2-7)-توثيق المعلومات المحددة من مواقع الانترنت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في مواقع الانترنت لا توجد أرقام للصفحات ،ولذلك يتم توثيقها بعنوان الفقرة ورقم المقطع .</a:t>
            </a:r>
            <a:endParaRPr lang="en-GB" sz="2800" dirty="0">
              <a:solidFill>
                <a:srgbClr val="002060"/>
              </a:solidFill>
              <a:latin typeface="Calibri"/>
            </a:endParaRPr>
          </a:p>
          <a:p>
            <a:pPr marL="0" lvl="0" indent="0" algn="just" defTabSz="914400">
              <a:spcBef>
                <a:spcPct val="20000"/>
              </a:spcBef>
              <a:buClrTx/>
              <a:buNone/>
            </a:pPr>
            <a:endParaRPr lang="ar-AE" sz="2800" b="1" dirty="0">
              <a:solidFill>
                <a:srgbClr val="002060"/>
              </a:solidFill>
              <a:latin typeface="Calibri"/>
              <a:cs typeface="Arial" panose="020B0604020202020204" pitchFamily="34" charset="0"/>
            </a:endParaRPr>
          </a:p>
          <a:p>
            <a:pPr marL="0" lvl="0" indent="0" algn="just" defTabSz="914400">
              <a:spcBef>
                <a:spcPct val="20000"/>
              </a:spcBef>
              <a:buClrTx/>
              <a:buNone/>
            </a:pPr>
            <a:r>
              <a:rPr lang="ar-AE" sz="2800" b="1" dirty="0">
                <a:solidFill>
                  <a:srgbClr val="002060"/>
                </a:solidFill>
                <a:latin typeface="Calibri"/>
                <a:cs typeface="Arial" panose="020B0604020202020204" pitchFamily="34" charset="0"/>
              </a:rPr>
              <a:t>مثال :</a:t>
            </a:r>
            <a:endParaRPr lang="en-GB" sz="2800" dirty="0">
              <a:solidFill>
                <a:srgbClr val="002060"/>
              </a:solidFill>
              <a:latin typeface="Calibri"/>
            </a:endParaRPr>
          </a:p>
          <a:p>
            <a:pPr marL="0" lvl="0" indent="0" algn="just" defTabSz="914400">
              <a:spcBef>
                <a:spcPct val="20000"/>
              </a:spcBef>
              <a:buClrTx/>
              <a:buNone/>
            </a:pPr>
            <a:r>
              <a:rPr lang="ar-AE" sz="2800" dirty="0">
                <a:solidFill>
                  <a:srgbClr val="002060"/>
                </a:solidFill>
                <a:latin typeface="Calibri"/>
                <a:cs typeface="Arial" panose="020B0604020202020204" pitchFamily="34" charset="0"/>
              </a:rPr>
              <a:t>المريض لم يكن سعيدا بخبرته مع الطبيب (</a:t>
            </a:r>
            <a:r>
              <a:rPr lang="en-GB" sz="2800" dirty="0">
                <a:solidFill>
                  <a:srgbClr val="002060"/>
                </a:solidFill>
                <a:latin typeface="Calibri"/>
              </a:rPr>
              <a:t>Smith, 2008, Patient Experience section, para. 2</a:t>
            </a:r>
            <a:r>
              <a:rPr lang="ar-AE" sz="2800" dirty="0">
                <a:solidFill>
                  <a:srgbClr val="002060"/>
                </a:solidFill>
                <a:latin typeface="Calibri"/>
                <a:cs typeface="Arial" panose="020B0604020202020204" pitchFamily="34" charset="0"/>
              </a:rPr>
              <a:t>).</a:t>
            </a:r>
            <a:endParaRPr lang="en-GB" sz="2800" dirty="0">
              <a:solidFill>
                <a:srgbClr val="002060"/>
              </a:solidFill>
              <a:latin typeface="Calibri"/>
            </a:endParaRPr>
          </a:p>
          <a:p>
            <a:pPr lvl="0" algn="just" defTabSz="914400">
              <a:spcBef>
                <a:spcPct val="20000"/>
              </a:spcBef>
              <a:buClrTx/>
              <a:buFont typeface="Arial" panose="020B0604020202020204" pitchFamily="34" charset="0"/>
              <a:buChar char="•"/>
            </a:pPr>
            <a:endParaRPr lang="en-GB" sz="2800" dirty="0">
              <a:solidFill>
                <a:srgbClr val="002060"/>
              </a:solidFill>
              <a:latin typeface="Calibri"/>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27813278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التوثيق في النص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normAutofit fontScale="85000" lnSpcReduction="20000"/>
          </a:bodyPr>
          <a:lstStyle/>
          <a:p>
            <a:pPr marL="0" lvl="0" indent="0" algn="just" defTabSz="914400">
              <a:spcBef>
                <a:spcPct val="20000"/>
              </a:spcBef>
              <a:buClrTx/>
              <a:buNone/>
            </a:pPr>
            <a:r>
              <a:rPr lang="ar-AE" sz="3500" b="1" dirty="0">
                <a:solidFill>
                  <a:srgbClr val="FF0000"/>
                </a:solidFill>
                <a:latin typeface="Calibri"/>
                <a:cs typeface="Arial" panose="020B0604020202020204" pitchFamily="34" charset="0"/>
              </a:rPr>
              <a:t>(2-2-8)-توثيق الصور التي أعيدت طباعتها من مرجع آخر :</a:t>
            </a:r>
            <a:endParaRPr lang="en-GB" sz="3500"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يتم كتابة عنوان الصورة </a:t>
            </a:r>
            <a:r>
              <a:rPr lang="ar-SA" sz="2800" dirty="0" smtClean="0">
                <a:solidFill>
                  <a:srgbClr val="002060"/>
                </a:solidFill>
                <a:latin typeface="Calibri"/>
                <a:cs typeface="Arial" panose="020B0604020202020204" pitchFamily="34" charset="0"/>
              </a:rPr>
              <a:t>.</a:t>
            </a:r>
            <a:r>
              <a:rPr lang="ar-AE" sz="2800" dirty="0" smtClean="0">
                <a:solidFill>
                  <a:srgbClr val="002060"/>
                </a:solidFill>
                <a:latin typeface="Calibri"/>
                <a:cs typeface="Arial" panose="020B0604020202020204" pitchFamily="34" charset="0"/>
              </a:rPr>
              <a:t> </a:t>
            </a:r>
            <a:r>
              <a:rPr lang="ar-SA" sz="2800" dirty="0" smtClean="0">
                <a:solidFill>
                  <a:srgbClr val="002060"/>
                </a:solidFill>
                <a:latin typeface="Calibri"/>
                <a:cs typeface="Arial" panose="020B0604020202020204" pitchFamily="34" charset="0"/>
              </a:rPr>
              <a:t>(</a:t>
            </a:r>
            <a:r>
              <a:rPr lang="ar-AE" sz="2800" dirty="0" smtClean="0">
                <a:solidFill>
                  <a:srgbClr val="002060"/>
                </a:solidFill>
                <a:latin typeface="Calibri"/>
                <a:cs typeface="Arial" panose="020B0604020202020204" pitchFamily="34" charset="0"/>
              </a:rPr>
              <a:t>المرجع</a:t>
            </a:r>
            <a:r>
              <a:rPr lang="en-US" sz="2800" dirty="0" smtClean="0">
                <a:solidFill>
                  <a:srgbClr val="002060"/>
                </a:solidFill>
                <a:latin typeface="Calibri"/>
                <a:cs typeface="Arial" panose="020B0604020202020204" pitchFamily="34" charset="0"/>
              </a:rPr>
              <a:t> </a:t>
            </a:r>
            <a:r>
              <a:rPr lang="ar-SA" sz="2800" dirty="0" smtClean="0">
                <a:solidFill>
                  <a:srgbClr val="002060"/>
                </a:solidFill>
                <a:latin typeface="Calibri"/>
                <a:cs typeface="Arial" panose="020B0604020202020204" pitchFamily="34" charset="0"/>
              </a:rPr>
              <a:t> الأصلي). </a:t>
            </a:r>
            <a:r>
              <a:rPr lang="ar-AE" sz="2800" dirty="0" smtClean="0">
                <a:solidFill>
                  <a:srgbClr val="002060"/>
                </a:solidFill>
                <a:latin typeface="Calibri"/>
                <a:cs typeface="Arial" panose="020B0604020202020204" pitchFamily="34" charset="0"/>
              </a:rPr>
              <a:t>وصف </a:t>
            </a:r>
            <a:r>
              <a:rPr lang="ar-AE" sz="2800" dirty="0">
                <a:solidFill>
                  <a:srgbClr val="002060"/>
                </a:solidFill>
                <a:latin typeface="Calibri"/>
                <a:cs typeface="Arial" panose="020B0604020202020204" pitchFamily="34" charset="0"/>
              </a:rPr>
              <a:t>الصورة </a:t>
            </a:r>
            <a:r>
              <a:rPr lang="ar-SA" sz="2800" dirty="0" smtClean="0">
                <a:solidFill>
                  <a:srgbClr val="002060"/>
                </a:solidFill>
                <a:latin typeface="Calibri"/>
                <a:cs typeface="Arial" panose="020B0604020202020204" pitchFamily="34" charset="0"/>
              </a:rPr>
              <a:t>.التى أعيد طباعتها من « عنوان المرجع»,بواسطة المؤلف الاسم الأول ثم </a:t>
            </a:r>
            <a:r>
              <a:rPr lang="ar-AE" sz="2800" dirty="0" smtClean="0">
                <a:solidFill>
                  <a:srgbClr val="002060"/>
                </a:solidFill>
                <a:latin typeface="Calibri"/>
                <a:cs typeface="Arial" panose="020B0604020202020204" pitchFamily="34" charset="0"/>
              </a:rPr>
              <a:t> </a:t>
            </a:r>
            <a:r>
              <a:rPr lang="ar-SA" sz="2800" dirty="0" smtClean="0">
                <a:solidFill>
                  <a:srgbClr val="002060"/>
                </a:solidFill>
                <a:latin typeface="Calibri"/>
                <a:cs typeface="Arial" panose="020B0604020202020204" pitchFamily="34" charset="0"/>
              </a:rPr>
              <a:t>الأخير ,سنة النشر ,اسم المجلة </a:t>
            </a:r>
            <a:r>
              <a:rPr lang="ar-SA" sz="2800" i="1" dirty="0" smtClean="0">
                <a:solidFill>
                  <a:srgbClr val="002060"/>
                </a:solidFill>
                <a:latin typeface="Calibri"/>
                <a:cs typeface="Arial" panose="020B0604020202020204" pitchFamily="34" charset="0"/>
              </a:rPr>
              <a:t>بخط مائل  ,</a:t>
            </a:r>
            <a:r>
              <a:rPr lang="ar-SA" sz="2800" dirty="0" smtClean="0">
                <a:solidFill>
                  <a:srgbClr val="002060"/>
                </a:solidFill>
                <a:latin typeface="Calibri"/>
                <a:cs typeface="Arial" panose="020B0604020202020204" pitchFamily="34" charset="0"/>
              </a:rPr>
              <a:t>العدد,رقم الصفحة .</a:t>
            </a:r>
            <a:endParaRPr lang="en-GB" sz="2800" i="1" dirty="0">
              <a:solidFill>
                <a:srgbClr val="002060"/>
              </a:solidFill>
              <a:latin typeface="Calibri"/>
            </a:endParaRPr>
          </a:p>
          <a:p>
            <a:pPr marL="0" lvl="0" indent="0" algn="just" defTabSz="914400">
              <a:spcBef>
                <a:spcPct val="20000"/>
              </a:spcBef>
              <a:buClrTx/>
              <a:buNone/>
            </a:pPr>
            <a:endParaRPr lang="ar-AE" sz="2800" b="1" dirty="0">
              <a:solidFill>
                <a:srgbClr val="002060"/>
              </a:solidFill>
              <a:latin typeface="Calibri"/>
              <a:cs typeface="Arial" panose="020B0604020202020204" pitchFamily="34" charset="0"/>
            </a:endParaRPr>
          </a:p>
          <a:p>
            <a:pPr marL="0" lvl="0" indent="0" algn="just" defTabSz="914400">
              <a:spcBef>
                <a:spcPct val="20000"/>
              </a:spcBef>
              <a:buClrTx/>
              <a:buNone/>
            </a:pPr>
            <a:r>
              <a:rPr lang="ar-AE" sz="2800" b="1" dirty="0">
                <a:solidFill>
                  <a:srgbClr val="002060"/>
                </a:solidFill>
                <a:latin typeface="Calibri"/>
                <a:cs typeface="Arial" panose="020B0604020202020204" pitchFamily="34" charset="0"/>
              </a:rPr>
              <a:t>مثال:</a:t>
            </a:r>
            <a:endParaRPr lang="en-GB" sz="2800" dirty="0">
              <a:solidFill>
                <a:srgbClr val="002060"/>
              </a:solidFill>
              <a:latin typeface="Calibri"/>
            </a:endParaRPr>
          </a:p>
          <a:p>
            <a:pPr marL="0" lvl="0" indent="0" algn="just" defTabSz="914400" rtl="0">
              <a:spcBef>
                <a:spcPct val="20000"/>
              </a:spcBef>
              <a:buClrTx/>
              <a:buNone/>
            </a:pPr>
            <a:r>
              <a:rPr lang="en-GB" sz="2800" i="1" dirty="0">
                <a:solidFill>
                  <a:srgbClr val="002060"/>
                </a:solidFill>
                <a:latin typeface="Calibri"/>
              </a:rPr>
              <a:t>Figure1. </a:t>
            </a:r>
            <a:r>
              <a:rPr lang="en-GB" sz="2800" dirty="0">
                <a:solidFill>
                  <a:srgbClr val="002060"/>
                </a:solidFill>
                <a:latin typeface="Calibri"/>
              </a:rPr>
              <a:t>Image of a brain.(</a:t>
            </a:r>
            <a:r>
              <a:rPr lang="en-GB" sz="2800" dirty="0" err="1">
                <a:solidFill>
                  <a:srgbClr val="002060"/>
                </a:solidFill>
                <a:latin typeface="Calibri"/>
              </a:rPr>
              <a:t>Hotley</a:t>
            </a:r>
            <a:r>
              <a:rPr lang="en-GB" sz="2800" dirty="0">
                <a:solidFill>
                  <a:srgbClr val="002060"/>
                </a:solidFill>
                <a:latin typeface="Calibri"/>
              </a:rPr>
              <a:t>&amp; Brit, 2007). Effective regions in the brain in the </a:t>
            </a:r>
            <a:r>
              <a:rPr lang="en-GB" sz="2800" dirty="0" err="1">
                <a:solidFill>
                  <a:srgbClr val="002060"/>
                </a:solidFill>
                <a:latin typeface="Calibri"/>
              </a:rPr>
              <a:t>axiel</a:t>
            </a:r>
            <a:r>
              <a:rPr lang="en-GB" sz="2800" dirty="0">
                <a:solidFill>
                  <a:srgbClr val="002060"/>
                </a:solidFill>
                <a:latin typeface="Calibri"/>
              </a:rPr>
              <a:t> slice, with numbers. Adapter from ‘’Central Perceptual Load Does not Reduce Trauma,’’ by J. C. Brown &amp; M. Simon, 2008, </a:t>
            </a:r>
            <a:r>
              <a:rPr lang="en-GB" sz="2800" i="1" dirty="0">
                <a:solidFill>
                  <a:srgbClr val="002060"/>
                </a:solidFill>
                <a:latin typeface="Calibri"/>
              </a:rPr>
              <a:t>Neuropsychology, 21</a:t>
            </a:r>
            <a:r>
              <a:rPr lang="en-GB" sz="2800" dirty="0">
                <a:solidFill>
                  <a:srgbClr val="002060"/>
                </a:solidFill>
                <a:latin typeface="Calibri"/>
              </a:rPr>
              <a:t>, p. 375-379. Copyright 2008 by the American </a:t>
            </a:r>
            <a:r>
              <a:rPr lang="en-GB" sz="2800" dirty="0" err="1">
                <a:solidFill>
                  <a:srgbClr val="002060"/>
                </a:solidFill>
                <a:latin typeface="Calibri"/>
              </a:rPr>
              <a:t>Psycholgoy</a:t>
            </a:r>
            <a:r>
              <a:rPr lang="en-GB" sz="2800" dirty="0">
                <a:solidFill>
                  <a:srgbClr val="002060"/>
                </a:solidFill>
                <a:latin typeface="Calibri"/>
              </a:rPr>
              <a:t> Association.</a:t>
            </a:r>
          </a:p>
          <a:p>
            <a:endParaRPr lang="ar-SA" dirty="0">
              <a:solidFill>
                <a:srgbClr val="0020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1843704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4000" b="1" dirty="0">
                <a:solidFill>
                  <a:srgbClr val="FF0000"/>
                </a:solidFill>
                <a:latin typeface="Times New Roman" panose="02020603050405020304" pitchFamily="18" charset="0"/>
                <a:cs typeface="Times New Roman" panose="02020603050405020304" pitchFamily="18" charset="0"/>
              </a:rPr>
              <a:t>قائمة المراجع </a:t>
            </a:r>
            <a:br>
              <a:rPr lang="ar-SA" sz="4000" b="1" dirty="0">
                <a:solidFill>
                  <a:srgbClr val="FF0000"/>
                </a:solidFill>
                <a:latin typeface="Times New Roman" panose="02020603050405020304" pitchFamily="18" charset="0"/>
                <a:cs typeface="Times New Roman" panose="02020603050405020304" pitchFamily="18" charset="0"/>
              </a:rPr>
            </a:br>
            <a:r>
              <a:rPr lang="en-US" sz="4000" b="1" dirty="0">
                <a:solidFill>
                  <a:srgbClr val="FF0000"/>
                </a:solidFill>
                <a:latin typeface="Times New Roman" panose="02020603050405020304" pitchFamily="18" charset="0"/>
                <a:cs typeface="Times New Roman" panose="02020603050405020304" pitchFamily="18" charset="0"/>
              </a:rPr>
              <a:t>APA6</a:t>
            </a:r>
            <a:endParaRPr lang="ar-SA" sz="4000" b="1"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en-GB" sz="2800" b="1" dirty="0">
                <a:solidFill>
                  <a:srgbClr val="002060"/>
                </a:solidFill>
                <a:latin typeface="Calibri"/>
              </a:rPr>
              <a:t> </a:t>
            </a:r>
            <a:r>
              <a:rPr lang="ar-AE" sz="3200" b="1" dirty="0">
                <a:solidFill>
                  <a:srgbClr val="FF0000"/>
                </a:solidFill>
                <a:latin typeface="Calibri"/>
                <a:cs typeface="Arial" panose="020B0604020202020204" pitchFamily="34" charset="0"/>
              </a:rPr>
              <a:t>(2-3)-قائمة المراجع :</a:t>
            </a:r>
            <a:endParaRPr lang="en-GB" sz="32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400" dirty="0">
                <a:solidFill>
                  <a:srgbClr val="002060"/>
                </a:solidFill>
                <a:latin typeface="Calibri"/>
                <a:cs typeface="Arial" panose="020B0604020202020204" pitchFamily="34" charset="0"/>
              </a:rPr>
              <a:t>تبدأ من بداية صفحة جديدة .</a:t>
            </a:r>
            <a:endParaRPr lang="en-GB" sz="2400" dirty="0">
              <a:solidFill>
                <a:srgbClr val="002060"/>
              </a:solidFill>
              <a:latin typeface="Calibri"/>
            </a:endParaRPr>
          </a:p>
          <a:p>
            <a:pPr lvl="0" algn="just" defTabSz="914400">
              <a:spcBef>
                <a:spcPct val="20000"/>
              </a:spcBef>
              <a:buClrTx/>
              <a:buFont typeface="Arial" panose="020B0604020202020204" pitchFamily="34" charset="0"/>
              <a:buChar char="•"/>
            </a:pPr>
            <a:r>
              <a:rPr lang="ar-AE" sz="2400" dirty="0">
                <a:solidFill>
                  <a:srgbClr val="002060"/>
                </a:solidFill>
                <a:latin typeface="Calibri"/>
                <a:cs typeface="Arial" panose="020B0604020202020204" pitchFamily="34" charset="0"/>
              </a:rPr>
              <a:t>المسافة بين الأسطر تكون مزدوجة .</a:t>
            </a:r>
            <a:endParaRPr lang="en-GB" sz="2400" dirty="0">
              <a:solidFill>
                <a:srgbClr val="002060"/>
              </a:solidFill>
              <a:latin typeface="Calibri"/>
            </a:endParaRPr>
          </a:p>
          <a:p>
            <a:pPr lvl="0" algn="just" defTabSz="914400">
              <a:spcBef>
                <a:spcPct val="20000"/>
              </a:spcBef>
              <a:buClrTx/>
              <a:buFont typeface="Arial" panose="020B0604020202020204" pitchFamily="34" charset="0"/>
              <a:buChar char="•"/>
            </a:pPr>
            <a:r>
              <a:rPr lang="ar-AE" sz="2400" dirty="0">
                <a:solidFill>
                  <a:srgbClr val="002060"/>
                </a:solidFill>
                <a:latin typeface="Calibri"/>
                <a:cs typeface="Arial" panose="020B0604020202020204" pitchFamily="34" charset="0"/>
              </a:rPr>
              <a:t>كل مرجع يبدأ ببادئة معلقة .</a:t>
            </a:r>
            <a:endParaRPr lang="en-GB" sz="2400" dirty="0">
              <a:solidFill>
                <a:srgbClr val="002060"/>
              </a:solidFill>
              <a:latin typeface="Calibri"/>
            </a:endParaRPr>
          </a:p>
          <a:p>
            <a:pPr lvl="0" algn="just" defTabSz="914400">
              <a:spcBef>
                <a:spcPct val="20000"/>
              </a:spcBef>
              <a:buClrTx/>
              <a:buFont typeface="Arial" panose="020B0604020202020204" pitchFamily="34" charset="0"/>
              <a:buChar char="•"/>
            </a:pPr>
            <a:r>
              <a:rPr lang="ar-SA" sz="2400" dirty="0" smtClean="0">
                <a:solidFill>
                  <a:srgbClr val="002060"/>
                </a:solidFill>
                <a:latin typeface="Calibri"/>
                <a:cs typeface="Arial" panose="020B0604020202020204" pitchFamily="34" charset="0"/>
              </a:rPr>
              <a:t>بصفة عامة ....</a:t>
            </a:r>
            <a:r>
              <a:rPr lang="ar-AE" sz="2400" dirty="0" smtClean="0">
                <a:solidFill>
                  <a:srgbClr val="002060"/>
                </a:solidFill>
                <a:latin typeface="Calibri"/>
                <a:cs typeface="Arial" panose="020B0604020202020204" pitchFamily="34" charset="0"/>
              </a:rPr>
              <a:t>يبدأ </a:t>
            </a:r>
            <a:r>
              <a:rPr lang="ar-SA" sz="2400" dirty="0" smtClean="0">
                <a:solidFill>
                  <a:srgbClr val="002060"/>
                </a:solidFill>
                <a:latin typeface="Calibri"/>
                <a:cs typeface="Arial" panose="020B0604020202020204" pitchFamily="34" charset="0"/>
              </a:rPr>
              <a:t>كتابة </a:t>
            </a:r>
            <a:r>
              <a:rPr lang="ar-AE" sz="2400" dirty="0" smtClean="0">
                <a:solidFill>
                  <a:srgbClr val="002060"/>
                </a:solidFill>
                <a:latin typeface="Calibri"/>
                <a:cs typeface="Arial" panose="020B0604020202020204" pitchFamily="34" charset="0"/>
              </a:rPr>
              <a:t>المرجع </a:t>
            </a:r>
            <a:r>
              <a:rPr lang="ar-AE" sz="2400" dirty="0">
                <a:solidFill>
                  <a:srgbClr val="002060"/>
                </a:solidFill>
                <a:latin typeface="Calibri"/>
                <a:cs typeface="Arial" panose="020B0604020202020204" pitchFamily="34" charset="0"/>
              </a:rPr>
              <a:t>باسم المؤلف (المؤلفين) الأخير، ثم الأول. يليه (سنة النشر بين قوسين). يليه عنوان المقال إن وجد. ثم </a:t>
            </a:r>
            <a:r>
              <a:rPr lang="ar-AE" sz="2400" b="1" i="1" dirty="0">
                <a:solidFill>
                  <a:srgbClr val="002060"/>
                </a:solidFill>
                <a:latin typeface="Calibri"/>
                <a:cs typeface="Arial" panose="020B0604020202020204" pitchFamily="34" charset="0"/>
              </a:rPr>
              <a:t>عنوان الكتاب أو المجلة بخط مائل </a:t>
            </a:r>
            <a:r>
              <a:rPr lang="ar-AE" sz="2400" dirty="0">
                <a:solidFill>
                  <a:srgbClr val="002060"/>
                </a:solidFill>
                <a:latin typeface="Calibri"/>
                <a:cs typeface="Arial" panose="020B0604020202020204" pitchFamily="34" charset="0"/>
              </a:rPr>
              <a:t>،ثم </a:t>
            </a:r>
            <a:r>
              <a:rPr lang="ar-AE" sz="2400" b="1" i="1" dirty="0">
                <a:solidFill>
                  <a:srgbClr val="002060"/>
                </a:solidFill>
                <a:latin typeface="Calibri"/>
                <a:cs typeface="Arial" panose="020B0604020202020204" pitchFamily="34" charset="0"/>
              </a:rPr>
              <a:t>العدد</a:t>
            </a:r>
            <a:r>
              <a:rPr lang="ar-AE" sz="2400" dirty="0">
                <a:solidFill>
                  <a:srgbClr val="002060"/>
                </a:solidFill>
                <a:latin typeface="Calibri"/>
                <a:cs typeface="Arial" panose="020B0604020202020204" pitchFamily="34" charset="0"/>
              </a:rPr>
              <a:t> بخط مائل ،</a:t>
            </a:r>
            <a:r>
              <a:rPr lang="ar-AE" sz="2400" b="1" dirty="0">
                <a:solidFill>
                  <a:srgbClr val="002060"/>
                </a:solidFill>
                <a:latin typeface="Calibri"/>
                <a:cs typeface="Arial" panose="020B0604020202020204" pitchFamily="34" charset="0"/>
              </a:rPr>
              <a:t>و(الطبعة بين قوسين</a:t>
            </a:r>
            <a:r>
              <a:rPr lang="ar-AE" sz="2400" dirty="0">
                <a:solidFill>
                  <a:srgbClr val="002060"/>
                </a:solidFill>
                <a:latin typeface="Calibri"/>
                <a:cs typeface="Arial" panose="020B0604020202020204" pitchFamily="34" charset="0"/>
              </a:rPr>
              <a:t>) إن كان للمؤلف عدد </a:t>
            </a:r>
            <a:r>
              <a:rPr lang="ar-SA" sz="2400" dirty="0" smtClean="0">
                <a:solidFill>
                  <a:srgbClr val="002060"/>
                </a:solidFill>
                <a:latin typeface="Calibri"/>
                <a:cs typeface="Arial" panose="020B0604020202020204" pitchFamily="34" charset="0"/>
              </a:rPr>
              <a:t>من ال</a:t>
            </a:r>
            <a:r>
              <a:rPr lang="ar-AE" sz="2400" dirty="0" smtClean="0">
                <a:solidFill>
                  <a:srgbClr val="002060"/>
                </a:solidFill>
                <a:latin typeface="Calibri"/>
                <a:cs typeface="Arial" panose="020B0604020202020204" pitchFamily="34" charset="0"/>
              </a:rPr>
              <a:t>طبعات </a:t>
            </a:r>
            <a:r>
              <a:rPr lang="ar-AE" sz="2400" dirty="0">
                <a:solidFill>
                  <a:srgbClr val="002060"/>
                </a:solidFill>
                <a:latin typeface="Calibri"/>
                <a:cs typeface="Arial" panose="020B0604020202020204" pitchFamily="34" charset="0"/>
              </a:rPr>
              <a:t>،ثم الصفحات .</a:t>
            </a:r>
            <a:endParaRPr lang="en-GB" sz="2400" dirty="0">
              <a:solidFill>
                <a:srgbClr val="002060"/>
              </a:solidFill>
              <a:latin typeface="Calibri"/>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21554734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457200">
              <a:lnSpc>
                <a:spcPct val="115000"/>
              </a:lnSpc>
              <a:spcBef>
                <a:spcPts val="0"/>
              </a:spcBef>
              <a:tabLst>
                <a:tab pos="90170" algn="r"/>
                <a:tab pos="450215" algn="r"/>
              </a:tabLst>
            </a:pPr>
            <a:r>
              <a:rPr lang="en-GB" sz="2600" b="1" dirty="0">
                <a:solidFill>
                  <a:srgbClr val="002060"/>
                </a:solidFill>
                <a:latin typeface="Calibri"/>
              </a:rPr>
              <a:t> </a:t>
            </a:r>
            <a:r>
              <a:rPr lang="ar-AE" sz="3200" b="1" dirty="0">
                <a:solidFill>
                  <a:srgbClr val="FF0000"/>
                </a:solidFill>
                <a:latin typeface="Calibri"/>
                <a:cs typeface="Arial" panose="020B0604020202020204" pitchFamily="34" charset="0"/>
              </a:rPr>
              <a:t>(</a:t>
            </a:r>
            <a:r>
              <a:rPr lang="ar-AE" sz="3200" b="1" dirty="0" smtClean="0">
                <a:solidFill>
                  <a:srgbClr val="FF0000"/>
                </a:solidFill>
                <a:latin typeface="Calibri"/>
                <a:cs typeface="Arial" panose="020B0604020202020204" pitchFamily="34" charset="0"/>
              </a:rPr>
              <a:t>2-3-</a:t>
            </a:r>
            <a:r>
              <a:rPr lang="ar-SA" sz="3200" b="1" dirty="0" smtClean="0">
                <a:solidFill>
                  <a:srgbClr val="FF0000"/>
                </a:solidFill>
                <a:latin typeface="Calibri"/>
                <a:cs typeface="Arial" panose="020B0604020202020204" pitchFamily="34" charset="0"/>
              </a:rPr>
              <a:t>1</a:t>
            </a:r>
            <a:r>
              <a:rPr lang="ar-AE" sz="3200" b="1" dirty="0" smtClean="0">
                <a:solidFill>
                  <a:srgbClr val="FF0000"/>
                </a:solidFill>
                <a:latin typeface="Calibri"/>
                <a:cs typeface="Arial" panose="020B0604020202020204" pitchFamily="34" charset="0"/>
              </a:rPr>
              <a:t>)-</a:t>
            </a:r>
            <a:r>
              <a:rPr lang="ar-AE" sz="3200" b="1" dirty="0">
                <a:solidFill>
                  <a:srgbClr val="FF0000"/>
                </a:solidFill>
                <a:latin typeface="Calibri"/>
                <a:cs typeface="Arial" panose="020B0604020202020204" pitchFamily="34" charset="0"/>
              </a:rPr>
              <a:t>توثيق مقال من مجلة</a:t>
            </a:r>
            <a:endParaRPr lang="ar-SA" dirty="0" smtClean="0">
              <a:latin typeface="Calibri"/>
              <a:ea typeface="Times New Roman"/>
              <a:cs typeface="Arial"/>
            </a:endParaRPr>
          </a:p>
          <a:p>
            <a:pPr marL="457200">
              <a:lnSpc>
                <a:spcPct val="115000"/>
              </a:lnSpc>
              <a:spcBef>
                <a:spcPts val="0"/>
              </a:spcBef>
              <a:tabLst>
                <a:tab pos="90170" algn="r"/>
                <a:tab pos="450215" algn="r"/>
              </a:tabLst>
            </a:pPr>
            <a:endParaRPr lang="ar-SA" dirty="0">
              <a:latin typeface="Calibri"/>
              <a:ea typeface="Times New Roman"/>
              <a:cs typeface="Arial"/>
            </a:endParaRPr>
          </a:p>
          <a:p>
            <a:pPr marL="457200">
              <a:lnSpc>
                <a:spcPct val="115000"/>
              </a:lnSpc>
              <a:spcBef>
                <a:spcPts val="0"/>
              </a:spcBef>
              <a:tabLst>
                <a:tab pos="90170" algn="r"/>
                <a:tab pos="450215" algn="r"/>
              </a:tabLst>
            </a:pPr>
            <a:r>
              <a:rPr lang="ar-SA" sz="2000" b="1" dirty="0" smtClean="0">
                <a:latin typeface="Calibri"/>
                <a:ea typeface="Times New Roman"/>
                <a:cs typeface="Arial"/>
              </a:rPr>
              <a:t>في المتن : توثق المقالة  </a:t>
            </a:r>
            <a:r>
              <a:rPr lang="ar-SA" sz="2000" b="1" dirty="0">
                <a:latin typeface="Calibri"/>
                <a:ea typeface="Times New Roman"/>
                <a:cs typeface="Arial"/>
              </a:rPr>
              <a:t>(</a:t>
            </a:r>
            <a:r>
              <a:rPr lang="en-US" sz="2000" b="1" dirty="0">
                <a:latin typeface="Calibri"/>
                <a:ea typeface="Times New Roman"/>
                <a:cs typeface="Arial"/>
              </a:rPr>
              <a:t>Jackson, 2007</a:t>
            </a:r>
            <a:r>
              <a:rPr lang="ar-SA" sz="2000" b="1" dirty="0">
                <a:latin typeface="Calibri"/>
                <a:ea typeface="Times New Roman"/>
                <a:cs typeface="Arial"/>
              </a:rPr>
              <a:t>)</a:t>
            </a:r>
            <a:endParaRPr lang="en-US" sz="2000" b="1" dirty="0">
              <a:latin typeface="Calibri"/>
              <a:ea typeface="Times New Roman"/>
              <a:cs typeface="Arial"/>
            </a:endParaRPr>
          </a:p>
          <a:p>
            <a:pPr marL="457200">
              <a:lnSpc>
                <a:spcPct val="115000"/>
              </a:lnSpc>
              <a:spcBef>
                <a:spcPts val="0"/>
              </a:spcBef>
              <a:tabLst>
                <a:tab pos="90170" algn="r"/>
                <a:tab pos="450215" algn="r"/>
              </a:tabLst>
            </a:pPr>
            <a:r>
              <a:rPr lang="ar-SA" sz="2000" b="1" dirty="0">
                <a:latin typeface="Calibri"/>
                <a:ea typeface="Times New Roman"/>
                <a:cs typeface="Arial"/>
              </a:rPr>
              <a:t> </a:t>
            </a:r>
            <a:endParaRPr lang="en-US" sz="2000" b="1" dirty="0">
              <a:latin typeface="Calibri"/>
              <a:ea typeface="Times New Roman"/>
              <a:cs typeface="Arial"/>
            </a:endParaRPr>
          </a:p>
          <a:p>
            <a:pPr marL="457200">
              <a:lnSpc>
                <a:spcPct val="115000"/>
              </a:lnSpc>
              <a:spcBef>
                <a:spcPts val="0"/>
              </a:spcBef>
              <a:tabLst>
                <a:tab pos="90170" algn="r"/>
                <a:tab pos="450215" algn="r"/>
              </a:tabLst>
            </a:pPr>
            <a:r>
              <a:rPr lang="ar-SA" sz="2000" b="1" u="sng" dirty="0">
                <a:latin typeface="Calibri"/>
                <a:ea typeface="Times New Roman"/>
                <a:cs typeface="Arial"/>
              </a:rPr>
              <a:t>في </a:t>
            </a:r>
            <a:r>
              <a:rPr lang="ar-SA" sz="2000" b="1" u="sng" dirty="0" smtClean="0">
                <a:latin typeface="Calibri"/>
                <a:ea typeface="Times New Roman"/>
                <a:cs typeface="Arial"/>
              </a:rPr>
              <a:t>المراجع : </a:t>
            </a:r>
            <a:r>
              <a:rPr lang="ar-SA" sz="2000" b="1" u="sng" dirty="0">
                <a:latin typeface="Calibri"/>
                <a:ea typeface="Times New Roman"/>
                <a:cs typeface="Arial"/>
              </a:rPr>
              <a:t>يتم توثيق </a:t>
            </a:r>
            <a:r>
              <a:rPr lang="ar-SA" sz="2000" b="1" u="sng" dirty="0" smtClean="0">
                <a:latin typeface="Calibri"/>
                <a:ea typeface="Times New Roman"/>
                <a:cs typeface="Arial"/>
              </a:rPr>
              <a:t>المقالة من المجلة العلمية  </a:t>
            </a:r>
            <a:r>
              <a:rPr lang="ar-SA" sz="2000" b="1" u="sng" dirty="0">
                <a:latin typeface="Calibri"/>
                <a:ea typeface="Times New Roman"/>
                <a:cs typeface="Arial"/>
              </a:rPr>
              <a:t>بالطريقة التالية:</a:t>
            </a:r>
            <a:endParaRPr lang="en-US" sz="2000" b="1" dirty="0">
              <a:latin typeface="Calibri"/>
              <a:ea typeface="Times New Roman"/>
              <a:cs typeface="Arial"/>
            </a:endParaRPr>
          </a:p>
          <a:p>
            <a:pPr marL="457200">
              <a:lnSpc>
                <a:spcPct val="115000"/>
              </a:lnSpc>
              <a:spcBef>
                <a:spcPts val="0"/>
              </a:spcBef>
              <a:tabLst>
                <a:tab pos="90170" algn="r"/>
                <a:tab pos="450215" algn="r"/>
              </a:tabLst>
            </a:pPr>
            <a:r>
              <a:rPr lang="ar-SA" sz="2000" b="1" dirty="0">
                <a:latin typeface="Calibri"/>
                <a:ea typeface="Times New Roman"/>
                <a:cs typeface="Arial"/>
              </a:rPr>
              <a:t>لقب المؤلف، الاسم الاول للمؤلف. اسم المقال. </a:t>
            </a:r>
            <a:r>
              <a:rPr lang="ar-SA" sz="2000" b="1" i="1" dirty="0">
                <a:latin typeface="Calibri"/>
                <a:ea typeface="Times New Roman"/>
                <a:cs typeface="Arial"/>
              </a:rPr>
              <a:t>اسم </a:t>
            </a:r>
            <a:r>
              <a:rPr lang="ar-SA" sz="2000" b="1" i="1" dirty="0" smtClean="0">
                <a:latin typeface="Calibri"/>
                <a:ea typeface="Times New Roman"/>
                <a:cs typeface="Arial"/>
              </a:rPr>
              <a:t>المجلة بخط مائل </a:t>
            </a:r>
            <a:r>
              <a:rPr lang="ar-SA" sz="2000" b="1" dirty="0" smtClean="0">
                <a:latin typeface="Calibri"/>
                <a:ea typeface="Times New Roman"/>
                <a:cs typeface="Arial"/>
              </a:rPr>
              <a:t>، </a:t>
            </a:r>
            <a:r>
              <a:rPr lang="ar-SA" sz="2000" b="1" dirty="0">
                <a:latin typeface="Calibri"/>
                <a:ea typeface="Times New Roman"/>
                <a:cs typeface="Arial"/>
              </a:rPr>
              <a:t>رقم المجلد (رقم العدد)، رقم الصفحات.</a:t>
            </a:r>
            <a:endParaRPr lang="en-US" sz="2000" b="1" dirty="0">
              <a:latin typeface="Calibri"/>
              <a:ea typeface="Times New Roman"/>
              <a:cs typeface="Arial"/>
            </a:endParaRPr>
          </a:p>
          <a:p>
            <a:pPr marL="457200">
              <a:lnSpc>
                <a:spcPct val="115000"/>
              </a:lnSpc>
              <a:spcBef>
                <a:spcPts val="0"/>
              </a:spcBef>
              <a:tabLst>
                <a:tab pos="90170" algn="r"/>
                <a:tab pos="450215" algn="r"/>
              </a:tabLst>
            </a:pPr>
            <a:endParaRPr lang="en-US" sz="2000" b="1" dirty="0">
              <a:latin typeface="Calibri"/>
              <a:ea typeface="Times New Roman"/>
              <a:cs typeface="Arial"/>
            </a:endParaRPr>
          </a:p>
          <a:p>
            <a:pPr marL="457200">
              <a:lnSpc>
                <a:spcPct val="115000"/>
              </a:lnSpc>
              <a:spcBef>
                <a:spcPts val="0"/>
              </a:spcBef>
              <a:spcAft>
                <a:spcPts val="1000"/>
              </a:spcAft>
              <a:tabLst>
                <a:tab pos="90170" algn="r"/>
                <a:tab pos="450215" algn="r"/>
              </a:tabLst>
            </a:pPr>
            <a:r>
              <a:rPr lang="ar-SA" sz="2000" b="1" dirty="0">
                <a:solidFill>
                  <a:srgbClr val="003760"/>
                </a:solidFill>
                <a:latin typeface="Calibri"/>
                <a:ea typeface="Times New Roman"/>
                <a:cs typeface="Arial"/>
              </a:rPr>
              <a:t>النجادى،عبدالعزيز.(1423). الحاجات التدريبية لمعلمي التربية الفنية في المرحلة المتوسطة. </a:t>
            </a:r>
            <a:endParaRPr lang="ar-SA" sz="2000" b="1" dirty="0" smtClean="0">
              <a:solidFill>
                <a:srgbClr val="003760"/>
              </a:solidFill>
              <a:latin typeface="Calibri"/>
              <a:ea typeface="Times New Roman"/>
              <a:cs typeface="Arial"/>
            </a:endParaRPr>
          </a:p>
          <a:p>
            <a:pPr marL="114300" indent="0">
              <a:lnSpc>
                <a:spcPct val="115000"/>
              </a:lnSpc>
              <a:spcBef>
                <a:spcPts val="0"/>
              </a:spcBef>
              <a:spcAft>
                <a:spcPts val="1000"/>
              </a:spcAft>
              <a:buNone/>
              <a:tabLst>
                <a:tab pos="90170" algn="r"/>
                <a:tab pos="450215" algn="r"/>
              </a:tabLst>
            </a:pPr>
            <a:r>
              <a:rPr lang="ar-SA" sz="2000" b="1" i="1" dirty="0" smtClean="0">
                <a:solidFill>
                  <a:srgbClr val="003760"/>
                </a:solidFill>
                <a:latin typeface="Calibri"/>
                <a:ea typeface="Times New Roman"/>
                <a:cs typeface="Arial"/>
              </a:rPr>
              <a:t>            مجلة جامعة </a:t>
            </a:r>
            <a:r>
              <a:rPr lang="ar-SA" sz="2000" b="1" i="1" dirty="0">
                <a:solidFill>
                  <a:srgbClr val="003760"/>
                </a:solidFill>
                <a:latin typeface="Calibri"/>
                <a:ea typeface="Times New Roman"/>
                <a:cs typeface="Arial"/>
              </a:rPr>
              <a:t>الملك سعود</a:t>
            </a:r>
            <a:r>
              <a:rPr lang="ar-SA" sz="2000" b="1" dirty="0">
                <a:solidFill>
                  <a:srgbClr val="003760"/>
                </a:solidFill>
                <a:latin typeface="Calibri"/>
                <a:ea typeface="Times New Roman"/>
                <a:cs typeface="Arial"/>
              </a:rPr>
              <a:t>،مجلد15(2). 797-836.</a:t>
            </a:r>
            <a:endParaRPr lang="en-US" sz="2000" b="1" dirty="0">
              <a:solidFill>
                <a:srgbClr val="003760"/>
              </a:solidFill>
              <a:latin typeface="Calibri"/>
              <a:ea typeface="Times New Roman"/>
              <a:cs typeface="Arial"/>
            </a:endParaRPr>
          </a:p>
          <a:p>
            <a:endParaRPr lang="en-US" dirty="0"/>
          </a:p>
        </p:txBody>
      </p:sp>
      <p:sp>
        <p:nvSpPr>
          <p:cNvPr id="4" name="Footer Placeholder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7201810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3190672" y="2133600"/>
            <a:ext cx="8313940" cy="3777622"/>
          </a:xfrm>
        </p:spPr>
        <p:txBody>
          <a:bodyPr>
            <a:normAutofit fontScale="92500" lnSpcReduction="10000"/>
          </a:bodyPr>
          <a:lstStyle/>
          <a:p>
            <a:pPr marL="0" lvl="0" indent="0" algn="just" defTabSz="914400">
              <a:spcBef>
                <a:spcPct val="20000"/>
              </a:spcBef>
              <a:buClrTx/>
              <a:buNone/>
            </a:pPr>
            <a:r>
              <a:rPr lang="en-GB" sz="2800" b="1" dirty="0">
                <a:solidFill>
                  <a:srgbClr val="002060"/>
                </a:solidFill>
                <a:latin typeface="Calibri"/>
              </a:rPr>
              <a:t> </a:t>
            </a:r>
            <a:r>
              <a:rPr lang="ar-AE" sz="3500" b="1" dirty="0">
                <a:solidFill>
                  <a:srgbClr val="FF0000"/>
                </a:solidFill>
                <a:latin typeface="Calibri"/>
                <a:cs typeface="Arial" panose="020B0604020202020204" pitchFamily="34" charset="0"/>
              </a:rPr>
              <a:t>(</a:t>
            </a:r>
            <a:r>
              <a:rPr lang="ar-AE" sz="3500" b="1" dirty="0" smtClean="0">
                <a:solidFill>
                  <a:srgbClr val="FF0000"/>
                </a:solidFill>
                <a:latin typeface="Calibri"/>
                <a:cs typeface="Arial" panose="020B0604020202020204" pitchFamily="34" charset="0"/>
              </a:rPr>
              <a:t>2-3-</a:t>
            </a:r>
            <a:r>
              <a:rPr lang="ar-SA" sz="3500" b="1" dirty="0" smtClean="0">
                <a:solidFill>
                  <a:srgbClr val="FF0000"/>
                </a:solidFill>
                <a:latin typeface="Calibri"/>
                <a:cs typeface="Arial" panose="020B0604020202020204" pitchFamily="34" charset="0"/>
              </a:rPr>
              <a:t>2</a:t>
            </a:r>
            <a:r>
              <a:rPr lang="ar-AE" sz="3500" b="1" dirty="0" smtClean="0">
                <a:solidFill>
                  <a:srgbClr val="FF0000"/>
                </a:solidFill>
                <a:latin typeface="Calibri"/>
                <a:cs typeface="Arial" panose="020B0604020202020204" pitchFamily="34" charset="0"/>
              </a:rPr>
              <a:t>)-</a:t>
            </a:r>
            <a:r>
              <a:rPr lang="ar-AE" sz="3500" b="1" dirty="0">
                <a:solidFill>
                  <a:srgbClr val="FF0000"/>
                </a:solidFill>
                <a:latin typeface="Calibri"/>
                <a:cs typeface="Arial" panose="020B0604020202020204" pitchFamily="34" charset="0"/>
              </a:rPr>
              <a:t>توثيق مقال من مجلة لها رقم </a:t>
            </a:r>
            <a:r>
              <a:rPr lang="en-GB" sz="3500" b="1" dirty="0">
                <a:solidFill>
                  <a:srgbClr val="FF0000"/>
                </a:solidFill>
                <a:latin typeface="Calibri"/>
              </a:rPr>
              <a:t>DOI</a:t>
            </a:r>
            <a:r>
              <a:rPr lang="ar-AE" sz="3500" b="1" dirty="0">
                <a:solidFill>
                  <a:srgbClr val="FF0000"/>
                </a:solidFill>
                <a:latin typeface="Calibri"/>
                <a:cs typeface="Arial" panose="020B0604020202020204" pitchFamily="34" charset="0"/>
              </a:rPr>
              <a:t> :</a:t>
            </a:r>
            <a:endParaRPr lang="en-GB" sz="3500" b="1" dirty="0">
              <a:solidFill>
                <a:srgbClr val="FF0000"/>
              </a:solidFill>
              <a:latin typeface="Calibri"/>
            </a:endParaRPr>
          </a:p>
          <a:p>
            <a:pPr marL="0" lvl="0" indent="0" algn="just" defTabSz="914400">
              <a:spcBef>
                <a:spcPct val="20000"/>
              </a:spcBef>
              <a:buClrTx/>
              <a:buNone/>
            </a:pPr>
            <a:r>
              <a:rPr lang="ar-AE" sz="2800" dirty="0">
                <a:solidFill>
                  <a:srgbClr val="002060"/>
                </a:solidFill>
                <a:latin typeface="Calibri"/>
                <a:cs typeface="Arial" panose="020B0604020202020204" pitchFamily="34" charset="0"/>
              </a:rPr>
              <a:t>إذا كان للمقال المأخوذ من </a:t>
            </a:r>
            <a:r>
              <a:rPr lang="ar-AE" sz="2800" b="1" dirty="0">
                <a:solidFill>
                  <a:srgbClr val="FF0000"/>
                </a:solidFill>
                <a:latin typeface="Calibri"/>
                <a:cs typeface="Arial" panose="020B0604020202020204" pitchFamily="34" charset="0"/>
              </a:rPr>
              <a:t>مجلة</a:t>
            </a:r>
            <a:r>
              <a:rPr lang="ar-AE" sz="2800" dirty="0">
                <a:solidFill>
                  <a:srgbClr val="002060"/>
                </a:solidFill>
                <a:latin typeface="Calibri"/>
                <a:cs typeface="Arial" panose="020B0604020202020204" pitchFamily="34" charset="0"/>
              </a:rPr>
              <a:t> رقم تصنيف </a:t>
            </a:r>
            <a:r>
              <a:rPr lang="en-GB" sz="2800" b="1" dirty="0">
                <a:solidFill>
                  <a:srgbClr val="FF0000"/>
                </a:solidFill>
                <a:latin typeface="Calibri"/>
              </a:rPr>
              <a:t>DOI</a:t>
            </a:r>
            <a:r>
              <a:rPr lang="ar-AE" sz="2800" dirty="0">
                <a:solidFill>
                  <a:srgbClr val="002060"/>
                </a:solidFill>
                <a:latin typeface="Calibri"/>
                <a:cs typeface="Arial" panose="020B0604020202020204" pitchFamily="34" charset="0"/>
              </a:rPr>
              <a:t> يحدد هوية المقال ،فإن المرجع يكتب كاملا في قائمة المراجع بنفس الطريقة المستخدمة في </a:t>
            </a:r>
            <a:r>
              <a:rPr lang="en-GB" sz="2800" b="1" dirty="0">
                <a:solidFill>
                  <a:srgbClr val="FF0000"/>
                </a:solidFill>
                <a:latin typeface="Calibri"/>
              </a:rPr>
              <a:t>APA5</a:t>
            </a:r>
            <a:r>
              <a:rPr lang="ar-AE" sz="2800" dirty="0">
                <a:solidFill>
                  <a:srgbClr val="002060"/>
                </a:solidFill>
                <a:latin typeface="Calibri"/>
                <a:cs typeface="Arial" panose="020B0604020202020204" pitchFamily="34" charset="0"/>
              </a:rPr>
              <a:t> ،ولكن مع إضافة </a:t>
            </a:r>
            <a:r>
              <a:rPr lang="en-GB" sz="2800" b="1" dirty="0" err="1">
                <a:solidFill>
                  <a:srgbClr val="FF0000"/>
                </a:solidFill>
                <a:latin typeface="Calibri"/>
              </a:rPr>
              <a:t>doi</a:t>
            </a:r>
            <a:r>
              <a:rPr lang="ar-AE" sz="2800" dirty="0">
                <a:solidFill>
                  <a:srgbClr val="002060"/>
                </a:solidFill>
                <a:latin typeface="Calibri"/>
                <a:cs typeface="Arial" panose="020B0604020202020204" pitchFamily="34" charset="0"/>
              </a:rPr>
              <a:t> في آخر المرجع .</a:t>
            </a:r>
            <a:endParaRPr lang="en-GB" sz="2800" dirty="0">
              <a:solidFill>
                <a:srgbClr val="002060"/>
              </a:solidFill>
              <a:latin typeface="Calibri"/>
            </a:endParaRPr>
          </a:p>
          <a:p>
            <a:pPr marL="0" lvl="0" indent="0" algn="just" defTabSz="914400">
              <a:spcBef>
                <a:spcPct val="20000"/>
              </a:spcBef>
              <a:buClrTx/>
              <a:buNone/>
            </a:pPr>
            <a:endParaRPr lang="en-GB" sz="2800" dirty="0">
              <a:solidFill>
                <a:srgbClr val="002060"/>
              </a:solidFill>
              <a:latin typeface="Calibri"/>
            </a:endParaRPr>
          </a:p>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مثال :</a:t>
            </a:r>
            <a:endParaRPr lang="en-GB" sz="2800" dirty="0">
              <a:solidFill>
                <a:srgbClr val="FF0000"/>
              </a:solidFill>
              <a:latin typeface="Calibri"/>
            </a:endParaRPr>
          </a:p>
          <a:p>
            <a:pPr marL="0" lvl="0" indent="-457200" algn="just" defTabSz="914400" rtl="0">
              <a:spcBef>
                <a:spcPct val="20000"/>
              </a:spcBef>
              <a:buClrTx/>
              <a:buNone/>
            </a:pPr>
            <a:r>
              <a:rPr lang="en-GB" sz="2800" dirty="0" err="1">
                <a:solidFill>
                  <a:srgbClr val="002060"/>
                </a:solidFill>
                <a:latin typeface="Calibri"/>
              </a:rPr>
              <a:t>Paivio</a:t>
            </a:r>
            <a:r>
              <a:rPr lang="en-GB" sz="2800" dirty="0">
                <a:solidFill>
                  <a:srgbClr val="002060"/>
                </a:solidFill>
                <a:latin typeface="Calibri"/>
              </a:rPr>
              <a:t>, A. (1975). Perceptual comparisons through the </a:t>
            </a:r>
            <a:r>
              <a:rPr lang="ar-AE" sz="2800" dirty="0">
                <a:solidFill>
                  <a:srgbClr val="002060"/>
                </a:solidFill>
                <a:latin typeface="Calibri"/>
                <a:cs typeface="Arial" panose="020B0604020202020204" pitchFamily="34" charset="0"/>
              </a:rPr>
              <a:t>	</a:t>
            </a:r>
            <a:r>
              <a:rPr lang="en-GB" sz="2800" dirty="0">
                <a:solidFill>
                  <a:srgbClr val="002060"/>
                </a:solidFill>
                <a:latin typeface="Calibri"/>
              </a:rPr>
              <a:t>mind's </a:t>
            </a:r>
            <a:r>
              <a:rPr lang="en-GB" sz="2800" dirty="0" err="1">
                <a:solidFill>
                  <a:srgbClr val="002060"/>
                </a:solidFill>
                <a:latin typeface="Calibri"/>
              </a:rPr>
              <a:t>eye.</a:t>
            </a:r>
            <a:r>
              <a:rPr lang="en-GB" sz="2800" i="1" dirty="0" err="1">
                <a:solidFill>
                  <a:srgbClr val="002060"/>
                </a:solidFill>
                <a:latin typeface="Calibri"/>
              </a:rPr>
              <a:t>Memory</a:t>
            </a:r>
            <a:r>
              <a:rPr lang="en-GB" sz="2800" i="1" dirty="0">
                <a:solidFill>
                  <a:srgbClr val="002060"/>
                </a:solidFill>
                <a:latin typeface="Calibri"/>
              </a:rPr>
              <a:t> &amp; Cognition</a:t>
            </a:r>
            <a:r>
              <a:rPr lang="en-GB" sz="2800" dirty="0">
                <a:solidFill>
                  <a:srgbClr val="002060"/>
                </a:solidFill>
                <a:latin typeface="Calibri"/>
              </a:rPr>
              <a:t>, </a:t>
            </a:r>
            <a:r>
              <a:rPr lang="en-GB" sz="2800" i="1" dirty="0">
                <a:solidFill>
                  <a:srgbClr val="002060"/>
                </a:solidFill>
                <a:latin typeface="Calibri"/>
              </a:rPr>
              <a:t>3</a:t>
            </a:r>
            <a:r>
              <a:rPr lang="en-GB" sz="2800" dirty="0">
                <a:solidFill>
                  <a:srgbClr val="002060"/>
                </a:solidFill>
                <a:latin typeface="Calibri"/>
              </a:rPr>
              <a:t>(2), 635-647. </a:t>
            </a:r>
            <a:r>
              <a:rPr lang="ar-AE" sz="2800" dirty="0">
                <a:solidFill>
                  <a:srgbClr val="002060"/>
                </a:solidFill>
                <a:latin typeface="Calibri"/>
                <a:cs typeface="Arial" panose="020B0604020202020204" pitchFamily="34" charset="0"/>
              </a:rPr>
              <a:t>	</a:t>
            </a:r>
            <a:r>
              <a:rPr lang="en-GB" sz="2800" dirty="0">
                <a:solidFill>
                  <a:srgbClr val="FF0000"/>
                </a:solidFill>
                <a:latin typeface="Calibri"/>
              </a:rPr>
              <a:t>doi:10.1037/0278-6133.24.2.225 </a:t>
            </a:r>
          </a:p>
          <a:p>
            <a:endParaRPr lang="ar-SA" dirty="0">
              <a:solidFill>
                <a:srgbClr val="0020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28780843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000" b="1" dirty="0">
                <a:solidFill>
                  <a:srgbClr val="FF0000"/>
                </a:solidFill>
                <a:latin typeface="Times New Roman" panose="02020603050405020304" pitchFamily="18" charset="0"/>
                <a:cs typeface="Times New Roman" panose="02020603050405020304" pitchFamily="18" charset="0"/>
              </a:rPr>
              <a:t>قائمة المراجع </a:t>
            </a:r>
            <a:br>
              <a:rPr lang="ar-SA" sz="4000" b="1" dirty="0">
                <a:solidFill>
                  <a:srgbClr val="FF0000"/>
                </a:solidFill>
                <a:latin typeface="Times New Roman" panose="02020603050405020304" pitchFamily="18" charset="0"/>
                <a:cs typeface="Times New Roman" panose="02020603050405020304" pitchFamily="18" charset="0"/>
              </a:rPr>
            </a:br>
            <a:r>
              <a:rPr lang="en-US" sz="4000"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3239311" y="2133600"/>
            <a:ext cx="8265300" cy="3777622"/>
          </a:xfrm>
        </p:spPr>
        <p:txBody>
          <a:bodyPr>
            <a:normAutofit fontScale="92500" lnSpcReduction="10000"/>
          </a:bodyPr>
          <a:lstStyle/>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a:t>
            </a:r>
            <a:r>
              <a:rPr lang="ar-AE" sz="2800" b="1" dirty="0" smtClean="0">
                <a:solidFill>
                  <a:srgbClr val="FF0000"/>
                </a:solidFill>
                <a:latin typeface="Calibri"/>
                <a:cs typeface="Arial" panose="020B0604020202020204" pitchFamily="34" charset="0"/>
              </a:rPr>
              <a:t>2-3-</a:t>
            </a:r>
            <a:r>
              <a:rPr lang="ar-SA" sz="2800" b="1" dirty="0" smtClean="0">
                <a:solidFill>
                  <a:srgbClr val="FF0000"/>
                </a:solidFill>
                <a:latin typeface="Calibri"/>
                <a:cs typeface="Arial" panose="020B0604020202020204" pitchFamily="34" charset="0"/>
              </a:rPr>
              <a:t>3</a:t>
            </a:r>
            <a:r>
              <a:rPr lang="ar-AE" sz="2800" b="1" dirty="0" smtClean="0">
                <a:solidFill>
                  <a:srgbClr val="FF0000"/>
                </a:solidFill>
                <a:latin typeface="Calibri"/>
                <a:cs typeface="Arial" panose="020B0604020202020204" pitchFamily="34" charset="0"/>
              </a:rPr>
              <a:t>)-</a:t>
            </a:r>
            <a:r>
              <a:rPr lang="ar-AE" sz="2800" b="1" dirty="0">
                <a:solidFill>
                  <a:srgbClr val="FF0000"/>
                </a:solidFill>
                <a:latin typeface="Calibri"/>
                <a:cs typeface="Arial" panose="020B0604020202020204" pitchFamily="34" charset="0"/>
              </a:rPr>
              <a:t>توثيق مقال من مجلة ليس لها رقم </a:t>
            </a:r>
            <a:r>
              <a:rPr lang="en-GB" sz="2800" b="1" dirty="0">
                <a:solidFill>
                  <a:srgbClr val="FF0000"/>
                </a:solidFill>
                <a:latin typeface="Calibri"/>
              </a:rPr>
              <a:t>DOI</a:t>
            </a:r>
            <a:r>
              <a:rPr lang="ar-AE" sz="2800" b="1" dirty="0">
                <a:solidFill>
                  <a:srgbClr val="FF0000"/>
                </a:solidFill>
                <a:latin typeface="Calibri"/>
                <a:cs typeface="Arial" panose="020B0604020202020204" pitchFamily="34" charset="0"/>
              </a:rPr>
              <a:t> :</a:t>
            </a:r>
            <a:endParaRPr lang="en-GB" sz="2800" b="1" dirty="0">
              <a:solidFill>
                <a:srgbClr val="FF0000"/>
              </a:solidFill>
              <a:latin typeface="Calibri"/>
            </a:endParaRPr>
          </a:p>
          <a:p>
            <a:pPr marL="0" lvl="0" indent="0" algn="just" defTabSz="914400">
              <a:spcBef>
                <a:spcPct val="20000"/>
              </a:spcBef>
              <a:buClrTx/>
              <a:buNone/>
            </a:pPr>
            <a:r>
              <a:rPr lang="ar-AE" sz="2800" dirty="0">
                <a:solidFill>
                  <a:srgbClr val="002060"/>
                </a:solidFill>
                <a:latin typeface="Calibri"/>
                <a:cs typeface="Arial" panose="020B0604020202020204" pitchFamily="34" charset="0"/>
              </a:rPr>
              <a:t>في هذه الحالة التي لا يحتوي فيها المقال على </a:t>
            </a:r>
            <a:r>
              <a:rPr lang="en-GB" sz="2800" dirty="0" err="1">
                <a:solidFill>
                  <a:srgbClr val="002060"/>
                </a:solidFill>
                <a:latin typeface="Calibri"/>
              </a:rPr>
              <a:t>doi</a:t>
            </a:r>
            <a:r>
              <a:rPr lang="en-GB" sz="2800" dirty="0">
                <a:solidFill>
                  <a:srgbClr val="002060"/>
                </a:solidFill>
                <a:latin typeface="Calibri"/>
              </a:rPr>
              <a:t> </a:t>
            </a:r>
            <a:r>
              <a:rPr lang="ar-AE" sz="2800" dirty="0">
                <a:solidFill>
                  <a:srgbClr val="002060"/>
                </a:solidFill>
                <a:latin typeface="Calibri"/>
                <a:cs typeface="Arial" panose="020B0604020202020204" pitchFamily="34" charset="0"/>
              </a:rPr>
              <a:t> ،تتم كتابة المرجع بإحدى طريقتين : </a:t>
            </a:r>
            <a:endParaRPr lang="en-GB" sz="2800" dirty="0">
              <a:solidFill>
                <a:srgbClr val="002060"/>
              </a:solidFill>
              <a:latin typeface="Calibri"/>
            </a:endParaRPr>
          </a:p>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الطريقة الأولى </a:t>
            </a:r>
            <a:r>
              <a:rPr lang="ar-AE" sz="2800" b="1" dirty="0">
                <a:solidFill>
                  <a:srgbClr val="002060"/>
                </a:solidFill>
                <a:latin typeface="Calibri"/>
                <a:cs typeface="Arial" panose="020B0604020202020204" pitchFamily="34" charset="0"/>
              </a:rPr>
              <a:t>:</a:t>
            </a:r>
            <a:r>
              <a:rPr lang="ar-AE" sz="2800" dirty="0">
                <a:solidFill>
                  <a:srgbClr val="002060"/>
                </a:solidFill>
                <a:latin typeface="Calibri"/>
                <a:cs typeface="Arial" panose="020B0604020202020204" pitchFamily="34" charset="0"/>
              </a:rPr>
              <a:t> أن يكون </a:t>
            </a:r>
            <a:r>
              <a:rPr lang="ar-AE" sz="2800" dirty="0" smtClean="0">
                <a:solidFill>
                  <a:srgbClr val="002060"/>
                </a:solidFill>
                <a:latin typeface="Calibri"/>
                <a:cs typeface="Arial" panose="020B0604020202020204" pitchFamily="34" charset="0"/>
              </a:rPr>
              <a:t>المقال</a:t>
            </a:r>
            <a:r>
              <a:rPr lang="ar-SA" sz="2800" dirty="0" smtClean="0">
                <a:solidFill>
                  <a:srgbClr val="002060"/>
                </a:solidFill>
                <a:latin typeface="Calibri"/>
                <a:cs typeface="Arial" panose="020B0604020202020204" pitchFamily="34" charset="0"/>
              </a:rPr>
              <a:t> </a:t>
            </a:r>
            <a:r>
              <a:rPr lang="ar-AE" sz="2800" dirty="0" smtClean="0">
                <a:solidFill>
                  <a:srgbClr val="002060"/>
                </a:solidFill>
                <a:latin typeface="Calibri"/>
                <a:cs typeface="Arial" panose="020B0604020202020204" pitchFamily="34" charset="0"/>
              </a:rPr>
              <a:t>ورقيا </a:t>
            </a:r>
            <a:r>
              <a:rPr lang="ar-AE" sz="2800" dirty="0">
                <a:solidFill>
                  <a:srgbClr val="002060"/>
                </a:solidFill>
                <a:latin typeface="Calibri"/>
                <a:cs typeface="Arial" panose="020B0604020202020204" pitchFamily="34" charset="0"/>
              </a:rPr>
              <a:t>وفى هذه الحالة لا يوضع </a:t>
            </a:r>
            <a:r>
              <a:rPr lang="ar-AE" sz="2800" dirty="0" err="1">
                <a:solidFill>
                  <a:srgbClr val="002060"/>
                </a:solidFill>
                <a:latin typeface="Calibri"/>
                <a:cs typeface="Arial" panose="020B0604020202020204" pitchFamily="34" charset="0"/>
              </a:rPr>
              <a:t>أى</a:t>
            </a:r>
            <a:r>
              <a:rPr lang="ar-AE" sz="2800" dirty="0">
                <a:solidFill>
                  <a:srgbClr val="002060"/>
                </a:solidFill>
                <a:latin typeface="Calibri"/>
                <a:cs typeface="Arial" panose="020B0604020202020204" pitchFamily="34" charset="0"/>
              </a:rPr>
              <a:t> بديل لهذا الرقم </a:t>
            </a:r>
            <a:r>
              <a:rPr lang="ar-SA" sz="2800" dirty="0" smtClean="0">
                <a:solidFill>
                  <a:srgbClr val="002060"/>
                </a:solidFill>
                <a:latin typeface="Calibri"/>
                <a:cs typeface="Arial" panose="020B0604020202020204" pitchFamily="34" charset="0"/>
              </a:rPr>
              <a:t>.</a:t>
            </a:r>
            <a:endParaRPr lang="en-GB" sz="2800" dirty="0">
              <a:solidFill>
                <a:srgbClr val="002060"/>
              </a:solidFill>
              <a:latin typeface="Calibri"/>
            </a:endParaRPr>
          </a:p>
          <a:p>
            <a:pPr marL="0" lvl="0" indent="0" algn="just" defTabSz="914400">
              <a:spcBef>
                <a:spcPct val="20000"/>
              </a:spcBef>
              <a:buClrTx/>
              <a:buNone/>
            </a:pPr>
            <a:endParaRPr lang="ar-AE" sz="2800" b="1" dirty="0">
              <a:solidFill>
                <a:srgbClr val="002060"/>
              </a:solidFill>
              <a:latin typeface="Calibri"/>
              <a:cs typeface="Arial" panose="020B0604020202020204" pitchFamily="34" charset="0"/>
            </a:endParaRPr>
          </a:p>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مثال :</a:t>
            </a:r>
            <a:r>
              <a:rPr lang="ar-AE" sz="2800" b="1" dirty="0">
                <a:solidFill>
                  <a:srgbClr val="002060"/>
                </a:solidFill>
                <a:latin typeface="Calibri"/>
                <a:cs typeface="Arial" panose="020B0604020202020204" pitchFamily="34" charset="0"/>
              </a:rPr>
              <a:t> </a:t>
            </a:r>
            <a:endParaRPr lang="en-GB" sz="2800" dirty="0">
              <a:solidFill>
                <a:srgbClr val="002060"/>
              </a:solidFill>
              <a:latin typeface="Calibri"/>
            </a:endParaRPr>
          </a:p>
          <a:p>
            <a:pPr marL="0" lvl="0" indent="0" algn="just" defTabSz="914400" rtl="0">
              <a:spcBef>
                <a:spcPct val="20000"/>
              </a:spcBef>
              <a:buClrTx/>
              <a:buNone/>
            </a:pPr>
            <a:r>
              <a:rPr lang="en-GB" sz="2800" dirty="0">
                <a:solidFill>
                  <a:srgbClr val="002060"/>
                </a:solidFill>
                <a:latin typeface="Calibri"/>
              </a:rPr>
              <a:t>Becker, L. J., &amp; Seligman, C. (1981). Welcome to the </a:t>
            </a:r>
            <a:r>
              <a:rPr lang="ar-AE" sz="2800" dirty="0">
                <a:solidFill>
                  <a:srgbClr val="002060"/>
                </a:solidFill>
                <a:latin typeface="Calibri"/>
                <a:cs typeface="Arial" panose="020B0604020202020204" pitchFamily="34" charset="0"/>
              </a:rPr>
              <a:t>	</a:t>
            </a:r>
            <a:r>
              <a:rPr lang="en-GB" sz="2800" dirty="0">
                <a:solidFill>
                  <a:srgbClr val="002060"/>
                </a:solidFill>
                <a:latin typeface="Calibri"/>
              </a:rPr>
              <a:t>energy crisis. </a:t>
            </a:r>
            <a:r>
              <a:rPr lang="en-GB" sz="2800" i="1" dirty="0">
                <a:solidFill>
                  <a:srgbClr val="002060"/>
                </a:solidFill>
                <a:latin typeface="Calibri"/>
              </a:rPr>
              <a:t>Journal of Social Issues</a:t>
            </a:r>
            <a:r>
              <a:rPr lang="en-GB" sz="2800" dirty="0">
                <a:solidFill>
                  <a:srgbClr val="002060"/>
                </a:solidFill>
                <a:latin typeface="Calibri"/>
              </a:rPr>
              <a:t>, </a:t>
            </a:r>
            <a:r>
              <a:rPr lang="en-GB" sz="2800" i="1" dirty="0">
                <a:solidFill>
                  <a:srgbClr val="002060"/>
                </a:solidFill>
                <a:latin typeface="Calibri"/>
              </a:rPr>
              <a:t>37</a:t>
            </a:r>
            <a:r>
              <a:rPr lang="en-GB" sz="2800" dirty="0">
                <a:solidFill>
                  <a:srgbClr val="002060"/>
                </a:solidFill>
                <a:latin typeface="Calibri"/>
              </a:rPr>
              <a:t>(2), 1-7</a:t>
            </a:r>
            <a:r>
              <a:rPr lang="en-GB" sz="2800" dirty="0">
                <a:solidFill>
                  <a:prstClr val="black"/>
                </a:solidFill>
                <a:latin typeface="Calibri"/>
              </a:rPr>
              <a:t>.</a:t>
            </a: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2407713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2928026" y="2133600"/>
            <a:ext cx="8576586" cy="3777622"/>
          </a:xfrm>
        </p:spPr>
        <p:txBody>
          <a:bodyPr/>
          <a:lstStyle/>
          <a:p>
            <a:pPr marL="0" lvl="0" indent="0" algn="just" defTabSz="914400">
              <a:spcBef>
                <a:spcPct val="20000"/>
              </a:spcBef>
              <a:buClrTx/>
              <a:buNone/>
            </a:pPr>
            <a:r>
              <a:rPr lang="ar-SA" sz="2800" b="1" dirty="0">
                <a:solidFill>
                  <a:srgbClr val="FF0000"/>
                </a:solidFill>
                <a:latin typeface="Calibri"/>
                <a:cs typeface="Arial" panose="020B0604020202020204" pitchFamily="34" charset="0"/>
              </a:rPr>
              <a:t>الطريقة الثانية </a:t>
            </a:r>
            <a:r>
              <a:rPr lang="ar-SA" sz="2800" b="1" dirty="0">
                <a:solidFill>
                  <a:srgbClr val="002060"/>
                </a:solidFill>
                <a:latin typeface="Calibri"/>
                <a:cs typeface="Arial" panose="020B0604020202020204" pitchFamily="34" charset="0"/>
              </a:rPr>
              <a:t>: أ</a:t>
            </a:r>
            <a:r>
              <a:rPr lang="ar-SA" sz="2800" dirty="0">
                <a:solidFill>
                  <a:srgbClr val="002060"/>
                </a:solidFill>
                <a:latin typeface="Calibri"/>
                <a:cs typeface="Arial" panose="020B0604020202020204" pitchFamily="34" charset="0"/>
              </a:rPr>
              <a:t>ن يكون المقال من مصدر </a:t>
            </a:r>
            <a:r>
              <a:rPr lang="ar-SA" sz="2800" dirty="0" err="1">
                <a:solidFill>
                  <a:srgbClr val="002060"/>
                </a:solidFill>
                <a:latin typeface="Calibri"/>
                <a:cs typeface="Arial" panose="020B0604020202020204" pitchFamily="34" charset="0"/>
              </a:rPr>
              <a:t>الكترونى</a:t>
            </a:r>
            <a:r>
              <a:rPr lang="ar-SA" sz="2800" dirty="0">
                <a:solidFill>
                  <a:srgbClr val="002060"/>
                </a:solidFill>
                <a:latin typeface="Calibri"/>
                <a:cs typeface="Arial" panose="020B0604020202020204" pitchFamily="34" charset="0"/>
              </a:rPr>
              <a:t> </a:t>
            </a:r>
            <a:r>
              <a:rPr lang="ar-SA" sz="2800" dirty="0" err="1">
                <a:solidFill>
                  <a:srgbClr val="002060"/>
                </a:solidFill>
                <a:latin typeface="Calibri"/>
                <a:cs typeface="Arial" panose="020B0604020202020204" pitchFamily="34" charset="0"/>
              </a:rPr>
              <a:t>ففى</a:t>
            </a:r>
            <a:r>
              <a:rPr lang="ar-SA" sz="2800" dirty="0">
                <a:solidFill>
                  <a:srgbClr val="002060"/>
                </a:solidFill>
                <a:latin typeface="Calibri"/>
                <a:cs typeface="Arial" panose="020B0604020202020204" pitchFamily="34" charset="0"/>
              </a:rPr>
              <a:t> هذه الحالة يوضع رابط المقال بديلا عن الرقم  </a:t>
            </a:r>
            <a:endParaRPr lang="ar-AE" sz="2800" dirty="0">
              <a:solidFill>
                <a:srgbClr val="002060"/>
              </a:solidFill>
              <a:latin typeface="Calibri"/>
              <a:cs typeface="Arial" panose="020B0604020202020204" pitchFamily="34" charset="0"/>
            </a:endParaRPr>
          </a:p>
          <a:p>
            <a:pPr lvl="0" algn="just" defTabSz="914400">
              <a:spcBef>
                <a:spcPct val="20000"/>
              </a:spcBef>
              <a:buClrTx/>
              <a:buFont typeface="Arial" panose="020B0604020202020204" pitchFamily="34" charset="0"/>
              <a:buChar char="•"/>
            </a:pPr>
            <a:endParaRPr lang="en-GB" sz="2800" dirty="0">
              <a:solidFill>
                <a:srgbClr val="002060"/>
              </a:solidFill>
              <a:latin typeface="Calibri"/>
            </a:endParaRPr>
          </a:p>
          <a:p>
            <a:pPr marL="0" lvl="0" indent="0" algn="just" defTabSz="914400" rtl="0">
              <a:spcBef>
                <a:spcPct val="20000"/>
              </a:spcBef>
              <a:buClrTx/>
              <a:buNone/>
            </a:pPr>
            <a:r>
              <a:rPr lang="en-GB" sz="2800" dirty="0" err="1">
                <a:solidFill>
                  <a:srgbClr val="002060"/>
                </a:solidFill>
                <a:latin typeface="Calibri"/>
              </a:rPr>
              <a:t>Hamfi</a:t>
            </a:r>
            <a:r>
              <a:rPr lang="en-GB" sz="2800" dirty="0">
                <a:solidFill>
                  <a:srgbClr val="002060"/>
                </a:solidFill>
                <a:latin typeface="Calibri"/>
              </a:rPr>
              <a:t>, A. G. (1981). The funny nature of </a:t>
            </a:r>
            <a:r>
              <a:rPr lang="en-GB" sz="2800" dirty="0" err="1">
                <a:solidFill>
                  <a:srgbClr val="002060"/>
                </a:solidFill>
                <a:latin typeface="Calibri"/>
              </a:rPr>
              <a:t>dogs.</a:t>
            </a:r>
            <a:r>
              <a:rPr lang="en-GB" sz="2800" i="1" dirty="0" err="1">
                <a:solidFill>
                  <a:srgbClr val="002060"/>
                </a:solidFill>
                <a:latin typeface="Calibri"/>
              </a:rPr>
              <a:t>E</a:t>
            </a:r>
            <a:r>
              <a:rPr lang="en-GB" sz="2800" i="1" dirty="0">
                <a:solidFill>
                  <a:srgbClr val="002060"/>
                </a:solidFill>
                <a:latin typeface="Calibri"/>
              </a:rPr>
              <a:t>-journal </a:t>
            </a:r>
            <a:r>
              <a:rPr lang="ar-AE" sz="2800" i="1" dirty="0">
                <a:solidFill>
                  <a:srgbClr val="002060"/>
                </a:solidFill>
                <a:latin typeface="Calibri"/>
                <a:cs typeface="Arial" panose="020B0604020202020204" pitchFamily="34" charset="0"/>
              </a:rPr>
              <a:t>	</a:t>
            </a:r>
            <a:r>
              <a:rPr lang="en-GB" sz="2800" i="1" dirty="0">
                <a:solidFill>
                  <a:srgbClr val="002060"/>
                </a:solidFill>
                <a:latin typeface="Calibri"/>
              </a:rPr>
              <a:t>of Applied Psychology, 2</a:t>
            </a:r>
            <a:r>
              <a:rPr lang="en-GB" sz="2800" dirty="0">
                <a:solidFill>
                  <a:srgbClr val="002060"/>
                </a:solidFill>
                <a:latin typeface="Calibri"/>
              </a:rPr>
              <a:t>(2), 38 -48. Retrieved </a:t>
            </a:r>
            <a:r>
              <a:rPr lang="ar-AE" sz="2800" dirty="0">
                <a:solidFill>
                  <a:prstClr val="black"/>
                </a:solidFill>
                <a:latin typeface="Calibri"/>
                <a:cs typeface="Arial" panose="020B0604020202020204" pitchFamily="34" charset="0"/>
              </a:rPr>
              <a:t>	</a:t>
            </a:r>
            <a:r>
              <a:rPr lang="en-GB" sz="2800" dirty="0">
                <a:solidFill>
                  <a:srgbClr val="002060"/>
                </a:solidFill>
                <a:latin typeface="Calibri"/>
              </a:rPr>
              <a:t>from</a:t>
            </a:r>
            <a:r>
              <a:rPr lang="en-GB" sz="2800" dirty="0">
                <a:solidFill>
                  <a:prstClr val="black"/>
                </a:solidFill>
                <a:latin typeface="Calibri"/>
              </a:rPr>
              <a:t> </a:t>
            </a:r>
            <a:r>
              <a:rPr lang="en-GB" sz="2800" u="sng" dirty="0">
                <a:solidFill>
                  <a:prstClr val="black"/>
                </a:solidFill>
                <a:latin typeface="Calibri"/>
                <a:hlinkClick r:id="rId2"/>
              </a:rPr>
              <a:t>http://ojs.lib.swin.edu.au/index.php/fdo</a:t>
            </a:r>
            <a:endParaRPr lang="en-GB" sz="2800" dirty="0">
              <a:solidFill>
                <a:prstClr val="black"/>
              </a:solidFill>
              <a:latin typeface="Calibri"/>
            </a:endParaRPr>
          </a:p>
          <a:p>
            <a:pPr marL="0" lvl="0" indent="0" algn="just" defTabSz="914400">
              <a:spcBef>
                <a:spcPct val="20000"/>
              </a:spcBef>
              <a:buClrTx/>
              <a:buNone/>
            </a:pPr>
            <a:endParaRPr lang="en-GB" sz="2800" dirty="0">
              <a:solidFill>
                <a:prstClr val="black"/>
              </a:solidFill>
              <a:latin typeface="Calibri"/>
            </a:endParaRPr>
          </a:p>
          <a:p>
            <a:endParaRPr lang="ar-SA"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7756494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934817" y="410817"/>
            <a:ext cx="9569795" cy="5500405"/>
          </a:xfrm>
        </p:spPr>
        <p:txBody>
          <a:bodyPr/>
          <a:lstStyle/>
          <a:p>
            <a:r>
              <a:rPr lang="ar-SA" sz="2000" b="1" dirty="0">
                <a:solidFill>
                  <a:srgbClr val="FF0000"/>
                </a:solidFill>
              </a:rPr>
              <a:t>(2-3-4) توثيق الملخص لمقالة مأخوذة كمصدر أصلي :</a:t>
            </a:r>
          </a:p>
          <a:p>
            <a:r>
              <a:rPr lang="ar-SA" b="1" dirty="0">
                <a:solidFill>
                  <a:srgbClr val="FF0000"/>
                </a:solidFill>
              </a:rPr>
              <a:t>(2-3-4-1) توثيق الملخص لمقالة مأخوذة كمصدر </a:t>
            </a:r>
            <a:r>
              <a:rPr lang="ar-SA" b="1" dirty="0" smtClean="0">
                <a:solidFill>
                  <a:srgbClr val="FF0000"/>
                </a:solidFill>
              </a:rPr>
              <a:t>أصلي </a:t>
            </a:r>
            <a:r>
              <a:rPr lang="ar-SA" b="1" dirty="0">
                <a:solidFill>
                  <a:srgbClr val="FF0000"/>
                </a:solidFill>
              </a:rPr>
              <a:t>من خلال مصدر </a:t>
            </a:r>
            <a:r>
              <a:rPr lang="ar-SA" b="1" dirty="0" smtClean="0">
                <a:solidFill>
                  <a:srgbClr val="FF0000"/>
                </a:solidFill>
              </a:rPr>
              <a:t>الكترونى</a:t>
            </a:r>
            <a:endParaRPr lang="en-US" b="1" dirty="0" smtClean="0">
              <a:solidFill>
                <a:srgbClr val="FF0000"/>
              </a:solidFill>
            </a:endParaRPr>
          </a:p>
          <a:p>
            <a:pPr algn="l" rtl="0"/>
            <a:r>
              <a:rPr lang="en-US" b="1" dirty="0"/>
              <a:t>Woolf, N. </a:t>
            </a:r>
            <a:r>
              <a:rPr lang="en-US" b="1" dirty="0" err="1"/>
              <a:t>R.,Steele</a:t>
            </a:r>
            <a:r>
              <a:rPr lang="en-US" b="1" dirty="0"/>
              <a:t>, M. </a:t>
            </a:r>
            <a:r>
              <a:rPr lang="en-US" b="1" dirty="0" err="1"/>
              <a:t>M.,&amp;Sailor</a:t>
            </a:r>
            <a:r>
              <a:rPr lang="en-US" b="1" dirty="0"/>
              <a:t>, w. (2006). The  relationship of school-wide</a:t>
            </a:r>
          </a:p>
          <a:p>
            <a:pPr algn="l" rtl="0"/>
            <a:r>
              <a:rPr lang="en-US" b="1" dirty="0"/>
              <a:t>          Positive behavior  support to academic achievement in an urban middle</a:t>
            </a:r>
          </a:p>
          <a:p>
            <a:pPr algn="l" rtl="0"/>
            <a:r>
              <a:rPr lang="en-US" b="1" dirty="0"/>
              <a:t>           School. Psychology in the schools, 43,701-712.Abstract retrieved from </a:t>
            </a:r>
          </a:p>
          <a:p>
            <a:pPr algn="l" rtl="0"/>
            <a:r>
              <a:rPr lang="en-US" b="1" dirty="0"/>
              <a:t>           http:www.interscience.wiley.com </a:t>
            </a:r>
          </a:p>
          <a:p>
            <a:pPr algn="l" rtl="0"/>
            <a:endParaRPr lang="en-US" b="1" dirty="0" smtClean="0"/>
          </a:p>
          <a:p>
            <a:r>
              <a:rPr lang="ar-SA" b="1" dirty="0">
                <a:solidFill>
                  <a:srgbClr val="FF0000"/>
                </a:solidFill>
              </a:rPr>
              <a:t>(2-3-4-2) توثيق الملخص لمقالة مأخوذة كمصدر أصلي </a:t>
            </a:r>
            <a:r>
              <a:rPr lang="ar-SA" b="1" dirty="0" smtClean="0">
                <a:solidFill>
                  <a:srgbClr val="FF0000"/>
                </a:solidFill>
              </a:rPr>
              <a:t>:</a:t>
            </a:r>
            <a:endParaRPr lang="en-US" b="1" dirty="0" smtClean="0">
              <a:solidFill>
                <a:srgbClr val="FF0000"/>
              </a:solidFill>
            </a:endParaRPr>
          </a:p>
          <a:p>
            <a:pPr algn="l" rtl="0"/>
            <a:r>
              <a:rPr lang="en-US" b="1" dirty="0"/>
              <a:t>Woolf, N. J., Young, S. L., </a:t>
            </a:r>
            <a:r>
              <a:rPr lang="en-US" b="1" dirty="0" err="1"/>
              <a:t>Fanselow</a:t>
            </a:r>
            <a:r>
              <a:rPr lang="en-US" b="1" dirty="0"/>
              <a:t>, M. S., &amp; Butcher, L. L.(1991). MAP- </a:t>
            </a:r>
            <a:endParaRPr lang="en-US" b="1" dirty="0" smtClean="0"/>
          </a:p>
          <a:p>
            <a:pPr algn="l" rtl="0"/>
            <a:r>
              <a:rPr lang="en-US" b="1" dirty="0"/>
              <a:t> </a:t>
            </a:r>
            <a:r>
              <a:rPr lang="en-US" b="1" dirty="0" smtClean="0"/>
              <a:t>     2expression in </a:t>
            </a:r>
            <a:r>
              <a:rPr lang="en-US" b="1" dirty="0" err="1"/>
              <a:t>cholinoceptive</a:t>
            </a:r>
            <a:r>
              <a:rPr lang="en-US" b="1" dirty="0"/>
              <a:t> pyramidal cells </a:t>
            </a:r>
            <a:r>
              <a:rPr lang="en-US" b="1" dirty="0" err="1"/>
              <a:t>ofrodent</a:t>
            </a:r>
            <a:r>
              <a:rPr lang="en-US" b="1" dirty="0"/>
              <a:t>  </a:t>
            </a:r>
            <a:r>
              <a:rPr lang="en-US" b="1" dirty="0" err="1"/>
              <a:t>cortext</a:t>
            </a:r>
            <a:r>
              <a:rPr lang="en-US" b="1" dirty="0"/>
              <a:t> </a:t>
            </a:r>
            <a:endParaRPr lang="en-US" b="1" dirty="0" smtClean="0"/>
          </a:p>
          <a:p>
            <a:pPr algn="l" rtl="0"/>
            <a:r>
              <a:rPr lang="en-US" b="1" dirty="0"/>
              <a:t> </a:t>
            </a:r>
            <a:r>
              <a:rPr lang="en-US" b="1" dirty="0" smtClean="0"/>
              <a:t>       and  hippocampus </a:t>
            </a:r>
            <a:r>
              <a:rPr lang="en-US" b="1" dirty="0"/>
              <a:t>is altered by </a:t>
            </a:r>
            <a:r>
              <a:rPr lang="en-US" b="1" dirty="0" err="1"/>
              <a:t>Pavlovian</a:t>
            </a:r>
            <a:r>
              <a:rPr lang="en-US" b="1" dirty="0"/>
              <a:t> conditioning [Abstract].          </a:t>
            </a:r>
          </a:p>
          <a:p>
            <a:pPr algn="l" rtl="0"/>
            <a:r>
              <a:rPr lang="en-US" b="1" dirty="0" smtClean="0"/>
              <a:t>       Society </a:t>
            </a:r>
            <a:r>
              <a:rPr lang="en-US" b="1" dirty="0"/>
              <a:t>for Neuroscience Abstracts,17,480. </a:t>
            </a:r>
          </a:p>
          <a:p>
            <a:endParaRPr lang="ar-SA" b="1" dirty="0"/>
          </a:p>
        </p:txBody>
      </p:sp>
    </p:spTree>
    <p:extLst>
      <p:ext uri="{BB962C8B-B14F-4D97-AF65-F5344CB8AC3E}">
        <p14:creationId xmlns:p14="http://schemas.microsoft.com/office/powerpoint/2010/main" val="4133192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Adobe Garamond Pro Bold" panose="02020702060506020403" pitchFamily="18" charset="0"/>
              </a:rPr>
              <a:t>مستويات العناوين </a:t>
            </a:r>
            <a:br>
              <a:rPr lang="ar-SA" b="1" dirty="0">
                <a:solidFill>
                  <a:srgbClr val="FF0000"/>
                </a:solidFill>
                <a:latin typeface="Adobe Garamond Pro Bold" panose="02020702060506020403" pitchFamily="18" charset="0"/>
              </a:rPr>
            </a:br>
            <a:r>
              <a:rPr lang="en-US" b="1" dirty="0">
                <a:solidFill>
                  <a:srgbClr val="FF0000"/>
                </a:solidFill>
                <a:latin typeface="Adobe Garamond Pro Bold" panose="02020702060506020403" pitchFamily="18" charset="0"/>
              </a:rPr>
              <a:t>APA6</a:t>
            </a:r>
            <a:endParaRPr lang="ar-SA" b="1" dirty="0">
              <a:solidFill>
                <a:srgbClr val="FF0000"/>
              </a:solidFill>
              <a:latin typeface="Adobe Garamond Pro Bold" panose="02020702060506020403" pitchFamily="18" charset="0"/>
            </a:endParaRPr>
          </a:p>
        </p:txBody>
      </p:sp>
      <p:sp>
        <p:nvSpPr>
          <p:cNvPr id="3" name="عنصر نائب للمحتوى 2"/>
          <p:cNvSpPr>
            <a:spLocks noGrp="1"/>
          </p:cNvSpPr>
          <p:nvPr>
            <p:ph idx="1"/>
          </p:nvPr>
        </p:nvSpPr>
        <p:spPr/>
        <p:txBody>
          <a:bodyPr/>
          <a:lstStyle/>
          <a:p>
            <a:pPr marL="0" indent="0" algn="just">
              <a:buNone/>
            </a:pPr>
            <a:endParaRPr lang="en-GB" b="1" dirty="0">
              <a:solidFill>
                <a:schemeClr val="tx2">
                  <a:lumMod val="50000"/>
                </a:schemeClr>
              </a:solidFill>
              <a:latin typeface="Arial" panose="020B0604020202020204" pitchFamily="34" charset="0"/>
              <a:cs typeface="Arial" panose="020B0604020202020204" pitchFamily="34" charset="0"/>
            </a:endParaRPr>
          </a:p>
          <a:p>
            <a:pPr marL="0" indent="0" algn="just">
              <a:buNone/>
            </a:pPr>
            <a:r>
              <a:rPr lang="ar-AE" b="1" dirty="0">
                <a:solidFill>
                  <a:srgbClr val="FF0000"/>
                </a:solidFill>
                <a:latin typeface="Arial" panose="020B0604020202020204" pitchFamily="34" charset="0"/>
                <a:cs typeface="Arial" panose="020B0604020202020204" pitchFamily="34" charset="0"/>
              </a:rPr>
              <a:t>(1-1-1)-عنوان المقال :</a:t>
            </a:r>
            <a:endParaRPr lang="en-GB" b="1" dirty="0">
              <a:solidFill>
                <a:srgbClr val="FF0000"/>
              </a:solidFill>
              <a:latin typeface="Arial" panose="020B0604020202020204" pitchFamily="34" charset="0"/>
              <a:cs typeface="Arial" panose="020B0604020202020204" pitchFamily="34" charset="0"/>
            </a:endParaRPr>
          </a:p>
          <a:p>
            <a:pPr marL="0" indent="0" algn="just">
              <a:buNone/>
            </a:pPr>
            <a:r>
              <a:rPr lang="ar-AE" b="1" dirty="0">
                <a:solidFill>
                  <a:srgbClr val="C00000"/>
                </a:solidFill>
                <a:latin typeface="Arial" panose="020B0604020202020204" pitchFamily="34" charset="0"/>
                <a:cs typeface="Arial" panose="020B0604020202020204" pitchFamily="34" charset="0"/>
              </a:rPr>
              <a:t>يجب وضع صفحة العنوان والتي تحتوي على :</a:t>
            </a:r>
            <a:endParaRPr lang="en-GB" b="1" dirty="0">
              <a:solidFill>
                <a:srgbClr val="C00000"/>
              </a:solidFill>
              <a:latin typeface="Arial" panose="020B0604020202020204" pitchFamily="34" charset="0"/>
              <a:cs typeface="Arial" panose="020B0604020202020204" pitchFamily="34" charset="0"/>
            </a:endParaRPr>
          </a:p>
          <a:p>
            <a:pPr lvl="0" algn="just"/>
            <a:r>
              <a:rPr lang="ar-AE" b="1" dirty="0">
                <a:solidFill>
                  <a:srgbClr val="002060"/>
                </a:solidFill>
                <a:latin typeface="Arial" panose="020B0604020202020204" pitchFamily="34" charset="0"/>
                <a:cs typeface="Arial" panose="020B0604020202020204" pitchFamily="34" charset="0"/>
              </a:rPr>
              <a:t>عنوان المقال في النصف العلوي من الصفحة ، ويكتب بخط </a:t>
            </a:r>
            <a:r>
              <a:rPr lang="ar-AE" b="1" dirty="0">
                <a:solidFill>
                  <a:srgbClr val="FF0000"/>
                </a:solidFill>
                <a:latin typeface="Arial" panose="020B0604020202020204" pitchFamily="34" charset="0"/>
                <a:cs typeface="Arial" panose="020B0604020202020204" pitchFamily="34" charset="0"/>
              </a:rPr>
              <a:t>12</a:t>
            </a:r>
            <a:r>
              <a:rPr lang="en-GB" b="1" dirty="0">
                <a:solidFill>
                  <a:srgbClr val="FF0000"/>
                </a:solidFill>
                <a:latin typeface="Arial" panose="020B0604020202020204" pitchFamily="34" charset="0"/>
                <a:cs typeface="Arial" panose="020B0604020202020204" pitchFamily="34" charset="0"/>
              </a:rPr>
              <a:t> </a:t>
            </a:r>
            <a:r>
              <a:rPr lang="en-GB" b="1" dirty="0" err="1">
                <a:solidFill>
                  <a:srgbClr val="FF0000"/>
                </a:solidFill>
                <a:latin typeface="Arial" panose="020B0604020202020204" pitchFamily="34" charset="0"/>
                <a:cs typeface="Arial" panose="020B0604020202020204" pitchFamily="34" charset="0"/>
              </a:rPr>
              <a:t>pt</a:t>
            </a:r>
            <a:r>
              <a:rPr lang="ar-AE" b="1" dirty="0">
                <a:solidFill>
                  <a:srgbClr val="FF0000"/>
                </a:solidFill>
                <a:latin typeface="Arial" panose="020B0604020202020204" pitchFamily="34" charset="0"/>
                <a:cs typeface="Arial" panose="020B0604020202020204" pitchFamily="34" charset="0"/>
              </a:rPr>
              <a:t> </a:t>
            </a:r>
            <a:r>
              <a:rPr lang="ar-AE" b="1" dirty="0">
                <a:solidFill>
                  <a:srgbClr val="002060"/>
                </a:solidFill>
                <a:latin typeface="Arial" panose="020B0604020202020204" pitchFamily="34" charset="0"/>
                <a:cs typeface="Arial" panose="020B0604020202020204" pitchFamily="34" charset="0"/>
              </a:rPr>
              <a:t>غير عريض ،وتبدأ الكلمات بأحرف كبيرة .</a:t>
            </a:r>
            <a:endParaRPr lang="en-GB" b="1" dirty="0">
              <a:solidFill>
                <a:srgbClr val="002060"/>
              </a:solidFill>
              <a:latin typeface="Arial" panose="020B0604020202020204" pitchFamily="34" charset="0"/>
              <a:cs typeface="Arial" panose="020B0604020202020204" pitchFamily="34" charset="0"/>
            </a:endParaRPr>
          </a:p>
          <a:p>
            <a:pPr lvl="0" algn="just"/>
            <a:r>
              <a:rPr lang="ar-AE" b="1" dirty="0">
                <a:solidFill>
                  <a:srgbClr val="002060"/>
                </a:solidFill>
                <a:latin typeface="Arial" panose="020B0604020202020204" pitchFamily="34" charset="0"/>
                <a:cs typeface="Arial" panose="020B0604020202020204" pitchFamily="34" charset="0"/>
              </a:rPr>
              <a:t>اسم المؤلف كاملا (</a:t>
            </a:r>
            <a:r>
              <a:rPr lang="ar-AE" b="1" dirty="0">
                <a:solidFill>
                  <a:srgbClr val="FF0000"/>
                </a:solidFill>
                <a:latin typeface="Arial" panose="020B0604020202020204" pitchFamily="34" charset="0"/>
                <a:cs typeface="Arial" panose="020B0604020202020204" pitchFamily="34" charset="0"/>
              </a:rPr>
              <a:t>الاسم الأول ثم الأخير</a:t>
            </a:r>
            <a:r>
              <a:rPr lang="ar-AE" b="1" dirty="0">
                <a:solidFill>
                  <a:srgbClr val="002060"/>
                </a:solidFill>
                <a:latin typeface="Arial" panose="020B0604020202020204" pitchFamily="34" charset="0"/>
                <a:cs typeface="Arial" panose="020B0604020202020204" pitchFamily="34" charset="0"/>
              </a:rPr>
              <a:t>) .</a:t>
            </a:r>
            <a:endParaRPr lang="en-GB" b="1" dirty="0">
              <a:solidFill>
                <a:srgbClr val="002060"/>
              </a:solidFill>
              <a:latin typeface="Arial" panose="020B0604020202020204" pitchFamily="34" charset="0"/>
              <a:cs typeface="Arial" panose="020B0604020202020204" pitchFamily="34" charset="0"/>
            </a:endParaRPr>
          </a:p>
          <a:p>
            <a:pPr lvl="0" algn="just"/>
            <a:r>
              <a:rPr lang="ar-AE" b="1" dirty="0">
                <a:solidFill>
                  <a:srgbClr val="002060"/>
                </a:solidFill>
                <a:latin typeface="Arial" panose="020B0604020202020204" pitchFamily="34" charset="0"/>
                <a:cs typeface="Arial" panose="020B0604020202020204" pitchFamily="34" charset="0"/>
              </a:rPr>
              <a:t>المؤسسة التي ينتمي إليها المؤلف .</a:t>
            </a:r>
            <a:endParaRPr lang="en-GB" b="1" dirty="0">
              <a:solidFill>
                <a:srgbClr val="002060"/>
              </a:solidFill>
              <a:latin typeface="Arial" panose="020B0604020202020204" pitchFamily="34" charset="0"/>
              <a:cs typeface="Arial" panose="020B0604020202020204" pitchFamily="34" charset="0"/>
            </a:endParaRPr>
          </a:p>
          <a:p>
            <a:pPr lvl="0" algn="just"/>
            <a:r>
              <a:rPr lang="ar-AE" b="1" dirty="0">
                <a:solidFill>
                  <a:srgbClr val="002060"/>
                </a:solidFill>
                <a:latin typeface="Arial" panose="020B0604020202020204" pitchFamily="34" charset="0"/>
                <a:cs typeface="Arial" panose="020B0604020202020204" pitchFamily="34" charset="0"/>
              </a:rPr>
              <a:t>التاريخ (</a:t>
            </a:r>
            <a:r>
              <a:rPr lang="ar-AE" b="1" dirty="0">
                <a:solidFill>
                  <a:srgbClr val="FF0000"/>
                </a:solidFill>
                <a:latin typeface="Arial" panose="020B0604020202020204" pitchFamily="34" charset="0"/>
                <a:cs typeface="Arial" panose="020B0604020202020204" pitchFamily="34" charset="0"/>
              </a:rPr>
              <a:t>الشهر والسنة</a:t>
            </a:r>
            <a:r>
              <a:rPr lang="ar-AE" b="1" dirty="0">
                <a:solidFill>
                  <a:srgbClr val="002060"/>
                </a:solidFill>
                <a:latin typeface="Arial" panose="020B0604020202020204" pitchFamily="34" charset="0"/>
                <a:cs typeface="Arial" panose="020B0604020202020204" pitchFamily="34" charset="0"/>
              </a:rPr>
              <a:t>) .</a:t>
            </a:r>
            <a:endParaRPr lang="en-GB" b="1" dirty="0">
              <a:solidFill>
                <a:srgbClr val="002060"/>
              </a:solidFill>
              <a:latin typeface="Arial" panose="020B0604020202020204" pitchFamily="34" charset="0"/>
              <a:cs typeface="Arial" panose="020B0604020202020204" pitchFamily="34" charset="0"/>
            </a:endParaRPr>
          </a:p>
          <a:p>
            <a:pPr lvl="0" algn="just"/>
            <a:r>
              <a:rPr lang="ar-AE" b="1" dirty="0">
                <a:solidFill>
                  <a:srgbClr val="002060"/>
                </a:solidFill>
                <a:latin typeface="Arial" panose="020B0604020202020204" pitchFamily="34" charset="0"/>
                <a:cs typeface="Arial" panose="020B0604020202020204" pitchFamily="34" charset="0"/>
              </a:rPr>
              <a:t>شريط رأس الصفحة يشمل في يساره عنوانا مستمرا </a:t>
            </a:r>
            <a:r>
              <a:rPr lang="en-GB" b="1" dirty="0">
                <a:solidFill>
                  <a:srgbClr val="002060"/>
                </a:solidFill>
                <a:latin typeface="Arial" panose="020B0604020202020204" pitchFamily="34" charset="0"/>
                <a:cs typeface="Arial" panose="020B0604020202020204" pitchFamily="34" charset="0"/>
              </a:rPr>
              <a:t>‘</a:t>
            </a:r>
            <a:r>
              <a:rPr lang="en-GB" b="1" dirty="0">
                <a:solidFill>
                  <a:srgbClr val="FF0000"/>
                </a:solidFill>
                <a:latin typeface="Arial" panose="020B0604020202020204" pitchFamily="34" charset="0"/>
                <a:cs typeface="Arial" panose="020B0604020202020204" pitchFamily="34" charset="0"/>
              </a:rPr>
              <a:t>’Running head</a:t>
            </a:r>
            <a:r>
              <a:rPr lang="en-GB" b="1" dirty="0">
                <a:solidFill>
                  <a:srgbClr val="002060"/>
                </a:solidFill>
                <a:latin typeface="Arial" panose="020B0604020202020204" pitchFamily="34" charset="0"/>
                <a:cs typeface="Arial" panose="020B0604020202020204" pitchFamily="34" charset="0"/>
              </a:rPr>
              <a:t>:’’</a:t>
            </a:r>
            <a:r>
              <a:rPr lang="ar-AE" b="1" dirty="0">
                <a:solidFill>
                  <a:srgbClr val="002060"/>
                </a:solidFill>
                <a:latin typeface="Arial" panose="020B0604020202020204" pitchFamily="34" charset="0"/>
                <a:cs typeface="Arial" panose="020B0604020202020204" pitchFamily="34" charset="0"/>
              </a:rPr>
              <a:t> يليه عنوان </a:t>
            </a:r>
            <a:r>
              <a:rPr lang="ar-AE" b="1" dirty="0">
                <a:solidFill>
                  <a:srgbClr val="FF0000"/>
                </a:solidFill>
                <a:latin typeface="Arial" panose="020B0604020202020204" pitchFamily="34" charset="0"/>
                <a:cs typeface="Arial" panose="020B0604020202020204" pitchFamily="34" charset="0"/>
              </a:rPr>
              <a:t>مختصر للمقال </a:t>
            </a:r>
            <a:r>
              <a:rPr lang="ar-AE" b="1" dirty="0">
                <a:solidFill>
                  <a:srgbClr val="002060"/>
                </a:solidFill>
                <a:latin typeface="Arial" panose="020B0604020202020204" pitchFamily="34" charset="0"/>
                <a:cs typeface="Arial" panose="020B0604020202020204" pitchFamily="34" charset="0"/>
              </a:rPr>
              <a:t>لا يتجاوز </a:t>
            </a:r>
            <a:r>
              <a:rPr lang="ar-AE" b="1" dirty="0">
                <a:solidFill>
                  <a:srgbClr val="FF0000"/>
                </a:solidFill>
                <a:latin typeface="Arial" panose="020B0604020202020204" pitchFamily="34" charset="0"/>
                <a:cs typeface="Arial" panose="020B0604020202020204" pitchFamily="34" charset="0"/>
              </a:rPr>
              <a:t>50</a:t>
            </a:r>
            <a:r>
              <a:rPr lang="ar-AE" b="1" dirty="0">
                <a:solidFill>
                  <a:srgbClr val="002060"/>
                </a:solidFill>
                <a:latin typeface="Arial" panose="020B0604020202020204" pitchFamily="34" charset="0"/>
                <a:cs typeface="Arial" panose="020B0604020202020204" pitchFamily="34" charset="0"/>
              </a:rPr>
              <a:t> حرفا ، ومكتوب بحروف كبيرة ، وفي يساره رقم الصفحة .</a:t>
            </a:r>
            <a:endParaRPr lang="en-GB" b="1" dirty="0">
              <a:solidFill>
                <a:srgbClr val="002060"/>
              </a:solidFill>
              <a:latin typeface="Arial" panose="020B0604020202020204" pitchFamily="34" charset="0"/>
              <a:cs typeface="Arial" panose="020B0604020202020204" pitchFamily="34" charset="0"/>
            </a:endParaRPr>
          </a:p>
          <a:p>
            <a:pPr algn="just"/>
            <a:endParaRPr lang="en-GB" b="1" dirty="0">
              <a:latin typeface="Arial" panose="020B0604020202020204" pitchFamily="34" charset="0"/>
              <a:cs typeface="Arial" panose="020B0604020202020204" pitchFamily="34" charset="0"/>
            </a:endParaRPr>
          </a:p>
          <a:p>
            <a:endParaRPr lang="ar-SA" b="1" dirty="0">
              <a:latin typeface="Arial" panose="020B0604020202020204" pitchFamily="34" charset="0"/>
              <a:cs typeface="Arial" panose="020B0604020202020204" pitchFamily="34" charset="0"/>
            </a:endParaRPr>
          </a:p>
        </p:txBody>
      </p:sp>
      <p:sp>
        <p:nvSpPr>
          <p:cNvPr id="4" name="عنصر نائب للتذييل 3"/>
          <p:cNvSpPr>
            <a:spLocks noGrp="1"/>
          </p:cNvSpPr>
          <p:nvPr>
            <p:ph type="ftr" sz="quarter" idx="11"/>
          </p:nvPr>
        </p:nvSpPr>
        <p:spPr/>
        <p:txBody>
          <a:bodyPr/>
          <a:lstStyle/>
          <a:p>
            <a:r>
              <a:rPr lang="ar-SA" dirty="0" smtClean="0"/>
              <a:t>قواعد الكتابة و التوثيق</a:t>
            </a:r>
            <a:endParaRPr lang="en-US" dirty="0"/>
          </a:p>
        </p:txBody>
      </p:sp>
    </p:spTree>
    <p:extLst>
      <p:ext uri="{BB962C8B-B14F-4D97-AF65-F5344CB8AC3E}">
        <p14:creationId xmlns:p14="http://schemas.microsoft.com/office/powerpoint/2010/main" val="752928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normAutofit fontScale="92500" lnSpcReduction="20000"/>
          </a:bodyPr>
          <a:lstStyle/>
          <a:p>
            <a:pPr marL="0" lvl="0" indent="0" algn="just" defTabSz="914400">
              <a:spcBef>
                <a:spcPct val="20000"/>
              </a:spcBef>
              <a:buClrTx/>
              <a:buNone/>
            </a:pPr>
            <a:endParaRPr lang="ar-AE" sz="2800" b="1" dirty="0" smtClean="0">
              <a:solidFill>
                <a:srgbClr val="002060"/>
              </a:solidFill>
              <a:latin typeface="Calibri"/>
              <a:cs typeface="Arial" panose="020B0604020202020204" pitchFamily="34" charset="0"/>
            </a:endParaRPr>
          </a:p>
          <a:p>
            <a:pPr marL="0" lvl="0" indent="0" algn="just" defTabSz="914400">
              <a:spcBef>
                <a:spcPct val="20000"/>
              </a:spcBef>
              <a:buClrTx/>
              <a:buNone/>
            </a:pPr>
            <a:r>
              <a:rPr lang="ar-SA" sz="3200" b="1" dirty="0" smtClean="0">
                <a:solidFill>
                  <a:srgbClr val="FF0000"/>
                </a:solidFill>
                <a:latin typeface="Calibri"/>
                <a:cs typeface="Arial" panose="020B0604020202020204" pitchFamily="34" charset="0"/>
              </a:rPr>
              <a:t>(2-3-</a:t>
            </a:r>
            <a:r>
              <a:rPr lang="en-US" sz="3200" b="1" dirty="0" smtClean="0">
                <a:solidFill>
                  <a:srgbClr val="FF0000"/>
                </a:solidFill>
                <a:latin typeface="Calibri"/>
                <a:cs typeface="Arial" panose="020B0604020202020204" pitchFamily="34" charset="0"/>
              </a:rPr>
              <a:t>5</a:t>
            </a:r>
            <a:r>
              <a:rPr lang="ar-SA" sz="3200" b="1" dirty="0" smtClean="0">
                <a:solidFill>
                  <a:srgbClr val="FF0000"/>
                </a:solidFill>
                <a:latin typeface="Calibri"/>
                <a:cs typeface="Arial" panose="020B0604020202020204" pitchFamily="34" charset="0"/>
              </a:rPr>
              <a:t>)-توثيق كتاب :</a:t>
            </a:r>
            <a:endParaRPr lang="en-GB" sz="3200" b="1" dirty="0" smtClean="0">
              <a:solidFill>
                <a:srgbClr val="FF0000"/>
              </a:solidFill>
              <a:latin typeface="Calibri"/>
            </a:endParaRPr>
          </a:p>
          <a:p>
            <a:pPr marL="0" lvl="0" indent="0" algn="just" defTabSz="914400">
              <a:spcBef>
                <a:spcPct val="20000"/>
              </a:spcBef>
              <a:buClrTx/>
              <a:buNone/>
            </a:pPr>
            <a:r>
              <a:rPr lang="ar-SA" sz="2800" dirty="0" smtClean="0">
                <a:solidFill>
                  <a:srgbClr val="002060"/>
                </a:solidFill>
                <a:latin typeface="Calibri"/>
                <a:cs typeface="Arial" panose="020B0604020202020204" pitchFamily="34" charset="0"/>
              </a:rPr>
              <a:t>في حال توثيق كتاب له </a:t>
            </a:r>
            <a:r>
              <a:rPr lang="ar-SA" sz="2800" b="1" dirty="0" smtClean="0">
                <a:solidFill>
                  <a:srgbClr val="002060"/>
                </a:solidFill>
                <a:latin typeface="Calibri"/>
                <a:cs typeface="Arial" panose="020B0604020202020204" pitchFamily="34" charset="0"/>
              </a:rPr>
              <a:t>طبعة واحدة </a:t>
            </a:r>
            <a:r>
              <a:rPr lang="ar-SA" sz="2800" dirty="0" smtClean="0">
                <a:solidFill>
                  <a:srgbClr val="002060"/>
                </a:solidFill>
                <a:latin typeface="Calibri"/>
                <a:cs typeface="Arial" panose="020B0604020202020204" pitchFamily="34" charset="0"/>
              </a:rPr>
              <a:t>،يتم كتابته بالشكل التالي :</a:t>
            </a:r>
          </a:p>
          <a:p>
            <a:pPr marL="0" lvl="0" indent="0" algn="just" defTabSz="914400">
              <a:spcBef>
                <a:spcPct val="20000"/>
              </a:spcBef>
              <a:buClrTx/>
              <a:buNone/>
            </a:pPr>
            <a:endParaRPr lang="ar-SA" sz="2800" dirty="0" smtClean="0">
              <a:solidFill>
                <a:srgbClr val="002060"/>
              </a:solidFill>
              <a:latin typeface="Calibri"/>
              <a:cs typeface="Arial" panose="020B0604020202020204" pitchFamily="34" charset="0"/>
            </a:endParaRPr>
          </a:p>
          <a:p>
            <a:pPr marL="0" lvl="0" indent="0" algn="just" defTabSz="914400" rtl="0">
              <a:spcBef>
                <a:spcPct val="20000"/>
              </a:spcBef>
              <a:buClrTx/>
              <a:buNone/>
            </a:pPr>
            <a:r>
              <a:rPr lang="en-GB" sz="2800" dirty="0" err="1" smtClean="0">
                <a:solidFill>
                  <a:srgbClr val="002060"/>
                </a:solidFill>
                <a:latin typeface="Calibri"/>
              </a:rPr>
              <a:t>Strunk</a:t>
            </a:r>
            <a:r>
              <a:rPr lang="en-GB" sz="2800" dirty="0" smtClean="0">
                <a:solidFill>
                  <a:srgbClr val="002060"/>
                </a:solidFill>
                <a:latin typeface="Calibri"/>
              </a:rPr>
              <a:t>, W., Jr., &amp; White, E. B. (1979).</a:t>
            </a:r>
            <a:r>
              <a:rPr lang="en-GB" sz="2800" i="1" dirty="0" smtClean="0">
                <a:solidFill>
                  <a:srgbClr val="002060"/>
                </a:solidFill>
                <a:latin typeface="Calibri"/>
              </a:rPr>
              <a:t>The guide to </a:t>
            </a:r>
            <a:r>
              <a:rPr lang="ar-AE" sz="2800" i="1" dirty="0" smtClean="0">
                <a:solidFill>
                  <a:srgbClr val="002060"/>
                </a:solidFill>
                <a:latin typeface="Calibri"/>
                <a:cs typeface="Arial" panose="020B0604020202020204" pitchFamily="34" charset="0"/>
              </a:rPr>
              <a:t>	</a:t>
            </a:r>
            <a:r>
              <a:rPr lang="en-GB" sz="2800" i="1" dirty="0" smtClean="0">
                <a:solidFill>
                  <a:srgbClr val="002060"/>
                </a:solidFill>
                <a:latin typeface="Calibri"/>
              </a:rPr>
              <a:t>everything and then some more </a:t>
            </a:r>
            <a:r>
              <a:rPr lang="en-GB" sz="2800" i="1" dirty="0" err="1" smtClean="0">
                <a:solidFill>
                  <a:srgbClr val="002060"/>
                </a:solidFill>
                <a:latin typeface="Calibri"/>
              </a:rPr>
              <a:t>stuff.</a:t>
            </a:r>
            <a:r>
              <a:rPr lang="en-GB" sz="2800" dirty="0" err="1" smtClean="0">
                <a:solidFill>
                  <a:srgbClr val="002060"/>
                </a:solidFill>
                <a:latin typeface="Calibri"/>
              </a:rPr>
              <a:t>New</a:t>
            </a:r>
            <a:r>
              <a:rPr lang="en-GB" sz="2800" dirty="0" smtClean="0">
                <a:solidFill>
                  <a:srgbClr val="002060"/>
                </a:solidFill>
                <a:latin typeface="Calibri"/>
              </a:rPr>
              <a:t> York, </a:t>
            </a:r>
            <a:endParaRPr lang="ar-SA" sz="2800" dirty="0" smtClean="0">
              <a:solidFill>
                <a:srgbClr val="002060"/>
              </a:solidFill>
              <a:latin typeface="Calibri"/>
            </a:endParaRPr>
          </a:p>
          <a:p>
            <a:pPr marL="0" lvl="0" indent="0" algn="just" defTabSz="914400" rtl="0">
              <a:spcBef>
                <a:spcPct val="20000"/>
              </a:spcBef>
              <a:buClrTx/>
              <a:buNone/>
            </a:pPr>
            <a:r>
              <a:rPr lang="ar-AE" sz="2800" dirty="0" smtClean="0">
                <a:solidFill>
                  <a:srgbClr val="002060"/>
                </a:solidFill>
                <a:latin typeface="Calibri"/>
                <a:cs typeface="Arial" panose="020B0604020202020204" pitchFamily="34" charset="0"/>
              </a:rPr>
              <a:t>	</a:t>
            </a:r>
            <a:r>
              <a:rPr lang="en-GB" sz="2800" dirty="0" smtClean="0">
                <a:solidFill>
                  <a:srgbClr val="002060"/>
                </a:solidFill>
                <a:latin typeface="Calibri"/>
              </a:rPr>
              <a:t>NY: Macmillan. </a:t>
            </a:r>
            <a:endParaRPr lang="ar-SA" sz="2800" dirty="0" smtClean="0">
              <a:solidFill>
                <a:srgbClr val="002060"/>
              </a:solidFill>
              <a:latin typeface="Calibri"/>
            </a:endParaRPr>
          </a:p>
          <a:p>
            <a:pPr marL="0">
              <a:lnSpc>
                <a:spcPct val="115000"/>
              </a:lnSpc>
              <a:spcBef>
                <a:spcPts val="0"/>
              </a:spcBef>
              <a:spcAft>
                <a:spcPts val="1000"/>
              </a:spcAft>
              <a:tabLst>
                <a:tab pos="90170" algn="r"/>
                <a:tab pos="450215" algn="r"/>
              </a:tabLst>
            </a:pPr>
            <a:r>
              <a:rPr lang="ar-SA" sz="2800" b="1" dirty="0" smtClean="0">
                <a:solidFill>
                  <a:srgbClr val="002060"/>
                </a:solidFill>
                <a:latin typeface="Calibri"/>
                <a:ea typeface="Times New Roman"/>
                <a:cs typeface="Arial"/>
              </a:rPr>
              <a:t>نصار، وفاء. (1429). </a:t>
            </a:r>
            <a:r>
              <a:rPr lang="ar-SA" sz="2800" b="1" i="1" dirty="0" smtClean="0">
                <a:solidFill>
                  <a:srgbClr val="002060"/>
                </a:solidFill>
                <a:latin typeface="Calibri"/>
                <a:ea typeface="Times New Roman"/>
                <a:cs typeface="Arial"/>
              </a:rPr>
              <a:t>تنمية الموهبة و الإبداع: الأسس النظرية</a:t>
            </a:r>
          </a:p>
          <a:p>
            <a:pPr marL="0">
              <a:lnSpc>
                <a:spcPct val="115000"/>
              </a:lnSpc>
              <a:spcBef>
                <a:spcPts val="0"/>
              </a:spcBef>
              <a:spcAft>
                <a:spcPts val="1000"/>
              </a:spcAft>
              <a:tabLst>
                <a:tab pos="90170" algn="r"/>
                <a:tab pos="450215" algn="r"/>
              </a:tabLst>
            </a:pPr>
            <a:r>
              <a:rPr lang="ar-SA" sz="2800" b="1" i="1" dirty="0" smtClean="0">
                <a:solidFill>
                  <a:srgbClr val="002060"/>
                </a:solidFill>
                <a:latin typeface="Calibri"/>
                <a:ea typeface="Times New Roman"/>
                <a:cs typeface="Arial"/>
              </a:rPr>
              <a:t>    و التطبيقية</a:t>
            </a:r>
            <a:r>
              <a:rPr lang="ar-SA" sz="2800" b="1" dirty="0" smtClean="0">
                <a:solidFill>
                  <a:srgbClr val="002060"/>
                </a:solidFill>
                <a:latin typeface="Calibri"/>
                <a:ea typeface="Times New Roman"/>
                <a:cs typeface="Arial"/>
              </a:rPr>
              <a:t>.الرياض: دار المؤيد للنشر و التوزيع</a:t>
            </a:r>
            <a:r>
              <a:rPr lang="ar-SA" sz="2800" dirty="0" smtClean="0">
                <a:latin typeface="Calibri"/>
                <a:ea typeface="Times New Roman"/>
                <a:cs typeface="Arial"/>
              </a:rPr>
              <a:t>.</a:t>
            </a:r>
            <a:endParaRPr lang="en-US" sz="2000" dirty="0" smtClean="0">
              <a:latin typeface="Calibri"/>
              <a:ea typeface="Times New Roman"/>
              <a:cs typeface="Arial"/>
            </a:endParaRPr>
          </a:p>
          <a:p>
            <a:pPr marL="0" lvl="0" indent="0" algn="just" defTabSz="914400">
              <a:spcBef>
                <a:spcPct val="20000"/>
              </a:spcBef>
              <a:buClrTx/>
              <a:buNone/>
            </a:pPr>
            <a:endParaRPr lang="ar-SA" sz="2800" dirty="0" smtClean="0">
              <a:solidFill>
                <a:srgbClr val="002060"/>
              </a:solidFill>
              <a:latin typeface="Calibri"/>
            </a:endParaRPr>
          </a:p>
          <a:p>
            <a:pPr marL="0" lvl="0" indent="0" algn="just" defTabSz="914400" rtl="0">
              <a:spcBef>
                <a:spcPct val="20000"/>
              </a:spcBef>
              <a:buClrTx/>
              <a:buNone/>
            </a:pPr>
            <a:endParaRPr lang="en-GB" sz="2800" dirty="0" smtClean="0">
              <a:solidFill>
                <a:srgbClr val="002060"/>
              </a:solidFill>
              <a:latin typeface="Calibri"/>
            </a:endParaRPr>
          </a:p>
          <a:p>
            <a:pPr marL="0" lvl="0" indent="0" algn="just" defTabSz="914400">
              <a:spcBef>
                <a:spcPct val="20000"/>
              </a:spcBef>
              <a:buClrTx/>
              <a:buNone/>
            </a:pPr>
            <a:endParaRPr lang="en-GB" sz="2800" dirty="0" smtClean="0">
              <a:solidFill>
                <a:srgbClr val="002060"/>
              </a:solidFill>
              <a:latin typeface="Calibri"/>
            </a:endParaRPr>
          </a:p>
          <a:p>
            <a:endParaRPr lang="ar-SA" dirty="0">
              <a:solidFill>
                <a:srgbClr val="0020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8882244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ar-SA" b="1" u="sng" dirty="0">
                <a:solidFill>
                  <a:srgbClr val="FF0000"/>
                </a:solidFill>
              </a:rPr>
              <a:t>** توثيق كتاب لمؤلفين:</a:t>
            </a:r>
            <a:endParaRPr lang="en-US" dirty="0">
              <a:solidFill>
                <a:srgbClr val="FF0000"/>
              </a:solidFill>
            </a:endParaRPr>
          </a:p>
          <a:p>
            <a:r>
              <a:rPr lang="ar-SA" b="1" dirty="0"/>
              <a:t>في داخل </a:t>
            </a:r>
            <a:r>
              <a:rPr lang="ar-SA" b="1" dirty="0">
                <a:solidFill>
                  <a:srgbClr val="FF0000"/>
                </a:solidFill>
              </a:rPr>
              <a:t>المتن يتم كتابة </a:t>
            </a:r>
            <a:r>
              <a:rPr lang="ar-SA" b="1" dirty="0"/>
              <a:t>(لقب المؤلف1و لقب المؤلف 2، سنة النشر)</a:t>
            </a:r>
            <a:endParaRPr lang="en-US" dirty="0"/>
          </a:p>
          <a:p>
            <a:r>
              <a:rPr lang="ar-SA" dirty="0"/>
              <a:t>(المعايطة و عبدالسلام، 2004)</a:t>
            </a:r>
            <a:endParaRPr lang="en-US" dirty="0"/>
          </a:p>
          <a:p>
            <a:r>
              <a:rPr lang="ar-SA" b="1" dirty="0"/>
              <a:t>و </a:t>
            </a:r>
            <a:r>
              <a:rPr lang="ar-SA" b="1" dirty="0">
                <a:solidFill>
                  <a:srgbClr val="FF0000"/>
                </a:solidFill>
              </a:rPr>
              <a:t>في المراجع </a:t>
            </a:r>
            <a:r>
              <a:rPr lang="ar-SA" b="1" dirty="0"/>
              <a:t>تكتب بهذه الطريقة:</a:t>
            </a:r>
            <a:endParaRPr lang="en-US" dirty="0"/>
          </a:p>
          <a:p>
            <a:r>
              <a:rPr lang="ar-SA" dirty="0"/>
              <a:t>المعايطة، خليل و عبدالسلام، محمد. (2004). </a:t>
            </a:r>
            <a:r>
              <a:rPr lang="ar-SA" i="1" dirty="0"/>
              <a:t>الموهبة و التفوق</a:t>
            </a:r>
            <a:r>
              <a:rPr lang="ar-SA" dirty="0"/>
              <a:t>. عمان: دار </a:t>
            </a:r>
            <a:r>
              <a:rPr lang="ar-SA" dirty="0" smtClean="0"/>
              <a:t>الفكر للطباعة  </a:t>
            </a:r>
            <a:r>
              <a:rPr lang="en-US" dirty="0" smtClean="0"/>
              <a:t>        </a:t>
            </a:r>
            <a:r>
              <a:rPr lang="ar-SA" dirty="0" smtClean="0"/>
              <a:t>والنشر </a:t>
            </a:r>
            <a:r>
              <a:rPr lang="ar-SA" dirty="0"/>
              <a:t>و التوزيع.</a:t>
            </a:r>
            <a:endParaRPr lang="en-US" dirty="0"/>
          </a:p>
          <a:p>
            <a:pPr algn="l" rtl="0"/>
            <a:r>
              <a:rPr lang="en-US" dirty="0"/>
              <a:t>Smith,C.,&amp;</a:t>
            </a:r>
            <a:r>
              <a:rPr lang="en-US" dirty="0" err="1"/>
              <a:t>Laslett</a:t>
            </a:r>
            <a:r>
              <a:rPr lang="en-US" dirty="0"/>
              <a:t> ,R. (1993).</a:t>
            </a:r>
            <a:r>
              <a:rPr lang="en-US" i="1" dirty="0" err="1"/>
              <a:t>Effectiveclassroom</a:t>
            </a:r>
            <a:r>
              <a:rPr lang="en-US" i="1" dirty="0"/>
              <a:t> </a:t>
            </a:r>
            <a:r>
              <a:rPr lang="en-US" i="1" dirty="0" smtClean="0"/>
              <a:t>management</a:t>
            </a:r>
          </a:p>
          <a:p>
            <a:pPr algn="l" rtl="0"/>
            <a:r>
              <a:rPr lang="en-US" i="1" dirty="0" smtClean="0"/>
              <a:t>       </a:t>
            </a:r>
            <a:r>
              <a:rPr lang="en-US" i="1" dirty="0" err="1"/>
              <a:t>Ateacher’sguide</a:t>
            </a:r>
            <a:r>
              <a:rPr lang="en-US" dirty="0"/>
              <a:t>(2nded.).</a:t>
            </a:r>
            <a:r>
              <a:rPr lang="en-US" dirty="0" err="1"/>
              <a:t>London:Routledge</a:t>
            </a:r>
            <a:r>
              <a:rPr lang="en-US" i="1" dirty="0"/>
              <a:t>  </a:t>
            </a:r>
            <a:r>
              <a:rPr lang="en-US" dirty="0" smtClean="0"/>
              <a:t>.   </a:t>
            </a:r>
            <a:endParaRPr lang="en-US" dirty="0"/>
          </a:p>
        </p:txBody>
      </p:sp>
      <p:sp>
        <p:nvSpPr>
          <p:cNvPr id="4" name="Footer Placeholder 3"/>
          <p:cNvSpPr>
            <a:spLocks noGrp="1"/>
          </p:cNvSpPr>
          <p:nvPr>
            <p:ph type="ftr" sz="quarter" idx="11"/>
          </p:nvPr>
        </p:nvSpPr>
        <p:spPr/>
        <p:txBody>
          <a:bodyPr/>
          <a:lstStyle/>
          <a:p>
            <a:r>
              <a:rPr lang="ar-SA" dirty="0" smtClean="0"/>
              <a:t>قواعد الكتابة و التوثيق</a:t>
            </a:r>
            <a:endParaRPr lang="en-US" dirty="0"/>
          </a:p>
        </p:txBody>
      </p:sp>
    </p:spTree>
    <p:extLst>
      <p:ext uri="{BB962C8B-B14F-4D97-AF65-F5344CB8AC3E}">
        <p14:creationId xmlns:p14="http://schemas.microsoft.com/office/powerpoint/2010/main" val="37257567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en-US" dirty="0"/>
          </a:p>
        </p:txBody>
      </p:sp>
      <p:sp>
        <p:nvSpPr>
          <p:cNvPr id="3" name="Content Placeholder 2"/>
          <p:cNvSpPr>
            <a:spLocks noGrp="1"/>
          </p:cNvSpPr>
          <p:nvPr>
            <p:ph idx="1"/>
          </p:nvPr>
        </p:nvSpPr>
        <p:spPr/>
        <p:txBody>
          <a:bodyPr/>
          <a:lstStyle/>
          <a:p>
            <a:r>
              <a:rPr lang="ar-SA" b="1" dirty="0">
                <a:solidFill>
                  <a:srgbClr val="FF0000"/>
                </a:solidFill>
              </a:rPr>
              <a:t>توثيق كتاب لثلاث مؤلفين أو أربعة أو خمس </a:t>
            </a:r>
            <a:r>
              <a:rPr lang="ar-SA" b="1" dirty="0" smtClean="0">
                <a:solidFill>
                  <a:srgbClr val="FF0000"/>
                </a:solidFill>
              </a:rPr>
              <a:t>:</a:t>
            </a:r>
          </a:p>
          <a:p>
            <a:pPr marL="0">
              <a:lnSpc>
                <a:spcPct val="115000"/>
              </a:lnSpc>
              <a:spcBef>
                <a:spcPts val="0"/>
              </a:spcBef>
              <a:spcAft>
                <a:spcPts val="1000"/>
              </a:spcAft>
              <a:tabLst>
                <a:tab pos="90170" algn="r"/>
                <a:tab pos="450215" algn="r"/>
              </a:tabLst>
            </a:pPr>
            <a:r>
              <a:rPr lang="ar-SA" b="1" dirty="0">
                <a:solidFill>
                  <a:srgbClr val="003760"/>
                </a:solidFill>
                <a:latin typeface="Calibri"/>
                <a:ea typeface="Times New Roman"/>
                <a:cs typeface="Arial"/>
              </a:rPr>
              <a:t>في قائمة المراجع يتم الكتاب:</a:t>
            </a:r>
            <a:endParaRPr lang="en-US" sz="1400" b="1" dirty="0">
              <a:solidFill>
                <a:srgbClr val="003760"/>
              </a:solidFill>
              <a:latin typeface="Calibri"/>
              <a:ea typeface="Times New Roman"/>
              <a:cs typeface="Arial"/>
            </a:endParaRPr>
          </a:p>
          <a:p>
            <a:pPr marL="0" algn="l">
              <a:lnSpc>
                <a:spcPct val="115000"/>
              </a:lnSpc>
              <a:spcBef>
                <a:spcPts val="0"/>
              </a:spcBef>
              <a:spcAft>
                <a:spcPts val="1000"/>
              </a:spcAft>
              <a:tabLst>
                <a:tab pos="90170" algn="r"/>
                <a:tab pos="450215" algn="r"/>
              </a:tabLst>
            </a:pPr>
            <a:r>
              <a:rPr lang="en-US" b="1" dirty="0">
                <a:solidFill>
                  <a:srgbClr val="003760"/>
                </a:solidFill>
                <a:latin typeface="Calibri"/>
                <a:ea typeface="Times New Roman"/>
                <a:cs typeface="Arial"/>
              </a:rPr>
              <a:t>Seeley, R., </a:t>
            </a:r>
            <a:r>
              <a:rPr lang="en-US" b="1" dirty="0" err="1">
                <a:solidFill>
                  <a:srgbClr val="003760"/>
                </a:solidFill>
                <a:latin typeface="Calibri"/>
                <a:ea typeface="Times New Roman"/>
                <a:cs typeface="Arial"/>
              </a:rPr>
              <a:t>VanPutte</a:t>
            </a:r>
            <a:r>
              <a:rPr lang="en-US" b="1" dirty="0">
                <a:solidFill>
                  <a:srgbClr val="003760"/>
                </a:solidFill>
                <a:latin typeface="Calibri"/>
                <a:ea typeface="Times New Roman"/>
                <a:cs typeface="Arial"/>
              </a:rPr>
              <a:t>, C., Regan, J., &amp; Russo, A. (2011)</a:t>
            </a:r>
            <a:r>
              <a:rPr lang="en-US" b="1" i="1" dirty="0">
                <a:solidFill>
                  <a:srgbClr val="003760"/>
                </a:solidFill>
                <a:latin typeface="Calibri"/>
                <a:ea typeface="Times New Roman"/>
                <a:cs typeface="Arial"/>
              </a:rPr>
              <a:t>.Seeley’s anatomy &amp; </a:t>
            </a:r>
            <a:endParaRPr lang="en-US" sz="1400" b="1" dirty="0">
              <a:solidFill>
                <a:srgbClr val="003760"/>
              </a:solidFill>
              <a:latin typeface="Calibri"/>
              <a:ea typeface="Times New Roman"/>
              <a:cs typeface="Arial"/>
            </a:endParaRPr>
          </a:p>
          <a:p>
            <a:pPr marL="0" algn="l">
              <a:lnSpc>
                <a:spcPct val="115000"/>
              </a:lnSpc>
              <a:spcBef>
                <a:spcPts val="0"/>
              </a:spcBef>
              <a:spcAft>
                <a:spcPts val="1000"/>
              </a:spcAft>
              <a:tabLst>
                <a:tab pos="90170" algn="r"/>
                <a:tab pos="450215" algn="r"/>
              </a:tabLst>
            </a:pPr>
            <a:r>
              <a:rPr lang="ar-SA" b="1" dirty="0">
                <a:solidFill>
                  <a:srgbClr val="003760"/>
                </a:solidFill>
                <a:latin typeface="Calibri"/>
                <a:ea typeface="Times New Roman"/>
                <a:cs typeface="Arial"/>
              </a:rPr>
              <a:t>      </a:t>
            </a:r>
            <a:r>
              <a:rPr lang="en-US" b="1" dirty="0">
                <a:solidFill>
                  <a:srgbClr val="003760"/>
                </a:solidFill>
                <a:latin typeface="Calibri"/>
                <a:ea typeface="Times New Roman"/>
                <a:cs typeface="Arial"/>
              </a:rPr>
              <a:t>          </a:t>
            </a:r>
            <a:r>
              <a:rPr lang="en-US" b="1" i="1" dirty="0">
                <a:solidFill>
                  <a:srgbClr val="003760"/>
                </a:solidFill>
                <a:latin typeface="Calibri"/>
                <a:ea typeface="Times New Roman"/>
                <a:cs typeface="Arial"/>
              </a:rPr>
              <a:t>physiology</a:t>
            </a:r>
            <a:r>
              <a:rPr lang="en-US" b="1" dirty="0">
                <a:solidFill>
                  <a:srgbClr val="003760"/>
                </a:solidFill>
                <a:latin typeface="Calibri"/>
                <a:ea typeface="Times New Roman"/>
                <a:cs typeface="Arial"/>
              </a:rPr>
              <a:t>. New York, NY: McGraw-Hill. </a:t>
            </a:r>
            <a:endParaRPr lang="en-US" sz="1400" b="1" dirty="0">
              <a:solidFill>
                <a:srgbClr val="003760"/>
              </a:solidFill>
              <a:latin typeface="Calibri"/>
              <a:ea typeface="Times New Roman"/>
              <a:cs typeface="Arial"/>
            </a:endParaRPr>
          </a:p>
          <a:p>
            <a:pPr marL="0" algn="l">
              <a:lnSpc>
                <a:spcPct val="115000"/>
              </a:lnSpc>
              <a:spcBef>
                <a:spcPts val="0"/>
              </a:spcBef>
              <a:spcAft>
                <a:spcPts val="1000"/>
              </a:spcAft>
              <a:tabLst>
                <a:tab pos="90170" algn="r"/>
                <a:tab pos="450215" algn="r"/>
              </a:tabLst>
            </a:pPr>
            <a:r>
              <a:rPr lang="en-US" b="1" dirty="0" err="1">
                <a:solidFill>
                  <a:srgbClr val="003760"/>
                </a:solidFill>
                <a:latin typeface="Calibri"/>
                <a:ea typeface="Times New Roman"/>
                <a:cs typeface="Arial"/>
              </a:rPr>
              <a:t>Bulliet</a:t>
            </a:r>
            <a:r>
              <a:rPr lang="en-US" b="1" dirty="0">
                <a:solidFill>
                  <a:srgbClr val="003760"/>
                </a:solidFill>
                <a:latin typeface="Calibri"/>
                <a:ea typeface="Times New Roman"/>
                <a:cs typeface="Arial"/>
              </a:rPr>
              <a:t>, R. W., </a:t>
            </a:r>
            <a:r>
              <a:rPr lang="en-US" b="1" dirty="0" err="1">
                <a:solidFill>
                  <a:srgbClr val="003760"/>
                </a:solidFill>
                <a:latin typeface="Calibri"/>
                <a:ea typeface="Times New Roman"/>
                <a:cs typeface="Arial"/>
              </a:rPr>
              <a:t>Crossley</a:t>
            </a:r>
            <a:r>
              <a:rPr lang="en-US" b="1" dirty="0">
                <a:solidFill>
                  <a:srgbClr val="003760"/>
                </a:solidFill>
                <a:latin typeface="Calibri"/>
                <a:ea typeface="Times New Roman"/>
                <a:cs typeface="Arial"/>
              </a:rPr>
              <a:t>, P. K., </a:t>
            </a:r>
            <a:r>
              <a:rPr lang="en-US" b="1" dirty="0" err="1">
                <a:solidFill>
                  <a:srgbClr val="003760"/>
                </a:solidFill>
                <a:latin typeface="Calibri"/>
                <a:ea typeface="Times New Roman"/>
                <a:cs typeface="Arial"/>
              </a:rPr>
              <a:t>Headrick</a:t>
            </a:r>
            <a:r>
              <a:rPr lang="en-US" b="1" dirty="0">
                <a:solidFill>
                  <a:srgbClr val="003760"/>
                </a:solidFill>
                <a:latin typeface="Calibri"/>
                <a:ea typeface="Times New Roman"/>
                <a:cs typeface="Arial"/>
              </a:rPr>
              <a:t>, D. R., Hirsch, S. W., Johnson, L. L., </a:t>
            </a:r>
            <a:endParaRPr lang="en-US" sz="1400" b="1" dirty="0">
              <a:solidFill>
                <a:srgbClr val="003760"/>
              </a:solidFill>
              <a:latin typeface="Calibri"/>
              <a:ea typeface="Times New Roman"/>
              <a:cs typeface="Arial"/>
            </a:endParaRPr>
          </a:p>
          <a:p>
            <a:pPr marL="0" algn="l">
              <a:lnSpc>
                <a:spcPct val="115000"/>
              </a:lnSpc>
              <a:spcBef>
                <a:spcPts val="0"/>
              </a:spcBef>
              <a:spcAft>
                <a:spcPts val="1000"/>
              </a:spcAft>
              <a:tabLst>
                <a:tab pos="90170" algn="r"/>
                <a:tab pos="450215" algn="r"/>
              </a:tabLst>
            </a:pPr>
            <a:r>
              <a:rPr lang="en-US" b="1" dirty="0">
                <a:solidFill>
                  <a:srgbClr val="003760"/>
                </a:solidFill>
                <a:latin typeface="Calibri"/>
                <a:ea typeface="Times New Roman"/>
                <a:cs typeface="Arial"/>
              </a:rPr>
              <a:t>          &amp; Northrup, D. (2011). </a:t>
            </a:r>
            <a:r>
              <a:rPr lang="en-US" b="1" i="1" dirty="0">
                <a:solidFill>
                  <a:srgbClr val="003760"/>
                </a:solidFill>
                <a:latin typeface="Calibri"/>
                <a:ea typeface="Times New Roman"/>
                <a:cs typeface="Arial"/>
              </a:rPr>
              <a:t>The earth and its peoples: A global history </a:t>
            </a:r>
            <a:r>
              <a:rPr lang="en-US" b="1" dirty="0">
                <a:solidFill>
                  <a:srgbClr val="003760"/>
                </a:solidFill>
                <a:latin typeface="Calibri"/>
                <a:ea typeface="Times New Roman"/>
                <a:cs typeface="Arial"/>
              </a:rPr>
              <a:t>(5th ed.). </a:t>
            </a:r>
            <a:r>
              <a:rPr lang="en-US" b="1" dirty="0" err="1" smtClean="0">
                <a:solidFill>
                  <a:srgbClr val="003760"/>
                </a:solidFill>
                <a:latin typeface="Calibri"/>
                <a:ea typeface="Times New Roman"/>
                <a:cs typeface="Arial"/>
              </a:rPr>
              <a:t>Boston,MA</a:t>
            </a:r>
            <a:r>
              <a:rPr lang="en-US" b="1" dirty="0">
                <a:solidFill>
                  <a:srgbClr val="003760"/>
                </a:solidFill>
                <a:latin typeface="Calibri"/>
                <a:ea typeface="Times New Roman"/>
                <a:cs typeface="Arial"/>
              </a:rPr>
              <a:t>: Wadsworth.   </a:t>
            </a:r>
            <a:r>
              <a:rPr lang="ar-SA" b="1" dirty="0">
                <a:solidFill>
                  <a:srgbClr val="003760"/>
                </a:solidFill>
                <a:latin typeface="Calibri"/>
                <a:ea typeface="Times New Roman"/>
                <a:cs typeface="Arial"/>
              </a:rPr>
              <a:t>    </a:t>
            </a:r>
            <a:r>
              <a:rPr lang="en-US" b="1" dirty="0">
                <a:solidFill>
                  <a:srgbClr val="003760"/>
                </a:solidFill>
                <a:latin typeface="Calibri"/>
                <a:ea typeface="Times New Roman"/>
                <a:cs typeface="Arial"/>
              </a:rPr>
              <a:t>     </a:t>
            </a:r>
            <a:endParaRPr lang="en-US" sz="1400" b="1" dirty="0">
              <a:solidFill>
                <a:srgbClr val="003760"/>
              </a:solidFill>
              <a:latin typeface="Calibri"/>
              <a:ea typeface="Times New Roman"/>
              <a:cs typeface="Arial"/>
            </a:endParaRPr>
          </a:p>
          <a:p>
            <a:endParaRPr lang="en-US" b="1" dirty="0">
              <a:solidFill>
                <a:srgbClr val="003760"/>
              </a:solidFill>
            </a:endParaRPr>
          </a:p>
        </p:txBody>
      </p:sp>
      <p:sp>
        <p:nvSpPr>
          <p:cNvPr id="4" name="Footer Placeholder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41980993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4189228" y="2133600"/>
            <a:ext cx="7315384" cy="3777622"/>
          </a:xfrm>
        </p:spPr>
        <p:txBody>
          <a:bodyPr>
            <a:normAutofit fontScale="92500" lnSpcReduction="20000"/>
          </a:bodyPr>
          <a:lstStyle/>
          <a:p>
            <a:pPr marL="0" lvl="0" indent="0" algn="just" defTabSz="914400">
              <a:spcBef>
                <a:spcPct val="20000"/>
              </a:spcBef>
              <a:buClrTx/>
              <a:buNone/>
            </a:pPr>
            <a:endParaRPr lang="ar-AE" sz="2800" b="1" dirty="0">
              <a:solidFill>
                <a:prstClr val="black"/>
              </a:solidFill>
              <a:latin typeface="Calibri"/>
              <a:cs typeface="Arial" panose="020B0604020202020204" pitchFamily="34" charset="0"/>
            </a:endParaRPr>
          </a:p>
          <a:p>
            <a:pPr marL="0" lvl="0" indent="0" algn="just" defTabSz="914400">
              <a:spcBef>
                <a:spcPct val="20000"/>
              </a:spcBef>
              <a:buClrTx/>
              <a:buNone/>
            </a:pPr>
            <a:r>
              <a:rPr lang="en-GB" sz="2800" b="1" dirty="0">
                <a:solidFill>
                  <a:srgbClr val="4F81BD">
                    <a:lumMod val="50000"/>
                  </a:srgbClr>
                </a:solidFill>
                <a:latin typeface="Calibri"/>
              </a:rPr>
              <a:t> </a:t>
            </a:r>
            <a:endParaRPr lang="ar-AE" sz="2800" b="1" dirty="0">
              <a:solidFill>
                <a:prstClr val="black"/>
              </a:solidFill>
              <a:latin typeface="Calibri"/>
              <a:cs typeface="Arial" panose="020B0604020202020204" pitchFamily="34" charset="0"/>
            </a:endParaRPr>
          </a:p>
          <a:p>
            <a:pPr marL="0" lvl="0" indent="0" algn="just" defTabSz="914400">
              <a:spcBef>
                <a:spcPct val="20000"/>
              </a:spcBef>
              <a:buClrTx/>
              <a:buNone/>
            </a:pPr>
            <a:r>
              <a:rPr lang="en-GB" sz="2800" b="1" dirty="0">
                <a:solidFill>
                  <a:srgbClr val="4F81BD">
                    <a:lumMod val="50000"/>
                  </a:srgbClr>
                </a:solidFill>
                <a:latin typeface="Calibri"/>
              </a:rPr>
              <a:t> </a:t>
            </a:r>
            <a:r>
              <a:rPr lang="ar-SA" sz="2800" b="1" dirty="0">
                <a:solidFill>
                  <a:srgbClr val="FF0000"/>
                </a:solidFill>
                <a:latin typeface="Calibri"/>
                <a:cs typeface="Arial" panose="020B0604020202020204" pitchFamily="34" charset="0"/>
              </a:rPr>
              <a:t>(</a:t>
            </a:r>
            <a:r>
              <a:rPr lang="ar-SA" sz="2800" b="1" dirty="0" smtClean="0">
                <a:solidFill>
                  <a:srgbClr val="FF0000"/>
                </a:solidFill>
                <a:latin typeface="Calibri"/>
                <a:cs typeface="Arial" panose="020B0604020202020204" pitchFamily="34" charset="0"/>
              </a:rPr>
              <a:t>2-3-</a:t>
            </a:r>
            <a:r>
              <a:rPr lang="en-US" sz="2800" b="1" dirty="0" smtClean="0">
                <a:solidFill>
                  <a:srgbClr val="FF0000"/>
                </a:solidFill>
                <a:latin typeface="Calibri"/>
                <a:cs typeface="Arial" panose="020B0604020202020204" pitchFamily="34" charset="0"/>
              </a:rPr>
              <a:t>6</a:t>
            </a:r>
            <a:r>
              <a:rPr lang="ar-SA" sz="2800" b="1" dirty="0" smtClean="0">
                <a:solidFill>
                  <a:srgbClr val="FF0000"/>
                </a:solidFill>
                <a:latin typeface="Calibri"/>
                <a:cs typeface="Arial" panose="020B0604020202020204" pitchFamily="34" charset="0"/>
              </a:rPr>
              <a:t>)-</a:t>
            </a:r>
            <a:r>
              <a:rPr lang="ar-SA" sz="2800" b="1" dirty="0">
                <a:solidFill>
                  <a:srgbClr val="FF0000"/>
                </a:solidFill>
                <a:latin typeface="Calibri"/>
                <a:cs typeface="Arial" panose="020B0604020202020204" pitchFamily="34" charset="0"/>
              </a:rPr>
              <a:t>توثيق كتاب له أكثر من طبعة :</a:t>
            </a:r>
            <a:endParaRPr lang="en-GB" sz="2800" b="1" dirty="0">
              <a:solidFill>
                <a:srgbClr val="FF0000"/>
              </a:solidFill>
              <a:latin typeface="Calibri"/>
            </a:endParaRPr>
          </a:p>
          <a:p>
            <a:pPr marL="0" lvl="0" indent="0" algn="just" defTabSz="914400">
              <a:spcBef>
                <a:spcPct val="20000"/>
              </a:spcBef>
              <a:buClrTx/>
              <a:buNone/>
            </a:pPr>
            <a:r>
              <a:rPr lang="ar-SA" sz="2800" dirty="0">
                <a:solidFill>
                  <a:srgbClr val="002060"/>
                </a:solidFill>
                <a:latin typeface="Calibri"/>
                <a:cs typeface="Arial" panose="020B0604020202020204" pitchFamily="34" charset="0"/>
              </a:rPr>
              <a:t>عند توثيق كتاب له </a:t>
            </a:r>
            <a:r>
              <a:rPr lang="ar-SA" sz="2800" b="1" dirty="0">
                <a:solidFill>
                  <a:srgbClr val="002060"/>
                </a:solidFill>
                <a:latin typeface="Calibri"/>
                <a:cs typeface="Arial" panose="020B0604020202020204" pitchFamily="34" charset="0"/>
              </a:rPr>
              <a:t>عدة طبعات </a:t>
            </a:r>
            <a:r>
              <a:rPr lang="ar-SA" sz="2800" dirty="0">
                <a:solidFill>
                  <a:srgbClr val="002060"/>
                </a:solidFill>
                <a:latin typeface="Calibri"/>
                <a:cs typeface="Arial" panose="020B0604020202020204" pitchFamily="34" charset="0"/>
              </a:rPr>
              <a:t>،يضاف رقم الطبعة بين قوين بعد عنوان الكتاب .</a:t>
            </a:r>
            <a:endParaRPr lang="en-GB" sz="2800" dirty="0">
              <a:solidFill>
                <a:srgbClr val="002060"/>
              </a:solidFill>
              <a:latin typeface="Calibri"/>
            </a:endParaRPr>
          </a:p>
          <a:p>
            <a:pPr marL="0" lvl="0" indent="0" algn="just" defTabSz="914400">
              <a:spcBef>
                <a:spcPct val="20000"/>
              </a:spcBef>
              <a:buClrTx/>
              <a:buNone/>
            </a:pPr>
            <a:endParaRPr lang="ar-AE" sz="2800" b="1" dirty="0">
              <a:solidFill>
                <a:srgbClr val="002060"/>
              </a:solidFill>
              <a:latin typeface="Calibri"/>
              <a:cs typeface="Arial" panose="020B0604020202020204" pitchFamily="34" charset="0"/>
            </a:endParaRPr>
          </a:p>
          <a:p>
            <a:pPr marL="0" lvl="0" indent="0" algn="just" defTabSz="914400">
              <a:spcBef>
                <a:spcPct val="20000"/>
              </a:spcBef>
              <a:buClrTx/>
              <a:buNone/>
            </a:pPr>
            <a:r>
              <a:rPr lang="ar-SA" sz="2800" b="1" dirty="0">
                <a:solidFill>
                  <a:srgbClr val="002060"/>
                </a:solidFill>
                <a:latin typeface="Calibri"/>
                <a:cs typeface="Arial" panose="020B0604020202020204" pitchFamily="34" charset="0"/>
              </a:rPr>
              <a:t>مثال :</a:t>
            </a:r>
            <a:endParaRPr lang="en-GB" sz="2800" dirty="0">
              <a:solidFill>
                <a:srgbClr val="002060"/>
              </a:solidFill>
              <a:latin typeface="Calibri"/>
            </a:endParaRPr>
          </a:p>
          <a:p>
            <a:pPr marL="0" lvl="0" indent="0" algn="just" defTabSz="914400" rtl="0">
              <a:spcBef>
                <a:spcPct val="20000"/>
              </a:spcBef>
              <a:buClrTx/>
              <a:buNone/>
            </a:pPr>
            <a:r>
              <a:rPr lang="en-GB" sz="2800" dirty="0">
                <a:solidFill>
                  <a:srgbClr val="002060"/>
                </a:solidFill>
                <a:latin typeface="Calibri"/>
              </a:rPr>
              <a:t>Gregory, G., &amp; Parry, T. (2006).</a:t>
            </a:r>
            <a:r>
              <a:rPr lang="en-GB" sz="2800" i="1" dirty="0">
                <a:solidFill>
                  <a:srgbClr val="002060"/>
                </a:solidFill>
                <a:latin typeface="Calibri"/>
              </a:rPr>
              <a:t>Designing brain-</a:t>
            </a:r>
            <a:r>
              <a:rPr lang="ar-AE" sz="2800" i="1" dirty="0">
                <a:solidFill>
                  <a:srgbClr val="002060"/>
                </a:solidFill>
                <a:latin typeface="Calibri"/>
                <a:cs typeface="Arial" panose="020B0604020202020204" pitchFamily="34" charset="0"/>
              </a:rPr>
              <a:t>	</a:t>
            </a:r>
            <a:r>
              <a:rPr lang="en-GB" sz="2800" i="1" dirty="0">
                <a:solidFill>
                  <a:srgbClr val="002060"/>
                </a:solidFill>
                <a:latin typeface="Calibri"/>
              </a:rPr>
              <a:t>compatible learning </a:t>
            </a:r>
            <a:r>
              <a:rPr lang="en-GB" sz="2800" dirty="0">
                <a:solidFill>
                  <a:srgbClr val="002060"/>
                </a:solidFill>
                <a:latin typeface="Calibri"/>
              </a:rPr>
              <a:t>(3rd ed.). Thousand Oaks, </a:t>
            </a:r>
            <a:r>
              <a:rPr lang="ar-AE" sz="2800" dirty="0">
                <a:solidFill>
                  <a:srgbClr val="002060"/>
                </a:solidFill>
                <a:latin typeface="Calibri"/>
                <a:cs typeface="Arial" panose="020B0604020202020204" pitchFamily="34" charset="0"/>
              </a:rPr>
              <a:t>	</a:t>
            </a:r>
            <a:r>
              <a:rPr lang="en-GB" sz="2800" dirty="0">
                <a:solidFill>
                  <a:srgbClr val="002060"/>
                </a:solidFill>
                <a:latin typeface="Calibri"/>
              </a:rPr>
              <a:t>CA: Corwin</a:t>
            </a:r>
            <a:r>
              <a:rPr lang="en-GB" sz="2800" dirty="0">
                <a:solidFill>
                  <a:prstClr val="black"/>
                </a:solidFill>
                <a:latin typeface="Calibri"/>
              </a:rPr>
              <a:t>. </a:t>
            </a: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5953060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2589212" y="2133600"/>
            <a:ext cx="8915400" cy="4160520"/>
          </a:xfrm>
        </p:spPr>
        <p:txBody>
          <a:bodyPr>
            <a:normAutofit fontScale="92500" lnSpcReduction="20000"/>
          </a:bodyPr>
          <a:lstStyle/>
          <a:p>
            <a:pPr marL="0" lvl="0" indent="0" algn="just" defTabSz="914400">
              <a:spcBef>
                <a:spcPct val="20000"/>
              </a:spcBef>
              <a:buClrTx/>
              <a:buNone/>
            </a:pPr>
            <a:r>
              <a:rPr lang="en-GB" sz="2800" b="1" dirty="0">
                <a:solidFill>
                  <a:srgbClr val="002060"/>
                </a:solidFill>
                <a:latin typeface="Arial" panose="020B0604020202020204" pitchFamily="34" charset="0"/>
                <a:cs typeface="Arial" panose="020B0604020202020204" pitchFamily="34" charset="0"/>
              </a:rPr>
              <a:t> </a:t>
            </a:r>
            <a:r>
              <a:rPr lang="ar-SA" sz="2800" b="1" dirty="0">
                <a:solidFill>
                  <a:srgbClr val="FF0000"/>
                </a:solidFill>
                <a:latin typeface="Arial" panose="020B0604020202020204" pitchFamily="34" charset="0"/>
                <a:cs typeface="Arial" panose="020B0604020202020204" pitchFamily="34" charset="0"/>
              </a:rPr>
              <a:t>(</a:t>
            </a:r>
            <a:r>
              <a:rPr lang="ar-SA" sz="2800" b="1" dirty="0" smtClean="0">
                <a:solidFill>
                  <a:srgbClr val="FF0000"/>
                </a:solidFill>
                <a:latin typeface="Arial" panose="020B0604020202020204" pitchFamily="34" charset="0"/>
                <a:cs typeface="Arial" panose="020B0604020202020204" pitchFamily="34" charset="0"/>
              </a:rPr>
              <a:t>2-3-</a:t>
            </a:r>
            <a:r>
              <a:rPr lang="en-US" sz="2800" b="1" dirty="0" smtClean="0">
                <a:solidFill>
                  <a:srgbClr val="FF0000"/>
                </a:solidFill>
                <a:latin typeface="Arial" panose="020B0604020202020204" pitchFamily="34" charset="0"/>
                <a:cs typeface="Arial" panose="020B0604020202020204" pitchFamily="34" charset="0"/>
              </a:rPr>
              <a:t>7</a:t>
            </a:r>
            <a:r>
              <a:rPr lang="ar-SA" sz="2800" b="1" dirty="0" smtClean="0">
                <a:solidFill>
                  <a:srgbClr val="FF0000"/>
                </a:solidFill>
                <a:latin typeface="Arial" panose="020B0604020202020204" pitchFamily="34" charset="0"/>
                <a:cs typeface="Arial" panose="020B0604020202020204" pitchFamily="34" charset="0"/>
              </a:rPr>
              <a:t>)-</a:t>
            </a:r>
            <a:r>
              <a:rPr lang="ar-SA" sz="2800" b="1" dirty="0">
                <a:solidFill>
                  <a:srgbClr val="FF0000"/>
                </a:solidFill>
                <a:latin typeface="Arial" panose="020B0604020202020204" pitchFamily="34" charset="0"/>
                <a:cs typeface="Arial" panose="020B0604020202020204" pitchFamily="34" charset="0"/>
              </a:rPr>
              <a:t>توثيق فصل من كتاب :</a:t>
            </a:r>
            <a:endParaRPr lang="en-GB" sz="2800" b="1" dirty="0">
              <a:solidFill>
                <a:srgbClr val="FF0000"/>
              </a:solidFill>
              <a:latin typeface="Arial" panose="020B0604020202020204" pitchFamily="34" charset="0"/>
              <a:cs typeface="Arial" panose="020B0604020202020204" pitchFamily="34" charset="0"/>
            </a:endParaRPr>
          </a:p>
          <a:p>
            <a:pPr lvl="0" algn="just" defTabSz="914400">
              <a:spcBef>
                <a:spcPct val="20000"/>
              </a:spcBef>
              <a:buClrTx/>
              <a:buFont typeface="Arial" panose="020B0604020202020204" pitchFamily="34" charset="0"/>
              <a:buChar char="•"/>
            </a:pPr>
            <a:r>
              <a:rPr lang="ar-SA" sz="2800" dirty="0">
                <a:solidFill>
                  <a:srgbClr val="002060"/>
                </a:solidFill>
                <a:latin typeface="Arial" panose="020B0604020202020204" pitchFamily="34" charset="0"/>
                <a:cs typeface="Arial" panose="020B0604020202020204" pitchFamily="34" charset="0"/>
              </a:rPr>
              <a:t>عند توثيق فصل من كتاب يكتب اسم </a:t>
            </a:r>
            <a:r>
              <a:rPr lang="ar-SA" sz="2800" b="1" dirty="0">
                <a:solidFill>
                  <a:srgbClr val="002060"/>
                </a:solidFill>
                <a:latin typeface="Arial" panose="020B0604020202020204" pitchFamily="34" charset="0"/>
                <a:cs typeface="Arial" panose="020B0604020202020204" pitchFamily="34" charset="0"/>
              </a:rPr>
              <a:t>مؤلف الفصل </a:t>
            </a:r>
            <a:r>
              <a:rPr lang="ar-SA" sz="2800" dirty="0">
                <a:solidFill>
                  <a:srgbClr val="002060"/>
                </a:solidFill>
                <a:latin typeface="Arial" panose="020B0604020202020204" pitchFamily="34" charset="0"/>
                <a:cs typeface="Arial" panose="020B0604020202020204" pitchFamily="34" charset="0"/>
              </a:rPr>
              <a:t>(الاسم الأخير، ثم الأول.) ثم </a:t>
            </a:r>
            <a:r>
              <a:rPr lang="ar-SA" sz="2800" b="1" dirty="0">
                <a:solidFill>
                  <a:srgbClr val="002060"/>
                </a:solidFill>
                <a:latin typeface="Arial" panose="020B0604020202020204" pitchFamily="34" charset="0"/>
                <a:cs typeface="Arial" panose="020B0604020202020204" pitchFamily="34" charset="0"/>
              </a:rPr>
              <a:t>تاريخ النشر </a:t>
            </a:r>
            <a:r>
              <a:rPr lang="ar-SA" sz="2800" dirty="0">
                <a:solidFill>
                  <a:srgbClr val="002060"/>
                </a:solidFill>
                <a:latin typeface="Arial" panose="020B0604020202020204" pitchFamily="34" charset="0"/>
                <a:cs typeface="Arial" panose="020B0604020202020204" pitchFamily="34" charset="0"/>
              </a:rPr>
              <a:t>،ثم </a:t>
            </a:r>
            <a:r>
              <a:rPr lang="ar-SA" sz="2800" b="1" dirty="0">
                <a:solidFill>
                  <a:srgbClr val="002060"/>
                </a:solidFill>
                <a:latin typeface="Arial" panose="020B0604020202020204" pitchFamily="34" charset="0"/>
                <a:cs typeface="Arial" panose="020B0604020202020204" pitchFamily="34" charset="0"/>
              </a:rPr>
              <a:t>اسم الفصل </a:t>
            </a:r>
            <a:r>
              <a:rPr lang="ar-SA" sz="2800" dirty="0">
                <a:solidFill>
                  <a:srgbClr val="002060"/>
                </a:solidFill>
                <a:latin typeface="Arial" panose="020B0604020202020204" pitchFamily="34" charset="0"/>
                <a:cs typeface="Arial" panose="020B0604020202020204" pitchFamily="34" charset="0"/>
              </a:rPr>
              <a:t>،ثم تكتب بعده كلمة </a:t>
            </a:r>
            <a:r>
              <a:rPr lang="ar-SA" sz="2800" b="1" dirty="0">
                <a:solidFill>
                  <a:srgbClr val="FF0000"/>
                </a:solidFill>
                <a:latin typeface="Arial" panose="020B0604020202020204" pitchFamily="34" charset="0"/>
                <a:cs typeface="Arial" panose="020B0604020202020204" pitchFamily="34" charset="0"/>
              </a:rPr>
              <a:t>في</a:t>
            </a:r>
            <a:r>
              <a:rPr lang="ar-SA" sz="2800" dirty="0">
                <a:solidFill>
                  <a:srgbClr val="002060"/>
                </a:solidFill>
                <a:latin typeface="Arial" panose="020B0604020202020204" pitchFamily="34" charset="0"/>
                <a:cs typeface="Arial" panose="020B0604020202020204" pitchFamily="34" charset="0"/>
              </a:rPr>
              <a:t> واسم المحرر للكتاب (</a:t>
            </a:r>
            <a:r>
              <a:rPr lang="ar-SA" sz="2800" b="1" dirty="0">
                <a:solidFill>
                  <a:srgbClr val="002060"/>
                </a:solidFill>
                <a:latin typeface="Arial" panose="020B0604020202020204" pitchFamily="34" charset="0"/>
                <a:cs typeface="Arial" panose="020B0604020202020204" pitchFamily="34" charset="0"/>
              </a:rPr>
              <a:t>الاسم الأول. ثم الأخير</a:t>
            </a:r>
            <a:r>
              <a:rPr lang="ar-SA" sz="2800" dirty="0">
                <a:solidFill>
                  <a:srgbClr val="002060"/>
                </a:solidFill>
                <a:latin typeface="Arial" panose="020B0604020202020204" pitchFamily="34" charset="0"/>
                <a:cs typeface="Arial" panose="020B0604020202020204" pitchFamily="34" charset="0"/>
              </a:rPr>
              <a:t>،) ، وبعدها يكتب </a:t>
            </a:r>
            <a:r>
              <a:rPr lang="ar-SA" sz="2800" b="1" dirty="0">
                <a:solidFill>
                  <a:srgbClr val="002060"/>
                </a:solidFill>
                <a:latin typeface="Arial" panose="020B0604020202020204" pitchFamily="34" charset="0"/>
                <a:cs typeface="Arial" panose="020B0604020202020204" pitchFamily="34" charset="0"/>
              </a:rPr>
              <a:t>عنوان الكتاب </a:t>
            </a:r>
            <a:r>
              <a:rPr lang="ar-SA" sz="2800" b="1" dirty="0" smtClean="0">
                <a:solidFill>
                  <a:srgbClr val="002060"/>
                </a:solidFill>
                <a:latin typeface="Arial" panose="020B0604020202020204" pitchFamily="34" charset="0"/>
                <a:cs typeface="Arial" panose="020B0604020202020204" pitchFamily="34" charset="0"/>
              </a:rPr>
              <a:t>بخط مائل </a:t>
            </a:r>
            <a:r>
              <a:rPr lang="ar-SA" sz="2800" dirty="0" smtClean="0">
                <a:solidFill>
                  <a:srgbClr val="002060"/>
                </a:solidFill>
                <a:latin typeface="Arial" panose="020B0604020202020204" pitchFamily="34" charset="0"/>
                <a:cs typeface="Arial" panose="020B0604020202020204" pitchFamily="34" charset="0"/>
              </a:rPr>
              <a:t>. </a:t>
            </a:r>
            <a:r>
              <a:rPr lang="ar-SA" sz="2800" dirty="0">
                <a:solidFill>
                  <a:srgbClr val="002060"/>
                </a:solidFill>
                <a:latin typeface="Arial" panose="020B0604020202020204" pitchFamily="34" charset="0"/>
                <a:cs typeface="Arial" panose="020B0604020202020204" pitchFamily="34" charset="0"/>
              </a:rPr>
              <a:t>و تكتب أرقام صفحات الفصل بين قوسين ،ثم مكان النشر والناشر </a:t>
            </a:r>
            <a:r>
              <a:rPr lang="ar-SA" sz="2800" dirty="0" smtClean="0">
                <a:solidFill>
                  <a:srgbClr val="002060"/>
                </a:solidFill>
                <a:latin typeface="Arial" panose="020B0604020202020204" pitchFamily="34" charset="0"/>
                <a:cs typeface="Arial" panose="020B0604020202020204" pitchFamily="34" charset="0"/>
              </a:rPr>
              <a:t>.</a:t>
            </a:r>
          </a:p>
          <a:p>
            <a:pPr lvl="0" algn="just" defTabSz="914400">
              <a:spcBef>
                <a:spcPct val="20000"/>
              </a:spcBef>
              <a:buClrTx/>
              <a:buFont typeface="Arial" panose="020B0604020202020204" pitchFamily="34" charset="0"/>
              <a:buChar char="•"/>
            </a:pPr>
            <a:r>
              <a:rPr lang="ar-SA" sz="2800" b="1" dirty="0">
                <a:solidFill>
                  <a:srgbClr val="FF0000"/>
                </a:solidFill>
              </a:rPr>
              <a:t>أذا كان الكتاب محرر </a:t>
            </a:r>
            <a:r>
              <a:rPr lang="ar-SA" sz="2800" b="1" dirty="0" smtClean="0">
                <a:solidFill>
                  <a:srgbClr val="FF0000"/>
                </a:solidFill>
              </a:rPr>
              <a:t>(</a:t>
            </a:r>
            <a:r>
              <a:rPr lang="en-US" sz="2800" b="1" dirty="0" smtClean="0">
                <a:solidFill>
                  <a:srgbClr val="FF0000"/>
                </a:solidFill>
              </a:rPr>
              <a:t>Editors</a:t>
            </a:r>
            <a:r>
              <a:rPr lang="ar-SA" sz="2800" b="1" dirty="0" smtClean="0">
                <a:solidFill>
                  <a:srgbClr val="FF0000"/>
                </a:solidFill>
              </a:rPr>
              <a:t>/</a:t>
            </a:r>
            <a:r>
              <a:rPr lang="en-US" sz="2800" b="1" dirty="0" smtClean="0">
                <a:solidFill>
                  <a:srgbClr val="FF0000"/>
                </a:solidFill>
              </a:rPr>
              <a:t> </a:t>
            </a:r>
            <a:r>
              <a:rPr lang="en-US" sz="2800" b="1" dirty="0">
                <a:solidFill>
                  <a:srgbClr val="FF0000"/>
                </a:solidFill>
              </a:rPr>
              <a:t>Editor</a:t>
            </a:r>
            <a:r>
              <a:rPr lang="ar-SA" sz="2800" b="1" dirty="0">
                <a:solidFill>
                  <a:srgbClr val="FF0000"/>
                </a:solidFill>
              </a:rPr>
              <a:t>) (</a:t>
            </a:r>
            <a:r>
              <a:rPr lang="en-US" sz="2800" b="1" dirty="0">
                <a:solidFill>
                  <a:srgbClr val="FF0000"/>
                </a:solidFill>
              </a:rPr>
              <a:t>Ed.</a:t>
            </a:r>
            <a:r>
              <a:rPr lang="ar-SA" sz="2800" b="1" dirty="0">
                <a:solidFill>
                  <a:srgbClr val="FF0000"/>
                </a:solidFill>
              </a:rPr>
              <a:t>) ( </a:t>
            </a:r>
            <a:r>
              <a:rPr lang="en-US" sz="2800" b="1" dirty="0">
                <a:solidFill>
                  <a:srgbClr val="FF0000"/>
                </a:solidFill>
              </a:rPr>
              <a:t>Eds.</a:t>
            </a:r>
            <a:r>
              <a:rPr lang="ar-SA" sz="2800" b="1" dirty="0">
                <a:solidFill>
                  <a:srgbClr val="FF0000"/>
                </a:solidFill>
              </a:rPr>
              <a:t>)</a:t>
            </a:r>
            <a:endParaRPr lang="en-GB" sz="2800" dirty="0">
              <a:solidFill>
                <a:srgbClr val="FF0000"/>
              </a:solidFill>
              <a:latin typeface="Arial" panose="020B0604020202020204" pitchFamily="34" charset="0"/>
              <a:cs typeface="Arial" panose="020B0604020202020204" pitchFamily="34" charset="0"/>
            </a:endParaRPr>
          </a:p>
          <a:p>
            <a:pPr marL="0" lvl="0" indent="0" algn="just" defTabSz="914400" rtl="0">
              <a:spcBef>
                <a:spcPct val="20000"/>
              </a:spcBef>
              <a:buClrTx/>
              <a:buNone/>
            </a:pPr>
            <a:r>
              <a:rPr lang="en-GB" sz="2800" dirty="0" err="1">
                <a:solidFill>
                  <a:srgbClr val="002060"/>
                </a:solidFill>
                <a:latin typeface="Arial" panose="020B0604020202020204" pitchFamily="34" charset="0"/>
                <a:cs typeface="Arial" panose="020B0604020202020204" pitchFamily="34" charset="0"/>
              </a:rPr>
              <a:t>Bergquist</a:t>
            </a:r>
            <a:r>
              <a:rPr lang="en-GB" sz="2800" dirty="0">
                <a:solidFill>
                  <a:srgbClr val="002060"/>
                </a:solidFill>
                <a:latin typeface="Arial" panose="020B0604020202020204" pitchFamily="34" charset="0"/>
                <a:cs typeface="Arial" panose="020B0604020202020204" pitchFamily="34" charset="0"/>
              </a:rPr>
              <a:t>, J. M. (1992). German Americans. In J. </a:t>
            </a:r>
            <a:r>
              <a:rPr lang="ar-AE" sz="2800" dirty="0">
                <a:solidFill>
                  <a:srgbClr val="002060"/>
                </a:solidFill>
                <a:latin typeface="Arial" panose="020B0604020202020204" pitchFamily="34" charset="0"/>
                <a:cs typeface="Arial" panose="020B0604020202020204" pitchFamily="34" charset="0"/>
              </a:rPr>
              <a:t>	</a:t>
            </a:r>
            <a:r>
              <a:rPr lang="en-GB" sz="2800" dirty="0" err="1">
                <a:solidFill>
                  <a:srgbClr val="002060"/>
                </a:solidFill>
                <a:latin typeface="Arial" panose="020B0604020202020204" pitchFamily="34" charset="0"/>
                <a:cs typeface="Arial" panose="020B0604020202020204" pitchFamily="34" charset="0"/>
              </a:rPr>
              <a:t>D.Buenker</a:t>
            </a:r>
            <a:r>
              <a:rPr lang="en-GB" sz="2800" dirty="0">
                <a:solidFill>
                  <a:srgbClr val="002060"/>
                </a:solidFill>
                <a:latin typeface="Arial" panose="020B0604020202020204" pitchFamily="34" charset="0"/>
                <a:cs typeface="Arial" panose="020B0604020202020204" pitchFamily="34" charset="0"/>
              </a:rPr>
              <a:t>&amp; L. A. Ratner (Eds.),</a:t>
            </a:r>
            <a:r>
              <a:rPr lang="en-GB" sz="2800" i="1" dirty="0">
                <a:solidFill>
                  <a:srgbClr val="002060"/>
                </a:solidFill>
                <a:latin typeface="Arial" panose="020B0604020202020204" pitchFamily="34" charset="0"/>
                <a:cs typeface="Arial" panose="020B0604020202020204" pitchFamily="34" charset="0"/>
              </a:rPr>
              <a:t>Multiculturalism </a:t>
            </a:r>
            <a:r>
              <a:rPr lang="ar-AE" sz="2800" i="1" dirty="0">
                <a:solidFill>
                  <a:srgbClr val="002060"/>
                </a:solidFill>
                <a:latin typeface="Arial" panose="020B0604020202020204" pitchFamily="34" charset="0"/>
                <a:cs typeface="Arial" panose="020B0604020202020204" pitchFamily="34" charset="0"/>
              </a:rPr>
              <a:t>	</a:t>
            </a:r>
            <a:r>
              <a:rPr lang="en-GB" sz="2800" i="1" dirty="0">
                <a:solidFill>
                  <a:srgbClr val="002060"/>
                </a:solidFill>
                <a:latin typeface="Arial" panose="020B0604020202020204" pitchFamily="34" charset="0"/>
                <a:cs typeface="Arial" panose="020B0604020202020204" pitchFamily="34" charset="0"/>
              </a:rPr>
              <a:t>in </a:t>
            </a:r>
            <a:r>
              <a:rPr lang="ar-SA" sz="2800" i="1" dirty="0" smtClean="0">
                <a:solidFill>
                  <a:srgbClr val="002060"/>
                </a:solidFill>
                <a:latin typeface="Arial" panose="020B0604020202020204" pitchFamily="34" charset="0"/>
                <a:cs typeface="Arial" panose="020B0604020202020204" pitchFamily="34" charset="0"/>
              </a:rPr>
              <a:t>          </a:t>
            </a:r>
            <a:r>
              <a:rPr lang="en-GB" sz="2800" i="1" dirty="0" smtClean="0">
                <a:solidFill>
                  <a:srgbClr val="002060"/>
                </a:solidFill>
                <a:latin typeface="Arial" panose="020B0604020202020204" pitchFamily="34" charset="0"/>
                <a:cs typeface="Arial" panose="020B0604020202020204" pitchFamily="34" charset="0"/>
              </a:rPr>
              <a:t>the </a:t>
            </a:r>
            <a:r>
              <a:rPr lang="en-GB" sz="2800" i="1" dirty="0">
                <a:solidFill>
                  <a:srgbClr val="002060"/>
                </a:solidFill>
                <a:latin typeface="Arial" panose="020B0604020202020204" pitchFamily="34" charset="0"/>
                <a:cs typeface="Arial" panose="020B0604020202020204" pitchFamily="34" charset="0"/>
              </a:rPr>
              <a:t>United States: A comparative guide to </a:t>
            </a:r>
            <a:r>
              <a:rPr lang="ar-AE" sz="2800" i="1" dirty="0">
                <a:solidFill>
                  <a:srgbClr val="002060"/>
                </a:solidFill>
                <a:latin typeface="Arial" panose="020B0604020202020204" pitchFamily="34" charset="0"/>
                <a:cs typeface="Arial" panose="020B0604020202020204" pitchFamily="34" charset="0"/>
              </a:rPr>
              <a:t>	</a:t>
            </a:r>
            <a:r>
              <a:rPr lang="en-GB" sz="2800" i="1" dirty="0">
                <a:solidFill>
                  <a:srgbClr val="002060"/>
                </a:solidFill>
                <a:latin typeface="Arial" panose="020B0604020202020204" pitchFamily="34" charset="0"/>
                <a:cs typeface="Arial" panose="020B0604020202020204" pitchFamily="34" charset="0"/>
              </a:rPr>
              <a:t>acculturation and ethnicity</a:t>
            </a:r>
            <a:r>
              <a:rPr lang="en-GB" sz="2800" dirty="0">
                <a:solidFill>
                  <a:srgbClr val="002060"/>
                </a:solidFill>
                <a:latin typeface="Arial" panose="020B0604020202020204" pitchFamily="34" charset="0"/>
                <a:cs typeface="Arial" panose="020B0604020202020204" pitchFamily="34" charset="0"/>
              </a:rPr>
              <a:t>(pp. 53-76). New York, </a:t>
            </a:r>
            <a:r>
              <a:rPr lang="ar-AE" sz="2800" dirty="0">
                <a:solidFill>
                  <a:srgbClr val="002060"/>
                </a:solidFill>
                <a:latin typeface="Arial" panose="020B0604020202020204" pitchFamily="34" charset="0"/>
                <a:cs typeface="Arial" panose="020B0604020202020204" pitchFamily="34" charset="0"/>
              </a:rPr>
              <a:t>	</a:t>
            </a:r>
            <a:r>
              <a:rPr lang="en-GB" sz="2800" dirty="0">
                <a:solidFill>
                  <a:srgbClr val="002060"/>
                </a:solidFill>
                <a:latin typeface="Arial" panose="020B0604020202020204" pitchFamily="34" charset="0"/>
                <a:cs typeface="Arial" panose="020B0604020202020204" pitchFamily="34" charset="0"/>
              </a:rPr>
              <a:t>NY: Greenwood.</a:t>
            </a:r>
          </a:p>
          <a:p>
            <a:endParaRPr lang="ar-SA" dirty="0">
              <a:solidFill>
                <a:srgbClr val="002060"/>
              </a:solidFill>
              <a:latin typeface="Arial" panose="020B0604020202020204" pitchFamily="34" charset="0"/>
              <a:cs typeface="Arial" panose="020B0604020202020204" pitchFamily="34" charset="0"/>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235574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sz="2400" b="1" dirty="0" smtClean="0">
                <a:solidFill>
                  <a:srgbClr val="FF0000"/>
                </a:solidFill>
              </a:rPr>
              <a:t>(2-3-</a:t>
            </a:r>
            <a:r>
              <a:rPr lang="en-US" sz="2400" b="1" dirty="0" smtClean="0">
                <a:solidFill>
                  <a:srgbClr val="FF0000"/>
                </a:solidFill>
              </a:rPr>
              <a:t>8</a:t>
            </a:r>
            <a:r>
              <a:rPr lang="ar-SA" sz="2400" b="1" dirty="0" smtClean="0">
                <a:solidFill>
                  <a:srgbClr val="FF0000"/>
                </a:solidFill>
              </a:rPr>
              <a:t>) توثيق كتاب الكتروني: </a:t>
            </a:r>
          </a:p>
          <a:p>
            <a:endParaRPr lang="ar-SA" dirty="0" smtClean="0"/>
          </a:p>
          <a:p>
            <a:endParaRPr lang="en-US" dirty="0"/>
          </a:p>
        </p:txBody>
      </p:sp>
      <p:sp>
        <p:nvSpPr>
          <p:cNvPr id="4" name="Footer Placeholder 3"/>
          <p:cNvSpPr>
            <a:spLocks noGrp="1"/>
          </p:cNvSpPr>
          <p:nvPr>
            <p:ph type="ftr" sz="quarter" idx="11"/>
          </p:nvPr>
        </p:nvSpPr>
        <p:spPr/>
        <p:txBody>
          <a:bodyPr/>
          <a:lstStyle/>
          <a:p>
            <a:r>
              <a:rPr lang="ar-SA" smtClean="0"/>
              <a:t>قواعد الكتابة و التوثيق</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8974" y="2703442"/>
            <a:ext cx="7500730" cy="3246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29980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2781300" y="1905000"/>
            <a:ext cx="8723312" cy="4343400"/>
          </a:xfrm>
        </p:spPr>
        <p:txBody>
          <a:bodyPr>
            <a:normAutofit fontScale="92500" lnSpcReduction="20000"/>
          </a:bodyPr>
          <a:lstStyle/>
          <a:p>
            <a:pPr marL="0" lvl="0" indent="0" algn="just" defTabSz="914400">
              <a:spcBef>
                <a:spcPct val="20000"/>
              </a:spcBef>
              <a:buClrTx/>
              <a:buNone/>
            </a:pPr>
            <a:r>
              <a:rPr lang="en-GB" sz="2800" b="1" dirty="0">
                <a:solidFill>
                  <a:srgbClr val="1F497D">
                    <a:lumMod val="50000"/>
                  </a:srgbClr>
                </a:solidFill>
                <a:latin typeface="Calibri"/>
              </a:rPr>
              <a:t> </a:t>
            </a:r>
            <a:r>
              <a:rPr lang="ar-SA" sz="2800" b="1" dirty="0">
                <a:solidFill>
                  <a:srgbClr val="FF0000"/>
                </a:solidFill>
                <a:latin typeface="Calibri"/>
                <a:cs typeface="Arial" panose="020B0604020202020204" pitchFamily="34" charset="0"/>
              </a:rPr>
              <a:t>(</a:t>
            </a:r>
            <a:r>
              <a:rPr lang="ar-SA" sz="2800" b="1" dirty="0" smtClean="0">
                <a:solidFill>
                  <a:srgbClr val="FF0000"/>
                </a:solidFill>
                <a:latin typeface="Calibri"/>
                <a:cs typeface="Arial" panose="020B0604020202020204" pitchFamily="34" charset="0"/>
              </a:rPr>
              <a:t>2-3-</a:t>
            </a:r>
            <a:r>
              <a:rPr lang="en-US" sz="2800" b="1" dirty="0" smtClean="0">
                <a:solidFill>
                  <a:srgbClr val="FF0000"/>
                </a:solidFill>
                <a:latin typeface="Calibri"/>
                <a:cs typeface="Arial" panose="020B0604020202020204" pitchFamily="34" charset="0"/>
              </a:rPr>
              <a:t>9</a:t>
            </a:r>
            <a:r>
              <a:rPr lang="ar-SA" sz="2800" b="1" dirty="0" smtClean="0">
                <a:solidFill>
                  <a:srgbClr val="FF0000"/>
                </a:solidFill>
                <a:latin typeface="Calibri"/>
                <a:cs typeface="Arial" panose="020B0604020202020204" pitchFamily="34" charset="0"/>
              </a:rPr>
              <a:t>)-</a:t>
            </a:r>
            <a:r>
              <a:rPr lang="ar-SA" sz="2800" b="1" dirty="0">
                <a:solidFill>
                  <a:srgbClr val="FF0000"/>
                </a:solidFill>
                <a:latin typeface="Calibri"/>
                <a:cs typeface="Arial" panose="020B0604020202020204" pitchFamily="34" charset="0"/>
              </a:rPr>
              <a:t>توثيق مقال من صحيفة إلكترونية :</a:t>
            </a:r>
            <a:endParaRPr lang="en-GB" sz="2800" dirty="0">
              <a:solidFill>
                <a:srgbClr val="FF0000"/>
              </a:solidFill>
              <a:latin typeface="Calibri"/>
            </a:endParaRPr>
          </a:p>
          <a:p>
            <a:pPr lvl="0" algn="just" defTabSz="914400">
              <a:spcBef>
                <a:spcPct val="20000"/>
              </a:spcBef>
              <a:buClrTx/>
              <a:buFont typeface="Arial" panose="020B0604020202020204" pitchFamily="34" charset="0"/>
              <a:buChar char="•"/>
            </a:pPr>
            <a:r>
              <a:rPr lang="ar-SA" sz="2800" b="1" dirty="0">
                <a:solidFill>
                  <a:srgbClr val="003760"/>
                </a:solidFill>
                <a:latin typeface="Calibri"/>
                <a:cs typeface="Arial" panose="020B0604020202020204" pitchFamily="34" charset="0"/>
              </a:rPr>
              <a:t>عند توثيق مقال من صحيفة إلكترونية ،يضاف إلى طريقة توثيق المقالات المذكورة سابقا ما يلي :</a:t>
            </a:r>
            <a:endParaRPr lang="en-GB" sz="2800" b="1" dirty="0">
              <a:solidFill>
                <a:srgbClr val="003760"/>
              </a:solidFill>
              <a:latin typeface="Calibri"/>
            </a:endParaRPr>
          </a:p>
          <a:p>
            <a:pPr lvl="0" algn="just" defTabSz="914400">
              <a:spcBef>
                <a:spcPct val="20000"/>
              </a:spcBef>
              <a:buClrTx/>
              <a:buFont typeface="Arial" panose="020B0604020202020204" pitchFamily="34" charset="0"/>
              <a:buChar char="•"/>
            </a:pPr>
            <a:r>
              <a:rPr lang="ar-SA" sz="2800" b="1" dirty="0">
                <a:solidFill>
                  <a:srgbClr val="003760"/>
                </a:solidFill>
                <a:latin typeface="Calibri"/>
                <a:cs typeface="Arial" panose="020B0604020202020204" pitchFamily="34" charset="0"/>
              </a:rPr>
              <a:t>يتم إضافة اليوم والشهر إلى التاريخ بين القوسين .</a:t>
            </a:r>
            <a:endParaRPr lang="en-GB" sz="2800" b="1" dirty="0">
              <a:solidFill>
                <a:srgbClr val="003760"/>
              </a:solidFill>
              <a:latin typeface="Calibri"/>
            </a:endParaRPr>
          </a:p>
          <a:p>
            <a:pPr lvl="0" algn="just" defTabSz="914400">
              <a:spcBef>
                <a:spcPct val="20000"/>
              </a:spcBef>
              <a:buClrTx/>
              <a:buFont typeface="Arial" panose="020B0604020202020204" pitchFamily="34" charset="0"/>
              <a:buChar char="•"/>
            </a:pPr>
            <a:r>
              <a:rPr lang="ar-SA" sz="2800" b="1" dirty="0">
                <a:solidFill>
                  <a:srgbClr val="003760"/>
                </a:solidFill>
                <a:latin typeface="Calibri"/>
                <a:cs typeface="Arial" panose="020B0604020202020204" pitchFamily="34" charset="0"/>
              </a:rPr>
              <a:t>ويوضع الرابط في نهاية التوثيق :</a:t>
            </a:r>
            <a:endParaRPr lang="en-GB" sz="2800" b="1" dirty="0">
              <a:solidFill>
                <a:srgbClr val="003760"/>
              </a:solidFill>
              <a:latin typeface="Calibri"/>
            </a:endParaRPr>
          </a:p>
          <a:p>
            <a:pPr marL="0" lvl="0" indent="0" algn="just" defTabSz="914400">
              <a:spcBef>
                <a:spcPct val="20000"/>
              </a:spcBef>
              <a:buClrTx/>
              <a:buNone/>
            </a:pPr>
            <a:endParaRPr lang="en-GB" sz="2800" b="1" dirty="0">
              <a:solidFill>
                <a:srgbClr val="1F497D">
                  <a:lumMod val="50000"/>
                </a:srgbClr>
              </a:solidFill>
              <a:latin typeface="Calibri"/>
            </a:endParaRPr>
          </a:p>
          <a:p>
            <a:pPr marL="0" lvl="0" indent="0" algn="just" defTabSz="914400">
              <a:spcBef>
                <a:spcPct val="20000"/>
              </a:spcBef>
              <a:buClrTx/>
              <a:buNone/>
            </a:pPr>
            <a:r>
              <a:rPr lang="ar-SA" sz="2800" b="1" dirty="0">
                <a:solidFill>
                  <a:srgbClr val="1F497D">
                    <a:lumMod val="50000"/>
                  </a:srgbClr>
                </a:solidFill>
                <a:latin typeface="Calibri"/>
                <a:cs typeface="Arial" panose="020B0604020202020204" pitchFamily="34" charset="0"/>
              </a:rPr>
              <a:t>مثال :</a:t>
            </a:r>
            <a:endParaRPr lang="en-GB" sz="2800" dirty="0">
              <a:solidFill>
                <a:srgbClr val="1F497D">
                  <a:lumMod val="50000"/>
                </a:srgbClr>
              </a:solidFill>
              <a:latin typeface="Calibri"/>
            </a:endParaRPr>
          </a:p>
          <a:p>
            <a:pPr marL="0" indent="0" algn="just" defTabSz="914400" rtl="0">
              <a:spcBef>
                <a:spcPct val="20000"/>
              </a:spcBef>
              <a:buClrTx/>
              <a:buNone/>
            </a:pPr>
            <a:r>
              <a:rPr lang="en-GB" sz="2800" dirty="0">
                <a:solidFill>
                  <a:prstClr val="black"/>
                </a:solidFill>
                <a:latin typeface="Calibri"/>
              </a:rPr>
              <a:t>Becker, E. (2001, August 27). Prairie farmers reap 	</a:t>
            </a:r>
            <a:r>
              <a:rPr lang="en-GB" sz="2800" dirty="0" smtClean="0">
                <a:solidFill>
                  <a:prstClr val="black"/>
                </a:solidFill>
                <a:latin typeface="Calibri"/>
              </a:rPr>
              <a:t>conservation's rewards. </a:t>
            </a:r>
            <a:r>
              <a:rPr lang="en-GB" sz="2800" i="1" dirty="0" smtClean="0">
                <a:solidFill>
                  <a:prstClr val="black"/>
                </a:solidFill>
                <a:latin typeface="Calibri"/>
              </a:rPr>
              <a:t>The New York</a:t>
            </a:r>
            <a:r>
              <a:rPr lang="ar-SA" sz="2800" i="1" dirty="0">
                <a:solidFill>
                  <a:prstClr val="black"/>
                </a:solidFill>
                <a:latin typeface="Calibri"/>
              </a:rPr>
              <a:t>.</a:t>
            </a:r>
            <a:r>
              <a:rPr lang="en-GB" sz="2800" i="1" dirty="0" smtClean="0">
                <a:solidFill>
                  <a:prstClr val="black"/>
                </a:solidFill>
                <a:latin typeface="Calibri"/>
              </a:rPr>
              <a:t> </a:t>
            </a:r>
          </a:p>
          <a:p>
            <a:pPr marL="0" lvl="0" indent="0" algn="just" defTabSz="914400" rtl="0">
              <a:spcBef>
                <a:spcPct val="20000"/>
              </a:spcBef>
              <a:buClrTx/>
              <a:buNone/>
            </a:pPr>
            <a:r>
              <a:rPr lang="en-GB" sz="2800" i="1" dirty="0">
                <a:solidFill>
                  <a:prstClr val="black"/>
                </a:solidFill>
                <a:latin typeface="Calibri"/>
              </a:rPr>
              <a:t> </a:t>
            </a:r>
            <a:r>
              <a:rPr lang="en-GB" sz="2800" i="1" dirty="0" smtClean="0">
                <a:solidFill>
                  <a:prstClr val="black"/>
                </a:solidFill>
                <a:latin typeface="Calibri"/>
              </a:rPr>
              <a:t>            </a:t>
            </a:r>
            <a:r>
              <a:rPr lang="en-GB" sz="2800" u="sng" dirty="0">
                <a:solidFill>
                  <a:prstClr val="black"/>
                </a:solidFill>
                <a:latin typeface="Calibri"/>
                <a:hlinkClick r:id="rId2"/>
              </a:rPr>
              <a:t>http://ojs.lib.swin.edu.au/index.php/fdo</a:t>
            </a:r>
            <a:endParaRPr lang="en-GB" sz="2800" dirty="0">
              <a:solidFill>
                <a:prstClr val="black"/>
              </a:solidFill>
              <a:latin typeface="Calibri"/>
            </a:endParaRPr>
          </a:p>
          <a:p>
            <a:pPr marL="0" indent="0" algn="just" defTabSz="914400" rtl="0">
              <a:spcBef>
                <a:spcPct val="20000"/>
              </a:spcBef>
              <a:buClrTx/>
              <a:buNone/>
            </a:pPr>
            <a:r>
              <a:rPr lang="en-GB" sz="2800" i="1" dirty="0" smtClean="0">
                <a:solidFill>
                  <a:prstClr val="black"/>
                </a:solidFill>
                <a:latin typeface="Calibri"/>
              </a:rPr>
              <a:t> </a:t>
            </a:r>
            <a:endParaRPr lang="en-GB" sz="2800" dirty="0">
              <a:solidFill>
                <a:prstClr val="black"/>
              </a:solidFill>
              <a:latin typeface="Calibri"/>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40361413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2750820" y="2133599"/>
            <a:ext cx="8753792" cy="3775495"/>
          </a:xfrm>
        </p:spPr>
        <p:txBody>
          <a:bodyPr>
            <a:normAutofit/>
          </a:bodyPr>
          <a:lstStyle/>
          <a:p>
            <a:pPr marL="0" lvl="0" indent="0" algn="just" defTabSz="914400">
              <a:spcBef>
                <a:spcPct val="20000"/>
              </a:spcBef>
              <a:buClrTx/>
              <a:buNone/>
            </a:pPr>
            <a:r>
              <a:rPr lang="ar-SA" sz="2800" b="1" dirty="0">
                <a:solidFill>
                  <a:srgbClr val="FF0000"/>
                </a:solidFill>
                <a:latin typeface="Calibri"/>
                <a:cs typeface="Arial" panose="020B0604020202020204" pitchFamily="34" charset="0"/>
              </a:rPr>
              <a:t>(</a:t>
            </a:r>
            <a:r>
              <a:rPr lang="ar-SA" sz="2800" b="1" dirty="0" smtClean="0">
                <a:solidFill>
                  <a:srgbClr val="FF0000"/>
                </a:solidFill>
                <a:latin typeface="Calibri"/>
                <a:cs typeface="Arial" panose="020B0604020202020204" pitchFamily="34" charset="0"/>
              </a:rPr>
              <a:t>2-3-</a:t>
            </a:r>
            <a:r>
              <a:rPr lang="en-US" sz="2800" b="1" dirty="0" smtClean="0">
                <a:solidFill>
                  <a:srgbClr val="FF0000"/>
                </a:solidFill>
                <a:latin typeface="Calibri"/>
                <a:cs typeface="Arial" panose="020B0604020202020204" pitchFamily="34" charset="0"/>
              </a:rPr>
              <a:t>10</a:t>
            </a:r>
            <a:r>
              <a:rPr lang="ar-SA" sz="2800" b="1" dirty="0" smtClean="0">
                <a:solidFill>
                  <a:srgbClr val="FF0000"/>
                </a:solidFill>
                <a:latin typeface="Calibri"/>
                <a:cs typeface="Arial" panose="020B0604020202020204" pitchFamily="34" charset="0"/>
              </a:rPr>
              <a:t>)-</a:t>
            </a:r>
            <a:r>
              <a:rPr lang="ar-SA" sz="2800" b="1" dirty="0">
                <a:solidFill>
                  <a:srgbClr val="FF0000"/>
                </a:solidFill>
                <a:latin typeface="Calibri"/>
                <a:cs typeface="Arial" panose="020B0604020202020204" pitchFamily="34" charset="0"/>
              </a:rPr>
              <a:t>توثيق مقال من موسوعة :</a:t>
            </a:r>
            <a:endParaRPr lang="en-GB" sz="2800" dirty="0">
              <a:solidFill>
                <a:srgbClr val="FF0000"/>
              </a:solidFill>
              <a:latin typeface="Calibri"/>
            </a:endParaRPr>
          </a:p>
          <a:p>
            <a:pPr marL="0" lvl="0" indent="0" algn="just" defTabSz="914400">
              <a:spcBef>
                <a:spcPct val="20000"/>
              </a:spcBef>
              <a:buClrTx/>
              <a:buNone/>
            </a:pPr>
            <a:r>
              <a:rPr lang="ar-SA" sz="2800" dirty="0">
                <a:solidFill>
                  <a:srgbClr val="002060"/>
                </a:solidFill>
                <a:latin typeface="Calibri"/>
                <a:cs typeface="Arial" panose="020B0604020202020204" pitchFamily="34" charset="0"/>
              </a:rPr>
              <a:t>عند توثيق مقال من موسوعة يتم كتابة اسم المؤلف والتاريخ وعنوان المقال ثم </a:t>
            </a:r>
            <a:r>
              <a:rPr lang="ar-SA" sz="2800" dirty="0" smtClean="0">
                <a:solidFill>
                  <a:srgbClr val="002060"/>
                </a:solidFill>
                <a:latin typeface="Calibri"/>
                <a:cs typeface="Arial" panose="020B0604020202020204" pitchFamily="34" charset="0"/>
              </a:rPr>
              <a:t>يكتب </a:t>
            </a:r>
            <a:r>
              <a:rPr lang="ar-SA" sz="2800" dirty="0" smtClean="0">
                <a:solidFill>
                  <a:srgbClr val="FF0000"/>
                </a:solidFill>
                <a:latin typeface="Calibri"/>
                <a:cs typeface="Arial" panose="020B0604020202020204" pitchFamily="34" charset="0"/>
              </a:rPr>
              <a:t>في</a:t>
            </a:r>
            <a:r>
              <a:rPr lang="ar-SA" sz="2800" dirty="0" smtClean="0">
                <a:solidFill>
                  <a:srgbClr val="002060"/>
                </a:solidFill>
                <a:latin typeface="Calibri"/>
                <a:cs typeface="Arial" panose="020B0604020202020204" pitchFamily="34" charset="0"/>
              </a:rPr>
              <a:t> اسم </a:t>
            </a:r>
            <a:r>
              <a:rPr lang="ar-SA" sz="2800" dirty="0">
                <a:solidFill>
                  <a:srgbClr val="002060"/>
                </a:solidFill>
                <a:latin typeface="Calibri"/>
                <a:cs typeface="Arial" panose="020B0604020202020204" pitchFamily="34" charset="0"/>
              </a:rPr>
              <a:t>المحرر (الاسم الأول ثم الأخير) </a:t>
            </a:r>
            <a:r>
              <a:rPr lang="ar-SA" sz="2800" b="1" dirty="0">
                <a:solidFill>
                  <a:srgbClr val="FF0000"/>
                </a:solidFill>
                <a:latin typeface="Calibri"/>
                <a:cs typeface="Arial" panose="020B0604020202020204" pitchFamily="34" charset="0"/>
              </a:rPr>
              <a:t>(</a:t>
            </a:r>
            <a:r>
              <a:rPr lang="en-GB" sz="2800" b="1" dirty="0" smtClean="0">
                <a:solidFill>
                  <a:srgbClr val="FF0000"/>
                </a:solidFill>
                <a:latin typeface="Calibri"/>
              </a:rPr>
              <a:t>Ed</a:t>
            </a:r>
            <a:r>
              <a:rPr lang="en-US" sz="2800" b="1" dirty="0">
                <a:solidFill>
                  <a:srgbClr val="FF0000"/>
                </a:solidFill>
                <a:latin typeface="Calibri"/>
              </a:rPr>
              <a:t>.</a:t>
            </a:r>
            <a:r>
              <a:rPr lang="ar-SA" sz="2800" b="1" dirty="0" smtClean="0">
                <a:solidFill>
                  <a:srgbClr val="FF0000"/>
                </a:solidFill>
                <a:latin typeface="Calibri"/>
                <a:cs typeface="Arial" panose="020B0604020202020204" pitchFamily="34" charset="0"/>
              </a:rPr>
              <a:t>) </a:t>
            </a:r>
            <a:r>
              <a:rPr lang="ar-SA" sz="2800" dirty="0">
                <a:solidFill>
                  <a:srgbClr val="002060"/>
                </a:solidFill>
                <a:latin typeface="Calibri"/>
                <a:cs typeface="Arial" panose="020B0604020202020204" pitchFamily="34" charset="0"/>
              </a:rPr>
              <a:t>اسم </a:t>
            </a:r>
            <a:r>
              <a:rPr lang="ar-SA" sz="2800" dirty="0" smtClean="0">
                <a:solidFill>
                  <a:srgbClr val="002060"/>
                </a:solidFill>
                <a:latin typeface="Calibri"/>
                <a:cs typeface="Arial" panose="020B0604020202020204" pitchFamily="34" charset="0"/>
              </a:rPr>
              <a:t>الموسوعة بخط مائل </a:t>
            </a:r>
            <a:r>
              <a:rPr lang="ar-SA" sz="2800" dirty="0">
                <a:solidFill>
                  <a:srgbClr val="002060"/>
                </a:solidFill>
                <a:latin typeface="Calibri"/>
                <a:cs typeface="Arial" panose="020B0604020202020204" pitchFamily="34" charset="0"/>
              </a:rPr>
              <a:t>،ثم العدد ،ثم الصفحة .ثم الناشر .</a:t>
            </a:r>
            <a:endParaRPr lang="en-GB" sz="2800" dirty="0">
              <a:solidFill>
                <a:srgbClr val="002060"/>
              </a:solidFill>
              <a:latin typeface="Calibri"/>
            </a:endParaRPr>
          </a:p>
          <a:p>
            <a:pPr marL="0" lvl="0" indent="0" algn="just" defTabSz="914400">
              <a:spcBef>
                <a:spcPct val="20000"/>
              </a:spcBef>
              <a:buClrTx/>
              <a:buNone/>
            </a:pPr>
            <a:r>
              <a:rPr lang="ar-SA" sz="2800" b="1" dirty="0">
                <a:solidFill>
                  <a:srgbClr val="FF0000"/>
                </a:solidFill>
                <a:latin typeface="Calibri"/>
                <a:cs typeface="Arial" panose="020B0604020202020204" pitchFamily="34" charset="0"/>
              </a:rPr>
              <a:t>مثال :</a:t>
            </a:r>
            <a:endParaRPr lang="en-GB" sz="2800" dirty="0">
              <a:solidFill>
                <a:srgbClr val="FF0000"/>
              </a:solidFill>
              <a:latin typeface="Calibri"/>
            </a:endParaRPr>
          </a:p>
          <a:p>
            <a:pPr marL="0" lvl="0" indent="0" algn="just" defTabSz="914400" rtl="0">
              <a:spcBef>
                <a:spcPct val="20000"/>
              </a:spcBef>
              <a:buClrTx/>
              <a:buNone/>
            </a:pPr>
            <a:r>
              <a:rPr lang="en-GB" sz="2800" dirty="0" err="1">
                <a:solidFill>
                  <a:srgbClr val="002060"/>
                </a:solidFill>
                <a:latin typeface="Calibri"/>
              </a:rPr>
              <a:t>Brislin</a:t>
            </a:r>
            <a:r>
              <a:rPr lang="en-GB" sz="2800" dirty="0">
                <a:solidFill>
                  <a:srgbClr val="002060"/>
                </a:solidFill>
                <a:latin typeface="Calibri"/>
              </a:rPr>
              <a:t>, R. W. (1984). Cross-cultural </a:t>
            </a:r>
            <a:r>
              <a:rPr lang="en-GB" sz="2800" dirty="0" err="1">
                <a:solidFill>
                  <a:srgbClr val="002060"/>
                </a:solidFill>
                <a:latin typeface="Calibri"/>
              </a:rPr>
              <a:t>psychology.In</a:t>
            </a:r>
            <a:r>
              <a:rPr lang="en-GB" sz="2800" dirty="0">
                <a:solidFill>
                  <a:srgbClr val="002060"/>
                </a:solidFill>
                <a:latin typeface="Calibri"/>
              </a:rPr>
              <a:t> R. J. 	</a:t>
            </a:r>
            <a:r>
              <a:rPr lang="en-GB" sz="2800" dirty="0" err="1">
                <a:solidFill>
                  <a:srgbClr val="002060"/>
                </a:solidFill>
                <a:latin typeface="Calibri"/>
              </a:rPr>
              <a:t>Corsini</a:t>
            </a:r>
            <a:r>
              <a:rPr lang="en-GB" sz="2800" dirty="0">
                <a:solidFill>
                  <a:srgbClr val="002060"/>
                </a:solidFill>
                <a:latin typeface="Calibri"/>
              </a:rPr>
              <a:t> (Ed.), </a:t>
            </a:r>
            <a:r>
              <a:rPr lang="en-GB" sz="2800" i="1" dirty="0" err="1">
                <a:solidFill>
                  <a:srgbClr val="002060"/>
                </a:solidFill>
                <a:latin typeface="Calibri"/>
              </a:rPr>
              <a:t>Encyclopedia</a:t>
            </a:r>
            <a:r>
              <a:rPr lang="en-GB" sz="2800" i="1" dirty="0">
                <a:solidFill>
                  <a:srgbClr val="002060"/>
                </a:solidFill>
                <a:latin typeface="Calibri"/>
              </a:rPr>
              <a:t> of psychology </a:t>
            </a:r>
            <a:r>
              <a:rPr lang="en-GB" sz="2800" dirty="0">
                <a:solidFill>
                  <a:srgbClr val="002060"/>
                </a:solidFill>
                <a:latin typeface="Calibri"/>
              </a:rPr>
              <a:t>(Vol. 1, 	pp. 319-327). New York, NY: Wiley.</a:t>
            </a: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3536664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normAutofit/>
          </a:bodyPr>
          <a:lstStyle/>
          <a:p>
            <a:pPr marL="0" lvl="0" indent="0" algn="just" defTabSz="914400">
              <a:spcBef>
                <a:spcPct val="20000"/>
              </a:spcBef>
              <a:buClrTx/>
              <a:buNone/>
            </a:pPr>
            <a:r>
              <a:rPr lang="en-GB" sz="2800" b="1" dirty="0">
                <a:solidFill>
                  <a:srgbClr val="4F81BD">
                    <a:lumMod val="50000"/>
                  </a:srgbClr>
                </a:solidFill>
                <a:latin typeface="Calibri"/>
              </a:rPr>
              <a:t> </a:t>
            </a:r>
            <a:r>
              <a:rPr lang="ar-AE" sz="2800" b="1" dirty="0">
                <a:solidFill>
                  <a:srgbClr val="FF0000"/>
                </a:solidFill>
                <a:latin typeface="Calibri"/>
                <a:cs typeface="Arial" panose="020B0604020202020204" pitchFamily="34" charset="0"/>
              </a:rPr>
              <a:t>(</a:t>
            </a:r>
            <a:r>
              <a:rPr lang="ar-AE" sz="2800" b="1" dirty="0" smtClean="0">
                <a:solidFill>
                  <a:srgbClr val="FF0000"/>
                </a:solidFill>
                <a:latin typeface="Calibri"/>
                <a:cs typeface="Arial" panose="020B0604020202020204" pitchFamily="34" charset="0"/>
              </a:rPr>
              <a:t>2-3-</a:t>
            </a:r>
            <a:r>
              <a:rPr lang="en-US" sz="2800" b="1" dirty="0" smtClean="0">
                <a:solidFill>
                  <a:srgbClr val="FF0000"/>
                </a:solidFill>
                <a:latin typeface="Calibri"/>
                <a:cs typeface="Arial" panose="020B0604020202020204" pitchFamily="34" charset="0"/>
              </a:rPr>
              <a:t>11</a:t>
            </a:r>
            <a:r>
              <a:rPr lang="ar-AE" sz="2800" b="1" dirty="0" smtClean="0">
                <a:solidFill>
                  <a:srgbClr val="FF0000"/>
                </a:solidFill>
                <a:latin typeface="Calibri"/>
                <a:cs typeface="Arial" panose="020B0604020202020204" pitchFamily="34" charset="0"/>
              </a:rPr>
              <a:t>)-</a:t>
            </a:r>
            <a:r>
              <a:rPr lang="ar-AE" sz="2800" b="1" dirty="0">
                <a:solidFill>
                  <a:srgbClr val="FF0000"/>
                </a:solidFill>
                <a:latin typeface="Calibri"/>
                <a:cs typeface="Arial" panose="020B0604020202020204" pitchFamily="34" charset="0"/>
              </a:rPr>
              <a:t>توثيق من تقارير بحثية وتقنية من مؤسسات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عند توثيق تقرير بحثي أو تقني يتم كتابة </a:t>
            </a:r>
            <a:r>
              <a:rPr lang="ar-AE" sz="2800" b="1" dirty="0">
                <a:solidFill>
                  <a:srgbClr val="002060"/>
                </a:solidFill>
                <a:latin typeface="Calibri"/>
                <a:cs typeface="Arial" panose="020B0604020202020204" pitchFamily="34" charset="0"/>
              </a:rPr>
              <a:t>المؤسسة</a:t>
            </a:r>
            <a:r>
              <a:rPr lang="ar-AE" sz="2800" dirty="0">
                <a:solidFill>
                  <a:srgbClr val="002060"/>
                </a:solidFill>
                <a:latin typeface="Calibri"/>
                <a:cs typeface="Arial" panose="020B0604020202020204" pitchFamily="34" charset="0"/>
              </a:rPr>
              <a:t> وا</a:t>
            </a:r>
            <a:r>
              <a:rPr lang="ar-AE" sz="2800" b="1" dirty="0">
                <a:solidFill>
                  <a:srgbClr val="002060"/>
                </a:solidFill>
                <a:latin typeface="Calibri"/>
                <a:cs typeface="Arial" panose="020B0604020202020204" pitchFamily="34" charset="0"/>
              </a:rPr>
              <a:t>لتاريخ</a:t>
            </a:r>
            <a:r>
              <a:rPr lang="ar-AE" sz="2800" dirty="0">
                <a:solidFill>
                  <a:srgbClr val="002060"/>
                </a:solidFill>
                <a:latin typeface="Calibri"/>
                <a:cs typeface="Arial" panose="020B0604020202020204" pitchFamily="34" charset="0"/>
              </a:rPr>
              <a:t> شاملا اليوم والشهر ،ثم عنوان المقال ثم الرابط .</a:t>
            </a:r>
            <a:endParaRPr lang="en-GB" sz="2800" dirty="0">
              <a:solidFill>
                <a:srgbClr val="002060"/>
              </a:solidFill>
              <a:latin typeface="Calibri"/>
            </a:endParaRPr>
          </a:p>
          <a:p>
            <a:pPr marL="0" lvl="0" indent="0" algn="just" defTabSz="914400">
              <a:spcBef>
                <a:spcPct val="20000"/>
              </a:spcBef>
              <a:buClrTx/>
              <a:buNone/>
            </a:pPr>
            <a:r>
              <a:rPr lang="ar-AE" sz="2800" b="1" dirty="0" smtClean="0">
                <a:solidFill>
                  <a:srgbClr val="002060"/>
                </a:solidFill>
                <a:latin typeface="Calibri"/>
                <a:cs typeface="Arial" panose="020B0604020202020204" pitchFamily="34" charset="0"/>
              </a:rPr>
              <a:t>مثال </a:t>
            </a:r>
            <a:r>
              <a:rPr lang="ar-AE" sz="2800" b="1" dirty="0">
                <a:solidFill>
                  <a:srgbClr val="002060"/>
                </a:solidFill>
                <a:latin typeface="Calibri"/>
                <a:cs typeface="Arial" panose="020B0604020202020204" pitchFamily="34" charset="0"/>
              </a:rPr>
              <a:t>:</a:t>
            </a:r>
            <a:endParaRPr lang="en-GB" sz="2800" dirty="0">
              <a:solidFill>
                <a:srgbClr val="002060"/>
              </a:solidFill>
              <a:latin typeface="Calibri"/>
            </a:endParaRPr>
          </a:p>
          <a:p>
            <a:pPr marL="0" lvl="0" indent="0" algn="just" defTabSz="914400" rtl="0">
              <a:spcBef>
                <a:spcPct val="20000"/>
              </a:spcBef>
              <a:buClrTx/>
              <a:buNone/>
            </a:pPr>
            <a:r>
              <a:rPr lang="en-GB" sz="2800" dirty="0">
                <a:solidFill>
                  <a:srgbClr val="002060"/>
                </a:solidFill>
                <a:latin typeface="Calibri"/>
              </a:rPr>
              <a:t>Hershey Foods Corporation. (2001, March 15). </a:t>
            </a:r>
            <a:r>
              <a:rPr lang="en-GB" sz="2800" i="1" dirty="0">
                <a:solidFill>
                  <a:srgbClr val="002060"/>
                </a:solidFill>
                <a:latin typeface="Calibri"/>
              </a:rPr>
              <a:t>2001 	Annual </a:t>
            </a:r>
            <a:r>
              <a:rPr lang="en-GB" sz="2800" i="1" dirty="0" smtClean="0">
                <a:solidFill>
                  <a:srgbClr val="002060"/>
                </a:solidFill>
                <a:latin typeface="Calibri"/>
              </a:rPr>
              <a:t>Report</a:t>
            </a:r>
            <a:r>
              <a:rPr lang="ar-SA" sz="2800" i="1" dirty="0" smtClean="0">
                <a:solidFill>
                  <a:srgbClr val="002060"/>
                </a:solidFill>
                <a:latin typeface="Calibri"/>
              </a:rPr>
              <a:t> </a:t>
            </a:r>
            <a:r>
              <a:rPr lang="en-GB" sz="2800" i="1" dirty="0" smtClean="0">
                <a:solidFill>
                  <a:srgbClr val="002060"/>
                </a:solidFill>
                <a:latin typeface="Calibri"/>
              </a:rPr>
              <a:t>.</a:t>
            </a:r>
            <a:r>
              <a:rPr lang="en-GB" sz="2800" dirty="0">
                <a:solidFill>
                  <a:srgbClr val="002060"/>
                </a:solidFill>
                <a:latin typeface="Calibri"/>
              </a:rPr>
              <a:t>Retrieved from </a:t>
            </a:r>
          </a:p>
          <a:p>
            <a:pPr lvl="0" algn="just" defTabSz="914400">
              <a:spcBef>
                <a:spcPct val="20000"/>
              </a:spcBef>
              <a:buClrTx/>
              <a:buFont typeface="Arial" panose="020B0604020202020204" pitchFamily="34" charset="0"/>
              <a:buChar char="•"/>
            </a:pPr>
            <a:r>
              <a:rPr lang="en-GB" sz="2800" u="sng" dirty="0">
                <a:solidFill>
                  <a:srgbClr val="002060"/>
                </a:solidFill>
                <a:latin typeface="Calibri"/>
                <a:hlinkClick r:id="rId2"/>
              </a:rPr>
              <a:t>http://www.hersheysannualreport.com/2000/index.htm</a:t>
            </a:r>
            <a:endParaRPr lang="en-GB" sz="2800" dirty="0">
              <a:solidFill>
                <a:srgbClr val="002060"/>
              </a:solidFill>
              <a:latin typeface="Calibri"/>
            </a:endParaRPr>
          </a:p>
          <a:p>
            <a:pPr marL="0" lvl="0" indent="0" algn="just" defTabSz="914400">
              <a:spcBef>
                <a:spcPct val="20000"/>
              </a:spcBef>
              <a:buClrTx/>
              <a:buNone/>
            </a:pPr>
            <a:endParaRPr lang="en-GB" sz="2800" dirty="0">
              <a:solidFill>
                <a:prstClr val="black"/>
              </a:solidFill>
              <a:latin typeface="Calibri"/>
            </a:endParaRPr>
          </a:p>
          <a:p>
            <a:endParaRPr lang="ar-SA"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59940860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2800" b="1" dirty="0">
                <a:solidFill>
                  <a:srgbClr val="FF0000"/>
                </a:solidFill>
                <a:latin typeface="Times New Roman" panose="02020603050405020304" pitchFamily="18" charset="0"/>
                <a:cs typeface="Times New Roman" panose="02020603050405020304" pitchFamily="18" charset="0"/>
              </a:rPr>
              <a:t>قائمة المراجع </a:t>
            </a:r>
            <a:br>
              <a:rPr lang="ar-SA" sz="2800" b="1" dirty="0">
                <a:solidFill>
                  <a:srgbClr val="FF0000"/>
                </a:solidFill>
                <a:latin typeface="Times New Roman" panose="02020603050405020304" pitchFamily="18" charset="0"/>
                <a:cs typeface="Times New Roman" panose="02020603050405020304" pitchFamily="18" charset="0"/>
              </a:rPr>
            </a:br>
            <a:r>
              <a:rPr lang="en-US" sz="2800" b="1" dirty="0">
                <a:solidFill>
                  <a:srgbClr val="FF0000"/>
                </a:solidFill>
                <a:latin typeface="Times New Roman" panose="02020603050405020304" pitchFamily="18" charset="0"/>
                <a:cs typeface="Times New Roman" panose="02020603050405020304" pitchFamily="18" charset="0"/>
              </a:rPr>
              <a:t>APA6</a:t>
            </a:r>
            <a:endParaRPr lang="ar-SA" sz="2800" dirty="0"/>
          </a:p>
        </p:txBody>
      </p:sp>
      <p:sp>
        <p:nvSpPr>
          <p:cNvPr id="3" name="عنصر نائب للمحتوى 2"/>
          <p:cNvSpPr>
            <a:spLocks noGrp="1"/>
          </p:cNvSpPr>
          <p:nvPr>
            <p:ph idx="1"/>
          </p:nvPr>
        </p:nvSpPr>
        <p:spPr>
          <a:xfrm>
            <a:off x="2500009" y="1905000"/>
            <a:ext cx="8346332" cy="4325613"/>
          </a:xfrm>
        </p:spPr>
        <p:txBody>
          <a:bodyPr>
            <a:normAutofit fontScale="92500" lnSpcReduction="20000"/>
          </a:bodyPr>
          <a:lstStyle/>
          <a:p>
            <a:pPr marL="0" lvl="0" indent="0" algn="just" defTabSz="914400">
              <a:spcBef>
                <a:spcPct val="20000"/>
              </a:spcBef>
              <a:buClrTx/>
              <a:buNone/>
            </a:pPr>
            <a:r>
              <a:rPr lang="en-GB" sz="2600" b="1" dirty="0">
                <a:solidFill>
                  <a:srgbClr val="FF0000"/>
                </a:solidFill>
                <a:latin typeface="Calibri"/>
              </a:rPr>
              <a:t> </a:t>
            </a:r>
            <a:r>
              <a:rPr lang="ar-AE" sz="2600" b="1" dirty="0">
                <a:solidFill>
                  <a:srgbClr val="FF0000"/>
                </a:solidFill>
                <a:latin typeface="Calibri"/>
                <a:cs typeface="Arial" panose="020B0604020202020204" pitchFamily="34" charset="0"/>
              </a:rPr>
              <a:t>(</a:t>
            </a:r>
            <a:r>
              <a:rPr lang="ar-AE" sz="2600" b="1" dirty="0" smtClean="0">
                <a:solidFill>
                  <a:srgbClr val="FF0000"/>
                </a:solidFill>
                <a:latin typeface="Calibri"/>
                <a:cs typeface="Arial" panose="020B0604020202020204" pitchFamily="34" charset="0"/>
              </a:rPr>
              <a:t>2-3-</a:t>
            </a:r>
            <a:r>
              <a:rPr lang="en-US" sz="2600" b="1" dirty="0" smtClean="0">
                <a:solidFill>
                  <a:srgbClr val="FF0000"/>
                </a:solidFill>
                <a:latin typeface="Calibri"/>
                <a:cs typeface="Arial" panose="020B0604020202020204" pitchFamily="34" charset="0"/>
              </a:rPr>
              <a:t>12</a:t>
            </a:r>
            <a:r>
              <a:rPr lang="ar-AE" sz="2600" b="1" dirty="0" smtClean="0">
                <a:solidFill>
                  <a:srgbClr val="FF0000"/>
                </a:solidFill>
                <a:latin typeface="Calibri"/>
                <a:cs typeface="Arial" panose="020B0604020202020204" pitchFamily="34" charset="0"/>
              </a:rPr>
              <a:t>)-</a:t>
            </a:r>
            <a:r>
              <a:rPr lang="ar-AE" sz="2600" b="1" dirty="0">
                <a:solidFill>
                  <a:srgbClr val="FF0000"/>
                </a:solidFill>
                <a:latin typeface="Calibri"/>
                <a:cs typeface="Arial" panose="020B0604020202020204" pitchFamily="34" charset="0"/>
              </a:rPr>
              <a:t>توثيق مقال مختص بمراجعة كتاب :</a:t>
            </a:r>
            <a:endParaRPr lang="en-GB" sz="2600" b="1" dirty="0">
              <a:solidFill>
                <a:srgbClr val="FF0000"/>
              </a:solidFill>
              <a:latin typeface="Calibri"/>
            </a:endParaRPr>
          </a:p>
          <a:p>
            <a:pPr lvl="0" algn="just" defTabSz="914400">
              <a:spcBef>
                <a:spcPct val="20000"/>
              </a:spcBef>
              <a:buClrTx/>
              <a:buFont typeface="Arial" panose="020B0604020202020204" pitchFamily="34" charset="0"/>
              <a:buChar char="•"/>
            </a:pPr>
            <a:r>
              <a:rPr lang="ar-SA" sz="2600" dirty="0">
                <a:solidFill>
                  <a:srgbClr val="002060"/>
                </a:solidFill>
                <a:latin typeface="Calibri"/>
                <a:cs typeface="Arial" panose="020B0604020202020204" pitchFamily="34" charset="0"/>
              </a:rPr>
              <a:t>عند توثيق مقال مختص بمراجعة كتاب ،تتم كتابته بالترتيب التالي : اسم المؤلف (الاسم الأخير ،ثم الأول .) ثم (سنة نشر المقال). ثم عنوان المقال . </a:t>
            </a:r>
            <a:r>
              <a:rPr lang="en-GB" sz="2600" dirty="0">
                <a:solidFill>
                  <a:srgbClr val="002060"/>
                </a:solidFill>
                <a:latin typeface="Calibri"/>
              </a:rPr>
              <a:t>]</a:t>
            </a:r>
            <a:r>
              <a:rPr lang="ar-SA" sz="2600" dirty="0">
                <a:solidFill>
                  <a:srgbClr val="002060"/>
                </a:solidFill>
                <a:latin typeface="Calibri"/>
                <a:cs typeface="Arial" panose="020B0604020202020204" pitchFamily="34" charset="0"/>
              </a:rPr>
              <a:t>مراجعة لكتاب ويذكر اسم الكتاب بخط مائل ، بواسطة – ويذكر اسم المؤلف (</a:t>
            </a:r>
            <a:r>
              <a:rPr lang="ar-SA" sz="2600" b="1" dirty="0">
                <a:solidFill>
                  <a:srgbClr val="002060"/>
                </a:solidFill>
                <a:latin typeface="Calibri"/>
                <a:cs typeface="Arial" panose="020B0604020202020204" pitchFamily="34" charset="0"/>
              </a:rPr>
              <a:t>الاسم الأول . ثم الأخير)</a:t>
            </a:r>
            <a:r>
              <a:rPr lang="en-GB" sz="2600" dirty="0">
                <a:solidFill>
                  <a:srgbClr val="002060"/>
                </a:solidFill>
                <a:latin typeface="Calibri"/>
              </a:rPr>
              <a:t>[</a:t>
            </a:r>
            <a:r>
              <a:rPr lang="ar-SA" sz="2600" dirty="0">
                <a:solidFill>
                  <a:srgbClr val="002060"/>
                </a:solidFill>
                <a:latin typeface="Calibri"/>
                <a:cs typeface="Arial" panose="020B0604020202020204" pitchFamily="34" charset="0"/>
              </a:rPr>
              <a:t>. ثم اسم المجلة بخط مائل ،ثم العدد بخط مائل ،ثم الطبعة بين قوسين ،ثم الصفحات .</a:t>
            </a:r>
            <a:endParaRPr lang="en-GB" sz="2600" dirty="0">
              <a:solidFill>
                <a:srgbClr val="002060"/>
              </a:solidFill>
              <a:latin typeface="Calibri"/>
            </a:endParaRPr>
          </a:p>
          <a:p>
            <a:pPr marL="0" lvl="0" indent="0" algn="just" defTabSz="914400">
              <a:spcBef>
                <a:spcPct val="20000"/>
              </a:spcBef>
              <a:buClrTx/>
              <a:buNone/>
            </a:pPr>
            <a:endParaRPr lang="en-GB" sz="2600" b="1" dirty="0">
              <a:solidFill>
                <a:srgbClr val="002060"/>
              </a:solidFill>
              <a:latin typeface="Calibri"/>
            </a:endParaRPr>
          </a:p>
          <a:p>
            <a:pPr marL="0" lvl="0" indent="0" algn="just" defTabSz="914400">
              <a:spcBef>
                <a:spcPct val="20000"/>
              </a:spcBef>
              <a:buClrTx/>
              <a:buNone/>
            </a:pPr>
            <a:r>
              <a:rPr lang="ar-SA" sz="2600" b="1" dirty="0">
                <a:solidFill>
                  <a:srgbClr val="FF0000"/>
                </a:solidFill>
                <a:latin typeface="Calibri"/>
                <a:cs typeface="Arial" panose="020B0604020202020204" pitchFamily="34" charset="0"/>
              </a:rPr>
              <a:t>مثال :</a:t>
            </a:r>
            <a:endParaRPr lang="en-GB" sz="2600" b="1" dirty="0">
              <a:solidFill>
                <a:srgbClr val="FF0000"/>
              </a:solidFill>
              <a:latin typeface="Calibri"/>
            </a:endParaRPr>
          </a:p>
          <a:p>
            <a:pPr marL="0" lvl="0" indent="0" algn="just" defTabSz="914400" rtl="0">
              <a:spcBef>
                <a:spcPct val="20000"/>
              </a:spcBef>
              <a:buClrTx/>
              <a:buNone/>
            </a:pPr>
            <a:r>
              <a:rPr lang="en-GB" sz="2600" dirty="0">
                <a:solidFill>
                  <a:srgbClr val="002060"/>
                </a:solidFill>
                <a:latin typeface="Calibri"/>
              </a:rPr>
              <a:t>Dent-Read, C., &amp;</a:t>
            </a:r>
            <a:r>
              <a:rPr lang="en-GB" sz="2600" dirty="0" err="1">
                <a:solidFill>
                  <a:srgbClr val="002060"/>
                </a:solidFill>
                <a:latin typeface="Calibri"/>
              </a:rPr>
              <a:t>Zukow-Goldring</a:t>
            </a:r>
            <a:r>
              <a:rPr lang="en-GB" sz="2600" dirty="0">
                <a:solidFill>
                  <a:srgbClr val="002060"/>
                </a:solidFill>
                <a:latin typeface="Calibri"/>
              </a:rPr>
              <a:t>, P. (2001). Is </a:t>
            </a:r>
            <a:r>
              <a:rPr lang="en-GB" sz="2600" dirty="0" err="1">
                <a:solidFill>
                  <a:srgbClr val="002060"/>
                </a:solidFill>
                <a:latin typeface="Calibri"/>
              </a:rPr>
              <a:t>modeling</a:t>
            </a:r>
            <a:r>
              <a:rPr lang="en-GB" sz="2600" dirty="0">
                <a:solidFill>
                  <a:srgbClr val="002060"/>
                </a:solidFill>
                <a:latin typeface="Calibri"/>
              </a:rPr>
              <a:t> 	knowing? [Review of the book </a:t>
            </a:r>
            <a:r>
              <a:rPr lang="en-GB" sz="2600" i="1" dirty="0">
                <a:solidFill>
                  <a:srgbClr val="002060"/>
                </a:solidFill>
                <a:latin typeface="Calibri"/>
              </a:rPr>
              <a:t>Models of cognitive 	development, </a:t>
            </a:r>
            <a:r>
              <a:rPr lang="en-GB" sz="2600" dirty="0">
                <a:solidFill>
                  <a:srgbClr val="002060"/>
                </a:solidFill>
                <a:latin typeface="Calibri"/>
              </a:rPr>
              <a:t>by K. Richardson].</a:t>
            </a:r>
            <a:r>
              <a:rPr lang="en-GB" sz="2600" i="1" dirty="0">
                <a:solidFill>
                  <a:srgbClr val="002060"/>
                </a:solidFill>
                <a:latin typeface="Calibri"/>
              </a:rPr>
              <a:t>American </a:t>
            </a:r>
            <a:r>
              <a:rPr lang="en-GB" sz="2600" i="1" dirty="0" smtClean="0">
                <a:solidFill>
                  <a:srgbClr val="002060"/>
                </a:solidFill>
                <a:latin typeface="Calibri"/>
              </a:rPr>
              <a:t>Journal </a:t>
            </a:r>
            <a:r>
              <a:rPr lang="en-GB" sz="2600" i="1" dirty="0">
                <a:solidFill>
                  <a:srgbClr val="002060"/>
                </a:solidFill>
                <a:latin typeface="Calibri"/>
              </a:rPr>
              <a:t>of 	Book Review, 33, (2), </a:t>
            </a:r>
            <a:r>
              <a:rPr lang="en-GB" sz="2600" dirty="0">
                <a:solidFill>
                  <a:srgbClr val="002060"/>
                </a:solidFill>
                <a:latin typeface="Calibri"/>
              </a:rPr>
              <a:t>432-435.</a:t>
            </a:r>
          </a:p>
          <a:p>
            <a:pPr marL="0" lvl="0" indent="0" algn="just" defTabSz="914400">
              <a:spcBef>
                <a:spcPct val="20000"/>
              </a:spcBef>
              <a:buClrTx/>
              <a:buNone/>
            </a:pPr>
            <a:endParaRPr lang="en-GB" sz="2600" dirty="0">
              <a:solidFill>
                <a:srgbClr val="002060"/>
              </a:solidFill>
              <a:latin typeface="Calibri"/>
            </a:endParaRPr>
          </a:p>
          <a:p>
            <a:endParaRPr lang="ar-SA" dirty="0">
              <a:solidFill>
                <a:srgbClr val="0020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8386765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Adobe Garamond Pro Bold" panose="02020702060506020403" pitchFamily="18" charset="0"/>
              </a:rPr>
              <a:t>مستويات العناوين </a:t>
            </a:r>
            <a:br>
              <a:rPr lang="ar-SA" b="1" dirty="0">
                <a:solidFill>
                  <a:srgbClr val="FF0000"/>
                </a:solidFill>
                <a:latin typeface="Adobe Garamond Pro Bold" panose="02020702060506020403" pitchFamily="18" charset="0"/>
              </a:rPr>
            </a:br>
            <a:r>
              <a:rPr lang="en-US" b="1" dirty="0">
                <a:solidFill>
                  <a:srgbClr val="FF0000"/>
                </a:solidFill>
                <a:latin typeface="Adobe Garamond Pro Bold" panose="02020702060506020403" pitchFamily="18" charset="0"/>
              </a:rPr>
              <a:t>APA6</a:t>
            </a:r>
            <a:endParaRPr lang="ar-SA" dirty="0"/>
          </a:p>
        </p:txBody>
      </p:sp>
      <p:sp>
        <p:nvSpPr>
          <p:cNvPr id="3" name="عنصر نائب للمحتوى 2"/>
          <p:cNvSpPr>
            <a:spLocks noGrp="1"/>
          </p:cNvSpPr>
          <p:nvPr>
            <p:ph idx="1"/>
          </p:nvPr>
        </p:nvSpPr>
        <p:spPr/>
        <p:txBody>
          <a:bodyPr/>
          <a:lstStyle/>
          <a:p>
            <a:pPr marL="0" indent="0" algn="just">
              <a:buNone/>
            </a:pPr>
            <a:r>
              <a:rPr lang="ar-AE" sz="3200" b="1" dirty="0">
                <a:solidFill>
                  <a:srgbClr val="5F2E1B"/>
                </a:solidFill>
                <a:latin typeface="Times New Roman" panose="02020603050405020304" pitchFamily="18" charset="0"/>
                <a:cs typeface="Times New Roman" panose="02020603050405020304" pitchFamily="18" charset="0"/>
              </a:rPr>
              <a:t>ملاحظات :</a:t>
            </a:r>
            <a:endParaRPr lang="en-GB" sz="3200" b="1" dirty="0">
              <a:solidFill>
                <a:srgbClr val="5F2E1B"/>
              </a:solidFill>
              <a:latin typeface="Times New Roman" panose="02020603050405020304" pitchFamily="18" charset="0"/>
              <a:cs typeface="Times New Roman" panose="02020603050405020304" pitchFamily="18" charset="0"/>
            </a:endParaRPr>
          </a:p>
          <a:p>
            <a:pPr lvl="0" algn="just"/>
            <a:r>
              <a:rPr lang="ar-AE" b="1" dirty="0">
                <a:solidFill>
                  <a:srgbClr val="002060"/>
                </a:solidFill>
                <a:latin typeface="Times New Roman" panose="02020603050405020304" pitchFamily="18" charset="0"/>
                <a:cs typeface="Times New Roman" panose="02020603050405020304" pitchFamily="18" charset="0"/>
              </a:rPr>
              <a:t>الخط في </a:t>
            </a:r>
            <a:r>
              <a:rPr lang="en-GB" b="1" dirty="0">
                <a:solidFill>
                  <a:srgbClr val="002060"/>
                </a:solidFill>
                <a:latin typeface="Times New Roman" panose="02020603050405020304" pitchFamily="18" charset="0"/>
                <a:cs typeface="Times New Roman" panose="02020603050405020304" pitchFamily="18" charset="0"/>
              </a:rPr>
              <a:t>APA6</a:t>
            </a:r>
            <a:r>
              <a:rPr lang="ar-AE" b="1" dirty="0">
                <a:solidFill>
                  <a:srgbClr val="002060"/>
                </a:solidFill>
                <a:latin typeface="Times New Roman" panose="02020603050405020304" pitchFamily="18" charset="0"/>
                <a:cs typeface="Times New Roman" panose="02020603050405020304" pitchFamily="18" charset="0"/>
              </a:rPr>
              <a:t> يكون 12</a:t>
            </a:r>
            <a:r>
              <a:rPr lang="en-GB" b="1" dirty="0" err="1">
                <a:solidFill>
                  <a:srgbClr val="002060"/>
                </a:solidFill>
                <a:latin typeface="Times New Roman" panose="02020603050405020304" pitchFamily="18" charset="0"/>
                <a:cs typeface="Times New Roman" panose="02020603050405020304" pitchFamily="18" charset="0"/>
              </a:rPr>
              <a:t>pt</a:t>
            </a:r>
            <a:r>
              <a:rPr lang="ar-AE" b="1" dirty="0">
                <a:solidFill>
                  <a:srgbClr val="002060"/>
                </a:solidFill>
                <a:latin typeface="Times New Roman" panose="02020603050405020304" pitchFamily="18" charset="0"/>
                <a:cs typeface="Times New Roman" panose="02020603050405020304" pitchFamily="18" charset="0"/>
              </a:rPr>
              <a:t> و </a:t>
            </a:r>
            <a:r>
              <a:rPr lang="en-GB" b="1" dirty="0">
                <a:solidFill>
                  <a:srgbClr val="002060"/>
                </a:solidFill>
                <a:latin typeface="Times New Roman" panose="02020603050405020304" pitchFamily="18" charset="0"/>
                <a:cs typeface="Times New Roman" panose="02020603050405020304" pitchFamily="18" charset="0"/>
              </a:rPr>
              <a:t>Times New Roman</a:t>
            </a:r>
            <a:r>
              <a:rPr lang="ar-AE" b="1" dirty="0">
                <a:solidFill>
                  <a:srgbClr val="002060"/>
                </a:solidFill>
                <a:latin typeface="Times New Roman" panose="02020603050405020304" pitchFamily="18" charset="0"/>
                <a:cs typeface="Times New Roman" panose="02020603050405020304" pitchFamily="18" charset="0"/>
              </a:rPr>
              <a:t> .</a:t>
            </a:r>
            <a:endParaRPr lang="en-GB" b="1" dirty="0">
              <a:solidFill>
                <a:srgbClr val="002060"/>
              </a:solidFill>
              <a:latin typeface="Times New Roman" panose="02020603050405020304" pitchFamily="18" charset="0"/>
              <a:cs typeface="Times New Roman" panose="02020603050405020304" pitchFamily="18" charset="0"/>
            </a:endParaRPr>
          </a:p>
          <a:p>
            <a:pPr lvl="0" algn="just"/>
            <a:r>
              <a:rPr lang="ar-AE" b="1" dirty="0">
                <a:solidFill>
                  <a:srgbClr val="002060"/>
                </a:solidFill>
                <a:latin typeface="Times New Roman" panose="02020603050405020304" pitchFamily="18" charset="0"/>
                <a:cs typeface="Times New Roman" panose="02020603050405020304" pitchFamily="18" charset="0"/>
              </a:rPr>
              <a:t>الأسطر في </a:t>
            </a:r>
            <a:r>
              <a:rPr lang="en-GB" b="1" dirty="0">
                <a:solidFill>
                  <a:srgbClr val="002060"/>
                </a:solidFill>
                <a:latin typeface="Times New Roman" panose="02020603050405020304" pitchFamily="18" charset="0"/>
                <a:cs typeface="Times New Roman" panose="02020603050405020304" pitchFamily="18" charset="0"/>
              </a:rPr>
              <a:t>APA6</a:t>
            </a:r>
            <a:r>
              <a:rPr lang="ar-AE" b="1" dirty="0">
                <a:solidFill>
                  <a:srgbClr val="002060"/>
                </a:solidFill>
                <a:latin typeface="Times New Roman" panose="02020603050405020304" pitchFamily="18" charset="0"/>
                <a:cs typeface="Times New Roman" panose="02020603050405020304" pitchFamily="18" charset="0"/>
              </a:rPr>
              <a:t> تكون مزدوجة المسافة ،ويمكن استخدام سطر واحد عند الحاجة إليه في الجداول والأشكال .</a:t>
            </a:r>
            <a:endParaRPr lang="en-GB" b="1" dirty="0">
              <a:solidFill>
                <a:srgbClr val="002060"/>
              </a:solidFill>
              <a:latin typeface="Times New Roman" panose="02020603050405020304" pitchFamily="18" charset="0"/>
              <a:cs typeface="Times New Roman" panose="02020603050405020304" pitchFamily="18" charset="0"/>
            </a:endParaRPr>
          </a:p>
          <a:p>
            <a:pPr lvl="0" algn="just"/>
            <a:r>
              <a:rPr lang="ar-AE" b="1" dirty="0">
                <a:solidFill>
                  <a:srgbClr val="002060"/>
                </a:solidFill>
                <a:latin typeface="Times New Roman" panose="02020603050405020304" pitchFamily="18" charset="0"/>
                <a:cs typeface="Times New Roman" panose="02020603050405020304" pitchFamily="18" charset="0"/>
              </a:rPr>
              <a:t>شريط رأس الصفحة يستمر في صفحات البحث ولكن مع تغيير طفيف ، حيث تحذف في الصفحات التالية كلمة </a:t>
            </a:r>
            <a:r>
              <a:rPr lang="fr-FR" b="1" dirty="0">
                <a:solidFill>
                  <a:srgbClr val="002060"/>
                </a:solidFill>
                <a:latin typeface="Times New Roman" panose="02020603050405020304" pitchFamily="18" charset="0"/>
                <a:cs typeface="Times New Roman" panose="02020603050405020304" pitchFamily="18" charset="0"/>
              </a:rPr>
              <a:t>‘’Running </a:t>
            </a:r>
            <a:r>
              <a:rPr lang="fr-FR" b="1" dirty="0" err="1">
                <a:solidFill>
                  <a:srgbClr val="002060"/>
                </a:solidFill>
                <a:latin typeface="Times New Roman" panose="02020603050405020304" pitchFamily="18" charset="0"/>
                <a:cs typeface="Times New Roman" panose="02020603050405020304" pitchFamily="18" charset="0"/>
              </a:rPr>
              <a:t>head</a:t>
            </a:r>
            <a:r>
              <a:rPr lang="fr-FR" b="1" dirty="0">
                <a:solidFill>
                  <a:srgbClr val="002060"/>
                </a:solidFill>
                <a:latin typeface="Times New Roman" panose="02020603050405020304" pitchFamily="18" charset="0"/>
                <a:cs typeface="Times New Roman" panose="02020603050405020304" pitchFamily="18" charset="0"/>
              </a:rPr>
              <a:t>:’’</a:t>
            </a:r>
            <a:r>
              <a:rPr lang="ar-AE" b="1" dirty="0">
                <a:solidFill>
                  <a:srgbClr val="002060"/>
                </a:solidFill>
                <a:latin typeface="Times New Roman" panose="02020603050405020304" pitchFamily="18" charset="0"/>
                <a:cs typeface="Times New Roman" panose="02020603050405020304" pitchFamily="18" charset="0"/>
              </a:rPr>
              <a:t> التي كانت تسبق العنوان المستمر في الصفحة الأولى .</a:t>
            </a:r>
            <a:endParaRPr lang="en-GB" b="1" dirty="0">
              <a:solidFill>
                <a:srgbClr val="002060"/>
              </a:solidFill>
              <a:latin typeface="Times New Roman" panose="02020603050405020304" pitchFamily="18" charset="0"/>
              <a:cs typeface="Times New Roman" panose="02020603050405020304" pitchFamily="18" charset="0"/>
            </a:endParaRPr>
          </a:p>
          <a:p>
            <a:pPr lvl="0" algn="just"/>
            <a:r>
              <a:rPr lang="ar-AE" b="1" dirty="0">
                <a:solidFill>
                  <a:srgbClr val="002060"/>
                </a:solidFill>
                <a:latin typeface="Times New Roman" panose="02020603050405020304" pitchFamily="18" charset="0"/>
                <a:cs typeface="Times New Roman" panose="02020603050405020304" pitchFamily="18" charset="0"/>
              </a:rPr>
              <a:t>تعاد كتابة عنوان المقال في أعلى منتصف الصفحة التي يبدأ فيها المقال (</a:t>
            </a:r>
            <a:r>
              <a:rPr lang="ar-AE" b="1" dirty="0">
                <a:solidFill>
                  <a:srgbClr val="FF0000"/>
                </a:solidFill>
                <a:latin typeface="Times New Roman" panose="02020603050405020304" pitchFamily="18" charset="0"/>
                <a:cs typeface="Times New Roman" panose="02020603050405020304" pitchFamily="18" charset="0"/>
              </a:rPr>
              <a:t>أي الصفحة التي تلي ملخص البحث – مثلا).</a:t>
            </a:r>
            <a:endParaRPr lang="en-GB" b="1" dirty="0">
              <a:solidFill>
                <a:srgbClr val="FF0000"/>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8268217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5" name="عنصر نائب للمحتوى 4"/>
          <p:cNvSpPr>
            <a:spLocks noGrp="1"/>
          </p:cNvSpPr>
          <p:nvPr>
            <p:ph idx="1"/>
          </p:nvPr>
        </p:nvSpPr>
        <p:spPr>
          <a:xfrm>
            <a:off x="3044756" y="2133600"/>
            <a:ext cx="8459855" cy="4140740"/>
          </a:xfrm>
        </p:spPr>
        <p:txBody>
          <a:bodyPr>
            <a:normAutofit/>
          </a:bodyPr>
          <a:lstStyle/>
          <a:p>
            <a:pPr marL="0" lvl="0" indent="0" algn="just" defTabSz="914400">
              <a:spcBef>
                <a:spcPct val="20000"/>
              </a:spcBef>
              <a:buClrTx/>
              <a:buNone/>
            </a:pPr>
            <a:r>
              <a:rPr lang="ar-SA" sz="2800" b="1" dirty="0">
                <a:solidFill>
                  <a:srgbClr val="FF0000"/>
                </a:solidFill>
                <a:latin typeface="Calibri"/>
                <a:cs typeface="Arial" panose="020B0604020202020204" pitchFamily="34" charset="0"/>
              </a:rPr>
              <a:t>(</a:t>
            </a:r>
            <a:r>
              <a:rPr lang="ar-SA" sz="2800" b="1" dirty="0" smtClean="0">
                <a:solidFill>
                  <a:srgbClr val="FF0000"/>
                </a:solidFill>
                <a:latin typeface="Calibri"/>
                <a:cs typeface="Arial" panose="020B0604020202020204" pitchFamily="34" charset="0"/>
              </a:rPr>
              <a:t>2-3-</a:t>
            </a:r>
            <a:r>
              <a:rPr lang="en-US" sz="2800" b="1" dirty="0" smtClean="0">
                <a:solidFill>
                  <a:srgbClr val="FF0000"/>
                </a:solidFill>
                <a:latin typeface="Calibri"/>
                <a:cs typeface="Arial" panose="020B0604020202020204" pitchFamily="34" charset="0"/>
              </a:rPr>
              <a:t>13</a:t>
            </a:r>
            <a:r>
              <a:rPr lang="ar-SA" sz="2800" b="1" dirty="0" smtClean="0">
                <a:solidFill>
                  <a:srgbClr val="FF0000"/>
                </a:solidFill>
                <a:latin typeface="Calibri"/>
                <a:cs typeface="Arial" panose="020B0604020202020204" pitchFamily="34" charset="0"/>
              </a:rPr>
              <a:t>)-</a:t>
            </a:r>
            <a:r>
              <a:rPr lang="ar-SA" sz="2800" b="1" dirty="0">
                <a:solidFill>
                  <a:srgbClr val="FF0000"/>
                </a:solidFill>
                <a:latin typeface="Calibri"/>
                <a:cs typeface="Arial" panose="020B0604020202020204" pitchFamily="34" charset="0"/>
              </a:rPr>
              <a:t>توثيق قواعد البيانات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SA" sz="2800" dirty="0">
                <a:solidFill>
                  <a:srgbClr val="002060"/>
                </a:solidFill>
                <a:latin typeface="Calibri"/>
                <a:cs typeface="Arial" panose="020B0604020202020204" pitchFamily="34" charset="0"/>
              </a:rPr>
              <a:t>عند الرجوع إلى قاعدة بيانات تحوي معلومات كيفية أو كمية ،فإن هذه القواعد غالبا ما تكون في ملفات مستقلة ،ولذلك تتم كتابتها في قائمة المراجع بالشكل التالي :</a:t>
            </a:r>
            <a:endParaRPr lang="en-GB" sz="2800" dirty="0">
              <a:solidFill>
                <a:srgbClr val="002060"/>
              </a:solidFill>
              <a:latin typeface="Calibri"/>
            </a:endParaRPr>
          </a:p>
          <a:p>
            <a:pPr marL="0" lvl="0" indent="0" algn="just" defTabSz="914400" rtl="0">
              <a:spcBef>
                <a:spcPct val="20000"/>
              </a:spcBef>
              <a:buClrTx/>
              <a:buNone/>
            </a:pPr>
            <a:r>
              <a:rPr lang="en-GB" sz="2800" dirty="0">
                <a:solidFill>
                  <a:srgbClr val="002060"/>
                </a:solidFill>
                <a:latin typeface="Calibri"/>
              </a:rPr>
              <a:t>Simmons Market Research Bureau.(2000). Simmons 	national consumer survey [Data file</a:t>
            </a:r>
            <a:r>
              <a:rPr lang="en-US" sz="2800" dirty="0">
                <a:solidFill>
                  <a:srgbClr val="002060"/>
                </a:solidFill>
                <a:latin typeface="Calibri"/>
              </a:rPr>
              <a:t>]</a:t>
            </a:r>
            <a:r>
              <a:rPr lang="ar-SA" sz="2800" dirty="0">
                <a:solidFill>
                  <a:srgbClr val="002060"/>
                </a:solidFill>
                <a:latin typeface="Calibri"/>
                <a:cs typeface="Arial" panose="020B0604020202020204" pitchFamily="34" charset="0"/>
              </a:rPr>
              <a:t>.</a:t>
            </a:r>
            <a:r>
              <a:rPr lang="en-GB" sz="2800" dirty="0">
                <a:solidFill>
                  <a:srgbClr val="002060"/>
                </a:solidFill>
                <a:latin typeface="Calibri"/>
              </a:rPr>
              <a:t>New York, 	NY: Author</a:t>
            </a:r>
            <a:r>
              <a:rPr lang="ar-SA" sz="2800" dirty="0">
                <a:solidFill>
                  <a:srgbClr val="002060"/>
                </a:solidFill>
                <a:latin typeface="Calibri"/>
                <a:cs typeface="Arial" panose="020B0604020202020204" pitchFamily="34" charset="0"/>
              </a:rPr>
              <a:t>.</a:t>
            </a:r>
            <a:endParaRPr lang="en-GB" sz="2800" dirty="0">
              <a:solidFill>
                <a:srgbClr val="002060"/>
              </a:solidFill>
              <a:latin typeface="Calibri"/>
            </a:endParaRPr>
          </a:p>
          <a:p>
            <a:pPr lvl="0" algn="just" defTabSz="914400">
              <a:spcBef>
                <a:spcPct val="20000"/>
              </a:spcBef>
              <a:buClrTx/>
              <a:buFont typeface="Arial" panose="020B0604020202020204" pitchFamily="34" charset="0"/>
              <a:buChar char="•"/>
            </a:pPr>
            <a:r>
              <a:rPr lang="ar-SA" sz="2800" dirty="0">
                <a:solidFill>
                  <a:srgbClr val="002060"/>
                </a:solidFill>
                <a:latin typeface="Calibri"/>
                <a:cs typeface="Arial" panose="020B0604020202020204" pitchFamily="34" charset="0"/>
              </a:rPr>
              <a:t>أي أن وصف </a:t>
            </a:r>
            <a:r>
              <a:rPr lang="en-GB" sz="2800" dirty="0">
                <a:solidFill>
                  <a:srgbClr val="002060"/>
                </a:solidFill>
                <a:latin typeface="Calibri"/>
              </a:rPr>
              <a:t>[</a:t>
            </a:r>
            <a:r>
              <a:rPr lang="en-GB" sz="2800" dirty="0">
                <a:solidFill>
                  <a:srgbClr val="FF0000"/>
                </a:solidFill>
                <a:latin typeface="Calibri"/>
              </a:rPr>
              <a:t>Data file</a:t>
            </a:r>
            <a:r>
              <a:rPr lang="en-US" sz="2800" dirty="0">
                <a:solidFill>
                  <a:srgbClr val="002060"/>
                </a:solidFill>
                <a:latin typeface="Calibri"/>
              </a:rPr>
              <a:t>]</a:t>
            </a:r>
            <a:r>
              <a:rPr lang="ar-SA" sz="2800" dirty="0">
                <a:solidFill>
                  <a:srgbClr val="002060"/>
                </a:solidFill>
                <a:latin typeface="Calibri"/>
                <a:cs typeface="Arial" panose="020B0604020202020204" pitchFamily="34" charset="0"/>
              </a:rPr>
              <a:t>. </a:t>
            </a:r>
            <a:r>
              <a:rPr lang="ar-SA" sz="2800" dirty="0" smtClean="0">
                <a:solidFill>
                  <a:srgbClr val="002060"/>
                </a:solidFill>
                <a:latin typeface="Calibri"/>
                <a:cs typeface="Arial" panose="020B0604020202020204" pitchFamily="34" charset="0"/>
              </a:rPr>
              <a:t>يضاف </a:t>
            </a:r>
            <a:r>
              <a:rPr lang="ar-SA" sz="2800" dirty="0">
                <a:solidFill>
                  <a:srgbClr val="002060"/>
                </a:solidFill>
                <a:latin typeface="Calibri"/>
                <a:cs typeface="Arial" panose="020B0604020202020204" pitchFamily="34" charset="0"/>
              </a:rPr>
              <a:t>للمرجع بعد عنوان قاعدة البيانات .</a:t>
            </a:r>
            <a:endParaRPr lang="en-GB" sz="2800" dirty="0">
              <a:solidFill>
                <a:srgbClr val="002060"/>
              </a:solidFill>
              <a:latin typeface="Calibri"/>
            </a:endParaRPr>
          </a:p>
          <a:p>
            <a:endParaRPr lang="ar-SA" dirty="0"/>
          </a:p>
        </p:txBody>
      </p:sp>
      <p:sp>
        <p:nvSpPr>
          <p:cNvPr id="6" name="عنصر نائب للتذييل 5"/>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1060048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3258766" y="2133599"/>
            <a:ext cx="8245845" cy="4490937"/>
          </a:xfrm>
        </p:spPr>
        <p:txBody>
          <a:bodyPr>
            <a:normAutofit fontScale="92500" lnSpcReduction="20000"/>
          </a:bodyPr>
          <a:lstStyle/>
          <a:p>
            <a:pPr marL="0" lvl="0" indent="0" algn="just" defTabSz="914400">
              <a:spcBef>
                <a:spcPct val="20000"/>
              </a:spcBef>
              <a:buClrTx/>
              <a:buNone/>
            </a:pPr>
            <a:r>
              <a:rPr lang="ar-SA" sz="2800" b="1" dirty="0">
                <a:solidFill>
                  <a:srgbClr val="FF0000"/>
                </a:solidFill>
                <a:latin typeface="Calibri"/>
                <a:cs typeface="Arial" panose="020B0604020202020204" pitchFamily="34" charset="0"/>
              </a:rPr>
              <a:t>(</a:t>
            </a:r>
            <a:r>
              <a:rPr lang="ar-SA" sz="2800" b="1" dirty="0" smtClean="0">
                <a:solidFill>
                  <a:srgbClr val="FF0000"/>
                </a:solidFill>
                <a:latin typeface="Calibri"/>
                <a:cs typeface="Arial" panose="020B0604020202020204" pitchFamily="34" charset="0"/>
              </a:rPr>
              <a:t>2-3-</a:t>
            </a:r>
            <a:r>
              <a:rPr lang="en-US" sz="2800" b="1" dirty="0" smtClean="0">
                <a:solidFill>
                  <a:srgbClr val="FF0000"/>
                </a:solidFill>
                <a:latin typeface="Calibri"/>
                <a:cs typeface="Arial" panose="020B0604020202020204" pitchFamily="34" charset="0"/>
              </a:rPr>
              <a:t>14</a:t>
            </a:r>
            <a:r>
              <a:rPr lang="ar-SA" sz="2800" b="1" dirty="0" smtClean="0">
                <a:solidFill>
                  <a:srgbClr val="FF0000"/>
                </a:solidFill>
                <a:latin typeface="Calibri"/>
                <a:cs typeface="Arial" panose="020B0604020202020204" pitchFamily="34" charset="0"/>
              </a:rPr>
              <a:t>)-</a:t>
            </a:r>
            <a:r>
              <a:rPr lang="ar-SA" sz="2800" b="1" dirty="0">
                <a:solidFill>
                  <a:srgbClr val="FF0000"/>
                </a:solidFill>
                <a:latin typeface="Calibri"/>
                <a:cs typeface="Arial" panose="020B0604020202020204" pitchFamily="34" charset="0"/>
              </a:rPr>
              <a:t>توثيق المدونات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SA" sz="2800" dirty="0">
                <a:solidFill>
                  <a:srgbClr val="002060"/>
                </a:solidFill>
                <a:latin typeface="Calibri"/>
                <a:cs typeface="Arial" panose="020B0604020202020204" pitchFamily="34" charset="0"/>
              </a:rPr>
              <a:t>عند توثيق مدونة ،يتم توثيقها بكتابة اسم المؤلف (الاسم الأخير ، ثم الأول.) ثم التاريخ (السنة ،الشهر واليوم). ثم عنوان </a:t>
            </a:r>
            <a:r>
              <a:rPr lang="ar-SA" sz="2800" dirty="0" err="1" smtClean="0">
                <a:solidFill>
                  <a:srgbClr val="002060"/>
                </a:solidFill>
                <a:latin typeface="Calibri"/>
                <a:cs typeface="Arial" panose="020B0604020202020204" pitchFamily="34" charset="0"/>
              </a:rPr>
              <a:t>التدوينة</a:t>
            </a:r>
            <a:r>
              <a:rPr lang="ar-SA" sz="2800" dirty="0" smtClean="0">
                <a:solidFill>
                  <a:srgbClr val="002060"/>
                </a:solidFill>
                <a:latin typeface="Calibri"/>
                <a:cs typeface="Arial" panose="020B0604020202020204" pitchFamily="34" charset="0"/>
              </a:rPr>
              <a:t> </a:t>
            </a:r>
            <a:r>
              <a:rPr lang="ar-SA" sz="2800" dirty="0">
                <a:solidFill>
                  <a:srgbClr val="002060"/>
                </a:solidFill>
                <a:latin typeface="Calibri"/>
                <a:cs typeface="Arial" panose="020B0604020202020204" pitchFamily="34" charset="0"/>
              </a:rPr>
              <a:t>،ثم يكتب </a:t>
            </a:r>
            <a:r>
              <a:rPr lang="en-GB" sz="2800" dirty="0">
                <a:solidFill>
                  <a:srgbClr val="002060"/>
                </a:solidFill>
                <a:latin typeface="Calibri"/>
              </a:rPr>
              <a:t>[Web log post].</a:t>
            </a:r>
            <a:r>
              <a:rPr lang="ar-SA" sz="2800" dirty="0">
                <a:solidFill>
                  <a:srgbClr val="002060"/>
                </a:solidFill>
                <a:latin typeface="Calibri"/>
                <a:cs typeface="Arial" panose="020B0604020202020204" pitchFamily="34" charset="0"/>
              </a:rPr>
              <a:t> ثم يكتب : تم استرجاعها منها ويوضع رابط المدونة </a:t>
            </a:r>
            <a:r>
              <a:rPr lang="ar-SA" sz="2800" dirty="0" smtClean="0">
                <a:solidFill>
                  <a:srgbClr val="002060"/>
                </a:solidFill>
                <a:latin typeface="Calibri"/>
                <a:cs typeface="Arial" panose="020B0604020202020204" pitchFamily="34" charset="0"/>
              </a:rPr>
              <a:t>.</a:t>
            </a:r>
          </a:p>
          <a:p>
            <a:pPr marL="0" lvl="0" indent="0" algn="l" defTabSz="914400" rtl="0">
              <a:spcBef>
                <a:spcPct val="20000"/>
              </a:spcBef>
              <a:buClrTx/>
              <a:buNone/>
            </a:pPr>
            <a:r>
              <a:rPr lang="en-GB" sz="2800" dirty="0">
                <a:solidFill>
                  <a:srgbClr val="002060"/>
                </a:solidFill>
                <a:latin typeface="Calibri"/>
              </a:rPr>
              <a:t>Lincoln, D. S. (2009, January 23). The likeness and 	sameness of the ones in the middle.[Web log 	post].Retrieved  </a:t>
            </a:r>
            <a:r>
              <a:rPr lang="en-GB" sz="2800" dirty="0">
                <a:solidFill>
                  <a:prstClr val="black"/>
                </a:solidFill>
                <a:latin typeface="Calibri"/>
              </a:rPr>
              <a:t>	</a:t>
            </a:r>
            <a:r>
              <a:rPr lang="en-GB" sz="2800" dirty="0">
                <a:solidFill>
                  <a:prstClr val="black"/>
                </a:solidFill>
                <a:latin typeface="Calibri"/>
                <a:hlinkClick r:id="rId2"/>
              </a:rPr>
              <a:t>http://www.blogspace.com/lincolnworld/2009/1</a:t>
            </a:r>
            <a:r>
              <a:rPr lang="en-GB" sz="2800" dirty="0">
                <a:solidFill>
                  <a:prstClr val="black"/>
                </a:solidFill>
                <a:latin typeface="Calibri"/>
              </a:rPr>
              <a:t>	</a:t>
            </a:r>
            <a:r>
              <a:rPr lang="en-GB" sz="2800" dirty="0">
                <a:solidFill>
                  <a:srgbClr val="002060"/>
                </a:solidFill>
                <a:latin typeface="Calibri"/>
              </a:rPr>
              <a:t>/23.php</a:t>
            </a:r>
            <a:r>
              <a:rPr lang="en-GB" sz="2800" dirty="0">
                <a:solidFill>
                  <a:prstClr val="black"/>
                </a:solidFill>
                <a:latin typeface="Calibri"/>
              </a:rPr>
              <a:t> </a:t>
            </a:r>
          </a:p>
          <a:p>
            <a:pPr marL="0" lvl="0" indent="0" algn="l" defTabSz="914400">
              <a:spcBef>
                <a:spcPct val="20000"/>
              </a:spcBef>
              <a:buClrTx/>
              <a:buNone/>
            </a:pPr>
            <a:endParaRPr lang="ar-SA" sz="2800" dirty="0" smtClean="0">
              <a:solidFill>
                <a:prstClr val="black"/>
              </a:solidFill>
              <a:latin typeface="Calibri"/>
              <a:cs typeface="Arial" panose="020B0604020202020204" pitchFamily="34" charset="0"/>
            </a:endParaRPr>
          </a:p>
          <a:p>
            <a:pPr lvl="0" algn="just" defTabSz="914400">
              <a:spcBef>
                <a:spcPct val="20000"/>
              </a:spcBef>
              <a:buClrTx/>
              <a:buFont typeface="Arial" panose="020B0604020202020204" pitchFamily="34" charset="0"/>
              <a:buChar char="•"/>
            </a:pPr>
            <a:endParaRPr lang="ar-SA" sz="2800" dirty="0">
              <a:solidFill>
                <a:prstClr val="black"/>
              </a:solidFill>
              <a:latin typeface="Calibri"/>
            </a:endParaRPr>
          </a:p>
          <a:p>
            <a:pPr marL="0" lvl="0" indent="0" algn="just" defTabSz="914400">
              <a:spcBef>
                <a:spcPct val="20000"/>
              </a:spcBef>
              <a:buClrTx/>
              <a:buNone/>
            </a:pPr>
            <a:r>
              <a:rPr lang="ar-SA" sz="2800" dirty="0">
                <a:solidFill>
                  <a:prstClr val="black"/>
                </a:solidFill>
                <a:latin typeface="Calibri"/>
              </a:rPr>
              <a:t> </a:t>
            </a:r>
            <a:endParaRPr lang="ar-SA" sz="2800"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264788063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en-GB" sz="2600" b="1" dirty="0">
                <a:solidFill>
                  <a:srgbClr val="4F81BD">
                    <a:lumMod val="50000"/>
                  </a:srgbClr>
                </a:solidFill>
                <a:latin typeface="Calibri"/>
              </a:rPr>
              <a:t> </a:t>
            </a:r>
            <a:r>
              <a:rPr lang="ar-SA" sz="2600" b="1" dirty="0">
                <a:solidFill>
                  <a:srgbClr val="FF0000"/>
                </a:solidFill>
                <a:latin typeface="Calibri"/>
                <a:cs typeface="Arial" panose="020B0604020202020204" pitchFamily="34" charset="0"/>
              </a:rPr>
              <a:t>(</a:t>
            </a:r>
            <a:r>
              <a:rPr lang="ar-SA" sz="2600" b="1" dirty="0" smtClean="0">
                <a:solidFill>
                  <a:srgbClr val="FF0000"/>
                </a:solidFill>
                <a:latin typeface="Calibri"/>
                <a:cs typeface="Arial" panose="020B0604020202020204" pitchFamily="34" charset="0"/>
              </a:rPr>
              <a:t>2-3-</a:t>
            </a:r>
            <a:r>
              <a:rPr lang="en-US" sz="2600" b="1" dirty="0" smtClean="0">
                <a:solidFill>
                  <a:srgbClr val="FF0000"/>
                </a:solidFill>
                <a:latin typeface="Calibri"/>
                <a:cs typeface="Arial" panose="020B0604020202020204" pitchFamily="34" charset="0"/>
              </a:rPr>
              <a:t>15</a:t>
            </a:r>
            <a:r>
              <a:rPr lang="ar-SA" sz="2600" b="1" dirty="0" smtClean="0">
                <a:solidFill>
                  <a:srgbClr val="FF0000"/>
                </a:solidFill>
                <a:latin typeface="Calibri"/>
                <a:cs typeface="Arial" panose="020B0604020202020204" pitchFamily="34" charset="0"/>
              </a:rPr>
              <a:t>)-</a:t>
            </a:r>
            <a:r>
              <a:rPr lang="ar-SA" sz="2600" b="1" dirty="0">
                <a:solidFill>
                  <a:srgbClr val="FF0000"/>
                </a:solidFill>
                <a:latin typeface="Calibri"/>
                <a:cs typeface="Arial" panose="020B0604020202020204" pitchFamily="34" charset="0"/>
              </a:rPr>
              <a:t>التوثيق لمقال مجهول الكاتب وتاريخ النشر من موقع على الإنترنت :</a:t>
            </a:r>
            <a:endParaRPr lang="en-GB" sz="2600" b="1" dirty="0">
              <a:solidFill>
                <a:srgbClr val="FF0000"/>
              </a:solidFill>
              <a:latin typeface="Calibri"/>
            </a:endParaRPr>
          </a:p>
          <a:p>
            <a:pPr lvl="0" algn="just" defTabSz="914400">
              <a:spcBef>
                <a:spcPct val="20000"/>
              </a:spcBef>
              <a:buClrTx/>
              <a:buFont typeface="Arial" panose="020B0604020202020204" pitchFamily="34" charset="0"/>
              <a:buChar char="•"/>
            </a:pPr>
            <a:r>
              <a:rPr lang="ar-SA" sz="2600" dirty="0">
                <a:solidFill>
                  <a:srgbClr val="002060"/>
                </a:solidFill>
                <a:latin typeface="Calibri"/>
                <a:cs typeface="Arial" panose="020B0604020202020204" pitchFamily="34" charset="0"/>
              </a:rPr>
              <a:t>عند توثيق مقال لا يعرف مؤلفه ولا تاريخ نشره يتم توثيقه بالشكل التالي : عنوان المقال بخط مائل ، </a:t>
            </a:r>
            <a:r>
              <a:rPr lang="ar-AE" sz="2600" dirty="0">
                <a:solidFill>
                  <a:srgbClr val="002060"/>
                </a:solidFill>
                <a:latin typeface="Calibri"/>
                <a:cs typeface="Arial" panose="020B0604020202020204" pitchFamily="34" charset="0"/>
              </a:rPr>
              <a:t>ثم (</a:t>
            </a:r>
            <a:r>
              <a:rPr lang="en-GB" sz="2600" dirty="0" err="1">
                <a:solidFill>
                  <a:srgbClr val="002060"/>
                </a:solidFill>
                <a:latin typeface="Calibri"/>
              </a:rPr>
              <a:t>n.d.</a:t>
            </a:r>
            <a:r>
              <a:rPr lang="ar-AE" sz="2600" dirty="0">
                <a:solidFill>
                  <a:srgbClr val="002060"/>
                </a:solidFill>
                <a:latin typeface="Calibri"/>
                <a:cs typeface="Arial" panose="020B0604020202020204" pitchFamily="34" charset="0"/>
              </a:rPr>
              <a:t>) مكان التاريخ . ثم يذكر : تم استرجاعه بتاريخ اليوم والشهر ،والسنة ، ويوضع رابط المقال .</a:t>
            </a:r>
            <a:endParaRPr lang="en-GB" sz="2600" dirty="0">
              <a:solidFill>
                <a:srgbClr val="002060"/>
              </a:solidFill>
              <a:latin typeface="Calibri"/>
            </a:endParaRPr>
          </a:p>
          <a:p>
            <a:pPr marL="0" lvl="0" indent="0" algn="just" defTabSz="914400">
              <a:spcBef>
                <a:spcPct val="20000"/>
              </a:spcBef>
              <a:buClrTx/>
              <a:buNone/>
            </a:pPr>
            <a:endParaRPr lang="en-GB" sz="2600" b="1" dirty="0">
              <a:solidFill>
                <a:prstClr val="black"/>
              </a:solidFill>
              <a:latin typeface="Calibri"/>
            </a:endParaRPr>
          </a:p>
          <a:p>
            <a:pPr marL="0" lvl="0" indent="0" algn="just" defTabSz="914400">
              <a:spcBef>
                <a:spcPct val="20000"/>
              </a:spcBef>
              <a:buClrTx/>
              <a:buNone/>
            </a:pPr>
            <a:r>
              <a:rPr lang="ar-SA" sz="2600" b="1" dirty="0">
                <a:solidFill>
                  <a:srgbClr val="FF0000"/>
                </a:solidFill>
                <a:latin typeface="Calibri"/>
                <a:cs typeface="Arial" panose="020B0604020202020204" pitchFamily="34" charset="0"/>
              </a:rPr>
              <a:t>مثال :</a:t>
            </a:r>
            <a:endParaRPr lang="en-GB" sz="2600" dirty="0">
              <a:solidFill>
                <a:srgbClr val="FF0000"/>
              </a:solidFill>
              <a:latin typeface="Calibri"/>
            </a:endParaRPr>
          </a:p>
          <a:p>
            <a:pPr marL="0" lvl="0" indent="0" algn="just" defTabSz="914400" rtl="0">
              <a:spcBef>
                <a:spcPct val="20000"/>
              </a:spcBef>
              <a:buClrTx/>
              <a:buNone/>
            </a:pPr>
            <a:r>
              <a:rPr lang="en-GB" sz="2600" i="1" dirty="0">
                <a:solidFill>
                  <a:srgbClr val="002060"/>
                </a:solidFill>
                <a:latin typeface="Calibri"/>
              </a:rPr>
              <a:t>Census data revisited. </a:t>
            </a:r>
            <a:r>
              <a:rPr lang="en-GB" sz="2600" dirty="0">
                <a:solidFill>
                  <a:srgbClr val="002060"/>
                </a:solidFill>
                <a:latin typeface="Calibri"/>
              </a:rPr>
              <a:t>(</a:t>
            </a:r>
            <a:r>
              <a:rPr lang="en-GB" sz="2600" dirty="0" err="1">
                <a:solidFill>
                  <a:srgbClr val="002060"/>
                </a:solidFill>
                <a:latin typeface="Calibri"/>
              </a:rPr>
              <a:t>n.d.</a:t>
            </a:r>
            <a:r>
              <a:rPr lang="en-GB" sz="2600" dirty="0">
                <a:solidFill>
                  <a:srgbClr val="002060"/>
                </a:solidFill>
                <a:latin typeface="Calibri"/>
              </a:rPr>
              <a:t>). Retrieved March 9, 2009, </a:t>
            </a:r>
            <a:r>
              <a:rPr lang="en-GB" sz="2600" dirty="0" smtClean="0">
                <a:solidFill>
                  <a:srgbClr val="002060"/>
                </a:solidFill>
                <a:latin typeface="Calibri"/>
              </a:rPr>
              <a:t>from</a:t>
            </a:r>
            <a:endParaRPr lang="ar-SA" sz="2600" dirty="0" smtClean="0">
              <a:solidFill>
                <a:srgbClr val="002060"/>
              </a:solidFill>
              <a:latin typeface="Calibri"/>
            </a:endParaRPr>
          </a:p>
          <a:p>
            <a:pPr marL="0" lvl="0" indent="0" algn="just" defTabSz="914400" rtl="0">
              <a:spcBef>
                <a:spcPct val="20000"/>
              </a:spcBef>
              <a:buClrTx/>
              <a:buNone/>
            </a:pPr>
            <a:r>
              <a:rPr lang="ar-SA" sz="2600" dirty="0">
                <a:solidFill>
                  <a:srgbClr val="002060"/>
                </a:solidFill>
                <a:latin typeface="Calibri"/>
              </a:rPr>
              <a:t> </a:t>
            </a:r>
            <a:r>
              <a:rPr lang="en-GB" sz="2600" u="sng" dirty="0">
                <a:solidFill>
                  <a:prstClr val="black"/>
                </a:solidFill>
                <a:latin typeface="Calibri"/>
                <a:hlinkClick r:id="rId2"/>
              </a:rPr>
              <a:t>http://www.hersheysannualreport.com/2000/index.htm</a:t>
            </a:r>
            <a:r>
              <a:rPr lang="ar-SA" sz="2600" dirty="0" smtClean="0">
                <a:solidFill>
                  <a:srgbClr val="002060"/>
                </a:solidFill>
                <a:latin typeface="Calibri"/>
              </a:rPr>
              <a:t>     </a:t>
            </a:r>
            <a:endParaRPr lang="en-GB" sz="2600" dirty="0">
              <a:solidFill>
                <a:prstClr val="black"/>
              </a:solidFill>
              <a:latin typeface="Calibri"/>
            </a:endParaRPr>
          </a:p>
          <a:p>
            <a:pPr marL="0" lvl="0" indent="0" algn="just" defTabSz="914400">
              <a:spcBef>
                <a:spcPct val="20000"/>
              </a:spcBef>
              <a:buClrTx/>
              <a:buNone/>
            </a:pPr>
            <a:endParaRPr lang="en-GB" sz="2600" dirty="0">
              <a:solidFill>
                <a:prstClr val="black"/>
              </a:solidFill>
              <a:latin typeface="Calibri"/>
            </a:endParaRPr>
          </a:p>
          <a:p>
            <a:endParaRPr lang="ar-SA"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4361233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endParaRPr lang="en-GB" sz="2800" b="1" dirty="0">
              <a:solidFill>
                <a:prstClr val="black"/>
              </a:solidFill>
              <a:latin typeface="Calibri"/>
            </a:endParaRPr>
          </a:p>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ملاحظات :</a:t>
            </a:r>
            <a:endParaRPr lang="en-GB" sz="2800"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b="1" dirty="0">
                <a:solidFill>
                  <a:srgbClr val="002060"/>
                </a:solidFill>
                <a:latin typeface="Calibri"/>
                <a:cs typeface="Arial" panose="020B0604020202020204" pitchFamily="34" charset="0"/>
              </a:rPr>
              <a:t>لا يتم توثيق هذه المعلومات إلا للإشارة إلى وجود أمر أو ظاهرة معينة وليست لتأكيد معلومة علمية .</a:t>
            </a:r>
            <a:endParaRPr lang="en-GB" sz="2800" b="1" dirty="0">
              <a:solidFill>
                <a:srgbClr val="002060"/>
              </a:solidFill>
              <a:latin typeface="Calibri"/>
            </a:endParaRPr>
          </a:p>
          <a:p>
            <a:pPr lvl="0" algn="just" defTabSz="914400">
              <a:spcBef>
                <a:spcPct val="20000"/>
              </a:spcBef>
              <a:buClrTx/>
              <a:buFont typeface="Arial" panose="020B0604020202020204" pitchFamily="34" charset="0"/>
              <a:buChar char="•"/>
            </a:pPr>
            <a:r>
              <a:rPr lang="ar-AE" sz="2800" b="1" dirty="0">
                <a:solidFill>
                  <a:srgbClr val="002060"/>
                </a:solidFill>
                <a:latin typeface="Calibri"/>
                <a:cs typeface="Arial" panose="020B0604020202020204" pitchFamily="34" charset="0"/>
              </a:rPr>
              <a:t>يتم كتابة تاريخ استرجاع المقال لأن المقال على الإنترنت قد يتغير مع مرور الوقت ،لكن إذا كان المقال غير قابل للتغيير فلا يكتب التاريخ . </a:t>
            </a:r>
            <a:endParaRPr lang="en-GB" sz="2800" b="1" dirty="0">
              <a:solidFill>
                <a:srgbClr val="002060"/>
              </a:solidFill>
              <a:latin typeface="Calibri"/>
            </a:endParaRPr>
          </a:p>
          <a:p>
            <a:pPr lvl="0" algn="just" defTabSz="914400">
              <a:spcBef>
                <a:spcPct val="20000"/>
              </a:spcBef>
              <a:buClrTx/>
              <a:buFont typeface="Arial" panose="020B0604020202020204" pitchFamily="34" charset="0"/>
              <a:buChar char="•"/>
            </a:pPr>
            <a:r>
              <a:rPr lang="ar-AE" sz="2800" b="1" dirty="0">
                <a:solidFill>
                  <a:srgbClr val="002060"/>
                </a:solidFill>
                <a:latin typeface="Calibri"/>
                <a:cs typeface="Arial" panose="020B0604020202020204" pitchFamily="34" charset="0"/>
              </a:rPr>
              <a:t>إذا كان للمقال </a:t>
            </a:r>
            <a:r>
              <a:rPr lang="en-GB" sz="2800" b="1" dirty="0">
                <a:solidFill>
                  <a:srgbClr val="002060"/>
                </a:solidFill>
                <a:latin typeface="Calibri"/>
              </a:rPr>
              <a:t>DOI</a:t>
            </a:r>
            <a:r>
              <a:rPr lang="ar-AE" sz="2800" b="1" dirty="0">
                <a:solidFill>
                  <a:srgbClr val="002060"/>
                </a:solidFill>
                <a:latin typeface="Calibri"/>
                <a:cs typeface="Arial" panose="020B0604020202020204" pitchFamily="34" charset="0"/>
              </a:rPr>
              <a:t> فتتم كتابته بنفس الطريقة السابقة .</a:t>
            </a:r>
            <a:endParaRPr lang="en-GB" sz="2800" b="1" dirty="0">
              <a:solidFill>
                <a:srgbClr val="002060"/>
              </a:solidFill>
              <a:latin typeface="Calibri"/>
            </a:endParaRPr>
          </a:p>
          <a:p>
            <a:endParaRPr lang="ar-SA" b="1"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94062360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en-US" dirty="0"/>
          </a:p>
        </p:txBody>
      </p:sp>
      <p:sp>
        <p:nvSpPr>
          <p:cNvPr id="3" name="Content Placeholder 2"/>
          <p:cNvSpPr>
            <a:spLocks noGrp="1"/>
          </p:cNvSpPr>
          <p:nvPr>
            <p:ph idx="1"/>
          </p:nvPr>
        </p:nvSpPr>
        <p:spPr/>
        <p:txBody>
          <a:bodyPr/>
          <a:lstStyle/>
          <a:p>
            <a:r>
              <a:rPr lang="ar-SA" sz="2600" b="1" dirty="0">
                <a:solidFill>
                  <a:srgbClr val="FF0000"/>
                </a:solidFill>
                <a:latin typeface="Calibri"/>
                <a:cs typeface="Arial" panose="020B0604020202020204" pitchFamily="34" charset="0"/>
              </a:rPr>
              <a:t>(2-3-</a:t>
            </a:r>
            <a:r>
              <a:rPr lang="en-US" sz="2600" b="1" dirty="0" smtClean="0">
                <a:solidFill>
                  <a:srgbClr val="FF0000"/>
                </a:solidFill>
                <a:latin typeface="Calibri"/>
                <a:cs typeface="Arial" panose="020B0604020202020204" pitchFamily="34" charset="0"/>
              </a:rPr>
              <a:t>16</a:t>
            </a:r>
            <a:r>
              <a:rPr lang="ar-SA" sz="2600" b="1" dirty="0" smtClean="0">
                <a:solidFill>
                  <a:srgbClr val="FF0000"/>
                </a:solidFill>
                <a:latin typeface="Calibri"/>
                <a:cs typeface="Arial" panose="020B0604020202020204" pitchFamily="34" charset="0"/>
              </a:rPr>
              <a:t>)-</a:t>
            </a:r>
            <a:r>
              <a:rPr lang="ar-SA" sz="2600" b="1" dirty="0">
                <a:solidFill>
                  <a:srgbClr val="FF0000"/>
                </a:solidFill>
                <a:latin typeface="Calibri"/>
                <a:cs typeface="Arial" panose="020B0604020202020204" pitchFamily="34" charset="0"/>
              </a:rPr>
              <a:t>التوثيق لمقال </a:t>
            </a:r>
            <a:r>
              <a:rPr lang="ar-SA" sz="2600" b="1" dirty="0" smtClean="0">
                <a:solidFill>
                  <a:srgbClr val="FF0000"/>
                </a:solidFill>
                <a:latin typeface="Calibri"/>
                <a:cs typeface="Arial" panose="020B0604020202020204" pitchFamily="34" charset="0"/>
              </a:rPr>
              <a:t>من جريدة :</a:t>
            </a:r>
          </a:p>
          <a:p>
            <a:pPr algn="l" rtl="0"/>
            <a:r>
              <a:rPr lang="en-US" sz="2600" b="1" dirty="0" smtClean="0">
                <a:solidFill>
                  <a:srgbClr val="003760"/>
                </a:solidFill>
                <a:latin typeface="Calibri"/>
                <a:cs typeface="Arial" panose="020B0604020202020204" pitchFamily="34" charset="0"/>
              </a:rPr>
              <a:t>Schwartz, J.(1993, 30 September ) .</a:t>
            </a:r>
            <a:r>
              <a:rPr lang="en-US" sz="2600" b="1" dirty="0" err="1" smtClean="0">
                <a:solidFill>
                  <a:srgbClr val="003760"/>
                </a:solidFill>
                <a:latin typeface="Calibri"/>
                <a:cs typeface="Arial" panose="020B0604020202020204" pitchFamily="34" charset="0"/>
              </a:rPr>
              <a:t>Obesily</a:t>
            </a:r>
            <a:r>
              <a:rPr lang="en-US" sz="2600" b="1" dirty="0" smtClean="0">
                <a:solidFill>
                  <a:srgbClr val="003760"/>
                </a:solidFill>
                <a:latin typeface="Calibri"/>
                <a:cs typeface="Arial" panose="020B0604020202020204" pitchFamily="34" charset="0"/>
              </a:rPr>
              <a:t> affects economic</a:t>
            </a:r>
          </a:p>
          <a:p>
            <a:pPr marL="0" indent="0" algn="l" rtl="0">
              <a:buNone/>
            </a:pPr>
            <a:r>
              <a:rPr lang="en-US" sz="2600" b="1" dirty="0">
                <a:solidFill>
                  <a:srgbClr val="FF0000"/>
                </a:solidFill>
                <a:latin typeface="Calibri"/>
                <a:cs typeface="Arial" panose="020B0604020202020204" pitchFamily="34" charset="0"/>
              </a:rPr>
              <a:t> </a:t>
            </a:r>
            <a:r>
              <a:rPr lang="en-US" sz="2600" b="1" dirty="0" smtClean="0">
                <a:solidFill>
                  <a:srgbClr val="FF0000"/>
                </a:solidFill>
                <a:latin typeface="Calibri"/>
                <a:cs typeface="Arial" panose="020B0604020202020204" pitchFamily="34" charset="0"/>
              </a:rPr>
              <a:t>          </a:t>
            </a:r>
            <a:r>
              <a:rPr lang="en-US" sz="2600" b="1" dirty="0" smtClean="0">
                <a:solidFill>
                  <a:srgbClr val="003760"/>
                </a:solidFill>
                <a:latin typeface="Calibri"/>
                <a:cs typeface="Arial" panose="020B0604020202020204" pitchFamily="34" charset="0"/>
              </a:rPr>
              <a:t>,social </a:t>
            </a:r>
            <a:r>
              <a:rPr lang="en-US" sz="2600" b="1" dirty="0" err="1" smtClean="0">
                <a:solidFill>
                  <a:srgbClr val="003760"/>
                </a:solidFill>
                <a:latin typeface="Calibri"/>
                <a:cs typeface="Arial" panose="020B0604020202020204" pitchFamily="34" charset="0"/>
              </a:rPr>
              <a:t>status.</a:t>
            </a:r>
            <a:r>
              <a:rPr lang="en-US" sz="2600" b="1" i="1" dirty="0" err="1" smtClean="0">
                <a:solidFill>
                  <a:srgbClr val="003760"/>
                </a:solidFill>
                <a:latin typeface="Calibri"/>
                <a:cs typeface="Arial" panose="020B0604020202020204" pitchFamily="34" charset="0"/>
              </a:rPr>
              <a:t>The</a:t>
            </a:r>
            <a:r>
              <a:rPr lang="en-US" sz="2600" b="1" i="1" dirty="0" smtClean="0">
                <a:solidFill>
                  <a:srgbClr val="003760"/>
                </a:solidFill>
                <a:latin typeface="Calibri"/>
                <a:cs typeface="Arial" panose="020B0604020202020204" pitchFamily="34" charset="0"/>
              </a:rPr>
              <a:t> Washington Post ,pp.A1,A4.</a:t>
            </a:r>
            <a:endParaRPr lang="en-US" dirty="0">
              <a:solidFill>
                <a:srgbClr val="003760"/>
              </a:solidFill>
            </a:endParaRPr>
          </a:p>
        </p:txBody>
      </p:sp>
      <p:sp>
        <p:nvSpPr>
          <p:cNvPr id="4" name="Footer Placeholder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219817495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583096"/>
            <a:ext cx="8915400" cy="5328126"/>
          </a:xfrm>
        </p:spPr>
        <p:txBody>
          <a:bodyPr>
            <a:normAutofit/>
          </a:bodyPr>
          <a:lstStyle/>
          <a:p>
            <a:r>
              <a:rPr lang="ar-SA" sz="2000" b="1" dirty="0" smtClean="0">
                <a:solidFill>
                  <a:srgbClr val="FF0000"/>
                </a:solidFill>
              </a:rPr>
              <a:t>(2-3-</a:t>
            </a:r>
            <a:r>
              <a:rPr lang="en-US" sz="2000" b="1" dirty="0" smtClean="0">
                <a:solidFill>
                  <a:srgbClr val="FF0000"/>
                </a:solidFill>
              </a:rPr>
              <a:t>17</a:t>
            </a:r>
            <a:r>
              <a:rPr lang="ar-SA" sz="2000" b="1" dirty="0" smtClean="0">
                <a:solidFill>
                  <a:srgbClr val="FF0000"/>
                </a:solidFill>
              </a:rPr>
              <a:t>) توثيق الأطروحة :</a:t>
            </a:r>
            <a:endParaRPr lang="en-US" sz="2000" b="1" dirty="0" smtClean="0">
              <a:solidFill>
                <a:srgbClr val="FF0000"/>
              </a:solidFill>
            </a:endParaRPr>
          </a:p>
          <a:p>
            <a:pPr marL="0" indent="0">
              <a:buNone/>
            </a:pPr>
            <a:endParaRPr lang="ar-SA" sz="2000" b="1" dirty="0" smtClean="0">
              <a:solidFill>
                <a:srgbClr val="FF0000"/>
              </a:solidFill>
            </a:endParaRPr>
          </a:p>
          <a:p>
            <a:pPr marL="457200">
              <a:lnSpc>
                <a:spcPct val="115000"/>
              </a:lnSpc>
              <a:spcBef>
                <a:spcPts val="0"/>
              </a:spcBef>
              <a:spcAft>
                <a:spcPts val="1000"/>
              </a:spcAft>
              <a:tabLst>
                <a:tab pos="90170" algn="r"/>
                <a:tab pos="450215" algn="r"/>
              </a:tabLst>
            </a:pPr>
            <a:r>
              <a:rPr lang="ar-SA" sz="2000" dirty="0" smtClean="0">
                <a:solidFill>
                  <a:srgbClr val="002060"/>
                </a:solidFill>
              </a:rPr>
              <a:t>يكتب </a:t>
            </a:r>
            <a:r>
              <a:rPr lang="ar-SA" sz="2000" dirty="0">
                <a:solidFill>
                  <a:srgbClr val="002060"/>
                </a:solidFill>
                <a:latin typeface="Calibri"/>
                <a:ea typeface="Times New Roman"/>
                <a:cs typeface="Arial"/>
              </a:rPr>
              <a:t>الاسم الأخير،الاسم الأول.(التاريخ). </a:t>
            </a:r>
            <a:r>
              <a:rPr lang="ar-SA" sz="2000" i="1" dirty="0">
                <a:solidFill>
                  <a:srgbClr val="002060"/>
                </a:solidFill>
                <a:latin typeface="Calibri"/>
                <a:ea typeface="Times New Roman"/>
                <a:cs typeface="Arial"/>
              </a:rPr>
              <a:t>عنوان الرسالة (بخط مائل).</a:t>
            </a:r>
            <a:r>
              <a:rPr lang="ar-SA" sz="2000" dirty="0">
                <a:solidFill>
                  <a:srgbClr val="002060"/>
                </a:solidFill>
                <a:latin typeface="Calibri"/>
                <a:ea typeface="Times New Roman"/>
                <a:cs typeface="Arial"/>
              </a:rPr>
              <a:t>الدرجة العلمية.اسم الجامعة ،الكلية،عدد الصفحات</a:t>
            </a:r>
            <a:r>
              <a:rPr lang="ar-SA" sz="2000" dirty="0" smtClean="0">
                <a:solidFill>
                  <a:srgbClr val="002060"/>
                </a:solidFill>
                <a:latin typeface="Calibri"/>
                <a:ea typeface="Times New Roman"/>
                <a:cs typeface="Arial"/>
              </a:rPr>
              <a:t>.</a:t>
            </a:r>
          </a:p>
          <a:p>
            <a:pPr marL="457200" algn="l" rtl="0">
              <a:lnSpc>
                <a:spcPct val="115000"/>
              </a:lnSpc>
              <a:spcBef>
                <a:spcPts val="0"/>
              </a:spcBef>
              <a:spcAft>
                <a:spcPts val="1000"/>
              </a:spcAft>
              <a:tabLst>
                <a:tab pos="90170" algn="r"/>
                <a:tab pos="450215" algn="r"/>
              </a:tabLst>
            </a:pPr>
            <a:endParaRPr lang="en-US" sz="1600" dirty="0" smtClean="0">
              <a:solidFill>
                <a:srgbClr val="002060"/>
              </a:solidFill>
              <a:latin typeface="Calibri"/>
              <a:ea typeface="Times New Roman"/>
              <a:cs typeface="Arial"/>
            </a:endParaRPr>
          </a:p>
          <a:p>
            <a:pPr marL="0" marR="0" algn="l" rtl="0">
              <a:lnSpc>
                <a:spcPct val="115000"/>
              </a:lnSpc>
              <a:spcBef>
                <a:spcPts val="0"/>
              </a:spcBef>
              <a:spcAft>
                <a:spcPts val="1000"/>
              </a:spcAft>
              <a:tabLst>
                <a:tab pos="90170" algn="r"/>
                <a:tab pos="450215" algn="r"/>
              </a:tabLst>
            </a:pPr>
            <a:r>
              <a:rPr lang="en-US" sz="2000" b="1" dirty="0" err="1">
                <a:solidFill>
                  <a:srgbClr val="003760"/>
                </a:solidFill>
                <a:latin typeface="Calibri"/>
                <a:ea typeface="Times New Roman"/>
                <a:cs typeface="Arial"/>
              </a:rPr>
              <a:t>Bahatheg</a:t>
            </a:r>
            <a:r>
              <a:rPr lang="en-US" sz="2000" b="1" dirty="0">
                <a:solidFill>
                  <a:srgbClr val="003760"/>
                </a:solidFill>
                <a:latin typeface="Calibri"/>
                <a:ea typeface="Times New Roman"/>
                <a:cs typeface="Arial"/>
              </a:rPr>
              <a:t>, R. (2011). </a:t>
            </a:r>
            <a:r>
              <a:rPr lang="en-US" sz="2000" b="1" i="1" dirty="0">
                <a:solidFill>
                  <a:srgbClr val="003760"/>
                </a:solidFill>
                <a:latin typeface="Calibri"/>
                <a:ea typeface="Times New Roman"/>
                <a:cs typeface="Arial"/>
              </a:rPr>
              <a:t>How the use of Montessori sensorial material </a:t>
            </a:r>
            <a:endParaRPr lang="en-US" sz="1600" b="1" i="1" dirty="0">
              <a:solidFill>
                <a:srgbClr val="003760"/>
              </a:solidFill>
              <a:latin typeface="Calibri"/>
              <a:ea typeface="Times New Roman"/>
              <a:cs typeface="Arial"/>
            </a:endParaRPr>
          </a:p>
          <a:p>
            <a:pPr marL="0" marR="0" algn="l" rtl="0">
              <a:lnSpc>
                <a:spcPct val="115000"/>
              </a:lnSpc>
              <a:spcBef>
                <a:spcPts val="0"/>
              </a:spcBef>
              <a:spcAft>
                <a:spcPts val="1000"/>
              </a:spcAft>
              <a:tabLst>
                <a:tab pos="90170" algn="r"/>
                <a:tab pos="450215" algn="r"/>
              </a:tabLst>
            </a:pPr>
            <a:r>
              <a:rPr lang="en-US" sz="2000" b="1" i="1" dirty="0">
                <a:solidFill>
                  <a:srgbClr val="003760"/>
                </a:solidFill>
                <a:latin typeface="Calibri"/>
                <a:ea typeface="Times New Roman"/>
                <a:cs typeface="Arial"/>
              </a:rPr>
              <a:t>           supports children’s creative problem solving in the pre-school </a:t>
            </a:r>
            <a:endParaRPr lang="en-US" sz="1600" b="1" i="1" dirty="0">
              <a:solidFill>
                <a:srgbClr val="003760"/>
              </a:solidFill>
              <a:latin typeface="Calibri"/>
              <a:ea typeface="Times New Roman"/>
              <a:cs typeface="Arial"/>
            </a:endParaRPr>
          </a:p>
          <a:p>
            <a:pPr marL="0" marR="0" algn="l" rtl="0">
              <a:lnSpc>
                <a:spcPct val="115000"/>
              </a:lnSpc>
              <a:spcBef>
                <a:spcPts val="0"/>
              </a:spcBef>
              <a:spcAft>
                <a:spcPts val="1000"/>
              </a:spcAft>
              <a:tabLst>
                <a:tab pos="90170" algn="r"/>
                <a:tab pos="450215" algn="r"/>
              </a:tabLst>
            </a:pPr>
            <a:r>
              <a:rPr lang="en-US" sz="2000" b="1" i="1" dirty="0">
                <a:solidFill>
                  <a:srgbClr val="003760"/>
                </a:solidFill>
                <a:latin typeface="Calibri"/>
                <a:ea typeface="Times New Roman"/>
                <a:cs typeface="Arial"/>
              </a:rPr>
              <a:t>            </a:t>
            </a:r>
            <a:r>
              <a:rPr lang="en-US" sz="2000" b="1" i="1" dirty="0" smtClean="0">
                <a:solidFill>
                  <a:srgbClr val="003760"/>
                </a:solidFill>
                <a:latin typeface="Calibri"/>
                <a:ea typeface="Times New Roman"/>
                <a:cs typeface="Arial"/>
              </a:rPr>
              <a:t>classroom .</a:t>
            </a:r>
            <a:r>
              <a:rPr lang="en-US" sz="2000" b="1" dirty="0">
                <a:solidFill>
                  <a:srgbClr val="003760"/>
                </a:solidFill>
                <a:latin typeface="Calibri"/>
                <a:ea typeface="Times New Roman"/>
                <a:cs typeface="Arial"/>
              </a:rPr>
              <a:t>Doctoral </a:t>
            </a:r>
            <a:r>
              <a:rPr lang="en-US" sz="2000" b="1" dirty="0" smtClean="0">
                <a:solidFill>
                  <a:srgbClr val="003760"/>
                </a:solidFill>
                <a:latin typeface="Calibri"/>
                <a:ea typeface="Times New Roman"/>
                <a:cs typeface="Arial"/>
              </a:rPr>
              <a:t>Thesis .</a:t>
            </a:r>
            <a:r>
              <a:rPr lang="en-US" sz="2000" b="1" dirty="0">
                <a:solidFill>
                  <a:srgbClr val="003760"/>
                </a:solidFill>
                <a:latin typeface="Calibri"/>
                <a:ea typeface="Times New Roman"/>
                <a:cs typeface="Arial"/>
              </a:rPr>
              <a:t>University of Southampton, Education, </a:t>
            </a:r>
            <a:endParaRPr lang="en-US" sz="1600" b="1" dirty="0">
              <a:solidFill>
                <a:srgbClr val="003760"/>
              </a:solidFill>
              <a:latin typeface="Calibri"/>
              <a:ea typeface="Times New Roman"/>
              <a:cs typeface="Arial"/>
            </a:endParaRPr>
          </a:p>
          <a:p>
            <a:pPr marL="0" marR="0" algn="l" rtl="0">
              <a:lnSpc>
                <a:spcPct val="115000"/>
              </a:lnSpc>
              <a:spcBef>
                <a:spcPts val="0"/>
              </a:spcBef>
              <a:spcAft>
                <a:spcPts val="1000"/>
              </a:spcAft>
              <a:tabLst>
                <a:tab pos="90170" algn="r"/>
                <a:tab pos="450215" algn="r"/>
              </a:tabLst>
            </a:pPr>
            <a:r>
              <a:rPr lang="en-US" sz="2000" b="1" dirty="0">
                <a:solidFill>
                  <a:srgbClr val="003760"/>
                </a:solidFill>
                <a:latin typeface="Calibri"/>
                <a:ea typeface="Times New Roman"/>
                <a:cs typeface="Arial"/>
              </a:rPr>
              <a:t>           </a:t>
            </a:r>
            <a:r>
              <a:rPr lang="en-US" sz="2000" b="1" dirty="0" smtClean="0">
                <a:solidFill>
                  <a:srgbClr val="003760"/>
                </a:solidFill>
                <a:latin typeface="Calibri"/>
                <a:ea typeface="Times New Roman"/>
                <a:cs typeface="Arial"/>
              </a:rPr>
              <a:t>444pp.</a:t>
            </a:r>
            <a:endParaRPr lang="ar-SA" sz="2000" b="1" dirty="0" smtClean="0">
              <a:solidFill>
                <a:srgbClr val="003760"/>
              </a:solidFill>
              <a:latin typeface="Calibri"/>
              <a:ea typeface="Times New Roman"/>
              <a:cs typeface="Arial"/>
            </a:endParaRPr>
          </a:p>
          <a:p>
            <a:pPr marL="0" marR="0">
              <a:lnSpc>
                <a:spcPct val="115000"/>
              </a:lnSpc>
              <a:spcBef>
                <a:spcPts val="0"/>
              </a:spcBef>
              <a:spcAft>
                <a:spcPts val="1000"/>
              </a:spcAft>
              <a:tabLst>
                <a:tab pos="90170" algn="r"/>
                <a:tab pos="450215" algn="r"/>
              </a:tabLst>
            </a:pPr>
            <a:r>
              <a:rPr lang="ar-SA" sz="1600" b="1" dirty="0" smtClean="0">
                <a:solidFill>
                  <a:srgbClr val="003760"/>
                </a:solidFill>
                <a:latin typeface="Calibri"/>
                <a:ea typeface="Times New Roman"/>
                <a:cs typeface="Arial"/>
              </a:rPr>
              <a:t>إذا كانت الرسالة غير منشورة يكتب عقب عنوان الرسالة ( غير منشورة )</a:t>
            </a:r>
            <a:r>
              <a:rPr lang="en-US" sz="1600" b="1" dirty="0" smtClean="0">
                <a:solidFill>
                  <a:srgbClr val="003760"/>
                </a:solidFill>
                <a:latin typeface="Calibri"/>
                <a:ea typeface="Times New Roman"/>
                <a:cs typeface="Arial"/>
              </a:rPr>
              <a:t>(  Unpublished )</a:t>
            </a:r>
            <a:endParaRPr lang="ar-SA" sz="1600" b="1" dirty="0" smtClean="0">
              <a:solidFill>
                <a:srgbClr val="003760"/>
              </a:solidFill>
              <a:latin typeface="Calibri"/>
              <a:ea typeface="Times New Roman"/>
              <a:cs typeface="Arial"/>
            </a:endParaRPr>
          </a:p>
          <a:p>
            <a:pPr marL="0" marR="0" indent="0">
              <a:lnSpc>
                <a:spcPct val="115000"/>
              </a:lnSpc>
              <a:spcBef>
                <a:spcPts val="0"/>
              </a:spcBef>
              <a:spcAft>
                <a:spcPts val="1000"/>
              </a:spcAft>
              <a:buNone/>
              <a:tabLst>
                <a:tab pos="90170" algn="r"/>
                <a:tab pos="450215" algn="r"/>
              </a:tabLst>
            </a:pPr>
            <a:endParaRPr lang="en-US" sz="1600" b="1" dirty="0">
              <a:solidFill>
                <a:srgbClr val="003760"/>
              </a:solidFill>
              <a:latin typeface="Calibri"/>
              <a:ea typeface="Times New Roman"/>
              <a:cs typeface="Arial"/>
            </a:endParaRPr>
          </a:p>
          <a:p>
            <a:pPr marL="0" marR="0" indent="0" algn="l" rtl="0">
              <a:lnSpc>
                <a:spcPct val="115000"/>
              </a:lnSpc>
              <a:spcBef>
                <a:spcPts val="0"/>
              </a:spcBef>
              <a:spcAft>
                <a:spcPts val="1000"/>
              </a:spcAft>
              <a:buNone/>
              <a:tabLst>
                <a:tab pos="90170" algn="r"/>
                <a:tab pos="450215" algn="r"/>
              </a:tabLst>
            </a:pPr>
            <a:endParaRPr lang="en-US" sz="1600" dirty="0">
              <a:latin typeface="Calibri"/>
              <a:ea typeface="Times New Roman"/>
              <a:cs typeface="Arial"/>
            </a:endParaRPr>
          </a:p>
          <a:p>
            <a:pPr algn="l" rtl="0"/>
            <a:endParaRPr lang="en-US" sz="2000" b="1" dirty="0">
              <a:solidFill>
                <a:srgbClr val="002060"/>
              </a:solidFill>
            </a:endParaRPr>
          </a:p>
        </p:txBody>
      </p:sp>
      <p:sp>
        <p:nvSpPr>
          <p:cNvPr id="4" name="Footer Placeholder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53742659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3433863" y="2143327"/>
            <a:ext cx="7954015" cy="4345021"/>
          </a:xfrm>
        </p:spPr>
        <p:txBody>
          <a:bodyPr>
            <a:normAutofit fontScale="92500" lnSpcReduction="10000"/>
          </a:bodyPr>
          <a:lstStyle/>
          <a:p>
            <a:pPr marL="0" lvl="0" indent="0" algn="just" defTabSz="914400">
              <a:spcBef>
                <a:spcPct val="20000"/>
              </a:spcBef>
              <a:buClrTx/>
              <a:buNone/>
            </a:pPr>
            <a:r>
              <a:rPr lang="ar-AE" sz="2600" b="1" dirty="0">
                <a:solidFill>
                  <a:srgbClr val="FF0000"/>
                </a:solidFill>
                <a:latin typeface="Calibri"/>
                <a:cs typeface="Arial" panose="020B0604020202020204" pitchFamily="34" charset="0"/>
              </a:rPr>
              <a:t>(</a:t>
            </a:r>
            <a:r>
              <a:rPr lang="ar-AE" sz="2600" b="1" dirty="0" smtClean="0">
                <a:solidFill>
                  <a:srgbClr val="FF0000"/>
                </a:solidFill>
                <a:latin typeface="Calibri"/>
                <a:cs typeface="Arial" panose="020B0604020202020204" pitchFamily="34" charset="0"/>
              </a:rPr>
              <a:t>2-3-</a:t>
            </a:r>
            <a:r>
              <a:rPr lang="en-US" sz="2600" b="1" dirty="0" smtClean="0">
                <a:solidFill>
                  <a:srgbClr val="FF0000"/>
                </a:solidFill>
                <a:latin typeface="Calibri"/>
                <a:cs typeface="Arial" panose="020B0604020202020204" pitchFamily="34" charset="0"/>
              </a:rPr>
              <a:t>18</a:t>
            </a:r>
            <a:r>
              <a:rPr lang="ar-AE" sz="2600" b="1" dirty="0" smtClean="0">
                <a:solidFill>
                  <a:srgbClr val="FF0000"/>
                </a:solidFill>
                <a:latin typeface="Calibri"/>
                <a:cs typeface="Arial" panose="020B0604020202020204" pitchFamily="34" charset="0"/>
              </a:rPr>
              <a:t>)-</a:t>
            </a:r>
            <a:r>
              <a:rPr lang="ar-AE" sz="2600" b="1" dirty="0">
                <a:solidFill>
                  <a:srgbClr val="FF0000"/>
                </a:solidFill>
                <a:latin typeface="Calibri"/>
                <a:cs typeface="Arial" panose="020B0604020202020204" pitchFamily="34" charset="0"/>
              </a:rPr>
              <a:t>توثيق المؤتمرات والجلسات العلمية :</a:t>
            </a:r>
            <a:endParaRPr lang="en-GB" sz="2600" b="1" dirty="0">
              <a:solidFill>
                <a:srgbClr val="FF0000"/>
              </a:solidFill>
              <a:latin typeface="Calibri"/>
            </a:endParaRPr>
          </a:p>
          <a:p>
            <a:pPr marL="0" lvl="0" indent="0" algn="just" defTabSz="914400">
              <a:spcBef>
                <a:spcPct val="20000"/>
              </a:spcBef>
              <a:buClrTx/>
              <a:buNone/>
            </a:pPr>
            <a:endParaRPr lang="en-GB" sz="2600" b="1" dirty="0">
              <a:solidFill>
                <a:srgbClr val="FF0000"/>
              </a:solidFill>
              <a:latin typeface="Calibri"/>
            </a:endParaRPr>
          </a:p>
          <a:p>
            <a:pPr marL="0" lvl="0" indent="0" algn="just" defTabSz="914400">
              <a:spcBef>
                <a:spcPct val="20000"/>
              </a:spcBef>
              <a:buClrTx/>
              <a:buNone/>
            </a:pPr>
            <a:r>
              <a:rPr lang="ar-AE" sz="2600" b="1" dirty="0">
                <a:solidFill>
                  <a:srgbClr val="FF0000"/>
                </a:solidFill>
                <a:latin typeface="Calibri"/>
                <a:cs typeface="Arial" panose="020B0604020202020204" pitchFamily="34" charset="0"/>
              </a:rPr>
              <a:t>(</a:t>
            </a:r>
            <a:r>
              <a:rPr lang="ar-AE" sz="2600" b="1" dirty="0" smtClean="0">
                <a:solidFill>
                  <a:srgbClr val="FF0000"/>
                </a:solidFill>
                <a:latin typeface="Calibri"/>
                <a:cs typeface="Arial" panose="020B0604020202020204" pitchFamily="34" charset="0"/>
              </a:rPr>
              <a:t>2-3-</a:t>
            </a:r>
            <a:r>
              <a:rPr lang="en-US" sz="2600" b="1" dirty="0" smtClean="0">
                <a:solidFill>
                  <a:srgbClr val="FF0000"/>
                </a:solidFill>
                <a:latin typeface="Calibri"/>
                <a:cs typeface="Arial" panose="020B0604020202020204" pitchFamily="34" charset="0"/>
              </a:rPr>
              <a:t>18</a:t>
            </a:r>
            <a:r>
              <a:rPr lang="ar-AE" sz="2600" b="1" dirty="0" smtClean="0">
                <a:solidFill>
                  <a:srgbClr val="FF0000"/>
                </a:solidFill>
                <a:latin typeface="Calibri"/>
                <a:cs typeface="Arial" panose="020B0604020202020204" pitchFamily="34" charset="0"/>
              </a:rPr>
              <a:t>-1</a:t>
            </a:r>
            <a:r>
              <a:rPr lang="ar-AE" sz="2600" b="1" dirty="0">
                <a:solidFill>
                  <a:srgbClr val="FF0000"/>
                </a:solidFill>
                <a:latin typeface="Calibri"/>
                <a:cs typeface="Arial" panose="020B0604020202020204" pitchFamily="34" charset="0"/>
              </a:rPr>
              <a:t>)- توثيق ورقة علمية نشرت في جلسة في مؤتمر :</a:t>
            </a:r>
            <a:endParaRPr lang="en-GB" sz="26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600" dirty="0">
                <a:solidFill>
                  <a:srgbClr val="002060"/>
                </a:solidFill>
                <a:latin typeface="Calibri"/>
                <a:cs typeface="Arial" panose="020B0604020202020204" pitchFamily="34" charset="0"/>
              </a:rPr>
              <a:t>يتم كتابة اسم المشاركين ثم التاريخ (السنة ،الشهر). ثم عنوان </a:t>
            </a:r>
            <a:r>
              <a:rPr lang="ar-AE" sz="2600" dirty="0" smtClean="0">
                <a:solidFill>
                  <a:srgbClr val="002060"/>
                </a:solidFill>
                <a:latin typeface="Calibri"/>
                <a:cs typeface="Arial" panose="020B0604020202020204" pitchFamily="34" charset="0"/>
              </a:rPr>
              <a:t>الورقة.</a:t>
            </a:r>
            <a:r>
              <a:rPr lang="ar-SA" sz="2600" dirty="0" err="1" smtClean="0">
                <a:solidFill>
                  <a:srgbClr val="FF0000"/>
                </a:solidFill>
                <a:latin typeface="Calibri"/>
                <a:cs typeface="Arial" panose="020B0604020202020204" pitchFamily="34" charset="0"/>
              </a:rPr>
              <a:t>فى</a:t>
            </a:r>
            <a:r>
              <a:rPr lang="ar-AE" sz="2600" dirty="0" smtClean="0">
                <a:solidFill>
                  <a:srgbClr val="002060"/>
                </a:solidFill>
                <a:latin typeface="Calibri"/>
                <a:cs typeface="Arial" panose="020B0604020202020204" pitchFamily="34" charset="0"/>
              </a:rPr>
              <a:t> </a:t>
            </a:r>
            <a:r>
              <a:rPr lang="ar-AE" sz="2600" dirty="0">
                <a:solidFill>
                  <a:srgbClr val="002060"/>
                </a:solidFill>
                <a:latin typeface="Calibri"/>
                <a:cs typeface="Arial" panose="020B0604020202020204" pitchFamily="34" charset="0"/>
              </a:rPr>
              <a:t>اسم منظم الجلسة </a:t>
            </a:r>
            <a:r>
              <a:rPr lang="ar-AE" sz="2600" b="1" dirty="0">
                <a:solidFill>
                  <a:srgbClr val="002060"/>
                </a:solidFill>
                <a:latin typeface="Calibri"/>
                <a:cs typeface="Arial" panose="020B0604020202020204" pitchFamily="34" charset="0"/>
              </a:rPr>
              <a:t>الاسم الأول ثم الأخير </a:t>
            </a:r>
            <a:r>
              <a:rPr lang="ar-AE" sz="2600" dirty="0">
                <a:solidFill>
                  <a:srgbClr val="002060"/>
                </a:solidFill>
                <a:latin typeface="Calibri"/>
                <a:cs typeface="Arial" panose="020B0604020202020204" pitchFamily="34" charset="0"/>
              </a:rPr>
              <a:t>(</a:t>
            </a:r>
            <a:r>
              <a:rPr lang="ar-AE" sz="2600" b="1" dirty="0">
                <a:solidFill>
                  <a:srgbClr val="002060"/>
                </a:solidFill>
                <a:latin typeface="Calibri"/>
                <a:cs typeface="Arial" panose="020B0604020202020204" pitchFamily="34" charset="0"/>
              </a:rPr>
              <a:t>منظم)</a:t>
            </a:r>
            <a:r>
              <a:rPr lang="ar-AE" sz="2600" dirty="0">
                <a:solidFill>
                  <a:srgbClr val="002060"/>
                </a:solidFill>
                <a:latin typeface="Calibri"/>
                <a:cs typeface="Arial" panose="020B0604020202020204" pitchFamily="34" charset="0"/>
              </a:rPr>
              <a:t>، عنوان الجلسة بخط مائل. الجلسة عقدت في مؤتمر ... ، الموقع .</a:t>
            </a:r>
            <a:endParaRPr lang="en-GB" sz="2600" dirty="0">
              <a:solidFill>
                <a:srgbClr val="002060"/>
              </a:solidFill>
              <a:latin typeface="Calibri"/>
            </a:endParaRPr>
          </a:p>
          <a:p>
            <a:pPr lvl="0" algn="just" defTabSz="914400" rtl="0">
              <a:spcBef>
                <a:spcPct val="20000"/>
              </a:spcBef>
              <a:buClrTx/>
              <a:buFont typeface="Arial" panose="020B0604020202020204" pitchFamily="34" charset="0"/>
              <a:buChar char="•"/>
            </a:pPr>
            <a:endParaRPr lang="en-GB" sz="2600" dirty="0">
              <a:solidFill>
                <a:srgbClr val="002060"/>
              </a:solidFill>
              <a:latin typeface="Calibri"/>
            </a:endParaRPr>
          </a:p>
          <a:p>
            <a:pPr marL="0" lvl="0" indent="0" algn="just" defTabSz="914400" rtl="0">
              <a:spcBef>
                <a:spcPct val="20000"/>
              </a:spcBef>
              <a:buClrTx/>
              <a:buNone/>
            </a:pPr>
            <a:r>
              <a:rPr lang="en-GB" sz="2600" dirty="0">
                <a:solidFill>
                  <a:srgbClr val="002060"/>
                </a:solidFill>
                <a:latin typeface="Calibri"/>
              </a:rPr>
              <a:t>Brown, C. (1991, September). Learning difficulty</a:t>
            </a:r>
            <a:r>
              <a:rPr lang="en-GB" sz="2600" dirty="0" smtClean="0">
                <a:solidFill>
                  <a:srgbClr val="002060"/>
                </a:solidFill>
                <a:latin typeface="Calibri"/>
              </a:rPr>
              <a:t>. In </a:t>
            </a:r>
            <a:r>
              <a:rPr lang="en-GB" sz="2600" dirty="0">
                <a:solidFill>
                  <a:srgbClr val="002060"/>
                </a:solidFill>
                <a:latin typeface="Calibri"/>
              </a:rPr>
              <a:t>M. 	William (Chair), </a:t>
            </a:r>
            <a:r>
              <a:rPr lang="en-GB" sz="2600" i="1" dirty="0">
                <a:solidFill>
                  <a:srgbClr val="002060"/>
                </a:solidFill>
                <a:latin typeface="Calibri"/>
              </a:rPr>
              <a:t>Learning Disability</a:t>
            </a:r>
            <a:r>
              <a:rPr lang="en-GB" sz="2600" dirty="0">
                <a:solidFill>
                  <a:srgbClr val="002060"/>
                </a:solidFill>
                <a:latin typeface="Calibri"/>
              </a:rPr>
              <a:t>. Symposium 	conducted at the meeting of psychology, New York, 	Light Hall.</a:t>
            </a:r>
            <a:endParaRPr lang="ar-SA" dirty="0">
              <a:solidFill>
                <a:srgbClr val="0020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405654938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104" y="244731"/>
            <a:ext cx="8911687" cy="1280890"/>
          </a:xfrm>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2986390" y="1721795"/>
            <a:ext cx="8518221" cy="4834647"/>
          </a:xfrm>
        </p:spPr>
        <p:txBody>
          <a:bodyPr/>
          <a:lstStyle/>
          <a:p>
            <a:pPr marL="0" lvl="0" indent="0" algn="just" defTabSz="914400">
              <a:spcBef>
                <a:spcPct val="20000"/>
              </a:spcBef>
              <a:buClrTx/>
              <a:buNone/>
            </a:pPr>
            <a:r>
              <a:rPr lang="ar-SA" sz="2600" b="1" dirty="0" smtClean="0">
                <a:solidFill>
                  <a:srgbClr val="FF0000"/>
                </a:solidFill>
                <a:latin typeface="Calibri"/>
                <a:cs typeface="Arial" panose="020B0604020202020204" pitchFamily="34" charset="0"/>
              </a:rPr>
              <a:t>(2</a:t>
            </a:r>
            <a:r>
              <a:rPr lang="ar-AE" sz="2600" b="1" dirty="0" smtClean="0">
                <a:solidFill>
                  <a:srgbClr val="FF0000"/>
                </a:solidFill>
                <a:latin typeface="Calibri"/>
                <a:cs typeface="Arial" panose="020B0604020202020204" pitchFamily="34" charset="0"/>
              </a:rPr>
              <a:t>-3-</a:t>
            </a:r>
            <a:r>
              <a:rPr lang="en-US" sz="2600" b="1" dirty="0" smtClean="0">
                <a:solidFill>
                  <a:srgbClr val="FF0000"/>
                </a:solidFill>
                <a:latin typeface="Calibri"/>
                <a:cs typeface="Arial" panose="020B0604020202020204" pitchFamily="34" charset="0"/>
              </a:rPr>
              <a:t>18</a:t>
            </a:r>
            <a:r>
              <a:rPr lang="ar-AE" sz="2600" b="1" dirty="0" smtClean="0">
                <a:solidFill>
                  <a:srgbClr val="FF0000"/>
                </a:solidFill>
                <a:latin typeface="Calibri"/>
                <a:cs typeface="Arial" panose="020B0604020202020204" pitchFamily="34" charset="0"/>
              </a:rPr>
              <a:t>-2</a:t>
            </a:r>
            <a:r>
              <a:rPr lang="ar-AE" sz="2600" b="1" dirty="0">
                <a:solidFill>
                  <a:srgbClr val="FF0000"/>
                </a:solidFill>
                <a:latin typeface="Calibri"/>
                <a:cs typeface="Arial" panose="020B0604020202020204" pitchFamily="34" charset="0"/>
              </a:rPr>
              <a:t>)-توثيق ورقة علمية في مؤتمر منشورة على موقع المؤتمر :</a:t>
            </a:r>
            <a:endParaRPr lang="en-GB" sz="26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600" dirty="0">
                <a:solidFill>
                  <a:srgbClr val="002060"/>
                </a:solidFill>
                <a:latin typeface="Calibri"/>
                <a:cs typeface="Arial" panose="020B0604020202020204" pitchFamily="34" charset="0"/>
              </a:rPr>
              <a:t>عند توثيق ورقة بحثية نشرت في موقع المؤتمر يتم كتابة اسم المؤلف (</a:t>
            </a:r>
            <a:r>
              <a:rPr lang="ar-AE" sz="2600" b="1" dirty="0">
                <a:solidFill>
                  <a:srgbClr val="002060"/>
                </a:solidFill>
                <a:latin typeface="Calibri"/>
                <a:cs typeface="Arial" panose="020B0604020202020204" pitchFamily="34" charset="0"/>
              </a:rPr>
              <a:t>التاريخ/ السنة ،الشهر</a:t>
            </a:r>
            <a:r>
              <a:rPr lang="ar-AE" sz="2600" dirty="0">
                <a:solidFill>
                  <a:srgbClr val="002060"/>
                </a:solidFill>
                <a:latin typeface="Calibri"/>
                <a:cs typeface="Arial" panose="020B0604020202020204" pitchFamily="34" charset="0"/>
              </a:rPr>
              <a:t>). عنوان الورقة </a:t>
            </a:r>
            <a:r>
              <a:rPr lang="ar-AE" sz="2600" b="1" dirty="0">
                <a:solidFill>
                  <a:srgbClr val="002060"/>
                </a:solidFill>
                <a:latin typeface="Calibri"/>
                <a:cs typeface="Arial" panose="020B0604020202020204" pitchFamily="34" charset="0"/>
              </a:rPr>
              <a:t>بخط مائل</a:t>
            </a:r>
            <a:r>
              <a:rPr lang="ar-AE" sz="2600" dirty="0">
                <a:solidFill>
                  <a:srgbClr val="002060"/>
                </a:solidFill>
                <a:latin typeface="Calibri"/>
                <a:cs typeface="Arial" panose="020B0604020202020204" pitchFamily="34" charset="0"/>
              </a:rPr>
              <a:t>. تم عرضها في المؤتمر الخامس، المدينة، تم استرجاع الملخص من (</a:t>
            </a:r>
            <a:r>
              <a:rPr lang="ar-AE" sz="2600" b="1" dirty="0">
                <a:solidFill>
                  <a:srgbClr val="002060"/>
                </a:solidFill>
                <a:latin typeface="Calibri"/>
                <a:cs typeface="Arial" panose="020B0604020202020204" pitchFamily="34" charset="0"/>
              </a:rPr>
              <a:t>الرابط)</a:t>
            </a:r>
            <a:r>
              <a:rPr lang="ar-AE" sz="2600" dirty="0">
                <a:solidFill>
                  <a:srgbClr val="002060"/>
                </a:solidFill>
                <a:latin typeface="Calibri"/>
                <a:cs typeface="Arial" panose="020B0604020202020204" pitchFamily="34" charset="0"/>
              </a:rPr>
              <a:t>.</a:t>
            </a:r>
            <a:endParaRPr lang="en-GB" sz="2600" dirty="0">
              <a:solidFill>
                <a:srgbClr val="002060"/>
              </a:solidFill>
              <a:latin typeface="Calibri"/>
            </a:endParaRPr>
          </a:p>
          <a:p>
            <a:pPr marL="0" lvl="0" indent="0" algn="just" defTabSz="914400">
              <a:spcBef>
                <a:spcPct val="20000"/>
              </a:spcBef>
              <a:buClrTx/>
              <a:buNone/>
            </a:pPr>
            <a:r>
              <a:rPr lang="ar-AE" sz="2600" b="1" dirty="0" smtClean="0">
                <a:solidFill>
                  <a:srgbClr val="FF0000"/>
                </a:solidFill>
                <a:latin typeface="Calibri"/>
                <a:cs typeface="Arial" panose="020B0604020202020204" pitchFamily="34" charset="0"/>
              </a:rPr>
              <a:t>مثال </a:t>
            </a:r>
            <a:r>
              <a:rPr lang="ar-AE" sz="2600" b="1" dirty="0">
                <a:solidFill>
                  <a:srgbClr val="FF0000"/>
                </a:solidFill>
                <a:latin typeface="Calibri"/>
                <a:cs typeface="Arial" panose="020B0604020202020204" pitchFamily="34" charset="0"/>
              </a:rPr>
              <a:t>:</a:t>
            </a:r>
            <a:endParaRPr lang="en-GB" sz="2600" dirty="0">
              <a:solidFill>
                <a:srgbClr val="FF0000"/>
              </a:solidFill>
              <a:latin typeface="Calibri"/>
            </a:endParaRPr>
          </a:p>
          <a:p>
            <a:pPr marL="0" lvl="0" indent="0" algn="l" defTabSz="914400" rtl="0">
              <a:spcBef>
                <a:spcPct val="20000"/>
              </a:spcBef>
              <a:buClrTx/>
              <a:buNone/>
            </a:pPr>
            <a:r>
              <a:rPr lang="en-GB" sz="2600" dirty="0">
                <a:solidFill>
                  <a:srgbClr val="002060"/>
                </a:solidFill>
                <a:latin typeface="Calibri"/>
              </a:rPr>
              <a:t>Brown, C. (2007, May). </a:t>
            </a:r>
            <a:r>
              <a:rPr lang="en-GB" sz="2600" i="1" dirty="0">
                <a:solidFill>
                  <a:srgbClr val="002060"/>
                </a:solidFill>
                <a:latin typeface="Calibri"/>
              </a:rPr>
              <a:t>Reading comprehension and 	lessoning </a:t>
            </a:r>
            <a:r>
              <a:rPr lang="en-GB" sz="2600" i="1" dirty="0" err="1">
                <a:solidFill>
                  <a:srgbClr val="002060"/>
                </a:solidFill>
                <a:latin typeface="Calibri"/>
              </a:rPr>
              <a:t>comprehension.</a:t>
            </a:r>
            <a:r>
              <a:rPr lang="en-GB" sz="2600" dirty="0" err="1">
                <a:solidFill>
                  <a:srgbClr val="002060"/>
                </a:solidFill>
                <a:latin typeface="Calibri"/>
              </a:rPr>
              <a:t>Paper</a:t>
            </a:r>
            <a:r>
              <a:rPr lang="en-GB" sz="2600" dirty="0">
                <a:solidFill>
                  <a:srgbClr val="002060"/>
                </a:solidFill>
                <a:latin typeface="Calibri"/>
              </a:rPr>
              <a:t>  presented  at the 	Seventh  International Conference in the Press 	Information 	System, </a:t>
            </a:r>
            <a:r>
              <a:rPr lang="en-GB" sz="2600" dirty="0" err="1">
                <a:solidFill>
                  <a:srgbClr val="002060"/>
                </a:solidFill>
                <a:latin typeface="Calibri"/>
              </a:rPr>
              <a:t>Lafyette</a:t>
            </a:r>
            <a:r>
              <a:rPr lang="en-GB" sz="2600" dirty="0">
                <a:solidFill>
                  <a:srgbClr val="002060"/>
                </a:solidFill>
                <a:latin typeface="Calibri"/>
              </a:rPr>
              <a:t>, FL. Abstract  retrieved 	from http</a:t>
            </a:r>
            <a:r>
              <a:rPr lang="en-GB" sz="2600" dirty="0">
                <a:solidFill>
                  <a:prstClr val="black"/>
                </a:solidFill>
                <a:latin typeface="Calibri"/>
              </a:rPr>
              <a:t>: </a:t>
            </a:r>
            <a:r>
              <a:rPr lang="en-GB" sz="2600" u="sng" dirty="0">
                <a:solidFill>
                  <a:prstClr val="black"/>
                </a:solidFill>
                <a:latin typeface="Calibri"/>
                <a:hlinkClick r:id="rId2"/>
              </a:rPr>
              <a:t>www.iceg.com\re-2005abstracts_5.htm</a:t>
            </a:r>
            <a:endParaRPr lang="ar-SA"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25081364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solidFill>
                <a:srgbClr val="003760"/>
              </a:solidFill>
            </a:endParaRPr>
          </a:p>
          <a:p>
            <a:r>
              <a:rPr lang="ar-SA" sz="2400" dirty="0" smtClean="0">
                <a:solidFill>
                  <a:srgbClr val="003760"/>
                </a:solidFill>
              </a:rPr>
              <a:t>الشايع،فهد.(1425،ذوالقعدة). الإنتاج العلمي لأعضاء هيئة التدريس </a:t>
            </a:r>
            <a:r>
              <a:rPr lang="en-US" sz="2400" dirty="0" smtClean="0">
                <a:solidFill>
                  <a:srgbClr val="003760"/>
                </a:solidFill>
              </a:rPr>
              <a:t>       </a:t>
            </a:r>
            <a:r>
              <a:rPr lang="ar-SA" sz="2400" dirty="0" smtClean="0">
                <a:solidFill>
                  <a:srgbClr val="003760"/>
                </a:solidFill>
              </a:rPr>
              <a:t>في كليات العلوم الإنسانية في جامعة الملك سعود ومعوقاته. </a:t>
            </a:r>
            <a:r>
              <a:rPr lang="en-US" sz="2400" dirty="0" smtClean="0">
                <a:solidFill>
                  <a:srgbClr val="003760"/>
                </a:solidFill>
              </a:rPr>
              <a:t>         </a:t>
            </a:r>
            <a:r>
              <a:rPr lang="ar-SA" sz="2400" i="1" dirty="0" smtClean="0">
                <a:solidFill>
                  <a:srgbClr val="FF0000"/>
                </a:solidFill>
              </a:rPr>
              <a:t>بحث مقدم في ندوة تنمية أعضاء هيئة التدريس في مؤسسات </a:t>
            </a:r>
            <a:r>
              <a:rPr lang="en-US" sz="2400" i="1" dirty="0" smtClean="0">
                <a:solidFill>
                  <a:srgbClr val="FF0000"/>
                </a:solidFill>
              </a:rPr>
              <a:t>       </a:t>
            </a:r>
            <a:r>
              <a:rPr lang="ar-SA" sz="2400" i="1" dirty="0" smtClean="0">
                <a:solidFill>
                  <a:srgbClr val="FF0000"/>
                </a:solidFill>
              </a:rPr>
              <a:t>التعليم العالي</a:t>
            </a:r>
            <a:r>
              <a:rPr lang="ar-SA" sz="2400" dirty="0" smtClean="0">
                <a:solidFill>
                  <a:srgbClr val="FF0000"/>
                </a:solidFill>
              </a:rPr>
              <a:t>: التحديات والتطوير</a:t>
            </a:r>
            <a:r>
              <a:rPr lang="ar-SA" sz="2400" dirty="0" smtClean="0">
                <a:solidFill>
                  <a:srgbClr val="003760"/>
                </a:solidFill>
              </a:rPr>
              <a:t>. جامعة الملك سعود,الرياض </a:t>
            </a:r>
            <a:r>
              <a:rPr lang="en-US" sz="2400" dirty="0" smtClean="0">
                <a:solidFill>
                  <a:srgbClr val="003760"/>
                </a:solidFill>
              </a:rPr>
              <a:t>        </a:t>
            </a:r>
            <a:r>
              <a:rPr lang="ar-SA" sz="2400" dirty="0" smtClean="0">
                <a:solidFill>
                  <a:srgbClr val="003760"/>
                </a:solidFill>
              </a:rPr>
              <a:t>,السعودية .</a:t>
            </a:r>
            <a:endParaRPr lang="en-US" sz="2400" dirty="0">
              <a:solidFill>
                <a:srgbClr val="003760"/>
              </a:solidFill>
            </a:endParaRPr>
          </a:p>
        </p:txBody>
      </p:sp>
      <p:sp>
        <p:nvSpPr>
          <p:cNvPr id="4" name="Footer Placeholder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1736372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12380" y="128000"/>
            <a:ext cx="8911687" cy="1165779"/>
          </a:xfrm>
        </p:spPr>
        <p:txBody>
          <a:bodyPr>
            <a:normAutofit fontScale="90000"/>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a:xfrm>
            <a:off x="2937754" y="1293778"/>
            <a:ext cx="8268510" cy="4669277"/>
          </a:xfrm>
        </p:spPr>
        <p:txBody>
          <a:bodyPr>
            <a:normAutofit lnSpcReduction="10000"/>
          </a:bodyPr>
          <a:lstStyle/>
          <a:p>
            <a:pPr marL="0" lvl="0" indent="0" algn="just" defTabSz="914400">
              <a:spcBef>
                <a:spcPct val="20000"/>
              </a:spcBef>
              <a:buClrTx/>
              <a:buNone/>
            </a:pPr>
            <a:r>
              <a:rPr lang="ar-SA" sz="2800" b="1" dirty="0" smtClean="0">
                <a:solidFill>
                  <a:srgbClr val="FF0000"/>
                </a:solidFill>
                <a:latin typeface="Calibri"/>
                <a:cs typeface="Arial" panose="020B0604020202020204" pitchFamily="34" charset="0"/>
              </a:rPr>
              <a:t>(2</a:t>
            </a:r>
            <a:r>
              <a:rPr lang="ar-AE" sz="2800" b="1" dirty="0" smtClean="0">
                <a:solidFill>
                  <a:srgbClr val="FF0000"/>
                </a:solidFill>
                <a:latin typeface="Calibri"/>
                <a:cs typeface="Arial" panose="020B0604020202020204" pitchFamily="34" charset="0"/>
              </a:rPr>
              <a:t>-3-</a:t>
            </a:r>
            <a:r>
              <a:rPr lang="en-US" sz="2800" b="1" dirty="0" smtClean="0">
                <a:solidFill>
                  <a:srgbClr val="FF0000"/>
                </a:solidFill>
                <a:latin typeface="Calibri"/>
                <a:cs typeface="Arial" panose="020B0604020202020204" pitchFamily="34" charset="0"/>
              </a:rPr>
              <a:t>19</a:t>
            </a:r>
            <a:r>
              <a:rPr lang="ar-AE" sz="2800" b="1" dirty="0" smtClean="0">
                <a:solidFill>
                  <a:srgbClr val="FF0000"/>
                </a:solidFill>
                <a:latin typeface="Calibri"/>
                <a:cs typeface="Arial" panose="020B0604020202020204" pitchFamily="34" charset="0"/>
              </a:rPr>
              <a:t>)-</a:t>
            </a:r>
            <a:r>
              <a:rPr lang="ar-AE" sz="2800" b="1" dirty="0">
                <a:solidFill>
                  <a:srgbClr val="FF0000"/>
                </a:solidFill>
                <a:latin typeface="Calibri"/>
                <a:cs typeface="Arial" panose="020B0604020202020204" pitchFamily="34" charset="0"/>
              </a:rPr>
              <a:t>توثيق مراجعة لفيديو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يتم توثيق مراجعات الفيديو بنفس الكيفية التي يتم بها توثيق مراجعات الكتب.</a:t>
            </a:r>
            <a:endParaRPr lang="en-GB" sz="2800" dirty="0">
              <a:solidFill>
                <a:srgbClr val="002060"/>
              </a:solidFill>
              <a:latin typeface="Calibri"/>
            </a:endParaRPr>
          </a:p>
          <a:p>
            <a:pPr marL="0" lvl="0" indent="0" algn="just" defTabSz="914400">
              <a:spcBef>
                <a:spcPct val="20000"/>
              </a:spcBef>
              <a:buClrTx/>
              <a:buNone/>
            </a:pPr>
            <a:endParaRPr lang="en-GB" sz="2800" b="1" dirty="0">
              <a:solidFill>
                <a:prstClr val="black"/>
              </a:solidFill>
              <a:latin typeface="Calibri"/>
            </a:endParaRPr>
          </a:p>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مثال :</a:t>
            </a:r>
            <a:endParaRPr lang="en-GB" sz="2800" dirty="0">
              <a:solidFill>
                <a:srgbClr val="FF0000"/>
              </a:solidFill>
              <a:latin typeface="Calibri"/>
            </a:endParaRPr>
          </a:p>
          <a:p>
            <a:pPr marL="0" lvl="0" indent="0" algn="just" defTabSz="914400" rtl="0">
              <a:spcBef>
                <a:spcPct val="20000"/>
              </a:spcBef>
              <a:buClrTx/>
              <a:buNone/>
            </a:pPr>
            <a:r>
              <a:rPr lang="en-GB" sz="2800" dirty="0">
                <a:solidFill>
                  <a:srgbClr val="002060"/>
                </a:solidFill>
                <a:latin typeface="Calibri"/>
              </a:rPr>
              <a:t>Andrews, C. (2007). Does the solution of problem 	work? [Review of DVD </a:t>
            </a:r>
            <a:r>
              <a:rPr lang="en-GB" sz="2800" i="1" dirty="0" err="1">
                <a:solidFill>
                  <a:srgbClr val="002060"/>
                </a:solidFill>
                <a:latin typeface="Calibri"/>
              </a:rPr>
              <a:t>Prief</a:t>
            </a:r>
            <a:r>
              <a:rPr lang="en-GB" sz="2800" i="1" dirty="0">
                <a:solidFill>
                  <a:srgbClr val="002060"/>
                </a:solidFill>
                <a:latin typeface="Calibri"/>
              </a:rPr>
              <a:t> therapy of 	adolescence, </a:t>
            </a:r>
            <a:r>
              <a:rPr lang="en-GB" sz="2800" dirty="0">
                <a:solidFill>
                  <a:srgbClr val="002060"/>
                </a:solidFill>
                <a:latin typeface="Calibri"/>
              </a:rPr>
              <a:t>produced by American 	Psychological </a:t>
            </a:r>
            <a:r>
              <a:rPr lang="en-GB" sz="2800" dirty="0" smtClean="0">
                <a:solidFill>
                  <a:srgbClr val="002060"/>
                </a:solidFill>
                <a:latin typeface="Calibri"/>
              </a:rPr>
              <a:t>Association, 2007]. </a:t>
            </a:r>
            <a:r>
              <a:rPr lang="en-GB" sz="2800" i="1" dirty="0" err="1" smtClean="0">
                <a:solidFill>
                  <a:srgbClr val="002060"/>
                </a:solidFill>
                <a:latin typeface="Calibri"/>
              </a:rPr>
              <a:t>PsycCRITIQUES</a:t>
            </a:r>
            <a:r>
              <a:rPr lang="en-GB" sz="2800" i="1" dirty="0">
                <a:solidFill>
                  <a:srgbClr val="002060"/>
                </a:solidFill>
                <a:latin typeface="Calibri"/>
              </a:rPr>
              <a:t>, 	52</a:t>
            </a:r>
            <a:r>
              <a:rPr lang="en-GB" sz="2800" dirty="0">
                <a:solidFill>
                  <a:srgbClr val="002060"/>
                </a:solidFill>
                <a:latin typeface="Calibri"/>
              </a:rPr>
              <a:t>(51) 42-47. </a:t>
            </a:r>
            <a:r>
              <a:rPr lang="en-GB" sz="2800" dirty="0" err="1">
                <a:solidFill>
                  <a:srgbClr val="002060"/>
                </a:solidFill>
                <a:latin typeface="Calibri"/>
              </a:rPr>
              <a:t>DOI:xxxx</a:t>
            </a:r>
            <a:r>
              <a:rPr lang="en-GB" sz="2800" dirty="0">
                <a:solidFill>
                  <a:srgbClr val="002060"/>
                </a:solidFill>
                <a:latin typeface="Calibri"/>
              </a:rPr>
              <a:t>.</a:t>
            </a:r>
          </a:p>
          <a:p>
            <a:pPr marL="0" lvl="0" indent="0" algn="just" defTabSz="914400">
              <a:spcBef>
                <a:spcPct val="20000"/>
              </a:spcBef>
              <a:buClrTx/>
              <a:buNone/>
            </a:pPr>
            <a:endParaRPr lang="ar-SA"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914791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884650"/>
          </a:xfrm>
        </p:spPr>
        <p:txBody>
          <a:bodyPr/>
          <a:lstStyle/>
          <a:p>
            <a:pPr algn="ctr"/>
            <a:r>
              <a:rPr lang="ar-AE" sz="4400" b="1" u="sng" dirty="0">
                <a:solidFill>
                  <a:srgbClr val="FF0000"/>
                </a:solidFill>
                <a:latin typeface="Calibri"/>
                <a:cs typeface="Times New Roman" panose="02020603050405020304" pitchFamily="18" charset="0"/>
              </a:rPr>
              <a:t>نموذج لتنسيق صفحة العنوان </a:t>
            </a:r>
            <a:endParaRPr lang="ar-SA" b="1" dirty="0">
              <a:solidFill>
                <a:srgbClr val="FF0000"/>
              </a:solidFill>
            </a:endParaRPr>
          </a:p>
        </p:txBody>
      </p:sp>
      <p:sp>
        <p:nvSpPr>
          <p:cNvPr id="5" name="عنصر نائب للمحتوى 4"/>
          <p:cNvSpPr>
            <a:spLocks noGrp="1"/>
          </p:cNvSpPr>
          <p:nvPr>
            <p:ph idx="1"/>
          </p:nvPr>
        </p:nvSpPr>
        <p:spPr/>
        <p:txBody>
          <a:bodyPr/>
          <a:lstStyle/>
          <a:p>
            <a:endParaRPr lang="ar-SA"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3763184" y="1508760"/>
            <a:ext cx="6264696" cy="6890251"/>
          </a:xfrm>
          <a:prstGeom prst="rect">
            <a:avLst/>
          </a:prstGeom>
          <a:noFill/>
          <a:ln>
            <a:noFill/>
          </a:ln>
        </p:spPr>
      </p:pic>
      <p:sp>
        <p:nvSpPr>
          <p:cNvPr id="3" name="عنصر نائب للتذييل 2"/>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85157656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normAutofit lnSpcReduction="10000"/>
          </a:bodyPr>
          <a:lstStyle/>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a:t>
            </a:r>
            <a:r>
              <a:rPr lang="ar-AE" sz="2800" b="1" dirty="0" smtClean="0">
                <a:solidFill>
                  <a:srgbClr val="FF0000"/>
                </a:solidFill>
                <a:latin typeface="Calibri"/>
                <a:cs typeface="Arial" panose="020B0604020202020204" pitchFamily="34" charset="0"/>
              </a:rPr>
              <a:t>2-3-</a:t>
            </a:r>
            <a:r>
              <a:rPr lang="en-US" sz="2800" b="1" dirty="0" smtClean="0">
                <a:solidFill>
                  <a:srgbClr val="FF0000"/>
                </a:solidFill>
                <a:latin typeface="Calibri"/>
                <a:cs typeface="Arial" panose="020B0604020202020204" pitchFamily="34" charset="0"/>
              </a:rPr>
              <a:t>20</a:t>
            </a:r>
            <a:r>
              <a:rPr lang="ar-AE" sz="2800" b="1" dirty="0" smtClean="0">
                <a:solidFill>
                  <a:srgbClr val="FF0000"/>
                </a:solidFill>
                <a:latin typeface="Calibri"/>
                <a:cs typeface="Arial" panose="020B0604020202020204" pitchFamily="34" charset="0"/>
              </a:rPr>
              <a:t>)-</a:t>
            </a:r>
            <a:r>
              <a:rPr lang="ar-AE" sz="2800" b="1" dirty="0">
                <a:solidFill>
                  <a:srgbClr val="FF0000"/>
                </a:solidFill>
                <a:latin typeface="Calibri"/>
                <a:cs typeface="Arial" panose="020B0604020202020204" pitchFamily="34" charset="0"/>
              </a:rPr>
              <a:t>توثيق الصور والوسائط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b="1" dirty="0">
                <a:solidFill>
                  <a:schemeClr val="accent2">
                    <a:lumMod val="50000"/>
                  </a:schemeClr>
                </a:solidFill>
                <a:latin typeface="Calibri"/>
                <a:cs typeface="Arial" panose="020B0604020202020204" pitchFamily="34" charset="0"/>
              </a:rPr>
              <a:t>يتم توثيق الوسائط بالشكل التالي : </a:t>
            </a:r>
            <a:endParaRPr lang="en-GB" sz="2800" b="1" dirty="0">
              <a:solidFill>
                <a:schemeClr val="accent2">
                  <a:lumMod val="50000"/>
                </a:schemeClr>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اسم المنتج، (المنتج) و اسم المخرج (المخرج). (السنة).</a:t>
            </a:r>
            <a:r>
              <a:rPr lang="en-GB" sz="2800" dirty="0">
                <a:solidFill>
                  <a:srgbClr val="002060"/>
                </a:solidFill>
                <a:latin typeface="Calibri"/>
              </a:rPr>
              <a:t>]</a:t>
            </a:r>
            <a:r>
              <a:rPr lang="ar-AE" sz="2800" dirty="0">
                <a:solidFill>
                  <a:srgbClr val="002060"/>
                </a:solidFill>
                <a:latin typeface="Calibri"/>
                <a:cs typeface="Arial" panose="020B0604020202020204" pitchFamily="34" charset="0"/>
              </a:rPr>
              <a:t>صورة متحركة</a:t>
            </a:r>
            <a:r>
              <a:rPr lang="en-GB" sz="2800" dirty="0">
                <a:solidFill>
                  <a:srgbClr val="002060"/>
                </a:solidFill>
                <a:latin typeface="Calibri"/>
              </a:rPr>
              <a:t>[</a:t>
            </a:r>
            <a:r>
              <a:rPr lang="ar-AE" sz="2800" dirty="0">
                <a:solidFill>
                  <a:srgbClr val="002060"/>
                </a:solidFill>
                <a:latin typeface="Calibri"/>
                <a:cs typeface="Arial" panose="020B0604020202020204" pitchFamily="34" charset="0"/>
              </a:rPr>
              <a:t>. الدولة : الاستوديو .</a:t>
            </a:r>
            <a:endParaRPr lang="en-GB" sz="2800" dirty="0">
              <a:solidFill>
                <a:srgbClr val="002060"/>
              </a:solidFill>
              <a:latin typeface="Calibri"/>
            </a:endParaRPr>
          </a:p>
          <a:p>
            <a:pPr marL="0" lvl="0" indent="0" algn="just" defTabSz="914400">
              <a:spcBef>
                <a:spcPct val="20000"/>
              </a:spcBef>
              <a:buClrTx/>
              <a:buNone/>
            </a:pPr>
            <a:r>
              <a:rPr lang="ar-AE" sz="2800" b="1" dirty="0">
                <a:solidFill>
                  <a:srgbClr val="002060"/>
                </a:solidFill>
                <a:latin typeface="Calibri"/>
                <a:cs typeface="Arial" panose="020B0604020202020204" pitchFamily="34" charset="0"/>
              </a:rPr>
              <a:t> </a:t>
            </a:r>
            <a:endParaRPr lang="en-GB" sz="2800" dirty="0">
              <a:solidFill>
                <a:srgbClr val="002060"/>
              </a:solidFill>
              <a:latin typeface="Calibri"/>
            </a:endParaRPr>
          </a:p>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مثال :</a:t>
            </a:r>
            <a:endParaRPr lang="en-GB" sz="2800" b="1" dirty="0">
              <a:solidFill>
                <a:srgbClr val="FF0000"/>
              </a:solidFill>
              <a:latin typeface="Calibri"/>
            </a:endParaRPr>
          </a:p>
          <a:p>
            <a:pPr marL="0" lvl="0" indent="0" algn="just" defTabSz="914400" rtl="0">
              <a:spcBef>
                <a:spcPct val="20000"/>
              </a:spcBef>
              <a:buClrTx/>
              <a:buNone/>
            </a:pPr>
            <a:r>
              <a:rPr lang="en-GB" sz="2800" dirty="0">
                <a:solidFill>
                  <a:srgbClr val="002060"/>
                </a:solidFill>
                <a:latin typeface="Calibri"/>
              </a:rPr>
              <a:t>Producer, A. (producer) &amp; Director, A. (director).(2009). 	[picture].</a:t>
            </a:r>
            <a:r>
              <a:rPr lang="en-GB" sz="2800" dirty="0" err="1">
                <a:solidFill>
                  <a:srgbClr val="002060"/>
                </a:solidFill>
                <a:latin typeface="Calibri"/>
              </a:rPr>
              <a:t>Contry</a:t>
            </a:r>
            <a:r>
              <a:rPr lang="en-GB" sz="2800" dirty="0">
                <a:solidFill>
                  <a:srgbClr val="002060"/>
                </a:solidFill>
                <a:latin typeface="Calibri"/>
              </a:rPr>
              <a:t> of origin: studio. </a:t>
            </a:r>
          </a:p>
          <a:p>
            <a:endParaRPr lang="ar-SA" dirty="0">
              <a:solidFill>
                <a:srgbClr val="0020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267152311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normAutofit fontScale="92500" lnSpcReduction="10000"/>
          </a:bodyPr>
          <a:lstStyle/>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a:t>
            </a:r>
            <a:r>
              <a:rPr lang="ar-AE" sz="2800" b="1" dirty="0" smtClean="0">
                <a:solidFill>
                  <a:srgbClr val="FF0000"/>
                </a:solidFill>
                <a:latin typeface="Calibri"/>
                <a:cs typeface="Arial" panose="020B0604020202020204" pitchFamily="34" charset="0"/>
              </a:rPr>
              <a:t>2-3-</a:t>
            </a:r>
            <a:r>
              <a:rPr lang="en-US" sz="2800" b="1" dirty="0" smtClean="0">
                <a:solidFill>
                  <a:srgbClr val="FF0000"/>
                </a:solidFill>
                <a:latin typeface="Calibri"/>
                <a:cs typeface="Arial" panose="020B0604020202020204" pitchFamily="34" charset="0"/>
              </a:rPr>
              <a:t>21</a:t>
            </a:r>
            <a:r>
              <a:rPr lang="ar-AE" sz="2800" b="1" dirty="0" smtClean="0">
                <a:solidFill>
                  <a:srgbClr val="FF0000"/>
                </a:solidFill>
                <a:latin typeface="Calibri"/>
                <a:cs typeface="Arial" panose="020B0604020202020204" pitchFamily="34" charset="0"/>
              </a:rPr>
              <a:t>)-</a:t>
            </a:r>
            <a:r>
              <a:rPr lang="ar-AE" sz="2800" b="1" dirty="0">
                <a:solidFill>
                  <a:srgbClr val="FF0000"/>
                </a:solidFill>
                <a:latin typeface="Calibri"/>
                <a:cs typeface="Arial" panose="020B0604020202020204" pitchFamily="34" charset="0"/>
              </a:rPr>
              <a:t>توثيق الفيديو :</a:t>
            </a:r>
            <a:endParaRPr lang="en-GB" sz="2800" b="1" dirty="0">
              <a:solidFill>
                <a:srgbClr val="FF0000"/>
              </a:solidFill>
              <a:latin typeface="Calibri"/>
            </a:endParaRPr>
          </a:p>
          <a:p>
            <a:pPr marL="0" lvl="0" indent="0" algn="just" defTabSz="914400">
              <a:spcBef>
                <a:spcPct val="20000"/>
              </a:spcBef>
              <a:buClrTx/>
              <a:buNone/>
            </a:pPr>
            <a:r>
              <a:rPr lang="ar-AE" sz="2800" b="1" dirty="0">
                <a:solidFill>
                  <a:schemeClr val="accent3">
                    <a:lumMod val="50000"/>
                  </a:schemeClr>
                </a:solidFill>
                <a:latin typeface="Calibri"/>
                <a:cs typeface="Arial" panose="020B0604020202020204" pitchFamily="34" charset="0"/>
              </a:rPr>
              <a:t>عند توثيق الفيديو تتم كتابة المرجع بالشكل التالي :</a:t>
            </a:r>
            <a:endParaRPr lang="en-GB" sz="2800" b="1" dirty="0">
              <a:solidFill>
                <a:schemeClr val="accent3">
                  <a:lumMod val="50000"/>
                </a:schemeClr>
              </a:solidFill>
              <a:latin typeface="Calibri"/>
            </a:endParaRPr>
          </a:p>
          <a:p>
            <a:pPr marL="0" lvl="0" indent="0" algn="just" defTabSz="914400">
              <a:spcBef>
                <a:spcPct val="20000"/>
              </a:spcBef>
              <a:buClrTx/>
              <a:buNone/>
            </a:pPr>
            <a:r>
              <a:rPr lang="ar-AE" sz="2800" dirty="0">
                <a:solidFill>
                  <a:srgbClr val="002060"/>
                </a:solidFill>
                <a:latin typeface="Calibri"/>
                <a:cs typeface="Arial" panose="020B0604020202020204" pitchFamily="34" charset="0"/>
              </a:rPr>
              <a:t>اسم المنتج ثم توضع بين قوسين كلمة (المنتج). ثم يكتب التاريخ (السنة فقط). ثم عنوان الفيديو بخط مائل. ثم كلمة </a:t>
            </a:r>
            <a:r>
              <a:rPr lang="en-GB" sz="2800" dirty="0">
                <a:solidFill>
                  <a:srgbClr val="002060"/>
                </a:solidFill>
                <a:latin typeface="Calibri"/>
              </a:rPr>
              <a:t>.[DVD]</a:t>
            </a:r>
            <a:r>
              <a:rPr lang="ar-AE" sz="2800" dirty="0">
                <a:solidFill>
                  <a:srgbClr val="002060"/>
                </a:solidFill>
                <a:latin typeface="Calibri"/>
                <a:cs typeface="Arial" panose="020B0604020202020204" pitchFamily="34" charset="0"/>
              </a:rPr>
              <a:t> ثم يكتب : متوفر من ويوضع الرابط .</a:t>
            </a:r>
            <a:endParaRPr lang="en-GB" sz="2800" dirty="0">
              <a:solidFill>
                <a:srgbClr val="002060"/>
              </a:solidFill>
              <a:latin typeface="Calibri"/>
            </a:endParaRPr>
          </a:p>
          <a:p>
            <a:pPr marL="0" lvl="0" indent="0" algn="just" defTabSz="914400">
              <a:spcBef>
                <a:spcPct val="20000"/>
              </a:spcBef>
              <a:buClrTx/>
              <a:buNone/>
            </a:pPr>
            <a:endParaRPr lang="en-GB" sz="2800" b="1" dirty="0">
              <a:solidFill>
                <a:srgbClr val="002060"/>
              </a:solidFill>
              <a:latin typeface="Calibri"/>
            </a:endParaRPr>
          </a:p>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مثال :</a:t>
            </a:r>
            <a:endParaRPr lang="en-GB" sz="2800" b="1" dirty="0">
              <a:solidFill>
                <a:srgbClr val="FF0000"/>
              </a:solidFill>
              <a:latin typeface="Calibri"/>
            </a:endParaRPr>
          </a:p>
          <a:p>
            <a:pPr marL="0" lvl="0" indent="0" algn="just" defTabSz="914400" rtl="0">
              <a:spcBef>
                <a:spcPct val="20000"/>
              </a:spcBef>
              <a:buClrTx/>
              <a:buNone/>
            </a:pPr>
            <a:r>
              <a:rPr lang="en-GB" sz="2800" dirty="0">
                <a:solidFill>
                  <a:srgbClr val="002060"/>
                </a:solidFill>
                <a:latin typeface="Calibri"/>
              </a:rPr>
              <a:t>American Psychological Association. (producer). (2000). 	</a:t>
            </a:r>
            <a:r>
              <a:rPr lang="en-GB" sz="2800" i="1" dirty="0">
                <a:solidFill>
                  <a:srgbClr val="002060"/>
                </a:solidFill>
                <a:latin typeface="Calibri"/>
              </a:rPr>
              <a:t>Responding to the theory</a:t>
            </a:r>
            <a:r>
              <a:rPr lang="en-GB" sz="2800" dirty="0">
                <a:solidFill>
                  <a:srgbClr val="002060"/>
                </a:solidFill>
                <a:latin typeface="Calibri"/>
              </a:rPr>
              <a:t>.[DVD]. Available from 	http:www.apa.org\videos.htm.</a:t>
            </a:r>
          </a:p>
          <a:p>
            <a:endParaRPr lang="ar-SA"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7674284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en-GB" sz="2800" b="1" dirty="0">
                <a:solidFill>
                  <a:srgbClr val="FF0000"/>
                </a:solidFill>
                <a:latin typeface="Calibri"/>
              </a:rPr>
              <a:t> </a:t>
            </a:r>
            <a:r>
              <a:rPr lang="ar-AE" sz="2800" b="1" dirty="0">
                <a:solidFill>
                  <a:srgbClr val="FF0000"/>
                </a:solidFill>
                <a:latin typeface="Calibri"/>
                <a:cs typeface="Arial" panose="020B0604020202020204" pitchFamily="34" charset="0"/>
              </a:rPr>
              <a:t>(</a:t>
            </a:r>
            <a:r>
              <a:rPr lang="ar-AE" sz="2800" b="1" dirty="0" smtClean="0">
                <a:solidFill>
                  <a:srgbClr val="FF0000"/>
                </a:solidFill>
                <a:latin typeface="Calibri"/>
                <a:cs typeface="Arial" panose="020B0604020202020204" pitchFamily="34" charset="0"/>
              </a:rPr>
              <a:t>2-3-</a:t>
            </a:r>
            <a:r>
              <a:rPr lang="en-US" sz="2800" b="1" dirty="0" smtClean="0">
                <a:solidFill>
                  <a:srgbClr val="FF0000"/>
                </a:solidFill>
                <a:latin typeface="Calibri"/>
                <a:cs typeface="Arial" panose="020B0604020202020204" pitchFamily="34" charset="0"/>
              </a:rPr>
              <a:t>22</a:t>
            </a:r>
            <a:r>
              <a:rPr lang="ar-AE" sz="2800" b="1" dirty="0" smtClean="0">
                <a:solidFill>
                  <a:srgbClr val="FF0000"/>
                </a:solidFill>
                <a:latin typeface="Calibri"/>
                <a:cs typeface="Arial" panose="020B0604020202020204" pitchFamily="34" charset="0"/>
              </a:rPr>
              <a:t>)-</a:t>
            </a:r>
            <a:r>
              <a:rPr lang="ar-AE" sz="2800" b="1" dirty="0">
                <a:solidFill>
                  <a:srgbClr val="FF0000"/>
                </a:solidFill>
                <a:latin typeface="Calibri"/>
                <a:cs typeface="Arial" panose="020B0604020202020204" pitchFamily="34" charset="0"/>
              </a:rPr>
              <a:t>توثيق برنامج كمبيوتر :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عند توثيق برنامج كمبيوتر تتم كتابة اسم البرنامج ( </a:t>
            </a:r>
            <a:r>
              <a:rPr lang="ar-AE" sz="2800" b="1" dirty="0">
                <a:solidFill>
                  <a:srgbClr val="002060"/>
                </a:solidFill>
                <a:latin typeface="Calibri"/>
                <a:cs typeface="Arial" panose="020B0604020202020204" pitchFamily="34" charset="0"/>
              </a:rPr>
              <a:t>الطبعة 2 مثلا </a:t>
            </a:r>
            <a:r>
              <a:rPr lang="ar-AE" sz="2800" dirty="0">
                <a:solidFill>
                  <a:srgbClr val="002060"/>
                </a:solidFill>
                <a:latin typeface="Calibri"/>
                <a:cs typeface="Arial" panose="020B0604020202020204" pitchFamily="34" charset="0"/>
              </a:rPr>
              <a:t>) </a:t>
            </a:r>
            <a:r>
              <a:rPr lang="en-US" sz="2800" dirty="0">
                <a:solidFill>
                  <a:srgbClr val="002060"/>
                </a:solidFill>
                <a:latin typeface="Calibri"/>
              </a:rPr>
              <a:t>]</a:t>
            </a:r>
            <a:r>
              <a:rPr lang="ar-AE" sz="2800" dirty="0">
                <a:solidFill>
                  <a:srgbClr val="002060"/>
                </a:solidFill>
                <a:latin typeface="Calibri"/>
                <a:cs typeface="Arial" panose="020B0604020202020204" pitchFamily="34" charset="0"/>
              </a:rPr>
              <a:t>برنامج كمبيوتر </a:t>
            </a:r>
            <a:r>
              <a:rPr lang="en-US" sz="2800" dirty="0">
                <a:solidFill>
                  <a:srgbClr val="002060"/>
                </a:solidFill>
                <a:latin typeface="Calibri"/>
              </a:rPr>
              <a:t>[</a:t>
            </a:r>
            <a:r>
              <a:rPr lang="ar-SA" sz="2800" dirty="0">
                <a:solidFill>
                  <a:srgbClr val="002060"/>
                </a:solidFill>
                <a:latin typeface="Calibri"/>
                <a:cs typeface="Arial" panose="020B0604020202020204" pitchFamily="34" charset="0"/>
              </a:rPr>
              <a:t> .اسم صاحب البرنامج: الناشر </a:t>
            </a:r>
            <a:endParaRPr lang="en-GB" sz="2800" dirty="0">
              <a:solidFill>
                <a:srgbClr val="002060"/>
              </a:solidFill>
              <a:latin typeface="Calibri"/>
            </a:endParaRPr>
          </a:p>
          <a:p>
            <a:pPr marL="0" lvl="0" indent="0" algn="just" defTabSz="914400">
              <a:spcBef>
                <a:spcPct val="20000"/>
              </a:spcBef>
              <a:buClrTx/>
              <a:buNone/>
            </a:pPr>
            <a:endParaRPr lang="en-GB" sz="2800" b="1" dirty="0">
              <a:solidFill>
                <a:srgbClr val="002060"/>
              </a:solidFill>
              <a:latin typeface="Calibri"/>
            </a:endParaRPr>
          </a:p>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مثال :</a:t>
            </a:r>
            <a:endParaRPr lang="en-GB" sz="2800" dirty="0">
              <a:solidFill>
                <a:srgbClr val="FF0000"/>
              </a:solidFill>
              <a:latin typeface="Calibri"/>
            </a:endParaRPr>
          </a:p>
          <a:p>
            <a:pPr marL="0" lvl="0" indent="0" algn="just" defTabSz="914400" rtl="0">
              <a:spcBef>
                <a:spcPct val="20000"/>
              </a:spcBef>
              <a:buClrTx/>
              <a:buNone/>
            </a:pPr>
            <a:r>
              <a:rPr lang="en-GB" sz="2800" dirty="0">
                <a:solidFill>
                  <a:srgbClr val="002060"/>
                </a:solidFill>
                <a:latin typeface="Calibri"/>
              </a:rPr>
              <a:t>E-prime (version 2) [Computer software].</a:t>
            </a:r>
            <a:r>
              <a:rPr lang="en-GB" sz="2800" dirty="0" err="1">
                <a:solidFill>
                  <a:srgbClr val="002060"/>
                </a:solidFill>
                <a:latin typeface="Calibri"/>
              </a:rPr>
              <a:t>Pearsons</a:t>
            </a:r>
            <a:r>
              <a:rPr lang="en-GB" sz="2800" dirty="0">
                <a:solidFill>
                  <a:srgbClr val="002060"/>
                </a:solidFill>
                <a:latin typeface="Calibri"/>
              </a:rPr>
              <a:t>, NJ: 	</a:t>
            </a:r>
            <a:r>
              <a:rPr lang="en-GB" sz="2800" dirty="0" err="1">
                <a:solidFill>
                  <a:srgbClr val="002060"/>
                </a:solidFill>
                <a:latin typeface="Calibri"/>
              </a:rPr>
              <a:t>Biostate</a:t>
            </a:r>
            <a:r>
              <a:rPr lang="en-GB" sz="2800" dirty="0">
                <a:solidFill>
                  <a:srgbClr val="002060"/>
                </a:solidFill>
                <a:latin typeface="Calibri"/>
              </a:rPr>
              <a:t>.</a:t>
            </a:r>
          </a:p>
          <a:p>
            <a:pPr marL="0" lvl="0" indent="0" algn="just" defTabSz="914400">
              <a:spcBef>
                <a:spcPct val="20000"/>
              </a:spcBef>
              <a:buClrTx/>
              <a:buNone/>
            </a:pPr>
            <a:endParaRPr lang="en-GB" sz="2800" dirty="0">
              <a:solidFill>
                <a:prstClr val="black"/>
              </a:solidFill>
              <a:latin typeface="Calibri"/>
            </a:endParaRPr>
          </a:p>
          <a:p>
            <a:endParaRPr lang="ar-SA" dirty="0"/>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215886966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قائمة المراجع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dirty="0"/>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ar-AE" sz="2800" b="1" dirty="0">
                <a:solidFill>
                  <a:srgbClr val="FF0000"/>
                </a:solidFill>
                <a:latin typeface="Calibri"/>
                <a:cs typeface="Arial" panose="020B0604020202020204" pitchFamily="34" charset="0"/>
              </a:rPr>
              <a:t>(</a:t>
            </a:r>
            <a:r>
              <a:rPr lang="ar-AE" sz="2800" b="1" dirty="0" smtClean="0">
                <a:solidFill>
                  <a:srgbClr val="FF0000"/>
                </a:solidFill>
                <a:latin typeface="Calibri"/>
                <a:cs typeface="Arial" panose="020B0604020202020204" pitchFamily="34" charset="0"/>
              </a:rPr>
              <a:t>2-3-</a:t>
            </a:r>
            <a:r>
              <a:rPr lang="en-US" sz="2800" b="1" dirty="0" smtClean="0">
                <a:solidFill>
                  <a:srgbClr val="FF0000"/>
                </a:solidFill>
                <a:latin typeface="Calibri"/>
                <a:cs typeface="Arial" panose="020B0604020202020204" pitchFamily="34" charset="0"/>
              </a:rPr>
              <a:t>23</a:t>
            </a:r>
            <a:r>
              <a:rPr lang="ar-AE" sz="2800" b="1" dirty="0" smtClean="0">
                <a:solidFill>
                  <a:srgbClr val="FF0000"/>
                </a:solidFill>
                <a:latin typeface="Calibri"/>
                <a:cs typeface="Arial" panose="020B0604020202020204" pitchFamily="34" charset="0"/>
              </a:rPr>
              <a:t>)-</a:t>
            </a:r>
            <a:r>
              <a:rPr lang="ar-AE" sz="2800" b="1" dirty="0">
                <a:solidFill>
                  <a:srgbClr val="FF0000"/>
                </a:solidFill>
                <a:latin typeface="Calibri"/>
                <a:cs typeface="Arial" panose="020B0604020202020204" pitchFamily="34" charset="0"/>
              </a:rPr>
              <a:t>توثيق جهاز : </a:t>
            </a:r>
            <a:endParaRPr lang="en-GB" sz="28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800" b="1" dirty="0">
                <a:solidFill>
                  <a:schemeClr val="accent3">
                    <a:lumMod val="50000"/>
                  </a:schemeClr>
                </a:solidFill>
                <a:latin typeface="Calibri"/>
                <a:cs typeface="Arial" panose="020B0604020202020204" pitchFamily="34" charset="0"/>
              </a:rPr>
              <a:t>عند توثيق جهاز مشار إليه أو مستخدم في البحث ،تتم كتابته بالشكل التالي :</a:t>
            </a:r>
            <a:endParaRPr lang="en-GB" sz="2800" b="1" dirty="0">
              <a:solidFill>
                <a:schemeClr val="accent3">
                  <a:lumMod val="50000"/>
                </a:schemeClr>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اسم الجهاز ثم </a:t>
            </a:r>
            <a:r>
              <a:rPr lang="en-GB" sz="2800" dirty="0">
                <a:solidFill>
                  <a:srgbClr val="002060"/>
                </a:solidFill>
                <a:latin typeface="Calibri"/>
              </a:rPr>
              <a:t>[apparatus &amp; software].</a:t>
            </a:r>
            <a:r>
              <a:rPr lang="ar-AE" sz="2800" dirty="0">
                <a:solidFill>
                  <a:srgbClr val="002060"/>
                </a:solidFill>
                <a:latin typeface="Calibri"/>
                <a:cs typeface="Arial" panose="020B0604020202020204" pitchFamily="34" charset="0"/>
              </a:rPr>
              <a:t> ثم تاريخ الإنتاج (السنة). ثم مدينة , ودولة الانتاج : ثم المنتج .</a:t>
            </a:r>
            <a:endParaRPr lang="en-GB" sz="2800" dirty="0">
              <a:solidFill>
                <a:srgbClr val="002060"/>
              </a:solidFill>
              <a:latin typeface="Calibri"/>
            </a:endParaRPr>
          </a:p>
          <a:p>
            <a:pPr marL="0" lvl="0" indent="0" algn="just" defTabSz="914400" rtl="0">
              <a:spcBef>
                <a:spcPct val="20000"/>
              </a:spcBef>
              <a:buClrTx/>
              <a:buNone/>
            </a:pPr>
            <a:r>
              <a:rPr lang="en-GB" sz="2800" dirty="0">
                <a:solidFill>
                  <a:srgbClr val="002060"/>
                </a:solidFill>
                <a:latin typeface="Calibri"/>
              </a:rPr>
              <a:t>CCTV [apparatus &amp; software]. (2004). New York: Unite, 	States: SR. </a:t>
            </a:r>
          </a:p>
          <a:p>
            <a:endParaRPr lang="ar-SA" dirty="0">
              <a:solidFill>
                <a:srgbClr val="0020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20534891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ar-SA" smtClean="0"/>
              <a:t>قواعد الكتابة و التوثيق</a:t>
            </a:r>
            <a:endParaRPr lang="en-US" dirty="0"/>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21254" y="292100"/>
            <a:ext cx="5851318" cy="561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74970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89212" y="749030"/>
            <a:ext cx="8915400" cy="5162192"/>
          </a:xfrm>
        </p:spPr>
        <p:txBody>
          <a:bodyPr/>
          <a:lstStyle/>
          <a:p>
            <a:pPr marL="0" lvl="0" indent="0" algn="ctr" defTabSz="914400">
              <a:spcBef>
                <a:spcPct val="20000"/>
              </a:spcBef>
              <a:buClrTx/>
              <a:buNone/>
            </a:pPr>
            <a:r>
              <a:rPr lang="ar-AE" sz="3100" b="1" dirty="0">
                <a:solidFill>
                  <a:srgbClr val="FF0000"/>
                </a:solidFill>
                <a:latin typeface="Calibri"/>
                <a:cs typeface="Arial" panose="020B0604020202020204" pitchFamily="34" charset="0"/>
              </a:rPr>
              <a:t>انتهت عناصر ورشة عمل </a:t>
            </a:r>
          </a:p>
          <a:p>
            <a:pPr marL="0" lvl="0" indent="0" algn="ctr" defTabSz="914400">
              <a:spcBef>
                <a:spcPct val="20000"/>
              </a:spcBef>
              <a:buClrTx/>
              <a:buNone/>
            </a:pPr>
            <a:endParaRPr lang="ar-AE" sz="2400" b="1" dirty="0">
              <a:solidFill>
                <a:prstClr val="black"/>
              </a:solidFill>
              <a:latin typeface="Calibri"/>
              <a:cs typeface="Arial" panose="020B0604020202020204" pitchFamily="34" charset="0"/>
            </a:endParaRPr>
          </a:p>
          <a:p>
            <a:pPr marL="0" lvl="0" indent="0" algn="ctr" defTabSz="914400">
              <a:spcBef>
                <a:spcPct val="20000"/>
              </a:spcBef>
              <a:buClrTx/>
              <a:buNone/>
            </a:pPr>
            <a:endParaRPr lang="ar-AE" sz="2400" b="1" dirty="0">
              <a:solidFill>
                <a:prstClr val="black"/>
              </a:solidFill>
              <a:latin typeface="Calibri"/>
              <a:cs typeface="Arial" panose="020B0604020202020204" pitchFamily="34" charset="0"/>
            </a:endParaRPr>
          </a:p>
          <a:p>
            <a:pPr marL="0" lvl="0" indent="0" algn="ctr" defTabSz="914400">
              <a:spcBef>
                <a:spcPct val="20000"/>
              </a:spcBef>
              <a:buClrTx/>
              <a:buNone/>
            </a:pPr>
            <a:r>
              <a:rPr lang="ar-AE" sz="2400" b="1" dirty="0">
                <a:solidFill>
                  <a:srgbClr val="002060"/>
                </a:solidFill>
                <a:latin typeface="Calibri"/>
                <a:cs typeface="Arial" panose="020B0604020202020204" pitchFamily="34" charset="0"/>
              </a:rPr>
              <a:t>ويسعدنا استقبال أي استفسارات </a:t>
            </a:r>
          </a:p>
          <a:p>
            <a:pPr marL="0" lvl="0" indent="0" algn="ctr" defTabSz="914400">
              <a:spcBef>
                <a:spcPct val="20000"/>
              </a:spcBef>
              <a:buClrTx/>
              <a:buNone/>
            </a:pPr>
            <a:r>
              <a:rPr lang="ar-AE" sz="2400" b="1" dirty="0">
                <a:solidFill>
                  <a:srgbClr val="002060"/>
                </a:solidFill>
                <a:latin typeface="Calibri"/>
                <a:cs typeface="Arial" panose="020B0604020202020204" pitchFamily="34" charset="0"/>
              </a:rPr>
              <a:t>وللحصول على مزيد من المعلومات يمكن الرجوع إلى :</a:t>
            </a:r>
          </a:p>
          <a:p>
            <a:pPr marL="0" lvl="0" indent="0" algn="ctr" defTabSz="914400">
              <a:spcBef>
                <a:spcPct val="20000"/>
              </a:spcBef>
              <a:buClrTx/>
              <a:buNone/>
            </a:pPr>
            <a:r>
              <a:rPr lang="ar-AE" sz="2400" b="1" dirty="0">
                <a:solidFill>
                  <a:srgbClr val="FF0000"/>
                </a:solidFill>
                <a:latin typeface="Calibri"/>
                <a:cs typeface="Arial" panose="020B0604020202020204" pitchFamily="34" charset="0"/>
              </a:rPr>
              <a:t>دليل جمعية علم النفس الأمريكية السادس </a:t>
            </a:r>
            <a:endParaRPr lang="fr-FR" sz="2400" b="1" dirty="0">
              <a:solidFill>
                <a:srgbClr val="FF0000"/>
              </a:solidFill>
              <a:latin typeface="Calibri"/>
            </a:endParaRPr>
          </a:p>
          <a:p>
            <a:pPr marL="0" lvl="0" indent="0" algn="ctr" defTabSz="914400">
              <a:spcBef>
                <a:spcPct val="20000"/>
              </a:spcBef>
              <a:buClrTx/>
              <a:buNone/>
            </a:pPr>
            <a:r>
              <a:rPr lang="fr-FR" sz="2400" b="1" dirty="0">
                <a:solidFill>
                  <a:srgbClr val="FF0000"/>
                </a:solidFill>
                <a:latin typeface="Calibri"/>
              </a:rPr>
              <a:t>(APA6)</a:t>
            </a:r>
          </a:p>
          <a:p>
            <a:pPr marL="0" lvl="0" indent="0" algn="ctr" defTabSz="914400">
              <a:spcBef>
                <a:spcPct val="20000"/>
              </a:spcBef>
              <a:buClrTx/>
              <a:buNone/>
            </a:pPr>
            <a:endParaRPr lang="fr-FR" sz="2400" dirty="0">
              <a:solidFill>
                <a:prstClr val="black"/>
              </a:solidFill>
              <a:latin typeface="Calibri"/>
            </a:endParaRPr>
          </a:p>
          <a:p>
            <a:pPr marL="0" lvl="0" indent="0" algn="ctr" defTabSz="914400">
              <a:spcBef>
                <a:spcPct val="20000"/>
              </a:spcBef>
              <a:buClrTx/>
              <a:buNone/>
            </a:pPr>
            <a:r>
              <a:rPr lang="ar-AE" sz="2400" b="1" dirty="0">
                <a:solidFill>
                  <a:srgbClr val="8064A2">
                    <a:lumMod val="50000"/>
                  </a:srgbClr>
                </a:solidFill>
                <a:latin typeface="Calibri"/>
                <a:cs typeface="Arial" panose="020B0604020202020204" pitchFamily="34" charset="0"/>
              </a:rPr>
              <a:t>مع تحيات </a:t>
            </a:r>
          </a:p>
          <a:p>
            <a:pPr marL="0" lvl="0" indent="0" algn="ctr" defTabSz="914400">
              <a:spcBef>
                <a:spcPct val="20000"/>
              </a:spcBef>
              <a:buClrTx/>
              <a:buNone/>
            </a:pPr>
            <a:r>
              <a:rPr lang="ar-AE" sz="2400" b="1" dirty="0">
                <a:solidFill>
                  <a:schemeClr val="accent2">
                    <a:lumMod val="50000"/>
                  </a:schemeClr>
                </a:solidFill>
                <a:latin typeface="Calibri"/>
                <a:cs typeface="Arial" panose="020B0604020202020204" pitchFamily="34" charset="0"/>
              </a:rPr>
              <a:t>الدكتورة أمل الدوة :</a:t>
            </a:r>
            <a:r>
              <a:rPr lang="en-GB" sz="2400" b="1" dirty="0">
                <a:solidFill>
                  <a:schemeClr val="accent2">
                    <a:lumMod val="50000"/>
                  </a:schemeClr>
                </a:solidFill>
                <a:latin typeface="Calibri"/>
              </a:rPr>
              <a:t>amalm@ksu.edu.sa</a:t>
            </a:r>
            <a:endParaRPr lang="ar-AE" sz="2400" b="1" dirty="0">
              <a:solidFill>
                <a:schemeClr val="accent2">
                  <a:lumMod val="50000"/>
                </a:schemeClr>
              </a:solidFill>
              <a:latin typeface="Calibri"/>
              <a:cs typeface="Arial" panose="020B0604020202020204" pitchFamily="34" charset="0"/>
            </a:endParaRPr>
          </a:p>
          <a:p>
            <a:pPr marL="0" lvl="0" indent="0" algn="ctr" defTabSz="914400">
              <a:spcBef>
                <a:spcPct val="20000"/>
              </a:spcBef>
              <a:buClrTx/>
              <a:buNone/>
            </a:pPr>
            <a:r>
              <a:rPr lang="ar-AE" sz="2400" b="1" dirty="0">
                <a:solidFill>
                  <a:schemeClr val="accent2">
                    <a:lumMod val="50000"/>
                  </a:schemeClr>
                </a:solidFill>
                <a:latin typeface="Calibri"/>
                <a:cs typeface="Arial" panose="020B0604020202020204" pitchFamily="34" charset="0"/>
              </a:rPr>
              <a:t>الدكتورة سمية النجاشي: </a:t>
            </a:r>
            <a:r>
              <a:rPr lang="en-GB" sz="2400" b="1" dirty="0">
                <a:solidFill>
                  <a:schemeClr val="accent2">
                    <a:lumMod val="50000"/>
                  </a:schemeClr>
                </a:solidFill>
                <a:latin typeface="Calibri"/>
              </a:rPr>
              <a:t>salnajashi@ksu.edu.sa</a:t>
            </a:r>
            <a:endParaRPr lang="ar-SA" b="1" dirty="0">
              <a:solidFill>
                <a:schemeClr val="accent2">
                  <a:lumMod val="50000"/>
                </a:schemeClr>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3882989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Adobe Garamond Pro Bold" panose="02020702060506020403" pitchFamily="18" charset="0"/>
              </a:rPr>
              <a:t>مستويات العناوين </a:t>
            </a:r>
            <a:br>
              <a:rPr lang="ar-SA" b="1" dirty="0">
                <a:solidFill>
                  <a:srgbClr val="FF0000"/>
                </a:solidFill>
                <a:latin typeface="Adobe Garamond Pro Bold" panose="02020702060506020403" pitchFamily="18" charset="0"/>
              </a:rPr>
            </a:br>
            <a:r>
              <a:rPr lang="en-US" b="1" dirty="0">
                <a:solidFill>
                  <a:srgbClr val="FF0000"/>
                </a:solidFill>
                <a:latin typeface="Adobe Garamond Pro Bold" panose="02020702060506020403" pitchFamily="18" charset="0"/>
              </a:rPr>
              <a:t>APA6</a:t>
            </a:r>
            <a:endParaRPr lang="ar-SA" dirty="0"/>
          </a:p>
        </p:txBody>
      </p:sp>
      <p:sp>
        <p:nvSpPr>
          <p:cNvPr id="3" name="عنصر نائب للمحتوى 2"/>
          <p:cNvSpPr>
            <a:spLocks noGrp="1"/>
          </p:cNvSpPr>
          <p:nvPr>
            <p:ph idx="1"/>
          </p:nvPr>
        </p:nvSpPr>
        <p:spPr/>
        <p:txBody>
          <a:bodyPr>
            <a:normAutofit fontScale="92500"/>
          </a:bodyPr>
          <a:lstStyle/>
          <a:p>
            <a:pPr marL="0" lvl="0" indent="0" algn="just" defTabSz="914400">
              <a:spcBef>
                <a:spcPct val="20000"/>
              </a:spcBef>
              <a:buClrTx/>
              <a:buNone/>
            </a:pPr>
            <a:r>
              <a:rPr lang="en-GB" sz="2400" b="1" dirty="0">
                <a:solidFill>
                  <a:srgbClr val="002060"/>
                </a:solidFill>
                <a:latin typeface="Calibri"/>
              </a:rPr>
              <a:t> </a:t>
            </a:r>
            <a:r>
              <a:rPr lang="ar-AE" sz="3000" b="1" dirty="0">
                <a:solidFill>
                  <a:srgbClr val="FF0000"/>
                </a:solidFill>
                <a:latin typeface="Calibri"/>
                <a:cs typeface="Arial" panose="020B0604020202020204" pitchFamily="34" charset="0"/>
              </a:rPr>
              <a:t>(1-1-</a:t>
            </a:r>
            <a:r>
              <a:rPr lang="en-GB" sz="3000" b="1" dirty="0">
                <a:solidFill>
                  <a:srgbClr val="FF0000"/>
                </a:solidFill>
                <a:latin typeface="Calibri"/>
              </a:rPr>
              <a:t>2</a:t>
            </a:r>
            <a:r>
              <a:rPr lang="ar-AE" sz="3000" b="1" dirty="0">
                <a:solidFill>
                  <a:srgbClr val="FF0000"/>
                </a:solidFill>
                <a:latin typeface="Calibri"/>
                <a:cs typeface="Arial" panose="020B0604020202020204" pitchFamily="34" charset="0"/>
              </a:rPr>
              <a:t>)-مستويات العناوين :</a:t>
            </a:r>
            <a:endParaRPr lang="en-GB" sz="3000" b="1" dirty="0">
              <a:solidFill>
                <a:srgbClr val="FF0000"/>
              </a:solidFill>
              <a:latin typeface="Calibri"/>
            </a:endParaRPr>
          </a:p>
          <a:p>
            <a:pPr lvl="0" algn="just" defTabSz="914400">
              <a:spcBef>
                <a:spcPct val="20000"/>
              </a:spcBef>
              <a:buClrTx/>
              <a:buFont typeface="Arial" panose="020B0604020202020204" pitchFamily="34" charset="0"/>
              <a:buChar char="•"/>
            </a:pPr>
            <a:r>
              <a:rPr lang="ar-AE" sz="2400" b="1" dirty="0">
                <a:solidFill>
                  <a:srgbClr val="002060"/>
                </a:solidFill>
                <a:latin typeface="Calibri"/>
                <a:cs typeface="Arial" panose="020B0604020202020204" pitchFamily="34" charset="0"/>
              </a:rPr>
              <a:t>هناك </a:t>
            </a:r>
            <a:r>
              <a:rPr lang="ar-AE" sz="2400" b="1" dirty="0">
                <a:solidFill>
                  <a:srgbClr val="FF0000"/>
                </a:solidFill>
                <a:latin typeface="Calibri"/>
                <a:cs typeface="Arial" panose="020B0604020202020204" pitchFamily="34" charset="0"/>
              </a:rPr>
              <a:t>خمسة</a:t>
            </a:r>
            <a:r>
              <a:rPr lang="ar-AE" sz="2400" b="1" dirty="0">
                <a:solidFill>
                  <a:srgbClr val="002060"/>
                </a:solidFill>
                <a:latin typeface="Calibri"/>
                <a:cs typeface="Arial" panose="020B0604020202020204" pitchFamily="34" charset="0"/>
              </a:rPr>
              <a:t> مستويات للعناوين في </a:t>
            </a:r>
            <a:r>
              <a:rPr lang="en-GB" sz="2400" b="1" dirty="0">
                <a:solidFill>
                  <a:srgbClr val="002060"/>
                </a:solidFill>
                <a:latin typeface="Calibri"/>
              </a:rPr>
              <a:t>APA6</a:t>
            </a:r>
            <a:r>
              <a:rPr lang="ar-AE" sz="2400" b="1" dirty="0">
                <a:solidFill>
                  <a:srgbClr val="002060"/>
                </a:solidFill>
                <a:latin typeface="Calibri"/>
                <a:cs typeface="Arial" panose="020B0604020202020204" pitchFamily="34" charset="0"/>
              </a:rPr>
              <a:t> ، وقد اختلف تنسيق هذه العناوين عما كان عليه في </a:t>
            </a:r>
            <a:r>
              <a:rPr lang="en-GB" sz="2400" b="1" dirty="0">
                <a:solidFill>
                  <a:srgbClr val="002060"/>
                </a:solidFill>
                <a:latin typeface="Calibri"/>
              </a:rPr>
              <a:t>APA5</a:t>
            </a:r>
            <a:r>
              <a:rPr lang="ar-AE" sz="2400" b="1" dirty="0">
                <a:solidFill>
                  <a:srgbClr val="002060"/>
                </a:solidFill>
                <a:latin typeface="Calibri"/>
                <a:cs typeface="Arial" panose="020B0604020202020204" pitchFamily="34" charset="0"/>
              </a:rPr>
              <a:t> .</a:t>
            </a:r>
            <a:endParaRPr lang="en-GB" sz="2400" b="1" dirty="0">
              <a:solidFill>
                <a:srgbClr val="002060"/>
              </a:solidFill>
              <a:latin typeface="Calibri"/>
            </a:endParaRPr>
          </a:p>
          <a:p>
            <a:pPr lvl="0" algn="just" defTabSz="914400">
              <a:spcBef>
                <a:spcPct val="20000"/>
              </a:spcBef>
              <a:buClrTx/>
              <a:buFont typeface="Arial" panose="020B0604020202020204" pitchFamily="34" charset="0"/>
              <a:buChar char="•"/>
            </a:pPr>
            <a:r>
              <a:rPr lang="ar-AE" sz="2400" b="1" dirty="0">
                <a:solidFill>
                  <a:srgbClr val="002060"/>
                </a:solidFill>
                <a:latin typeface="Calibri"/>
                <a:cs typeface="Arial" panose="020B0604020202020204" pitchFamily="34" charset="0"/>
              </a:rPr>
              <a:t>لا توضع كلمة </a:t>
            </a:r>
            <a:r>
              <a:rPr lang="ar-AE" sz="2400" b="1" dirty="0">
                <a:solidFill>
                  <a:srgbClr val="FF0000"/>
                </a:solidFill>
                <a:latin typeface="Calibri"/>
                <a:cs typeface="Arial" panose="020B0604020202020204" pitchFamily="34" charset="0"/>
              </a:rPr>
              <a:t>مقدمة</a:t>
            </a:r>
            <a:r>
              <a:rPr lang="ar-AE" sz="2400" b="1" dirty="0">
                <a:solidFill>
                  <a:srgbClr val="002060"/>
                </a:solidFill>
                <a:latin typeface="Calibri"/>
                <a:cs typeface="Arial" panose="020B0604020202020204" pitchFamily="34" charset="0"/>
              </a:rPr>
              <a:t> كعنوان رئيسي ،حيث أنه من المتعارف عليه أن أول مقطع في المقال يبدأ المقدمة.</a:t>
            </a:r>
            <a:endParaRPr lang="en-GB" sz="2400" b="1" dirty="0">
              <a:solidFill>
                <a:srgbClr val="002060"/>
              </a:solidFill>
              <a:latin typeface="Calibri"/>
            </a:endParaRPr>
          </a:p>
          <a:p>
            <a:pPr lvl="0" algn="just" defTabSz="914400">
              <a:spcBef>
                <a:spcPct val="20000"/>
              </a:spcBef>
              <a:buClrTx/>
              <a:buFont typeface="Arial" panose="020B0604020202020204" pitchFamily="34" charset="0"/>
              <a:buChar char="•"/>
            </a:pPr>
            <a:r>
              <a:rPr lang="ar-AE" sz="2400" b="1" dirty="0">
                <a:solidFill>
                  <a:srgbClr val="002060"/>
                </a:solidFill>
                <a:latin typeface="Calibri"/>
                <a:cs typeface="Arial" panose="020B0604020202020204" pitchFamily="34" charset="0"/>
              </a:rPr>
              <a:t>ينظم الباحث المقال بحيث يجعل كل قسم من أقسامه معنونا </a:t>
            </a:r>
            <a:r>
              <a:rPr lang="ar-AE" sz="2400" b="1" dirty="0">
                <a:solidFill>
                  <a:srgbClr val="FF0000"/>
                </a:solidFill>
                <a:latin typeface="Calibri"/>
                <a:cs typeface="Arial" panose="020B0604020202020204" pitchFamily="34" charset="0"/>
              </a:rPr>
              <a:t>بعنوان من المستوى الأول </a:t>
            </a:r>
            <a:r>
              <a:rPr lang="ar-AE" sz="2400" b="1" dirty="0">
                <a:solidFill>
                  <a:srgbClr val="002060"/>
                </a:solidFill>
                <a:latin typeface="Calibri"/>
                <a:cs typeface="Arial" panose="020B0604020202020204" pitchFamily="34" charset="0"/>
              </a:rPr>
              <a:t>.</a:t>
            </a:r>
            <a:endParaRPr lang="en-GB" sz="2400" b="1" dirty="0">
              <a:solidFill>
                <a:srgbClr val="002060"/>
              </a:solidFill>
              <a:latin typeface="Calibri"/>
            </a:endParaRPr>
          </a:p>
          <a:p>
            <a:pPr lvl="0" algn="just" defTabSz="914400">
              <a:spcBef>
                <a:spcPct val="20000"/>
              </a:spcBef>
              <a:buClrTx/>
              <a:buFont typeface="Arial" panose="020B0604020202020204" pitchFamily="34" charset="0"/>
              <a:buChar char="•"/>
            </a:pPr>
            <a:r>
              <a:rPr lang="ar-AE" sz="2400" b="1" dirty="0">
                <a:solidFill>
                  <a:srgbClr val="FF0000"/>
                </a:solidFill>
                <a:latin typeface="Calibri"/>
                <a:cs typeface="Arial" panose="020B0604020202020204" pitchFamily="34" charset="0"/>
              </a:rPr>
              <a:t>عنوان المقال </a:t>
            </a:r>
            <a:r>
              <a:rPr lang="ar-AE" sz="2400" b="1" dirty="0">
                <a:solidFill>
                  <a:srgbClr val="002060"/>
                </a:solidFill>
                <a:latin typeface="Calibri"/>
                <a:cs typeface="Arial" panose="020B0604020202020204" pitchFamily="34" charset="0"/>
              </a:rPr>
              <a:t>لا يدخل ضمن مستويات العناوين .</a:t>
            </a:r>
            <a:endParaRPr lang="en-GB" sz="2400" b="1" dirty="0">
              <a:solidFill>
                <a:srgbClr val="002060"/>
              </a:solidFill>
              <a:latin typeface="Calibri"/>
            </a:endParaRPr>
          </a:p>
          <a:p>
            <a:pPr lvl="0" algn="just" defTabSz="914400">
              <a:spcBef>
                <a:spcPct val="20000"/>
              </a:spcBef>
              <a:buClrTx/>
              <a:buFont typeface="Arial" panose="020B0604020202020204" pitchFamily="34" charset="0"/>
              <a:buChar char="•"/>
            </a:pPr>
            <a:r>
              <a:rPr lang="ar-AE" sz="2400" b="1" dirty="0">
                <a:solidFill>
                  <a:srgbClr val="FF0000"/>
                </a:solidFill>
                <a:latin typeface="Calibri"/>
                <a:cs typeface="Arial" panose="020B0604020202020204" pitchFamily="34" charset="0"/>
              </a:rPr>
              <a:t>لا ي</a:t>
            </a:r>
            <a:r>
              <a:rPr lang="ar-AE" sz="2400" b="1" dirty="0">
                <a:solidFill>
                  <a:srgbClr val="002060"/>
                </a:solidFill>
                <a:latin typeface="Calibri"/>
                <a:cs typeface="Arial" panose="020B0604020202020204" pitchFamily="34" charset="0"/>
              </a:rPr>
              <a:t>شترط أن يستخدم الباحث جميع المستويات في مقاله .</a:t>
            </a:r>
            <a:endParaRPr lang="en-GB" sz="2400" b="1" dirty="0">
              <a:solidFill>
                <a:srgbClr val="002060"/>
              </a:solidFill>
              <a:latin typeface="Calibri"/>
            </a:endParaRPr>
          </a:p>
          <a:p>
            <a:pPr lvl="0" algn="just" defTabSz="914400">
              <a:spcBef>
                <a:spcPct val="20000"/>
              </a:spcBef>
              <a:buClrTx/>
              <a:buFont typeface="Arial" panose="020B0604020202020204" pitchFamily="34" charset="0"/>
              <a:buChar char="•"/>
            </a:pPr>
            <a:r>
              <a:rPr lang="ar-AE" sz="2400" b="1" dirty="0">
                <a:solidFill>
                  <a:srgbClr val="002060"/>
                </a:solidFill>
                <a:latin typeface="Calibri"/>
                <a:cs typeface="Arial" panose="020B0604020202020204" pitchFamily="34" charset="0"/>
              </a:rPr>
              <a:t>يجب </a:t>
            </a:r>
            <a:r>
              <a:rPr lang="ar-AE" sz="2400" b="1" dirty="0">
                <a:solidFill>
                  <a:srgbClr val="FF0000"/>
                </a:solidFill>
                <a:latin typeface="Calibri"/>
                <a:cs typeface="Arial" panose="020B0604020202020204" pitchFamily="34" charset="0"/>
              </a:rPr>
              <a:t>عدم الاقتصار </a:t>
            </a:r>
            <a:r>
              <a:rPr lang="ar-AE" sz="2400" b="1" dirty="0">
                <a:solidFill>
                  <a:srgbClr val="002060"/>
                </a:solidFill>
                <a:latin typeface="Calibri"/>
                <a:cs typeface="Arial" panose="020B0604020202020204" pitchFamily="34" charset="0"/>
              </a:rPr>
              <a:t>على مستوى واحد من العناوين .</a:t>
            </a:r>
            <a:endParaRPr lang="en-GB" sz="2400" b="1" dirty="0">
              <a:solidFill>
                <a:srgbClr val="002060"/>
              </a:solidFill>
              <a:latin typeface="Calibri"/>
            </a:endParaRPr>
          </a:p>
          <a:p>
            <a:endParaRPr lang="ar-SA" b="1" dirty="0">
              <a:solidFill>
                <a:srgbClr val="002060"/>
              </a:solidFill>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9743751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solidFill>
                  <a:srgbClr val="FF0000"/>
                </a:solidFill>
              </a:rPr>
              <a:t>APA6</a:t>
            </a:r>
            <a:endParaRPr lang="ar-SA" b="1" dirty="0">
              <a:solidFill>
                <a:srgbClr val="FF0000"/>
              </a:solidFill>
            </a:endParaRPr>
          </a:p>
        </p:txBody>
      </p:sp>
      <p:sp>
        <p:nvSpPr>
          <p:cNvPr id="3" name="عنصر نائب للمحتوى 2"/>
          <p:cNvSpPr>
            <a:spLocks noGrp="1"/>
          </p:cNvSpPr>
          <p:nvPr>
            <p:ph idx="1"/>
          </p:nvPr>
        </p:nvSpPr>
        <p:spPr/>
        <p:txBody>
          <a:bodyPr/>
          <a:lstStyle/>
          <a:p>
            <a:pPr algn="ctr"/>
            <a:endParaRPr lang="ar-SA"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7793" y="947820"/>
            <a:ext cx="8799378" cy="5290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عنصر نائب للتذييل 4"/>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8410057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FF0000"/>
                </a:solidFill>
                <a:latin typeface="Times New Roman" panose="02020603050405020304" pitchFamily="18" charset="0"/>
                <a:cs typeface="Times New Roman" panose="02020603050405020304" pitchFamily="18" charset="0"/>
              </a:rPr>
              <a:t>الرسوم البيانية والجداول </a:t>
            </a:r>
            <a:br>
              <a:rPr lang="ar-SA" b="1" dirty="0">
                <a:solidFill>
                  <a:srgbClr val="FF0000"/>
                </a:solidFill>
                <a:latin typeface="Times New Roman" panose="02020603050405020304" pitchFamily="18" charset="0"/>
                <a:cs typeface="Times New Roman" panose="02020603050405020304" pitchFamily="18" charset="0"/>
              </a:rPr>
            </a:br>
            <a:r>
              <a:rPr lang="en-US" b="1" dirty="0">
                <a:solidFill>
                  <a:srgbClr val="FF0000"/>
                </a:solidFill>
                <a:latin typeface="Times New Roman" panose="02020603050405020304" pitchFamily="18" charset="0"/>
                <a:cs typeface="Times New Roman" panose="02020603050405020304" pitchFamily="18" charset="0"/>
              </a:rPr>
              <a:t>APA6</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lstStyle/>
          <a:p>
            <a:pPr marL="0" lvl="0" indent="0" algn="just" defTabSz="914400">
              <a:spcBef>
                <a:spcPct val="20000"/>
              </a:spcBef>
              <a:buClrTx/>
              <a:buNone/>
            </a:pPr>
            <a:r>
              <a:rPr lang="ar-AE" sz="2800" b="1" dirty="0">
                <a:solidFill>
                  <a:srgbClr val="FF0000"/>
                </a:solidFill>
                <a:effectLst>
                  <a:outerShdw blurRad="38100" dist="38100" dir="2700000" algn="tl">
                    <a:srgbClr val="000000">
                      <a:alpha val="43137"/>
                    </a:srgbClr>
                  </a:outerShdw>
                </a:effectLst>
                <a:latin typeface="Calibri"/>
                <a:cs typeface="Arial" panose="020B0604020202020204" pitchFamily="34" charset="0"/>
              </a:rPr>
              <a:t>(1-2)-الرسوم البيانية والجداول في </a:t>
            </a:r>
            <a:r>
              <a:rPr lang="en-GB" sz="2800" b="1" dirty="0">
                <a:solidFill>
                  <a:srgbClr val="FF0000"/>
                </a:solidFill>
                <a:effectLst>
                  <a:outerShdw blurRad="38100" dist="38100" dir="2700000" algn="tl">
                    <a:srgbClr val="000000">
                      <a:alpha val="43137"/>
                    </a:srgbClr>
                  </a:outerShdw>
                </a:effectLst>
                <a:latin typeface="Calibri"/>
              </a:rPr>
              <a:t>APA6</a:t>
            </a:r>
            <a:r>
              <a:rPr lang="ar-AE" sz="2800" b="1" dirty="0">
                <a:solidFill>
                  <a:srgbClr val="FF0000"/>
                </a:solidFill>
                <a:effectLst>
                  <a:outerShdw blurRad="38100" dist="38100" dir="2700000" algn="tl">
                    <a:srgbClr val="000000">
                      <a:alpha val="43137"/>
                    </a:srgbClr>
                  </a:outerShdw>
                </a:effectLst>
                <a:latin typeface="Calibri"/>
                <a:cs typeface="Arial" panose="020B0604020202020204" pitchFamily="34" charset="0"/>
              </a:rPr>
              <a:t>:</a:t>
            </a:r>
            <a:endParaRPr lang="en-GB" sz="2800" b="1" dirty="0">
              <a:solidFill>
                <a:srgbClr val="FF0000"/>
              </a:solidFill>
              <a:effectLst>
                <a:outerShdw blurRad="38100" dist="38100" dir="2700000" algn="tl">
                  <a:srgbClr val="000000">
                    <a:alpha val="43137"/>
                  </a:srgbClr>
                </a:outerShdw>
              </a:effectLst>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الجداول والرسوم البيانية توضع بعد قائمة المراجع .</a:t>
            </a:r>
            <a:endParaRPr lang="en-GB" sz="2800" dirty="0">
              <a:solidFill>
                <a:srgbClr val="00206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يتم عرض الجداول أولا ،ثم الرسوم البيانية .</a:t>
            </a:r>
            <a:endParaRPr lang="en-GB" sz="2800" dirty="0">
              <a:solidFill>
                <a:srgbClr val="00206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كل جدول أو رسمة بيانية توضع في صفحة منفردة .</a:t>
            </a:r>
            <a:endParaRPr lang="en-GB" sz="2800" dirty="0">
              <a:solidFill>
                <a:srgbClr val="002060"/>
              </a:solidFill>
              <a:latin typeface="Calibri"/>
            </a:endParaRPr>
          </a:p>
          <a:p>
            <a:pPr lvl="0" algn="just" defTabSz="914400">
              <a:spcBef>
                <a:spcPct val="20000"/>
              </a:spcBef>
              <a:buClrTx/>
              <a:buFont typeface="Arial" panose="020B0604020202020204" pitchFamily="34" charset="0"/>
              <a:buChar char="•"/>
            </a:pPr>
            <a:r>
              <a:rPr lang="ar-AE" sz="2800" dirty="0">
                <a:solidFill>
                  <a:srgbClr val="002060"/>
                </a:solidFill>
                <a:latin typeface="Calibri"/>
                <a:cs typeface="Arial" panose="020B0604020202020204" pitchFamily="34" charset="0"/>
              </a:rPr>
              <a:t>يتم ترتيب الجداول والرسوم البيانية حسب ترتيبها في النص .</a:t>
            </a:r>
            <a:endParaRPr lang="en-GB" sz="2800" dirty="0">
              <a:solidFill>
                <a:srgbClr val="002060"/>
              </a:solidFill>
              <a:latin typeface="Calibri"/>
            </a:endParaRPr>
          </a:p>
        </p:txBody>
      </p:sp>
      <p:sp>
        <p:nvSpPr>
          <p:cNvPr id="4" name="عنصر نائب للتذييل 3"/>
          <p:cNvSpPr>
            <a:spLocks noGrp="1"/>
          </p:cNvSpPr>
          <p:nvPr>
            <p:ph type="ftr" sz="quarter" idx="11"/>
          </p:nvPr>
        </p:nvSpPr>
        <p:spPr/>
        <p:txBody>
          <a:bodyPr/>
          <a:lstStyle/>
          <a:p>
            <a:r>
              <a:rPr lang="ar-SA" smtClean="0"/>
              <a:t>قواعد الكتابة و التوثيق</a:t>
            </a:r>
            <a:endParaRPr lang="en-US" dirty="0"/>
          </a:p>
        </p:txBody>
      </p:sp>
    </p:spTree>
    <p:extLst>
      <p:ext uri="{BB962C8B-B14F-4D97-AF65-F5344CB8AC3E}">
        <p14:creationId xmlns:p14="http://schemas.microsoft.com/office/powerpoint/2010/main" val="1863378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ربطة">
  <a:themeElements>
    <a:clrScheme name="أصفر برتقالي">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بطة">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6159</TotalTime>
  <Words>3968</Words>
  <Application>Microsoft Office PowerPoint</Application>
  <PresentationFormat>Widescreen</PresentationFormat>
  <Paragraphs>459</Paragraphs>
  <Slides>65</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65</vt:i4>
      </vt:variant>
    </vt:vector>
  </HeadingPairs>
  <TitlesOfParts>
    <vt:vector size="76" baseType="lpstr">
      <vt:lpstr>Adobe Arabic</vt:lpstr>
      <vt:lpstr>Adobe Garamond Pro Bold</vt:lpstr>
      <vt:lpstr>Arial</vt:lpstr>
      <vt:lpstr>Calibri</vt:lpstr>
      <vt:lpstr>Century Gothic</vt:lpstr>
      <vt:lpstr>Tahoma</vt:lpstr>
      <vt:lpstr>Times New Roman</vt:lpstr>
      <vt:lpstr>Times-Bold</vt:lpstr>
      <vt:lpstr>Times-Roman</vt:lpstr>
      <vt:lpstr>Wingdings 3</vt:lpstr>
      <vt:lpstr>ربطة</vt:lpstr>
      <vt:lpstr>كتابة وتبويب المراجع  APA6  (American Psychological Association)</vt:lpstr>
      <vt:lpstr>أهداف ورشة العمل </vt:lpstr>
      <vt:lpstr>ما هو دليل APA6؟  </vt:lpstr>
      <vt:lpstr>مستويات العناوين  APA6</vt:lpstr>
      <vt:lpstr>مستويات العناوين  APA6</vt:lpstr>
      <vt:lpstr>نموذج لتنسيق صفحة العنوان </vt:lpstr>
      <vt:lpstr>مستويات العناوين  APA6</vt:lpstr>
      <vt:lpstr>APA6</vt:lpstr>
      <vt:lpstr>الرسوم البيانية والجداول  APA6</vt:lpstr>
      <vt:lpstr>الرسوم البيانية والجداول  APA6</vt:lpstr>
      <vt:lpstr>نموذج لجدول </vt:lpstr>
      <vt:lpstr>الرسوم البيانية والجداول  APA6</vt:lpstr>
      <vt:lpstr>PowerPoint Presentation</vt:lpstr>
      <vt:lpstr>الرسوم البيانية والجداول  APA6</vt:lpstr>
      <vt:lpstr>نموذج لرسم بياني </vt:lpstr>
      <vt:lpstr>APA6</vt:lpstr>
      <vt:lpstr>APA6</vt:lpstr>
      <vt:lpstr>APA6</vt:lpstr>
      <vt:lpstr>PowerPoint Presentation</vt:lpstr>
      <vt:lpstr>ما هو التوثيق ؟ </vt:lpstr>
      <vt:lpstr>APA6</vt:lpstr>
      <vt:lpstr>التوثيق في النص  APA6</vt:lpstr>
      <vt:lpstr>التوثيق في النص  APA6</vt:lpstr>
      <vt:lpstr>التوثيق في النص  APA6</vt:lpstr>
      <vt:lpstr>PowerPoint Presentation</vt:lpstr>
      <vt:lpstr>التوثيق في النص  APA6</vt:lpstr>
      <vt:lpstr>التوثيق في النص  APA6</vt:lpstr>
      <vt:lpstr>التوثيق في النص  APA6</vt:lpstr>
      <vt:lpstr>التوثيق في النص  APA6</vt:lpstr>
      <vt:lpstr>التوثيق في النص  APA6</vt:lpstr>
      <vt:lpstr>التوثيق في النص  APA6</vt:lpstr>
      <vt:lpstr>التوثيق في النص  APA6</vt:lpstr>
      <vt:lpstr>التوثيق في النص  APA6</vt:lpstr>
      <vt:lpstr>قائمة المراجع  APA6</vt:lpstr>
      <vt:lpstr>PowerPoint Presentation</vt:lpstr>
      <vt:lpstr>قائمة المراجع  APA6</vt:lpstr>
      <vt:lpstr>قائمة المراجع  APA6</vt:lpstr>
      <vt:lpstr>قائمة المراجع  APA6</vt:lpstr>
      <vt:lpstr>PowerPoint Presentation</vt:lpstr>
      <vt:lpstr>قائمة المراجع  APA6</vt:lpstr>
      <vt:lpstr>PowerPoint Presentation</vt:lpstr>
      <vt:lpstr>قائمة المراجع  APA6</vt:lpstr>
      <vt:lpstr>قائمة المراجع  APA6</vt:lpstr>
      <vt:lpstr>قائمة المراجع  APA6</vt:lpstr>
      <vt:lpstr>PowerPoint Presentation</vt:lpstr>
      <vt:lpstr>قائمة المراجع  APA6</vt:lpstr>
      <vt:lpstr>قائمة المراجع  APA6</vt:lpstr>
      <vt:lpstr>قائمة المراجع  APA6</vt:lpstr>
      <vt:lpstr>قائمة المراجع  APA6</vt:lpstr>
      <vt:lpstr>قائمة المراجع  APA6</vt:lpstr>
      <vt:lpstr>قائمة المراجع  APA6</vt:lpstr>
      <vt:lpstr>قائمة المراجع  APA6</vt:lpstr>
      <vt:lpstr>قائمة المراجع  APA6</vt:lpstr>
      <vt:lpstr>قائمة المراجع  APA6</vt:lpstr>
      <vt:lpstr>PowerPoint Presentation</vt:lpstr>
      <vt:lpstr>قائمة المراجع  APA6</vt:lpstr>
      <vt:lpstr>قائمة المراجع  APA6</vt:lpstr>
      <vt:lpstr>PowerPoint Presentation</vt:lpstr>
      <vt:lpstr>قائمة المراجع  APA6</vt:lpstr>
      <vt:lpstr>قائمة المراجع  APA6</vt:lpstr>
      <vt:lpstr>قائمة المراجع  APA6</vt:lpstr>
      <vt:lpstr>قائمة المراجع  APA6</vt:lpstr>
      <vt:lpstr>قائمة المراجع  APA6</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كتابة وتبويب المراجع  APA6</dc:title>
  <dc:creator>sony</dc:creator>
  <cp:lastModifiedBy>sony</cp:lastModifiedBy>
  <cp:revision>107</cp:revision>
  <dcterms:created xsi:type="dcterms:W3CDTF">2015-03-22T04:30:18Z</dcterms:created>
  <dcterms:modified xsi:type="dcterms:W3CDTF">2016-02-14T00:36:37Z</dcterms:modified>
</cp:coreProperties>
</file>