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294" r:id="rId2"/>
    <p:sldId id="295" r:id="rId3"/>
    <p:sldId id="296" r:id="rId4"/>
    <p:sldId id="310" r:id="rId5"/>
    <p:sldId id="297" r:id="rId6"/>
    <p:sldId id="304" r:id="rId7"/>
    <p:sldId id="298" r:id="rId8"/>
    <p:sldId id="305" r:id="rId9"/>
    <p:sldId id="306" r:id="rId10"/>
    <p:sldId id="299" r:id="rId11"/>
    <p:sldId id="307" r:id="rId12"/>
    <p:sldId id="300" r:id="rId13"/>
    <p:sldId id="308" r:id="rId14"/>
    <p:sldId id="301" r:id="rId15"/>
    <p:sldId id="309" r:id="rId16"/>
    <p:sldId id="302" r:id="rId17"/>
    <p:sldId id="30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c Herzog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00FFFF"/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18" autoAdjust="0"/>
    <p:restoredTop sz="94727" autoAdjust="0"/>
  </p:normalViewPr>
  <p:slideViewPr>
    <p:cSldViewPr>
      <p:cViewPr varScale="1">
        <p:scale>
          <a:sx n="67" d="100"/>
          <a:sy n="67" d="100"/>
        </p:scale>
        <p:origin x="-18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07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5363" name="Rectangle 3075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5364" name="Rectangle 3076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5365" name="Rectangle 3077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A3EC6019-934A-4DE0-A613-15CA80B3B9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741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endParaRPr lang="en-US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fld id="{63404F60-892B-4A4B-9BB3-F11072AFFD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1026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20483" name="Freeform 1027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84" name="Arc 1028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85" name="Rectangle 1029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486" name="Rectangle 10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487" name="Rectangle 103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488" name="Rectangle 1032"/>
          <p:cNvSpPr>
            <a:spLocks noGrp="1" noChangeArrowheads="1"/>
          </p:cNvSpPr>
          <p:nvPr>
            <p:ph type="ftr" sz="quarter" idx="3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489" name="Rectangle 103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/>
            <a:fld id="{9665C1BD-DAEB-4FA8-8E07-05FD209BF5B5}" type="slidenum">
              <a:rPr lang="en-US"/>
              <a:pPr lvl="1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F99BF4C1-C24A-473E-8A8C-EDD67A1BEDE0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331D8F6B-6825-4C47-9274-ACE2F85595F0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F0750BCF-5674-4334-A0E0-23D9DE211180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41FAB0E8-74F8-4AB3-958E-C2291F1D0F3B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9F158E0C-5D1C-43B7-B5F8-C705305D3895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3EC4F246-A937-4A69-AE76-A59E0E43B395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FECAA1BC-78F2-4FE8-AF1E-2CE8D7E90934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83DD353A-D17B-4540-B3CC-C87450E57A9D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97F4CAF0-2B9B-4A3A-A3AE-C49C3BBB22D8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4BED16EE-6A92-4F04-9D5E-D20177AA31DF}" type="slidenum">
              <a:rPr lang="en-US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050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19459" name="Freeform 2051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60" name="Arc 2052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61" name="Rectangle 2053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62" name="Rectangle 205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3" name="Rectangle 205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endParaRPr lang="en-US"/>
          </a:p>
        </p:txBody>
      </p:sp>
      <p:sp>
        <p:nvSpPr>
          <p:cNvPr id="19464" name="Rectangle 20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19465" name="Rectangle 205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>
                <a:latin typeface="+mj-lt"/>
              </a:defRPr>
            </a:lvl2pPr>
          </a:lstStyle>
          <a:p>
            <a:pPr lvl="1"/>
            <a:fld id="{81FB5ECE-F908-47FA-8D31-D9A84E3F14F5}" type="slidenum">
              <a:rPr lang="en-US"/>
              <a:pPr lvl="1"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Times New Roman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Times New Roman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Times New Roman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Times New Roman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Times New Roman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Times New Roman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Times New Roman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Times New Roman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8363272" cy="2520280"/>
          </a:xfrm>
        </p:spPr>
        <p:txBody>
          <a:bodyPr>
            <a:noAutofit/>
          </a:bodyPr>
          <a:lstStyle/>
          <a:p>
            <a:pPr algn="ctr"/>
            <a:r>
              <a:rPr lang="ar-SA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/>
              </a:rPr>
              <a:t>كيف تكون عضو هيئة تدريس متميز</a:t>
            </a:r>
            <a:endParaRPr lang="en-GB" sz="7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4" name="Rectangle 34"/>
          <p:cNvSpPr txBox="1">
            <a:spLocks noChangeArrowheads="1"/>
          </p:cNvSpPr>
          <p:nvPr/>
        </p:nvSpPr>
        <p:spPr bwMode="auto">
          <a:xfrm>
            <a:off x="1371600" y="4267200"/>
            <a:ext cx="6400800" cy="192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latinLnBrk="0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tabLst/>
              <a:defRPr/>
            </a:pPr>
            <a:r>
              <a:rPr lang="ar-SA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أ.د. </a:t>
            </a:r>
            <a:r>
              <a:rPr lang="ar-SA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نجاة عبدالوهاب سعدالله بخاري</a:t>
            </a:r>
          </a:p>
          <a:p>
            <a:pPr marR="0" lvl="0" algn="ctr" defTabSz="914400" latinLnBrk="0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tabLst/>
              <a:defRPr/>
            </a:pPr>
            <a:r>
              <a:rPr lang="ar-SA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 استاذ تصنيف النباتات الزهرية</a:t>
            </a:r>
          </a:p>
          <a:p>
            <a:pPr marR="0" lvl="0" algn="ctr" defTabSz="914400" latinLnBrk="0">
              <a:lnSpc>
                <a:spcPct val="70000"/>
              </a:lnSpc>
              <a:spcBef>
                <a:spcPct val="20000"/>
              </a:spcBef>
              <a:buClr>
                <a:schemeClr val="tx2"/>
              </a:buClr>
              <a:buSzPct val="75000"/>
              <a:tabLst/>
              <a:defRPr/>
            </a:pPr>
            <a:r>
              <a:rPr lang="ar-SA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latin typeface="+mn-lt"/>
                <a:cs typeface="+mn-cs"/>
              </a:rPr>
              <a:t>قسم النباتات والأحياء الدقيقة</a:t>
            </a:r>
            <a:endParaRPr lang="en-US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8291264" cy="3324944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3-</a:t>
            </a:r>
            <a:r>
              <a:rPr lang="ar-SA" sz="4000" dirty="0" smtClean="0">
                <a:solidFill>
                  <a:srgbClr val="FFFF00"/>
                </a:solidFill>
              </a:rPr>
              <a:t> التعامل مع الطلاب باحترام وتواضع ، دون فوقية </a:t>
            </a:r>
            <a:r>
              <a:rPr lang="ar-SA" sz="4000" dirty="0" smtClean="0">
                <a:solidFill>
                  <a:schemeClr val="accent1"/>
                </a:solidFill>
              </a:rPr>
              <a:t>(مع ضرورة الإنضباط).</a:t>
            </a:r>
            <a:endParaRPr lang="en-GB" sz="4000" dirty="0" smtClean="0">
              <a:solidFill>
                <a:schemeClr val="accent1"/>
              </a:solidFill>
            </a:endParaRPr>
          </a:p>
          <a:p>
            <a:pPr algn="just" rtl="1">
              <a:buNone/>
            </a:pPr>
            <a:endParaRPr lang="ar-SA" sz="4000" dirty="0" smtClean="0">
              <a:solidFill>
                <a:srgbClr val="FFFF00"/>
              </a:solidFill>
            </a:endParaRPr>
          </a:p>
          <a:p>
            <a:pPr algn="just" rtl="1">
              <a:buNone/>
            </a:pPr>
            <a:r>
              <a:rPr lang="en-GB" sz="4000" dirty="0" smtClean="0">
                <a:solidFill>
                  <a:srgbClr val="FF0000"/>
                </a:solidFill>
              </a:rPr>
              <a:t> </a:t>
            </a:r>
            <a:r>
              <a:rPr lang="ar-SA" sz="4000" dirty="0" smtClean="0">
                <a:solidFill>
                  <a:srgbClr val="FF0000"/>
                </a:solidFill>
              </a:rPr>
              <a:t>4-</a:t>
            </a:r>
            <a:r>
              <a:rPr lang="ar-SA" sz="4000" dirty="0" smtClean="0">
                <a:solidFill>
                  <a:srgbClr val="FFFF00"/>
                </a:solidFill>
              </a:rPr>
              <a:t> التأكيد على </a:t>
            </a:r>
            <a:r>
              <a:rPr lang="ar-SA" sz="4000" dirty="0" smtClean="0">
                <a:solidFill>
                  <a:schemeClr val="accent1"/>
                </a:solidFill>
              </a:rPr>
              <a:t>احترام الوقت </a:t>
            </a:r>
            <a:r>
              <a:rPr lang="ar-SA" sz="4000" dirty="0" smtClean="0">
                <a:solidFill>
                  <a:schemeClr val="accent5"/>
                </a:solidFill>
              </a:rPr>
              <a:t>و</a:t>
            </a:r>
            <a:r>
              <a:rPr lang="ar-SA" sz="4000" dirty="0" smtClean="0">
                <a:solidFill>
                  <a:srgbClr val="FFC000"/>
                </a:solidFill>
              </a:rPr>
              <a:t>تنفيذ الواجبات المطلوبة.</a:t>
            </a:r>
            <a:endParaRPr lang="en-GB" sz="4000" dirty="0" smtClean="0">
              <a:solidFill>
                <a:srgbClr val="FFC000"/>
              </a:solidFill>
            </a:endParaRPr>
          </a:p>
          <a:p>
            <a:pPr algn="just" rtl="1">
              <a:buNone/>
            </a:pPr>
            <a:endParaRPr lang="ar-SA" dirty="0" smtClean="0"/>
          </a:p>
        </p:txBody>
      </p:sp>
      <p:pic>
        <p:nvPicPr>
          <p:cNvPr id="6146" name="Picture 2" descr="C:\Users\seham\Pictures\الانضباط3.jpg"/>
          <p:cNvPicPr>
            <a:picLocks noChangeAspect="1" noChangeArrowheads="1"/>
          </p:cNvPicPr>
          <p:nvPr/>
        </p:nvPicPr>
        <p:blipFill>
          <a:blip r:embed="rId2" cstate="print"/>
          <a:srcRect b="19082"/>
          <a:stretch>
            <a:fillRect/>
          </a:stretch>
        </p:blipFill>
        <p:spPr bwMode="auto">
          <a:xfrm>
            <a:off x="2971800" y="4267200"/>
            <a:ext cx="2514600" cy="1733315"/>
          </a:xfrm>
          <a:prstGeom prst="rect">
            <a:avLst/>
          </a:prstGeom>
          <a:noFill/>
        </p:spPr>
      </p:pic>
      <p:pic>
        <p:nvPicPr>
          <p:cNvPr id="6147" name="Picture 3" descr="C:\Users\seham\Pictures\الواجبات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876800"/>
            <a:ext cx="2790825" cy="1638300"/>
          </a:xfrm>
          <a:prstGeom prst="rect">
            <a:avLst/>
          </a:prstGeom>
          <a:noFill/>
        </p:spPr>
      </p:pic>
      <p:pic>
        <p:nvPicPr>
          <p:cNvPr id="6148" name="Picture 4" descr="C:\Users\seham\Pictures\الاحترام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048000"/>
            <a:ext cx="3105150" cy="14763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8534400" cy="3810000"/>
          </a:xfrm>
        </p:spPr>
        <p:txBody>
          <a:bodyPr>
            <a:normAutofit fontScale="92500" lnSpcReduction="10000"/>
          </a:bodyPr>
          <a:lstStyle/>
          <a:p>
            <a:pPr algn="just" rtl="1">
              <a:buNone/>
            </a:pPr>
            <a:endParaRPr lang="ar-SA" dirty="0" smtClean="0"/>
          </a:p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5-</a:t>
            </a:r>
            <a:r>
              <a:rPr lang="ar-SA" sz="4000" dirty="0" smtClean="0">
                <a:solidFill>
                  <a:srgbClr val="FFFF00"/>
                </a:solidFill>
              </a:rPr>
              <a:t> تعليم الطلاب </a:t>
            </a:r>
            <a:r>
              <a:rPr lang="ar-SA" sz="4000" dirty="0" smtClean="0">
                <a:solidFill>
                  <a:schemeClr val="accent4"/>
                </a:solidFill>
              </a:rPr>
              <a:t>المنهج العلمي في الأبحاث والواجبات </a:t>
            </a:r>
            <a:r>
              <a:rPr lang="ar-SA" sz="4000" dirty="0" smtClean="0">
                <a:solidFill>
                  <a:srgbClr val="FFFF00"/>
                </a:solidFill>
              </a:rPr>
              <a:t>، دون مبالغة.</a:t>
            </a:r>
            <a:endParaRPr lang="en-GB" sz="4000" dirty="0" smtClean="0">
              <a:solidFill>
                <a:srgbClr val="FFFF00"/>
              </a:solidFill>
            </a:endParaRPr>
          </a:p>
          <a:p>
            <a:pPr algn="just" rtl="1">
              <a:buNone/>
            </a:pPr>
            <a:endParaRPr lang="ar-SA" sz="4000" dirty="0" smtClean="0">
              <a:solidFill>
                <a:srgbClr val="FFFF00"/>
              </a:solidFill>
            </a:endParaRPr>
          </a:p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6-</a:t>
            </a:r>
            <a:r>
              <a:rPr lang="ar-SA" sz="4000" dirty="0" smtClean="0">
                <a:solidFill>
                  <a:srgbClr val="FFFF00"/>
                </a:solidFill>
              </a:rPr>
              <a:t> القيام </a:t>
            </a:r>
            <a:r>
              <a:rPr lang="ar-SA" sz="4000" dirty="0" smtClean="0"/>
              <a:t>بالإرشاد التربوي والأكاديمي </a:t>
            </a:r>
            <a:r>
              <a:rPr lang="ar-SA" sz="4000" dirty="0" smtClean="0">
                <a:solidFill>
                  <a:srgbClr val="FFFF00"/>
                </a:solidFill>
              </a:rPr>
              <a:t>، والتعرف على مشاكل الطلاب الخاصة إن أمكن بسرية ، ومحاولة المساعدة والتفهم والعمل على وضع حلول لها.</a:t>
            </a:r>
            <a:endParaRPr lang="en-GB" sz="4000" dirty="0">
              <a:solidFill>
                <a:srgbClr val="FFFF00"/>
              </a:solidFill>
            </a:endParaRPr>
          </a:p>
        </p:txBody>
      </p:sp>
      <p:pic>
        <p:nvPicPr>
          <p:cNvPr id="7170" name="Picture 2" descr="Image result for ‫الارشاد الاكاديمي‬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886200"/>
            <a:ext cx="4305300" cy="1057276"/>
          </a:xfrm>
          <a:prstGeom prst="rect">
            <a:avLst/>
          </a:prstGeom>
          <a:noFill/>
        </p:spPr>
      </p:pic>
      <p:pic>
        <p:nvPicPr>
          <p:cNvPr id="7172" name="Picture 4" descr="C:\Users\seham\Pictures\المنهج العلمي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962400"/>
            <a:ext cx="2514600" cy="1936377"/>
          </a:xfrm>
          <a:prstGeom prst="rect">
            <a:avLst/>
          </a:prstGeom>
          <a:noFill/>
        </p:spPr>
      </p:pic>
      <p:pic>
        <p:nvPicPr>
          <p:cNvPr id="7174" name="Picture 6" descr="Image result for ‫الارشاد التربوي‬‎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5181600"/>
            <a:ext cx="3105150" cy="14763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19256" cy="1524000"/>
          </a:xfrm>
        </p:spPr>
        <p:txBody>
          <a:bodyPr>
            <a:noAutofit/>
          </a:bodyPr>
          <a:lstStyle/>
          <a:p>
            <a:pPr algn="ctr"/>
            <a:r>
              <a:rPr lang="ar-SA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ثانيا ً: البحث العلمي </a:t>
            </a:r>
            <a:r>
              <a:rPr lang="ar-SA" sz="6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(البحث والندوات العلمية)</a:t>
            </a:r>
            <a:endParaRPr lang="en-GB" sz="60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981200"/>
            <a:ext cx="8443664" cy="3172544"/>
          </a:xfrm>
        </p:spPr>
        <p:txBody>
          <a:bodyPr>
            <a:normAutofit fontScale="92500" lnSpcReduction="10000"/>
          </a:bodyPr>
          <a:lstStyle/>
          <a:p>
            <a:pPr algn="just" rtl="1">
              <a:buNone/>
            </a:pPr>
            <a:r>
              <a:rPr lang="ar-SA" sz="3900" dirty="0" smtClean="0">
                <a:solidFill>
                  <a:srgbClr val="FF0000"/>
                </a:solidFill>
              </a:rPr>
              <a:t>1-</a:t>
            </a:r>
            <a:r>
              <a:rPr lang="ar-SA" sz="3900" dirty="0" smtClean="0"/>
              <a:t> </a:t>
            </a:r>
            <a:r>
              <a:rPr lang="ar-SA" sz="3900" dirty="0" smtClean="0">
                <a:solidFill>
                  <a:srgbClr val="FF0000"/>
                </a:solidFill>
              </a:rPr>
              <a:t>البحث العلمي </a:t>
            </a:r>
            <a:r>
              <a:rPr lang="ar-SA" sz="3900" dirty="0" smtClean="0"/>
              <a:t>من أهم واجبات عضو هيئة التدريس.</a:t>
            </a:r>
            <a:r>
              <a:rPr lang="ar-SA" sz="3900" dirty="0" smtClean="0">
                <a:solidFill>
                  <a:schemeClr val="bg1"/>
                </a:solidFill>
              </a:rPr>
              <a:t> </a:t>
            </a:r>
          </a:p>
          <a:p>
            <a:pPr algn="just" rtl="1">
              <a:buNone/>
            </a:pPr>
            <a:r>
              <a:rPr lang="ar-SA" sz="3900" dirty="0" smtClean="0">
                <a:solidFill>
                  <a:srgbClr val="FF0000"/>
                </a:solidFill>
              </a:rPr>
              <a:t>2-</a:t>
            </a:r>
            <a:r>
              <a:rPr lang="ar-SA" sz="3900" dirty="0" smtClean="0">
                <a:solidFill>
                  <a:srgbClr val="FFFF00"/>
                </a:solidFill>
              </a:rPr>
              <a:t> يضيف</a:t>
            </a:r>
            <a:r>
              <a:rPr lang="ar-SA" sz="3900" dirty="0" smtClean="0">
                <a:solidFill>
                  <a:srgbClr val="FF0000"/>
                </a:solidFill>
              </a:rPr>
              <a:t> البحث العلمي</a:t>
            </a:r>
            <a:r>
              <a:rPr lang="ar-SA" sz="3900" dirty="0" smtClean="0">
                <a:solidFill>
                  <a:srgbClr val="FFFF00"/>
                </a:solidFill>
              </a:rPr>
              <a:t>  معلومات مع قدرة على التحليل .</a:t>
            </a:r>
          </a:p>
          <a:p>
            <a:pPr algn="just" rtl="1">
              <a:buNone/>
            </a:pPr>
            <a:r>
              <a:rPr lang="ar-SA" sz="3900" dirty="0" smtClean="0">
                <a:solidFill>
                  <a:srgbClr val="FF0000"/>
                </a:solidFill>
              </a:rPr>
              <a:t>3-</a:t>
            </a:r>
            <a:r>
              <a:rPr lang="ar-SA" sz="3900" dirty="0" smtClean="0">
                <a:solidFill>
                  <a:srgbClr val="00B0F0"/>
                </a:solidFill>
              </a:rPr>
              <a:t> يعود إستثمار   </a:t>
            </a:r>
            <a:r>
              <a:rPr lang="ar-SA" sz="3900" dirty="0" smtClean="0">
                <a:solidFill>
                  <a:srgbClr val="FF0000"/>
                </a:solidFill>
              </a:rPr>
              <a:t>البحث العلمي </a:t>
            </a:r>
            <a:r>
              <a:rPr lang="ar-SA" sz="3900" dirty="0" smtClean="0">
                <a:solidFill>
                  <a:srgbClr val="00B0F0"/>
                </a:solidFill>
              </a:rPr>
              <a:t>للبلد والوطن.</a:t>
            </a:r>
          </a:p>
          <a:p>
            <a:pPr algn="just" rtl="1">
              <a:buNone/>
            </a:pPr>
            <a:r>
              <a:rPr lang="ar-SA" sz="3900" dirty="0" smtClean="0">
                <a:solidFill>
                  <a:srgbClr val="FF0000"/>
                </a:solidFill>
              </a:rPr>
              <a:t>4-</a:t>
            </a:r>
            <a:r>
              <a:rPr lang="ar-SA" sz="3900" dirty="0" smtClean="0"/>
              <a:t> يجب ان يكون </a:t>
            </a:r>
            <a:r>
              <a:rPr lang="ar-SA" sz="3900" dirty="0" smtClean="0">
                <a:solidFill>
                  <a:srgbClr val="FF0000"/>
                </a:solidFill>
              </a:rPr>
              <a:t>البحث العلمي </a:t>
            </a:r>
            <a:r>
              <a:rPr lang="ar-SA" sz="3900" dirty="0" smtClean="0"/>
              <a:t>متلازما ً ومستمرا ً مع التدريس.</a:t>
            </a:r>
          </a:p>
          <a:p>
            <a:pPr algn="just" rtl="1">
              <a:buNone/>
            </a:pPr>
            <a:endParaRPr lang="ar-SA" sz="2800" dirty="0" smtClean="0"/>
          </a:p>
          <a:p>
            <a:pPr algn="just" rtl="1">
              <a:buNone/>
            </a:pPr>
            <a:endParaRPr lang="ar-SA" sz="2800" dirty="0" smtClean="0"/>
          </a:p>
          <a:p>
            <a:pPr algn="just" rtl="1">
              <a:buNone/>
            </a:pPr>
            <a:endParaRPr lang="en-GB" dirty="0"/>
          </a:p>
        </p:txBody>
      </p:sp>
      <p:pic>
        <p:nvPicPr>
          <p:cNvPr id="5" name="Picture 4" descr="البحث العلمي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4953000"/>
            <a:ext cx="3228975" cy="1537607"/>
          </a:xfrm>
          <a:prstGeom prst="rect">
            <a:avLst/>
          </a:prstGeom>
        </p:spPr>
      </p:pic>
      <p:pic>
        <p:nvPicPr>
          <p:cNvPr id="6" name="Picture 5" descr="البحث العلمي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5029200"/>
            <a:ext cx="2133600" cy="1422400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381000"/>
            <a:ext cx="8291264" cy="3248744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5-</a:t>
            </a:r>
            <a:r>
              <a:rPr lang="ar-SA" sz="3600" dirty="0" smtClean="0"/>
              <a:t> يساعد  </a:t>
            </a:r>
            <a:r>
              <a:rPr lang="ar-SA" sz="3600" dirty="0" smtClean="0">
                <a:solidFill>
                  <a:srgbClr val="FF0000"/>
                </a:solidFill>
              </a:rPr>
              <a:t>البحث العلمي </a:t>
            </a:r>
            <a:r>
              <a:rPr lang="ar-SA" sz="3600" dirty="0" smtClean="0"/>
              <a:t>عضو هيئة التدريس على المشاركة بأبحاث داخلية وخارجية ،والقائها مما يكسبه </a:t>
            </a:r>
            <a:r>
              <a:rPr lang="ar-SA" sz="3600" dirty="0" smtClean="0">
                <a:solidFill>
                  <a:schemeClr val="accent2"/>
                </a:solidFill>
              </a:rPr>
              <a:t>مهارة  في الإلقاء</a:t>
            </a:r>
            <a:r>
              <a:rPr lang="ar-SA" sz="3600" dirty="0" smtClean="0"/>
              <a:t>، وحضور المؤتمرات والندوات تساعد الباحث او عضو هيئة التدريس في </a:t>
            </a:r>
            <a:r>
              <a:rPr lang="ar-SA" sz="3600" dirty="0" smtClean="0">
                <a:solidFill>
                  <a:schemeClr val="accent2"/>
                </a:solidFill>
              </a:rPr>
              <a:t>التعرف على المختصين في مجاله ومجالات أخرى.</a:t>
            </a:r>
          </a:p>
          <a:p>
            <a:pPr algn="r" rtl="1">
              <a:buNone/>
            </a:pPr>
            <a:endParaRPr lang="ar-SA" sz="2800" dirty="0" smtClean="0"/>
          </a:p>
          <a:p>
            <a:pPr algn="r" rtl="1">
              <a:buNone/>
            </a:pPr>
            <a:endParaRPr lang="ar-SA" sz="2800" dirty="0" smtClean="0"/>
          </a:p>
          <a:p>
            <a:pPr algn="r" rtl="1">
              <a:buNone/>
            </a:pPr>
            <a:endParaRPr lang="en-GB" dirty="0"/>
          </a:p>
        </p:txBody>
      </p:sp>
      <p:sp>
        <p:nvSpPr>
          <p:cNvPr id="29698" name="AutoShape 2" descr="Image result for ‫مهارة الالقاء‬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700" name="AutoShape 4" descr="Image result for ‫مهارة الالقاء‬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 descr="مهارات الالقاء.jpg"/>
          <p:cNvPicPr>
            <a:picLocks noChangeAspect="1"/>
          </p:cNvPicPr>
          <p:nvPr/>
        </p:nvPicPr>
        <p:blipFill>
          <a:blip r:embed="rId2" cstate="print"/>
          <a:srcRect l="9756"/>
          <a:stretch>
            <a:fillRect/>
          </a:stretch>
        </p:blipFill>
        <p:spPr>
          <a:xfrm>
            <a:off x="228600" y="4648200"/>
            <a:ext cx="2819400" cy="2005535"/>
          </a:xfrm>
          <a:prstGeom prst="rect">
            <a:avLst/>
          </a:prstGeom>
        </p:spPr>
      </p:pic>
      <p:pic>
        <p:nvPicPr>
          <p:cNvPr id="8" name="Picture 7" descr="مهارات الالقاء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4572000"/>
            <a:ext cx="2743200" cy="2024063"/>
          </a:xfrm>
          <a:prstGeom prst="rect">
            <a:avLst/>
          </a:prstGeom>
        </p:spPr>
      </p:pic>
      <p:pic>
        <p:nvPicPr>
          <p:cNvPr id="29702" name="Picture 6" descr="Image result for ‫التعرف على المختصيين‬‎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124200"/>
            <a:ext cx="3533775" cy="12954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ثالثا ً: خدمة المجتمع</a:t>
            </a:r>
            <a:endParaRPr lang="en-GB" sz="6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19256" cy="2362199"/>
          </a:xfrm>
        </p:spPr>
        <p:txBody>
          <a:bodyPr/>
          <a:lstStyle/>
          <a:p>
            <a:pPr algn="just" rtl="1"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1-</a:t>
            </a:r>
            <a:r>
              <a:rPr lang="ar-SA" sz="3600" dirty="0" smtClean="0"/>
              <a:t> يكون ذلك حسب علم الأستاذ وخبراته وثقافته واهتماماته، </a:t>
            </a:r>
            <a:r>
              <a:rPr lang="ar-SA" sz="3600" dirty="0" smtClean="0">
                <a:solidFill>
                  <a:srgbClr val="FFC000"/>
                </a:solidFill>
              </a:rPr>
              <a:t>(سواء علمية او غيرها)  </a:t>
            </a:r>
            <a:r>
              <a:rPr lang="ar-SA" sz="3600" dirty="0" smtClean="0"/>
              <a:t>داخل الجامعة او خارجها </a:t>
            </a:r>
            <a:r>
              <a:rPr lang="ar-SA" sz="3600" dirty="0" smtClean="0">
                <a:solidFill>
                  <a:srgbClr val="FF0000"/>
                </a:solidFill>
              </a:rPr>
              <a:t>(ندوات ، محاضرات عامة ، كتابات ، استشارات و ابحاث...)</a:t>
            </a:r>
            <a:r>
              <a:rPr lang="ar-SA" sz="3600" dirty="0" smtClean="0"/>
              <a:t>  .</a:t>
            </a:r>
          </a:p>
          <a:p>
            <a:pPr algn="just" rtl="1">
              <a:buFontTx/>
              <a:buChar char="-"/>
            </a:pPr>
            <a:endParaRPr lang="ar-SA" sz="3600" dirty="0" smtClean="0"/>
          </a:p>
          <a:p>
            <a:pPr algn="just" rtl="1">
              <a:buNone/>
            </a:pPr>
            <a:endParaRPr lang="en-GB" sz="3600" dirty="0"/>
          </a:p>
        </p:txBody>
      </p:sp>
      <p:pic>
        <p:nvPicPr>
          <p:cNvPr id="4" name="Picture 3" descr="3خدمة المجتم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5410200"/>
            <a:ext cx="3371110" cy="1009650"/>
          </a:xfrm>
          <a:prstGeom prst="rect">
            <a:avLst/>
          </a:prstGeom>
        </p:spPr>
      </p:pic>
      <p:pic>
        <p:nvPicPr>
          <p:cNvPr id="5" name="Picture 4" descr="خدمة المجتمع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5486400"/>
            <a:ext cx="3356332" cy="1094233"/>
          </a:xfrm>
          <a:prstGeom prst="rect">
            <a:avLst/>
          </a:prstGeom>
        </p:spPr>
      </p:pic>
      <p:pic>
        <p:nvPicPr>
          <p:cNvPr id="6" name="Picture 5" descr="خدمة المجتم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3428999"/>
            <a:ext cx="4038600" cy="1536700"/>
          </a:xfrm>
          <a:prstGeom prst="rect">
            <a:avLst/>
          </a:prstGeom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457200"/>
            <a:ext cx="8219256" cy="1600199"/>
          </a:xfrm>
        </p:spPr>
        <p:txBody>
          <a:bodyPr/>
          <a:lstStyle/>
          <a:p>
            <a:pPr algn="just" rtl="1">
              <a:buFontTx/>
              <a:buChar char="-"/>
            </a:pPr>
            <a:endParaRPr lang="ar-SA" sz="3600" dirty="0" smtClean="0"/>
          </a:p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2-</a:t>
            </a:r>
            <a:r>
              <a:rPr lang="ar-SA" sz="4000" dirty="0" smtClean="0"/>
              <a:t> القيام </a:t>
            </a:r>
            <a:r>
              <a:rPr lang="ar-SA" sz="4000" dirty="0" smtClean="0">
                <a:solidFill>
                  <a:srgbClr val="FFC000"/>
                </a:solidFill>
              </a:rPr>
              <a:t>بالأعمال التطوعية </a:t>
            </a:r>
            <a:r>
              <a:rPr lang="ar-SA" sz="4000" dirty="0" smtClean="0"/>
              <a:t>لخدمة الوطن.</a:t>
            </a:r>
            <a:endParaRPr lang="en-GB" sz="4000" dirty="0"/>
          </a:p>
        </p:txBody>
      </p:sp>
      <p:pic>
        <p:nvPicPr>
          <p:cNvPr id="7" name="Picture 6" descr="اعمال تطوعي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209800"/>
            <a:ext cx="4829175" cy="2247385"/>
          </a:xfrm>
          <a:prstGeom prst="rect">
            <a:avLst/>
          </a:prstGeom>
        </p:spPr>
      </p:pic>
      <p:pic>
        <p:nvPicPr>
          <p:cNvPr id="8" name="Picture 7" descr="الاعمال التطوعيه1.jpg"/>
          <p:cNvPicPr>
            <a:picLocks noChangeAspect="1"/>
          </p:cNvPicPr>
          <p:nvPr/>
        </p:nvPicPr>
        <p:blipFill>
          <a:blip r:embed="rId3" cstate="print"/>
          <a:srcRect b="11656"/>
          <a:stretch>
            <a:fillRect/>
          </a:stretch>
        </p:blipFill>
        <p:spPr>
          <a:xfrm>
            <a:off x="533400" y="4572000"/>
            <a:ext cx="3911600" cy="1828800"/>
          </a:xfrm>
          <a:prstGeom prst="rect">
            <a:avLst/>
          </a:prstGeom>
        </p:spPr>
      </p:pic>
      <p:pic>
        <p:nvPicPr>
          <p:cNvPr id="30722" name="Picture 2" descr="Image result for ‫الاعمال التطوعية‬‎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199" y="4648200"/>
            <a:ext cx="3889375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692697"/>
            <a:ext cx="7931224" cy="3726904"/>
          </a:xfrm>
        </p:spPr>
        <p:txBody>
          <a:bodyPr>
            <a:noAutofit/>
          </a:bodyPr>
          <a:lstStyle/>
          <a:p>
            <a:pPr algn="just" rtl="1"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أخيرا ً،</a:t>
            </a:r>
          </a:p>
          <a:p>
            <a:pPr algn="just" rtl="1">
              <a:buNone/>
            </a:pPr>
            <a:r>
              <a:rPr lang="ar-SA" sz="3600" dirty="0" smtClean="0">
                <a:solidFill>
                  <a:srgbClr val="FFC000"/>
                </a:solidFill>
              </a:rPr>
              <a:t> </a:t>
            </a:r>
            <a:r>
              <a:rPr lang="ar-SA" sz="3600" dirty="0" smtClean="0">
                <a:solidFill>
                  <a:schemeClr val="accent2"/>
                </a:solidFill>
              </a:rPr>
              <a:t>إن الأستاذ المتميز يقوم بالجهد الأكبر لتخريج المواطن الصالح </a:t>
            </a:r>
            <a:r>
              <a:rPr lang="ar-SA" sz="3600" dirty="0" smtClean="0">
                <a:solidFill>
                  <a:srgbClr val="FF0000"/>
                </a:solidFill>
              </a:rPr>
              <a:t>يكون مؤهلا ً علميا ً ومهنيا</a:t>
            </a:r>
            <a:r>
              <a:rPr lang="ar-SA" sz="3600" dirty="0" smtClean="0">
                <a:solidFill>
                  <a:srgbClr val="FFC000"/>
                </a:solidFill>
              </a:rPr>
              <a:t>ً</a:t>
            </a:r>
            <a:r>
              <a:rPr lang="ar-SA" sz="3600" dirty="0" smtClean="0">
                <a:solidFill>
                  <a:schemeClr val="accent2"/>
                </a:solidFill>
              </a:rPr>
              <a:t>، مع</a:t>
            </a:r>
            <a:r>
              <a:rPr lang="ar-SA" sz="3600" dirty="0" smtClean="0">
                <a:solidFill>
                  <a:srgbClr val="FFC000"/>
                </a:solidFill>
              </a:rPr>
              <a:t> </a:t>
            </a:r>
            <a:r>
              <a:rPr lang="ar-SA" sz="3600" dirty="0" smtClean="0">
                <a:solidFill>
                  <a:srgbClr val="FF0000"/>
                </a:solidFill>
              </a:rPr>
              <a:t>إدراك واجباته تجاه مجتمعه ومحيطه</a:t>
            </a:r>
            <a:r>
              <a:rPr lang="ar-SA" sz="3600" dirty="0" smtClean="0">
                <a:solidFill>
                  <a:srgbClr val="FFC000"/>
                </a:solidFill>
              </a:rPr>
              <a:t> </a:t>
            </a:r>
            <a:r>
              <a:rPr lang="ar-SA" sz="3600" dirty="0" smtClean="0">
                <a:solidFill>
                  <a:schemeClr val="accent2"/>
                </a:solidFill>
              </a:rPr>
              <a:t>بالإضافة  إلى ان</a:t>
            </a:r>
            <a:r>
              <a:rPr lang="ar-SA" sz="3600" dirty="0" smtClean="0">
                <a:solidFill>
                  <a:srgbClr val="FFC000"/>
                </a:solidFill>
              </a:rPr>
              <a:t> </a:t>
            </a:r>
            <a:r>
              <a:rPr lang="ar-SA" sz="3600" dirty="0" smtClean="0">
                <a:solidFill>
                  <a:srgbClr val="FF0000"/>
                </a:solidFill>
              </a:rPr>
              <a:t>معرفته لمسؤلياته بصدق وأمانة </a:t>
            </a:r>
            <a:r>
              <a:rPr lang="ar-SA" sz="3600" dirty="0" smtClean="0">
                <a:solidFill>
                  <a:schemeClr val="accent2"/>
                </a:solidFill>
              </a:rPr>
              <a:t>تساعدة على تطوير نفسه في مجاله مع رسم مستقبله ومعرفة كيفية تعاملة مع الحياة وشؤونها.</a:t>
            </a:r>
            <a:endParaRPr lang="en-GB" sz="3600" dirty="0">
              <a:solidFill>
                <a:schemeClr val="accent2"/>
              </a:solidFill>
            </a:endParaRPr>
          </a:p>
        </p:txBody>
      </p:sp>
      <p:pic>
        <p:nvPicPr>
          <p:cNvPr id="9218" name="Picture 2" descr="Image result for ‫الاستاذ المتميز‬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2672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733800"/>
            <a:ext cx="8439200" cy="2311152"/>
          </a:xfrm>
        </p:spPr>
        <p:txBody>
          <a:bodyPr/>
          <a:lstStyle/>
          <a:p>
            <a:pPr algn="ctr"/>
            <a:r>
              <a:rPr lang="ar-SA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والله من وراء القصد</a:t>
            </a:r>
            <a:endParaRPr lang="en-GB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838200"/>
            <a:ext cx="8003232" cy="5334000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ar-SA" sz="4000" b="1" dirty="0" smtClean="0">
                <a:solidFill>
                  <a:srgbClr val="FFFF00"/>
                </a:solidFill>
              </a:rPr>
              <a:t>قال تعالى: </a:t>
            </a:r>
            <a:r>
              <a:rPr lang="ar-SA" sz="4000" b="1" dirty="0" smtClean="0"/>
              <a:t>”قالت يا أبت استأجره إن خير من استأجرت القويُ الأمين“.  </a:t>
            </a:r>
            <a:r>
              <a:rPr lang="ar-SA" b="1" dirty="0" smtClean="0">
                <a:solidFill>
                  <a:srgbClr val="FF0000"/>
                </a:solidFill>
              </a:rPr>
              <a:t>آية 26، سورة القصص</a:t>
            </a:r>
          </a:p>
          <a:p>
            <a:pPr algn="just" rtl="1">
              <a:buNone/>
            </a:pPr>
            <a:endParaRPr lang="ar-SA" sz="2400" dirty="0" smtClean="0">
              <a:solidFill>
                <a:srgbClr val="FFFF00"/>
              </a:solidFill>
            </a:endParaRPr>
          </a:p>
          <a:p>
            <a:pPr algn="just" rtl="1">
              <a:buNone/>
            </a:pPr>
            <a:r>
              <a:rPr lang="ar-SA" sz="4000" b="1" dirty="0" smtClean="0">
                <a:solidFill>
                  <a:srgbClr val="FFFF00"/>
                </a:solidFill>
              </a:rPr>
              <a:t>جاء في حديث الرسول صلى الله عليه وسلم: </a:t>
            </a:r>
            <a:r>
              <a:rPr lang="ar-SA" sz="4000" b="1" dirty="0" smtClean="0"/>
              <a:t>(إن الله يحب إذا عمل أحدكم عملاً أن يتقنه) </a:t>
            </a:r>
            <a:endParaRPr lang="ar-SA" sz="4000" dirty="0" smtClean="0"/>
          </a:p>
          <a:p>
            <a:pPr algn="r" rtl="1">
              <a:buNone/>
            </a:pPr>
            <a:endParaRPr lang="en-GB" sz="3600" dirty="0" smtClean="0"/>
          </a:p>
          <a:p>
            <a:pPr algn="ctr" rtl="1">
              <a:buNone/>
            </a:pPr>
            <a:r>
              <a:rPr lang="ar-SA" sz="4000" b="1" dirty="0" smtClean="0">
                <a:solidFill>
                  <a:srgbClr val="FFFF00"/>
                </a:solidFill>
              </a:rPr>
              <a:t>التميز بالإمانة وروح المسؤلية.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80375" cy="1143000"/>
          </a:xfrm>
        </p:spPr>
        <p:txBody>
          <a:bodyPr/>
          <a:lstStyle/>
          <a:p>
            <a:pPr algn="ctr"/>
            <a:r>
              <a:rPr lang="ar-SA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اهداف التعليم</a:t>
            </a:r>
            <a:endParaRPr lang="en-GB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1"/>
            <a:ext cx="8534400" cy="3276600"/>
          </a:xfrm>
        </p:spPr>
        <p:txBody>
          <a:bodyPr>
            <a:noAutofit/>
          </a:bodyPr>
          <a:lstStyle/>
          <a:p>
            <a:pPr algn="just" rtl="1">
              <a:buNone/>
            </a:pPr>
            <a:r>
              <a:rPr lang="ar-SA" sz="4000" dirty="0" smtClean="0">
                <a:solidFill>
                  <a:srgbClr val="FFFF00"/>
                </a:solidFill>
              </a:rPr>
              <a:t>اهداف التعليم العالي </a:t>
            </a:r>
            <a:r>
              <a:rPr lang="ar-SA" sz="4000" dirty="0" smtClean="0"/>
              <a:t>هي ثلاثة لا تتجزأ ، وكل واحد منها يكمل الآخر.</a:t>
            </a:r>
          </a:p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أولاً : </a:t>
            </a:r>
            <a:r>
              <a:rPr lang="ar-SA" sz="4000" dirty="0" smtClean="0"/>
              <a:t>التعليم (التدريس).</a:t>
            </a:r>
          </a:p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ثانيا ً: </a:t>
            </a:r>
            <a:r>
              <a:rPr lang="ar-SA" sz="4000" dirty="0" smtClean="0"/>
              <a:t>البحث العلمي .</a:t>
            </a:r>
          </a:p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ثالثاً : </a:t>
            </a:r>
            <a:r>
              <a:rPr lang="ar-SA" sz="4000" dirty="0" smtClean="0"/>
              <a:t>خدمة المجتمع.</a:t>
            </a:r>
          </a:p>
        </p:txBody>
      </p:sp>
      <p:pic>
        <p:nvPicPr>
          <p:cNvPr id="12289" name="Picture 1" descr="C:\Users\seham\Pictures\اهدا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648200"/>
            <a:ext cx="2466975" cy="1847850"/>
          </a:xfrm>
          <a:prstGeom prst="rect">
            <a:avLst/>
          </a:prstGeom>
          <a:noFill/>
        </p:spPr>
      </p:pic>
      <p:pic>
        <p:nvPicPr>
          <p:cNvPr id="5" name="Picture 4" descr="اهداف2.jpg"/>
          <p:cNvPicPr>
            <a:picLocks noChangeAspect="1"/>
          </p:cNvPicPr>
          <p:nvPr/>
        </p:nvPicPr>
        <p:blipFill>
          <a:blip r:embed="rId3" cstate="print"/>
          <a:srcRect t="20619" r="66023"/>
          <a:stretch>
            <a:fillRect/>
          </a:stretch>
        </p:blipFill>
        <p:spPr>
          <a:xfrm>
            <a:off x="609600" y="3200400"/>
            <a:ext cx="1872343" cy="32766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8534400" cy="1524000"/>
          </a:xfrm>
        </p:spPr>
        <p:txBody>
          <a:bodyPr>
            <a:noAutofit/>
          </a:bodyPr>
          <a:lstStyle/>
          <a:p>
            <a:pPr algn="just" rtl="1">
              <a:buNone/>
            </a:pPr>
            <a:r>
              <a:rPr lang="ar-SA" sz="4000" dirty="0" smtClean="0">
                <a:solidFill>
                  <a:srgbClr val="FFFF00"/>
                </a:solidFill>
              </a:rPr>
              <a:t>ومن هذه الاهداف المذكورة ، تبرز ايضاً </a:t>
            </a:r>
            <a:r>
              <a:rPr lang="ar-SA" sz="4000" dirty="0" smtClean="0">
                <a:solidFill>
                  <a:srgbClr val="FF0000"/>
                </a:solidFill>
              </a:rPr>
              <a:t>اهداف اخرى.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6" name="Picture 5" descr="اهداف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4114800"/>
            <a:ext cx="3581400" cy="1971675"/>
          </a:xfrm>
          <a:prstGeom prst="rect">
            <a:avLst/>
          </a:prstGeom>
        </p:spPr>
      </p:pic>
      <p:pic>
        <p:nvPicPr>
          <p:cNvPr id="8" name="Picture 7" descr="اهداف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2666999"/>
            <a:ext cx="3581400" cy="1906979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80375" cy="1143000"/>
          </a:xfrm>
        </p:spPr>
        <p:txBody>
          <a:bodyPr/>
          <a:lstStyle/>
          <a:p>
            <a:pPr algn="ctr"/>
            <a:r>
              <a:rPr lang="ar-SA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أولا ً : التعليم </a:t>
            </a:r>
            <a:r>
              <a:rPr lang="ar-SA" sz="6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(التدريس)</a:t>
            </a:r>
            <a:endParaRPr lang="en-GB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7931224" cy="2743200"/>
          </a:xfrm>
        </p:spPr>
        <p:txBody>
          <a:bodyPr/>
          <a:lstStyle/>
          <a:p>
            <a:pPr algn="just" rtl="1">
              <a:buNone/>
            </a:pPr>
            <a:r>
              <a:rPr lang="ar-SA" sz="4400" dirty="0" smtClean="0"/>
              <a:t>  إن من اهم المبادئ المصاحبة للتدريس هو ترسيخ المبادئ والقيم الصالحه مثل</a:t>
            </a:r>
            <a:r>
              <a:rPr lang="ar-SA" sz="4400" dirty="0" smtClean="0">
                <a:solidFill>
                  <a:srgbClr val="FF0000"/>
                </a:solidFill>
              </a:rPr>
              <a:t> رفع روح المسئولية </a:t>
            </a:r>
            <a:r>
              <a:rPr lang="ar-SA" sz="4400" dirty="0" smtClean="0"/>
              <a:t>، الإنضباط ، </a:t>
            </a:r>
            <a:r>
              <a:rPr lang="ar-SA" sz="4400" dirty="0" smtClean="0">
                <a:solidFill>
                  <a:srgbClr val="92D050"/>
                </a:solidFill>
              </a:rPr>
              <a:t>الأمانة</a:t>
            </a:r>
            <a:r>
              <a:rPr lang="ar-SA" sz="4400" dirty="0" smtClean="0"/>
              <a:t> </a:t>
            </a:r>
            <a:r>
              <a:rPr lang="ar-SA" sz="4400" dirty="0" smtClean="0">
                <a:solidFill>
                  <a:srgbClr val="00FFFF"/>
                </a:solidFill>
              </a:rPr>
              <a:t>والإخلاص</a:t>
            </a:r>
            <a:r>
              <a:rPr lang="ar-SA" sz="4400" dirty="0" smtClean="0"/>
              <a:t>.</a:t>
            </a:r>
          </a:p>
          <a:p>
            <a:pPr algn="just" rtl="1">
              <a:buNone/>
            </a:pPr>
            <a:endParaRPr lang="en-GB" dirty="0" smtClean="0"/>
          </a:p>
          <a:p>
            <a:pPr algn="just" rtl="1">
              <a:buNone/>
            </a:pPr>
            <a:r>
              <a:rPr lang="ar-SA" dirty="0" smtClean="0"/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seham\Pictures\الانضباط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800600"/>
            <a:ext cx="2657475" cy="1724025"/>
          </a:xfrm>
          <a:prstGeom prst="rect">
            <a:avLst/>
          </a:prstGeom>
          <a:noFill/>
        </p:spPr>
      </p:pic>
      <p:pic>
        <p:nvPicPr>
          <p:cNvPr id="1027" name="Picture 3" descr="C:\Users\seham\Pictures\الاخلاص.jpg"/>
          <p:cNvPicPr>
            <a:picLocks noChangeAspect="1" noChangeArrowheads="1"/>
          </p:cNvPicPr>
          <p:nvPr/>
        </p:nvPicPr>
        <p:blipFill>
          <a:blip r:embed="rId3" cstate="print"/>
          <a:srcRect t="4400"/>
          <a:stretch>
            <a:fillRect/>
          </a:stretch>
        </p:blipFill>
        <p:spPr bwMode="auto">
          <a:xfrm>
            <a:off x="533400" y="4800600"/>
            <a:ext cx="2362200" cy="1655619"/>
          </a:xfrm>
          <a:prstGeom prst="rect">
            <a:avLst/>
          </a:prstGeom>
          <a:noFill/>
        </p:spPr>
      </p:pic>
      <p:pic>
        <p:nvPicPr>
          <p:cNvPr id="1028" name="Picture 4" descr="C:\Users\seham\Pictures\الامانة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800600"/>
            <a:ext cx="2733675" cy="17430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931224" cy="2590800"/>
          </a:xfrm>
        </p:spPr>
        <p:txBody>
          <a:bodyPr/>
          <a:lstStyle/>
          <a:p>
            <a:pPr algn="just" rtl="1">
              <a:buNone/>
            </a:pPr>
            <a:r>
              <a:rPr lang="ar-SA" sz="4000" dirty="0" smtClean="0">
                <a:solidFill>
                  <a:srgbClr val="00FFFF"/>
                </a:solidFill>
              </a:rPr>
              <a:t>يشمل التعليم :</a:t>
            </a:r>
          </a:p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1-</a:t>
            </a:r>
            <a:r>
              <a:rPr lang="ar-SA" sz="4000" dirty="0" smtClean="0">
                <a:solidFill>
                  <a:srgbClr val="FFFF00"/>
                </a:solidFill>
              </a:rPr>
              <a:t> كيفية الإعداد والتحضير للمنهج والتعرف على الجديد من المعلومات، مع تطوير المنهج من حين إلى آخر.</a:t>
            </a:r>
            <a:endParaRPr lang="en-GB" sz="40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seham\Pictures\تطوير المنهج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800600"/>
            <a:ext cx="3105150" cy="1476375"/>
          </a:xfrm>
          <a:prstGeom prst="rect">
            <a:avLst/>
          </a:prstGeom>
          <a:noFill/>
        </p:spPr>
      </p:pic>
      <p:pic>
        <p:nvPicPr>
          <p:cNvPr id="2051" name="Picture 3" descr="C:\Users\seham\Pictures\اعداد المنه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657600"/>
            <a:ext cx="2257425" cy="2028825"/>
          </a:xfrm>
          <a:prstGeom prst="rect">
            <a:avLst/>
          </a:prstGeom>
          <a:noFill/>
        </p:spPr>
      </p:pic>
      <p:pic>
        <p:nvPicPr>
          <p:cNvPr id="2052" name="Picture 4" descr="C:\Users\seham\Pictures\تحديث المعلومات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5908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8219256" cy="3024336"/>
          </a:xfrm>
        </p:spPr>
        <p:txBody>
          <a:bodyPr>
            <a:normAutofit lnSpcReduction="10000"/>
          </a:bodyPr>
          <a:lstStyle/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2-</a:t>
            </a:r>
            <a:r>
              <a:rPr lang="ar-SA" sz="4000" dirty="0" smtClean="0">
                <a:solidFill>
                  <a:srgbClr val="FFFF00"/>
                </a:solidFill>
              </a:rPr>
              <a:t> طريقة التدريس باستخدام اسلوب العصف الذهني والذي يهتم بالآتي:</a:t>
            </a:r>
            <a:endParaRPr lang="en-GB" sz="4000" dirty="0" smtClean="0">
              <a:solidFill>
                <a:srgbClr val="FFFF00"/>
              </a:solidFill>
            </a:endParaRPr>
          </a:p>
          <a:p>
            <a:pPr algn="just" rtl="1">
              <a:buNone/>
            </a:pPr>
            <a:endParaRPr lang="ar-SA" dirty="0" smtClean="0">
              <a:solidFill>
                <a:srgbClr val="FFFF00"/>
              </a:solidFill>
            </a:endParaRPr>
          </a:p>
          <a:p>
            <a:pPr marL="742950" indent="-742950" algn="just" rtl="1">
              <a:buClr>
                <a:srgbClr val="FFFF00"/>
              </a:buClr>
              <a:buSzPct val="100000"/>
              <a:buFont typeface="+mj-lt"/>
              <a:buAutoNum type="arabicPeriod"/>
            </a:pPr>
            <a:r>
              <a:rPr lang="ar-SA" sz="4400" dirty="0" smtClean="0"/>
              <a:t>تشجيع الطلاب على </a:t>
            </a:r>
            <a:r>
              <a:rPr lang="ar-SA" sz="4400" dirty="0" smtClean="0">
                <a:solidFill>
                  <a:srgbClr val="FF0000"/>
                </a:solidFill>
              </a:rPr>
              <a:t>مهارة التفكير العلمي والمنطقي.</a:t>
            </a:r>
            <a:endParaRPr lang="en-GB" sz="4400" dirty="0" smtClean="0">
              <a:solidFill>
                <a:srgbClr val="FF0000"/>
              </a:solidFill>
            </a:endParaRPr>
          </a:p>
          <a:p>
            <a:pPr algn="just" rtl="1">
              <a:buFontTx/>
              <a:buChar char="-"/>
            </a:pPr>
            <a:endParaRPr lang="ar-SA" dirty="0" smtClean="0"/>
          </a:p>
          <a:p>
            <a:pPr algn="just" rtl="1">
              <a:buFontTx/>
              <a:buChar char="-"/>
            </a:pPr>
            <a:endParaRPr lang="en-GB" dirty="0"/>
          </a:p>
        </p:txBody>
      </p:sp>
      <p:pic>
        <p:nvPicPr>
          <p:cNvPr id="3074" name="Picture 2" descr="C:\Users\seham\Pictures\التفكير العلمي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352800"/>
            <a:ext cx="2400300" cy="1905000"/>
          </a:xfrm>
          <a:prstGeom prst="rect">
            <a:avLst/>
          </a:prstGeom>
          <a:noFill/>
        </p:spPr>
      </p:pic>
      <p:pic>
        <p:nvPicPr>
          <p:cNvPr id="3075" name="Picture 3" descr="C:\Users\seham\Pictures\التفكير المنطقي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00400"/>
            <a:ext cx="2390775" cy="1914525"/>
          </a:xfrm>
          <a:prstGeom prst="rect">
            <a:avLst/>
          </a:prstGeom>
          <a:noFill/>
        </p:spPr>
      </p:pic>
      <p:pic>
        <p:nvPicPr>
          <p:cNvPr id="3076" name="Picture 4" descr="C:\Users\seham\Pictures\التفكير المنطقي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953000"/>
            <a:ext cx="2800350" cy="1628775"/>
          </a:xfrm>
          <a:prstGeom prst="rect">
            <a:avLst/>
          </a:prstGeom>
          <a:noFill/>
        </p:spPr>
      </p:pic>
      <p:pic>
        <p:nvPicPr>
          <p:cNvPr id="3077" name="Picture 5" descr="C:\Users\seham\Pictures\التفكير العلمي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4800600"/>
            <a:ext cx="2790825" cy="1638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8219256" cy="1676400"/>
          </a:xfrm>
        </p:spPr>
        <p:txBody>
          <a:bodyPr>
            <a:normAutofit/>
          </a:bodyPr>
          <a:lstStyle/>
          <a:p>
            <a:pPr marL="742950" indent="-742950" algn="just" rtl="1">
              <a:buClr>
                <a:schemeClr val="accent2"/>
              </a:buClr>
              <a:buSzPct val="100000"/>
              <a:buFont typeface="+mj-lt"/>
              <a:buAutoNum type="arabicPeriod" startAt="2"/>
            </a:pPr>
            <a:r>
              <a:rPr lang="ar-SA" sz="4400" dirty="0" smtClean="0"/>
              <a:t>تشجيع الطلاب على </a:t>
            </a:r>
            <a:r>
              <a:rPr lang="ar-SA" sz="4400" dirty="0" smtClean="0">
                <a:solidFill>
                  <a:schemeClr val="accent2"/>
                </a:solidFill>
              </a:rPr>
              <a:t>الثقة بالنفس </a:t>
            </a:r>
            <a:r>
              <a:rPr lang="ar-SA" sz="4400" dirty="0" smtClean="0"/>
              <a:t>وذلك بالمشاركة في </a:t>
            </a:r>
            <a:r>
              <a:rPr lang="ar-SA" sz="4400" dirty="0" smtClean="0">
                <a:solidFill>
                  <a:srgbClr val="FF0000"/>
                </a:solidFill>
              </a:rPr>
              <a:t>النقاش والجدل الأكاديمي</a:t>
            </a:r>
            <a:r>
              <a:rPr lang="ar-SA" sz="4400" dirty="0" smtClean="0"/>
              <a:t>.</a:t>
            </a:r>
            <a:endParaRPr lang="en-GB" sz="4400" dirty="0" smtClean="0"/>
          </a:p>
          <a:p>
            <a:pPr algn="just" rtl="1">
              <a:buFontTx/>
              <a:buChar char="-"/>
            </a:pPr>
            <a:endParaRPr lang="ar-SA" dirty="0" smtClean="0"/>
          </a:p>
          <a:p>
            <a:pPr algn="just" rtl="1">
              <a:buNone/>
            </a:pPr>
            <a:endParaRPr lang="en-GB" dirty="0"/>
          </a:p>
        </p:txBody>
      </p:sp>
      <p:pic>
        <p:nvPicPr>
          <p:cNvPr id="4099" name="Picture 3" descr="C:\Users\seham\Pictures\الثقة بالنفس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733800"/>
            <a:ext cx="3810000" cy="2752725"/>
          </a:xfrm>
          <a:prstGeom prst="rect">
            <a:avLst/>
          </a:prstGeom>
          <a:noFill/>
        </p:spPr>
      </p:pic>
      <p:pic>
        <p:nvPicPr>
          <p:cNvPr id="4100" name="Picture 4" descr="C:\Users\seham\Pictures\الثقة بالنف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590800"/>
            <a:ext cx="2628900" cy="1862138"/>
          </a:xfrm>
          <a:prstGeom prst="rect">
            <a:avLst/>
          </a:prstGeom>
          <a:noFill/>
        </p:spPr>
      </p:pic>
      <p:pic>
        <p:nvPicPr>
          <p:cNvPr id="4098" name="Picture 2" descr="C:\Users\seham\Pictures\جدل اكاديمي.jpg"/>
          <p:cNvPicPr>
            <a:picLocks noChangeAspect="1" noChangeArrowheads="1"/>
          </p:cNvPicPr>
          <p:nvPr/>
        </p:nvPicPr>
        <p:blipFill>
          <a:blip r:embed="rId4" cstate="print"/>
          <a:srcRect l="3089" r="4247"/>
          <a:stretch>
            <a:fillRect/>
          </a:stretch>
        </p:blipFill>
        <p:spPr bwMode="auto">
          <a:xfrm>
            <a:off x="457200" y="2667000"/>
            <a:ext cx="2667000" cy="1847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28600"/>
            <a:ext cx="8219256" cy="2871936"/>
          </a:xfrm>
        </p:spPr>
        <p:txBody>
          <a:bodyPr>
            <a:normAutofit fontScale="92500" lnSpcReduction="20000"/>
          </a:bodyPr>
          <a:lstStyle/>
          <a:p>
            <a:pPr algn="just" rtl="1">
              <a:buNone/>
            </a:pPr>
            <a:r>
              <a:rPr lang="ar-SA" sz="4000" dirty="0" smtClean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00B0F0"/>
              </a:solidFill>
            </a:endParaRPr>
          </a:p>
          <a:p>
            <a:pPr marL="742950" indent="-742950" algn="just" rtl="1">
              <a:buClr>
                <a:schemeClr val="accent2"/>
              </a:buClr>
              <a:buSzPct val="100000"/>
              <a:buFont typeface="+mj-lt"/>
              <a:buAutoNum type="arabicPeriod" startAt="3"/>
            </a:pPr>
            <a:r>
              <a:rPr lang="ar-SA" sz="4400" dirty="0" smtClean="0"/>
              <a:t>حرية التفكير الأكاديمي في القول ، مع السماح لهم بابداء مرئياتهم مع العمل بالقول ان السبب الصحيح يقود إلى </a:t>
            </a:r>
            <a:r>
              <a:rPr lang="ar-SA" sz="4400" smtClean="0"/>
              <a:t>النتيجة </a:t>
            </a:r>
            <a:r>
              <a:rPr lang="ar-SA" sz="4400" smtClean="0"/>
              <a:t>الصحيح</a:t>
            </a:r>
            <a:r>
              <a:rPr lang="ar-SA" sz="4400" smtClean="0"/>
              <a:t>ة</a:t>
            </a:r>
            <a:r>
              <a:rPr lang="ar-SA" sz="4400" smtClean="0"/>
              <a:t> </a:t>
            </a:r>
            <a:r>
              <a:rPr lang="ar-SA" sz="4400" dirty="0" smtClean="0">
                <a:solidFill>
                  <a:srgbClr val="FF0000"/>
                </a:solidFill>
              </a:rPr>
              <a:t>(أي عند تحديد المشكلة الصحيحة نجد الإجابة الصحيحة).</a:t>
            </a:r>
            <a:endParaRPr lang="en-GB" sz="44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seham\Pictures\حرية التفكير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953000"/>
            <a:ext cx="3152775" cy="1447800"/>
          </a:xfrm>
          <a:prstGeom prst="rect">
            <a:avLst/>
          </a:prstGeom>
          <a:noFill/>
        </p:spPr>
      </p:pic>
      <p:pic>
        <p:nvPicPr>
          <p:cNvPr id="5123" name="Picture 3" descr="C:\Users\seham\Pictures\حرية التفكي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429000"/>
            <a:ext cx="3362325" cy="1362075"/>
          </a:xfrm>
          <a:prstGeom prst="rect">
            <a:avLst/>
          </a:prstGeom>
          <a:noFill/>
        </p:spPr>
      </p:pic>
      <p:pic>
        <p:nvPicPr>
          <p:cNvPr id="5124" name="Picture 4" descr="C:\Users\seham\Pictures\حرية التفكير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962400"/>
            <a:ext cx="2828925" cy="16192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for science fair project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cs typeface="Times New Roman" charset="0"/>
          </a:defRPr>
        </a:defPPr>
      </a:lstStyle>
    </a:lnDef>
  </a:objectDefaults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science fair project</Template>
  <TotalTime>1775</TotalTime>
  <Words>466</Words>
  <Application>Microsoft Office PowerPoint</Application>
  <PresentationFormat>On-screen Show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Presentation for science fair project</vt:lpstr>
      <vt:lpstr>كيف تكون عضو هيئة تدريس متميز</vt:lpstr>
      <vt:lpstr>Slide 2</vt:lpstr>
      <vt:lpstr>اهداف التعليم</vt:lpstr>
      <vt:lpstr>Slide 4</vt:lpstr>
      <vt:lpstr>أولا ً : التعليم (التدريس)</vt:lpstr>
      <vt:lpstr>Slide 6</vt:lpstr>
      <vt:lpstr>Slide 7</vt:lpstr>
      <vt:lpstr>Slide 8</vt:lpstr>
      <vt:lpstr>Slide 9</vt:lpstr>
      <vt:lpstr>Slide 10</vt:lpstr>
      <vt:lpstr>Slide 11</vt:lpstr>
      <vt:lpstr>ثانيا ً: البحث العلمي (البحث والندوات العلمية)</vt:lpstr>
      <vt:lpstr>Slide 13</vt:lpstr>
      <vt:lpstr>ثالثا ً: خدمة المجتمع</vt:lpstr>
      <vt:lpstr>Slide 15</vt:lpstr>
      <vt:lpstr>Slide 16</vt:lpstr>
      <vt:lpstr>والله من وراء القصد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fair project</dc:title>
  <dc:creator>Seham</dc:creator>
  <cp:lastModifiedBy>seham</cp:lastModifiedBy>
  <cp:revision>49</cp:revision>
  <cp:lastPrinted>1601-01-01T00:00:00Z</cp:lastPrinted>
  <dcterms:created xsi:type="dcterms:W3CDTF">2010-09-20T06:54:39Z</dcterms:created>
  <dcterms:modified xsi:type="dcterms:W3CDTF">2017-11-13T18:31:24Z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TC010756331033</vt:lpwstr>
  </property>
</Properties>
</file>