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5.xml" ContentType="application/vnd.openxmlformats-officedocument.presentationml.slide+xml"/>
  <Override PartName="/ppt/slides/slide12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4.xml" ContentType="application/vnd.openxmlformats-officedocument.presentationml.slide+xml"/>
  <Override PartName="/ppt/slides/slide8.xml" ContentType="application/vnd.openxmlformats-officedocument.presentationml.slide+xml"/>
  <Override PartName="/ppt/slides/slide3.xml" ContentType="application/vnd.openxmlformats-officedocument.presentationml.slide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6.xml" ContentType="application/vnd.openxmlformats-officedocument.presentationml.notesSlide+xml"/>
  <Override PartName="/ppt/slideLayouts/slideLayout8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4.xml" ContentType="application/vnd.openxmlformats-officedocument.presentationml.notesSlide+xml"/>
  <Override PartName="/ppt/slideLayouts/slideLayout9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2.xml" ContentType="application/vnd.openxmlformats-officedocument.presentationml.notesSlide+xml"/>
  <Override PartName="/ppt/slideLayouts/slideLayout4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11.xml" ContentType="application/vnd.openxmlformats-officedocument.presentationml.notesSlide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08" r:id="rId1"/>
  </p:sldMasterIdLst>
  <p:notesMasterIdLst>
    <p:notesMasterId r:id="rId17"/>
  </p:notesMasterIdLst>
  <p:sldIdLst>
    <p:sldId id="256" r:id="rId2"/>
    <p:sldId id="277" r:id="rId3"/>
    <p:sldId id="259" r:id="rId4"/>
    <p:sldId id="260" r:id="rId5"/>
    <p:sldId id="262" r:id="rId6"/>
    <p:sldId id="261" r:id="rId7"/>
    <p:sldId id="278" r:id="rId8"/>
    <p:sldId id="279" r:id="rId9"/>
    <p:sldId id="267" r:id="rId10"/>
    <p:sldId id="258" r:id="rId11"/>
    <p:sldId id="263" r:id="rId12"/>
    <p:sldId id="269" r:id="rId13"/>
    <p:sldId id="264" r:id="rId14"/>
    <p:sldId id="271" r:id="rId15"/>
    <p:sldId id="272" r:id="rId1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84380"/>
    <p:restoredTop sz="88530" autoAdjust="0"/>
  </p:normalViewPr>
  <p:slideViewPr>
    <p:cSldViewPr>
      <p:cViewPr>
        <p:scale>
          <a:sx n="70" d="100"/>
          <a:sy n="70" d="100"/>
        </p:scale>
        <p:origin x="-1572" y="-5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ustomXml" Target="../customXml/item2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27D4679A-2D65-457C-9A70-1A835EE7E9E4}" type="datetimeFigureOut">
              <a:rPr lang="ar-SA" smtClean="0"/>
              <a:pPr/>
              <a:t>24/10/33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89282C86-DDBB-43E5-8981-311693D5849F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82C86-DDBB-43E5-8981-311693D5849F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82C86-DDBB-43E5-8981-311693D5849F}" type="slidenum">
              <a:rPr lang="ar-SA" smtClean="0"/>
              <a:pPr/>
              <a:t>10</a:t>
            </a:fld>
            <a:endParaRPr lang="ar-SA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82C86-DDBB-43E5-8981-311693D5849F}" type="slidenum">
              <a:rPr lang="ar-SA" smtClean="0"/>
              <a:pPr/>
              <a:t>11</a:t>
            </a:fld>
            <a:endParaRPr lang="ar-SA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82C86-DDBB-43E5-8981-311693D5849F}" type="slidenum">
              <a:rPr lang="ar-SA" smtClean="0"/>
              <a:pPr/>
              <a:t>12</a:t>
            </a:fld>
            <a:endParaRPr lang="ar-SA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82C86-DDBB-43E5-8981-311693D5849F}" type="slidenum">
              <a:rPr lang="ar-SA" smtClean="0"/>
              <a:pPr/>
              <a:t>13</a:t>
            </a:fld>
            <a:endParaRPr lang="ar-SA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82C86-DDBB-43E5-8981-311693D5849F}" type="slidenum">
              <a:rPr lang="ar-SA" smtClean="0"/>
              <a:pPr/>
              <a:t>14</a:t>
            </a:fld>
            <a:endParaRPr lang="ar-SA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82C86-DDBB-43E5-8981-311693D5849F}" type="slidenum">
              <a:rPr lang="ar-SA" smtClean="0"/>
              <a:pPr/>
              <a:t>15</a:t>
            </a:fld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BC992-FDE7-481D-B5AF-BCC363BCC639}" type="slidenum">
              <a:rPr lang="ar-SA" smtClean="0"/>
              <a:pPr/>
              <a:t>2</a:t>
            </a:fld>
            <a:endParaRPr lang="ar-S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82C86-DDBB-43E5-8981-311693D5849F}" type="slidenum">
              <a:rPr lang="ar-SA" smtClean="0"/>
              <a:pPr/>
              <a:t>3</a:t>
            </a:fld>
            <a:endParaRPr lang="ar-S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82C86-DDBB-43E5-8981-311693D5849F}" type="slidenum">
              <a:rPr lang="ar-SA" smtClean="0"/>
              <a:pPr/>
              <a:t>4</a:t>
            </a:fld>
            <a:endParaRPr lang="ar-S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82C86-DDBB-43E5-8981-311693D5849F}" type="slidenum">
              <a:rPr lang="ar-SA" smtClean="0"/>
              <a:pPr/>
              <a:t>5</a:t>
            </a:fld>
            <a:endParaRPr lang="ar-S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82C86-DDBB-43E5-8981-311693D5849F}" type="slidenum">
              <a:rPr lang="ar-SA" smtClean="0"/>
              <a:pPr/>
              <a:t>6</a:t>
            </a:fld>
            <a:endParaRPr lang="ar-S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82C86-DDBB-43E5-8981-311693D5849F}" type="slidenum">
              <a:rPr lang="ar-SA" smtClean="0"/>
              <a:pPr/>
              <a:t>7</a:t>
            </a:fld>
            <a:endParaRPr lang="ar-SA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82C86-DDBB-43E5-8981-311693D5849F}" type="slidenum">
              <a:rPr lang="ar-SA" smtClean="0"/>
              <a:pPr/>
              <a:t>8</a:t>
            </a:fld>
            <a:endParaRPr lang="ar-SA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82C86-DDBB-43E5-8981-311693D5849F}" type="slidenum">
              <a:rPr lang="ar-SA" smtClean="0"/>
              <a:pPr/>
              <a:t>9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95F7C-3604-4BC8-9F54-2EDB5636BDA6}" type="datetime1">
              <a:rPr lang="ar-SA" smtClean="0"/>
              <a:t>24/10/33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CT1514-L1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DB75B-5346-4A00-A9E0-DFCD4E5BF80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0E179-9E24-451E-B5F1-1A74F11F8865}" type="datetime1">
              <a:rPr lang="ar-SA" smtClean="0"/>
              <a:t>24/10/33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CT1514-L1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DB75B-5346-4A00-A9E0-DFCD4E5BF80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D17D0-9072-419A-A31A-30E8256DCD2A}" type="datetime1">
              <a:rPr lang="ar-SA" smtClean="0"/>
              <a:t>24/10/33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r>
              <a:rPr lang="en-US" smtClean="0"/>
              <a:t>CT1514-L1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DB75B-5346-4A00-A9E0-DFCD4E5BF80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22A66-503B-4649-8996-B10C5A4F7BA9}" type="datetime1">
              <a:rPr lang="ar-SA" smtClean="0"/>
              <a:t>24/10/33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CT1514-L1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DB75B-5346-4A00-A9E0-DFCD4E5BF80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C554E-3A8A-4076-AE17-D9D586D11CE5}" type="datetime1">
              <a:rPr lang="ar-SA" smtClean="0"/>
              <a:t>24/10/33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CT1514-L1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DB75B-5346-4A00-A9E0-DFCD4E5BF80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2F79B-DD28-4DC2-B731-9C87AF263A88}" type="datetime1">
              <a:rPr lang="ar-SA" smtClean="0"/>
              <a:t>24/10/33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CT1514-L1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DB75B-5346-4A00-A9E0-DFCD4E5BF80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F5AF0-9252-4458-94AC-16DC895F4382}" type="datetime1">
              <a:rPr lang="ar-SA" smtClean="0"/>
              <a:t>24/10/33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CT1514-L1</a:t>
            </a:r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DB75B-5346-4A00-A9E0-DFCD4E5BF80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AA9FC-6B83-47C7-A244-E9DA5670F48D}" type="datetime1">
              <a:rPr lang="ar-SA" smtClean="0"/>
              <a:t>24/10/33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CT1514-L1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DB75B-5346-4A00-A9E0-DFCD4E5BF80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99CC6-52A8-4A0C-A708-AD05704BB07C}" type="datetime1">
              <a:rPr lang="ar-SA" smtClean="0"/>
              <a:t>24/10/33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CT1514-L1</a:t>
            </a:r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DB75B-5346-4A00-A9E0-DFCD4E5BF80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C5962-499B-4990-98D1-72ED7E765146}" type="datetime1">
              <a:rPr lang="ar-SA" smtClean="0"/>
              <a:t>24/10/33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CT1514-L1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DB75B-5346-4A00-A9E0-DFCD4E5BF80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1F1C1275-442B-4C11-A8E3-69F3E64CD57A}" type="datetime1">
              <a:rPr lang="ar-SA" smtClean="0"/>
              <a:t>24/10/33</a:t>
            </a:fld>
            <a:endParaRPr lang="ar-SA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r>
              <a:rPr lang="en-US" smtClean="0"/>
              <a:t>CT1514-L1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954DB75B-5346-4A00-A9E0-DFCD4E5BF80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38637192-0B47-4D5B-BAD2-AC64595AA55E}" type="datetime1">
              <a:rPr lang="ar-SA" smtClean="0"/>
              <a:t>24/10/33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r>
              <a:rPr lang="en-US" smtClean="0"/>
              <a:t>CT1514-L1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954DB75B-5346-4A00-A9E0-DFCD4E5BF801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sldNum="0" hdr="0" dt="0"/>
  <p:txStyles>
    <p:titleStyle>
      <a:lvl1pPr algn="l" rtl="1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r" rtl="1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r" rtl="1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r" rtl="1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r" rtl="1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r" rtl="1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r" rtl="1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r" rtl="1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r" rtl="1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l.Ghadah</a:t>
            </a:r>
            <a:r>
              <a:rPr lang="en-US" dirty="0" smtClean="0"/>
              <a:t> R. </a:t>
            </a:r>
            <a:r>
              <a:rPr lang="en-US" dirty="0" err="1" smtClean="0"/>
              <a:t>Hadba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CT1514-L1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Photoshop Picture Formats</a:t>
            </a:r>
            <a:endParaRPr lang="ar-S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197" y="1774825"/>
          <a:ext cx="8229603" cy="448564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645921"/>
                <a:gridCol w="1645921"/>
                <a:gridCol w="2037224"/>
                <a:gridCol w="1254616"/>
                <a:gridCol w="1645921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1400" dirty="0" err="1" smtClean="0"/>
                        <a:t>Pic</a:t>
                      </a:r>
                      <a:endParaRPr lang="ar-S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400" dirty="0" smtClean="0"/>
                        <a:t>Use</a:t>
                      </a:r>
                      <a:endParaRPr lang="ar-S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400" dirty="0" smtClean="0"/>
                        <a:t>Description</a:t>
                      </a:r>
                      <a:endParaRPr lang="ar-S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400" dirty="0" smtClean="0"/>
                        <a:t>extinction</a:t>
                      </a:r>
                      <a:endParaRPr lang="ar-S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400" dirty="0" smtClean="0"/>
                        <a:t>Picture Format</a:t>
                      </a:r>
                      <a:endParaRPr lang="ar-SA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en-US" sz="1400" dirty="0" smtClean="0"/>
                    </a:p>
                    <a:p>
                      <a:pPr rtl="1"/>
                      <a:endParaRPr lang="en-US" sz="1400" dirty="0" smtClean="0"/>
                    </a:p>
                    <a:p>
                      <a:pPr rtl="1"/>
                      <a:endParaRPr lang="en-US" sz="1400" dirty="0" smtClean="0"/>
                    </a:p>
                    <a:p>
                      <a:pPr rtl="1"/>
                      <a:endParaRPr lang="en-US" sz="1400" dirty="0" smtClean="0"/>
                    </a:p>
                    <a:p>
                      <a:pPr rtl="1"/>
                      <a:endParaRPr lang="ar-S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400" dirty="0" smtClean="0"/>
                        <a:t>Commercial Presses</a:t>
                      </a:r>
                      <a:endParaRPr lang="ar-S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400" dirty="0" smtClean="0"/>
                        <a:t>Consist of 2 parts:</a:t>
                      </a:r>
                    </a:p>
                    <a:p>
                      <a:pPr algn="l" rtl="0">
                        <a:buFont typeface="Arial" pitchFamily="34" charset="0"/>
                        <a:buChar char="•"/>
                      </a:pPr>
                      <a:r>
                        <a:rPr lang="en-US" sz="1400" dirty="0" smtClean="0"/>
                        <a:t>Scripted</a:t>
                      </a:r>
                      <a:r>
                        <a:rPr lang="en-US" sz="1400" baseline="0" dirty="0" smtClean="0"/>
                        <a:t> description that tell printer how the final image should be</a:t>
                      </a:r>
                    </a:p>
                    <a:p>
                      <a:pPr algn="l" rtl="0">
                        <a:buFont typeface="Arial" pitchFamily="34" charset="0"/>
                        <a:buChar char="•"/>
                      </a:pPr>
                      <a:r>
                        <a:rPr lang="en-US" sz="1400" dirty="0" smtClean="0"/>
                        <a:t>A </a:t>
                      </a:r>
                      <a:r>
                        <a:rPr lang="en-US" sz="1400" kern="1200" dirty="0" smtClean="0"/>
                        <a:t>preview picture of the content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400" dirty="0" smtClean="0"/>
                        <a:t>(.</a:t>
                      </a:r>
                      <a:r>
                        <a:rPr lang="en-US" sz="1400" dirty="0" err="1" smtClean="0"/>
                        <a:t>eps</a:t>
                      </a:r>
                      <a:r>
                        <a:rPr lang="en-US" sz="1400" dirty="0" smtClean="0"/>
                        <a:t>)</a:t>
                      </a:r>
                      <a:endParaRPr lang="ar-S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400" kern="1200" dirty="0" smtClean="0"/>
                        <a:t>Encapsulated PostScript(EPS)</a:t>
                      </a:r>
                      <a:endParaRPr lang="ar-SA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ar-S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400" dirty="0" smtClean="0"/>
                        <a:t>Presses -maintaining  quality</a:t>
                      </a:r>
                      <a:endParaRPr lang="ar-S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>
                        <a:buFont typeface="Arial" pitchFamily="34" charset="0"/>
                        <a:buChar char="•"/>
                      </a:pPr>
                      <a:r>
                        <a:rPr lang="en-US" sz="1400" dirty="0" smtClean="0"/>
                        <a:t>Is</a:t>
                      </a:r>
                      <a:r>
                        <a:rPr lang="en-US" sz="1400" baseline="0" dirty="0" smtClean="0"/>
                        <a:t> a high-quality file format.</a:t>
                      </a:r>
                    </a:p>
                    <a:p>
                      <a:pPr algn="l" rtl="0"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Now its owned by  Adobe System</a:t>
                      </a:r>
                    </a:p>
                    <a:p>
                      <a:pPr algn="l" rtl="0"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Compress images without losing any of its’ values.</a:t>
                      </a:r>
                      <a:endParaRPr lang="ar-S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400" dirty="0" smtClean="0"/>
                        <a:t>(.</a:t>
                      </a:r>
                      <a:r>
                        <a:rPr lang="en-US" sz="1400" dirty="0" err="1" smtClean="0"/>
                        <a:t>tif</a:t>
                      </a:r>
                      <a:r>
                        <a:rPr lang="en-US" sz="1400" dirty="0" smtClean="0"/>
                        <a:t>/.tiff)</a:t>
                      </a:r>
                      <a:endParaRPr lang="ar-S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400" dirty="0" smtClean="0"/>
                        <a:t>Tagged Image File Format(TIF/TIFF)</a:t>
                      </a:r>
                      <a:endParaRPr lang="ar-SA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ar-S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400" dirty="0" smtClean="0"/>
                        <a:t>Internet</a:t>
                      </a:r>
                      <a:r>
                        <a:rPr lang="en-US" sz="1400" baseline="0" dirty="0" smtClean="0"/>
                        <a:t> Images-Designing Icons</a:t>
                      </a:r>
                      <a:endParaRPr lang="ar-S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>
                        <a:buFont typeface="Arial" pitchFamily="34" charset="0"/>
                        <a:buChar char="•"/>
                      </a:pPr>
                      <a:r>
                        <a:rPr lang="en-US" sz="1400" dirty="0" smtClean="0"/>
                        <a:t>Very small size images</a:t>
                      </a:r>
                    </a:p>
                    <a:p>
                      <a:pPr algn="l" rtl="0">
                        <a:buFont typeface="Arial" pitchFamily="34" charset="0"/>
                        <a:buChar char="•"/>
                      </a:pPr>
                      <a:r>
                        <a:rPr lang="en-US" sz="1400" dirty="0" smtClean="0"/>
                        <a:t>Good quality</a:t>
                      </a:r>
                    </a:p>
                    <a:p>
                      <a:pPr algn="l" rtl="0">
                        <a:buFont typeface="Arial" pitchFamily="34" charset="0"/>
                        <a:buChar char="•"/>
                      </a:pPr>
                      <a:r>
                        <a:rPr lang="en-US" sz="1400" dirty="0" smtClean="0"/>
                        <a:t>Used basically in the Internet</a:t>
                      </a:r>
                    </a:p>
                    <a:p>
                      <a:pPr algn="l" rtl="0">
                        <a:buFont typeface="Arial" pitchFamily="34" charset="0"/>
                        <a:buChar char="•"/>
                      </a:pPr>
                      <a:r>
                        <a:rPr lang="en-US" sz="1400" dirty="0" smtClean="0"/>
                        <a:t>Support transparency</a:t>
                      </a:r>
                      <a:r>
                        <a:rPr lang="en-US" sz="1400" baseline="0" dirty="0" smtClean="0"/>
                        <a:t> </a:t>
                      </a:r>
                      <a:endParaRPr lang="ar-S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400" dirty="0" smtClean="0"/>
                        <a:t>(.</a:t>
                      </a:r>
                      <a:r>
                        <a:rPr lang="en-US" sz="1400" dirty="0" err="1" smtClean="0"/>
                        <a:t>png</a:t>
                      </a:r>
                      <a:r>
                        <a:rPr lang="en-US" sz="1400" dirty="0" smtClean="0"/>
                        <a:t>)</a:t>
                      </a:r>
                      <a:endParaRPr lang="ar-S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400" dirty="0" smtClean="0"/>
                        <a:t>Portable Network Graphic (PNG)</a:t>
                      </a:r>
                      <a:endParaRPr lang="ar-SA" sz="1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 descr="C:\Users\Hmra\Desktop\eps-2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312" y="2281808"/>
            <a:ext cx="1003176" cy="10031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8" name="Picture 4" descr="Tagged Image File Ico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13240" y="3433935"/>
            <a:ext cx="1219200" cy="1219201"/>
          </a:xfrm>
          <a:prstGeom prst="rect">
            <a:avLst/>
          </a:prstGeom>
          <a:noFill/>
        </p:spPr>
      </p:pic>
      <p:pic>
        <p:nvPicPr>
          <p:cNvPr id="1030" name="Picture 6" descr="Portable Network Graphic Icon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08304" y="5018111"/>
            <a:ext cx="1219200" cy="1219201"/>
          </a:xfrm>
          <a:prstGeom prst="rect">
            <a:avLst/>
          </a:prstGeom>
          <a:noFill/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CT1514-L1</a:t>
            </a:r>
            <a:endParaRPr lang="ar-SA"/>
          </a:p>
        </p:txBody>
      </p:sp>
      <p:sp>
        <p:nvSpPr>
          <p:cNvPr id="9" name="Rectangle 8"/>
          <p:cNvSpPr/>
          <p:nvPr/>
        </p:nvSpPr>
        <p:spPr>
          <a:xfrm>
            <a:off x="467544" y="1700808"/>
            <a:ext cx="8280920" cy="1872208"/>
          </a:xfrm>
          <a:prstGeom prst="rect">
            <a:avLst/>
          </a:prstGeom>
          <a:solidFill>
            <a:srgbClr val="000000">
              <a:alpha val="20000"/>
            </a:srgbClr>
          </a:solidFill>
          <a:ln w="38100"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10" name="TextBox 9"/>
          <p:cNvSpPr txBox="1"/>
          <p:nvPr/>
        </p:nvSpPr>
        <p:spPr>
          <a:xfrm>
            <a:off x="683568" y="2996952"/>
            <a:ext cx="1928028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Vector file format</a:t>
            </a:r>
            <a:endParaRPr lang="ar-SA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Photoshop Picture Formats</a:t>
            </a:r>
            <a:endParaRPr lang="ar-S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197" y="1774825"/>
          <a:ext cx="8229603" cy="50038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645921"/>
                <a:gridCol w="1645921"/>
                <a:gridCol w="2037224"/>
                <a:gridCol w="1254616"/>
                <a:gridCol w="1645921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1400" dirty="0" err="1" smtClean="0"/>
                        <a:t>Pic</a:t>
                      </a:r>
                      <a:endParaRPr lang="ar-S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400" dirty="0" smtClean="0"/>
                        <a:t>Use</a:t>
                      </a:r>
                      <a:endParaRPr lang="ar-S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400" dirty="0" smtClean="0"/>
                        <a:t>Description</a:t>
                      </a:r>
                      <a:endParaRPr lang="ar-S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400" dirty="0" smtClean="0"/>
                        <a:t>extinction</a:t>
                      </a:r>
                      <a:endParaRPr lang="ar-S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400" dirty="0" smtClean="0"/>
                        <a:t>Picture Format</a:t>
                      </a:r>
                      <a:endParaRPr lang="ar-SA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en-US" sz="1400" dirty="0" smtClean="0"/>
                    </a:p>
                    <a:p>
                      <a:pPr rtl="1"/>
                      <a:endParaRPr lang="en-US" sz="1400" dirty="0" smtClean="0"/>
                    </a:p>
                    <a:p>
                      <a:pPr rtl="1"/>
                      <a:endParaRPr lang="en-US" sz="1400" dirty="0" smtClean="0"/>
                    </a:p>
                    <a:p>
                      <a:pPr rtl="1"/>
                      <a:endParaRPr lang="en-US" sz="1400" dirty="0" smtClean="0"/>
                    </a:p>
                    <a:p>
                      <a:pPr rtl="1"/>
                      <a:endParaRPr lang="ar-S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400" dirty="0" smtClean="0"/>
                        <a:t>Saving Images –transforming images through internet-printing using home printers</a:t>
                      </a:r>
                      <a:endParaRPr lang="ar-S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Compress images with losing in its’ values.</a:t>
                      </a:r>
                    </a:p>
                    <a:p>
                      <a:pPr algn="l" rtl="0"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Support(24-bit color) 16 million color</a:t>
                      </a:r>
                      <a:endParaRPr lang="ar-S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400" dirty="0" smtClean="0"/>
                        <a:t>(.jpg)</a:t>
                      </a:r>
                      <a:endParaRPr lang="ar-S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800" kern="1200" dirty="0" smtClean="0"/>
                        <a:t> Joint Photographic Experts Group(JPEG/JPG)</a:t>
                      </a:r>
                      <a:endParaRPr lang="ar-SA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ar-S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>
                        <a:buFont typeface="Arial" pitchFamily="34" charset="0"/>
                        <a:buChar char="•"/>
                      </a:pPr>
                      <a:r>
                        <a:rPr lang="en-US" sz="1400" dirty="0" smtClean="0"/>
                        <a:t>Support Animation</a:t>
                      </a:r>
                    </a:p>
                    <a:p>
                      <a:pPr algn="l" rtl="0">
                        <a:buFont typeface="Arial" pitchFamily="34" charset="0"/>
                        <a:buChar char="•"/>
                      </a:pPr>
                      <a:r>
                        <a:rPr lang="en-US" sz="1400" dirty="0" smtClean="0"/>
                        <a:t>Support(8-bit</a:t>
                      </a:r>
                      <a:r>
                        <a:rPr lang="en-US" sz="1400" baseline="0" dirty="0" smtClean="0"/>
                        <a:t> color) 256 color</a:t>
                      </a:r>
                    </a:p>
                    <a:p>
                      <a:pPr algn="l" rtl="0"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Most popular extension in the internet </a:t>
                      </a:r>
                    </a:p>
                    <a:p>
                      <a:pPr algn="l" rtl="0">
                        <a:buFont typeface="Arial" pitchFamily="34" charset="0"/>
                        <a:buChar char="•"/>
                      </a:pPr>
                      <a:endParaRPr lang="ar-S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400" dirty="0" smtClean="0"/>
                        <a:t>(.gif)</a:t>
                      </a:r>
                      <a:endParaRPr lang="ar-S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400" dirty="0" smtClean="0"/>
                        <a:t>Graphical Interchange Format(GIF)</a:t>
                      </a:r>
                      <a:endParaRPr lang="ar-SA" sz="14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ar-S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>
                        <a:buFont typeface="Arial" pitchFamily="34" charset="0"/>
                        <a:buChar char="•"/>
                      </a:pPr>
                      <a:r>
                        <a:rPr lang="en-US" sz="1400" kern="1200" dirty="0" smtClean="0"/>
                        <a:t>Image file created by Adobe Photoshop, may include image layers ,adjustment layers, layer masks, annotation notes, and other Photoshop-specific elements</a:t>
                      </a:r>
                    </a:p>
                    <a:p>
                      <a:pPr algn="l" rtl="0">
                        <a:buFont typeface="Arial" pitchFamily="34" charset="0"/>
                        <a:buChar char="•"/>
                      </a:pPr>
                      <a:r>
                        <a:rPr lang="en-US" sz="1400" kern="1200" dirty="0" smtClean="0"/>
                        <a:t>Enable</a:t>
                      </a:r>
                      <a:r>
                        <a:rPr lang="en-US" sz="1400" kern="1200" baseline="0" dirty="0" smtClean="0"/>
                        <a:t> editing</a:t>
                      </a:r>
                      <a:endParaRPr lang="ar-S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400" dirty="0" smtClean="0"/>
                        <a:t>(.</a:t>
                      </a:r>
                      <a:r>
                        <a:rPr lang="en-US" sz="1400" dirty="0" err="1" smtClean="0"/>
                        <a:t>psd</a:t>
                      </a:r>
                      <a:r>
                        <a:rPr lang="en-US" sz="1400" dirty="0" smtClean="0"/>
                        <a:t>)</a:t>
                      </a:r>
                      <a:endParaRPr lang="ar-S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400" dirty="0" smtClean="0"/>
                        <a:t>Adobe Photoshop</a:t>
                      </a:r>
                      <a:r>
                        <a:rPr lang="en-US" sz="1400" baseline="0" dirty="0" smtClean="0"/>
                        <a:t> Document (PSD)</a:t>
                      </a:r>
                      <a:endParaRPr lang="ar-SA" sz="1400" b="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9698" name="Picture 2" descr="JPEG Image File Ic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6296" y="1916832"/>
            <a:ext cx="1219200" cy="1219201"/>
          </a:xfrm>
          <a:prstGeom prst="rect">
            <a:avLst/>
          </a:prstGeom>
          <a:noFill/>
        </p:spPr>
      </p:pic>
      <p:pic>
        <p:nvPicPr>
          <p:cNvPr id="29700" name="Picture 4" descr="Graphical Interchange Format File Ico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8304" y="3505943"/>
            <a:ext cx="1219200" cy="1219201"/>
          </a:xfrm>
          <a:prstGeom prst="rect">
            <a:avLst/>
          </a:prstGeom>
          <a:noFill/>
        </p:spPr>
      </p:pic>
      <p:pic>
        <p:nvPicPr>
          <p:cNvPr id="29702" name="Picture 6" descr="Adobe Photoshop Document Icon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08304" y="5157191"/>
            <a:ext cx="1152128" cy="1152129"/>
          </a:xfrm>
          <a:prstGeom prst="rect">
            <a:avLst/>
          </a:prstGeom>
          <a:noFill/>
        </p:spPr>
      </p:pic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CT1514-L1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CT1514-L1</a:t>
            </a:r>
            <a:endParaRPr lang="ar-SA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17983" t="4922" r="36636" b="5501"/>
          <a:stretch>
            <a:fillRect/>
          </a:stretch>
        </p:blipFill>
        <p:spPr bwMode="auto">
          <a:xfrm>
            <a:off x="1907704" y="784740"/>
            <a:ext cx="5472608" cy="60732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3941433" y="260648"/>
            <a:ext cx="1662892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1">
            <a:spAutoFit/>
          </a:bodyPr>
          <a:lstStyle/>
          <a:p>
            <a:r>
              <a:rPr lang="en-US" b="1" dirty="0" smtClean="0"/>
              <a:t>File </a:t>
            </a:r>
            <a:r>
              <a:rPr lang="en-US" b="1" dirty="0" smtClean="0">
                <a:sym typeface="Wingdings" pitchFamily="2" charset="2"/>
              </a:rPr>
              <a:t> Save AS</a:t>
            </a:r>
            <a:endParaRPr lang="ar-SA" b="1" dirty="0"/>
          </a:p>
        </p:txBody>
      </p:sp>
      <p:sp>
        <p:nvSpPr>
          <p:cNvPr id="7" name="Rounded Rectangle 6"/>
          <p:cNvSpPr/>
          <p:nvPr/>
        </p:nvSpPr>
        <p:spPr>
          <a:xfrm>
            <a:off x="3707904" y="4221088"/>
            <a:ext cx="2808312" cy="2636912"/>
          </a:xfrm>
          <a:prstGeom prst="roundRect">
            <a:avLst/>
          </a:prstGeom>
          <a:noFill/>
          <a:ln w="28575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Colors Format</a:t>
            </a:r>
            <a:endParaRPr lang="ar-S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547664" y="1772816"/>
          <a:ext cx="6439668" cy="3024336"/>
        </p:xfrm>
        <a:graphic>
          <a:graphicData uri="http://schemas.openxmlformats.org/drawingml/2006/table">
            <a:tbl>
              <a:tblPr rtl="1" firstRow="1" bandRow="1">
                <a:tableStyleId>{BC89EF96-8CEA-46FF-86C4-4CE0E7609802}</a:tableStyleId>
              </a:tblPr>
              <a:tblGrid>
                <a:gridCol w="1940850"/>
                <a:gridCol w="2341020"/>
                <a:gridCol w="2157798"/>
              </a:tblGrid>
              <a:tr h="531992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Grayscale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CMYK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RGB</a:t>
                      </a:r>
                      <a:endParaRPr lang="ar-SA" dirty="0"/>
                    </a:p>
                  </a:txBody>
                  <a:tcPr/>
                </a:tc>
              </a:tr>
              <a:tr h="2492344">
                <a:tc>
                  <a:txBody>
                    <a:bodyPr/>
                    <a:lstStyle/>
                    <a:p>
                      <a:pPr algn="ctr" rtl="0"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Use 256 gray level (0: black-255: white)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Consist of 4 colors(Cyan, Magenta</a:t>
                      </a:r>
                      <a:r>
                        <a:rPr lang="en-US" baseline="0" dirty="0" smtClean="0"/>
                        <a:t>, Yellow, Black)</a:t>
                      </a:r>
                    </a:p>
                    <a:p>
                      <a:pPr algn="ctr" rtl="0">
                        <a:buFont typeface="Arial" pitchFamily="34" charset="0"/>
                        <a:buChar char="•"/>
                      </a:pPr>
                      <a:r>
                        <a:rPr lang="en-US" baseline="0" dirty="0" smtClean="0"/>
                        <a:t>Used with CMYK printers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Basic color system</a:t>
                      </a:r>
                    </a:p>
                    <a:p>
                      <a:pPr algn="ctr" rtl="0"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Consist</a:t>
                      </a:r>
                      <a:r>
                        <a:rPr lang="en-US" baseline="0" dirty="0" smtClean="0"/>
                        <a:t> of 3 colors( Red-Green-Blue)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CT1514-L1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CT1514-L1</a:t>
            </a:r>
            <a:endParaRPr lang="ar-SA"/>
          </a:p>
        </p:txBody>
      </p:sp>
      <p:sp>
        <p:nvSpPr>
          <p:cNvPr id="6" name="TextBox 5"/>
          <p:cNvSpPr txBox="1"/>
          <p:nvPr/>
        </p:nvSpPr>
        <p:spPr>
          <a:xfrm>
            <a:off x="3906423" y="260648"/>
            <a:ext cx="1697902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1">
            <a:spAutoFit/>
          </a:bodyPr>
          <a:lstStyle/>
          <a:p>
            <a:r>
              <a:rPr lang="en-US" b="1" dirty="0" smtClean="0"/>
              <a:t>Image </a:t>
            </a:r>
            <a:r>
              <a:rPr lang="en-US" b="1" dirty="0" smtClean="0">
                <a:sym typeface="Wingdings" pitchFamily="2" charset="2"/>
              </a:rPr>
              <a:t> Mode</a:t>
            </a:r>
            <a:endParaRPr lang="ar-SA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l="7748" r="63473" b="44266"/>
          <a:stretch>
            <a:fillRect/>
          </a:stretch>
        </p:blipFill>
        <p:spPr bwMode="auto">
          <a:xfrm>
            <a:off x="2339752" y="908720"/>
            <a:ext cx="4761557" cy="51845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Rounded Rectangle 6"/>
          <p:cNvSpPr/>
          <p:nvPr/>
        </p:nvSpPr>
        <p:spPr>
          <a:xfrm>
            <a:off x="5148064" y="1124744"/>
            <a:ext cx="1872208" cy="3240360"/>
          </a:xfrm>
          <a:prstGeom prst="roundRect">
            <a:avLst/>
          </a:prstGeom>
          <a:noFill/>
          <a:ln w="28575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CT1514-L1</a:t>
            </a:r>
            <a:endParaRPr lang="ar-SA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 l="29605" t="23250" r="46598" b="19657"/>
          <a:stretch>
            <a:fillRect/>
          </a:stretch>
        </p:blipFill>
        <p:spPr bwMode="auto">
          <a:xfrm>
            <a:off x="251520" y="764704"/>
            <a:ext cx="2829418" cy="38164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TextBox 3"/>
          <p:cNvSpPr txBox="1"/>
          <p:nvPr/>
        </p:nvSpPr>
        <p:spPr>
          <a:xfrm>
            <a:off x="1331640" y="260648"/>
            <a:ext cx="628698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1">
            <a:spAutoFit/>
          </a:bodyPr>
          <a:lstStyle/>
          <a:p>
            <a:r>
              <a:rPr lang="en-US" b="1" dirty="0" smtClean="0"/>
              <a:t>RGB</a:t>
            </a:r>
            <a:endParaRPr lang="ar-SA" b="1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 l="29051" t="23250" r="46598" b="19657"/>
          <a:stretch>
            <a:fillRect/>
          </a:stretch>
        </p:blipFill>
        <p:spPr bwMode="auto">
          <a:xfrm>
            <a:off x="3188950" y="764704"/>
            <a:ext cx="2895218" cy="38164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4326867" y="260648"/>
            <a:ext cx="801823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1">
            <a:spAutoFit/>
          </a:bodyPr>
          <a:lstStyle/>
          <a:p>
            <a:r>
              <a:rPr lang="en-US" b="1" dirty="0" smtClean="0"/>
              <a:t>CMYK</a:t>
            </a:r>
            <a:endParaRPr lang="ar-SA" b="1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/>
          <a:srcRect l="29605" t="23250" r="46597" b="19657"/>
          <a:stretch>
            <a:fillRect/>
          </a:stretch>
        </p:blipFill>
        <p:spPr bwMode="auto">
          <a:xfrm>
            <a:off x="6228184" y="764704"/>
            <a:ext cx="2829418" cy="38164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TextBox 7"/>
          <p:cNvSpPr txBox="1"/>
          <p:nvPr/>
        </p:nvSpPr>
        <p:spPr>
          <a:xfrm>
            <a:off x="6886842" y="260648"/>
            <a:ext cx="1151277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1">
            <a:spAutoFit/>
          </a:bodyPr>
          <a:lstStyle/>
          <a:p>
            <a:r>
              <a:rPr lang="en-US" b="1" dirty="0" smtClean="0"/>
              <a:t>Grayscale</a:t>
            </a:r>
            <a:endParaRPr lang="ar-SA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51520" y="5373216"/>
            <a:ext cx="5431295" cy="369332"/>
          </a:xfrm>
          <a:prstGeom prst="rect">
            <a:avLst/>
          </a:prstGeom>
          <a:noFill/>
          <a:ln>
            <a:solidFill>
              <a:schemeClr val="accent1"/>
            </a:solidFill>
            <a:prstDash val="dash"/>
          </a:ln>
        </p:spPr>
        <p:txBody>
          <a:bodyPr wrap="none" rtlCol="1">
            <a:spAutoFit/>
          </a:bodyPr>
          <a:lstStyle/>
          <a:p>
            <a:r>
              <a:rPr lang="en-US" b="1" dirty="0" smtClean="0">
                <a:solidFill>
                  <a:schemeClr val="accent2"/>
                </a:solidFill>
              </a:rPr>
              <a:t>Example</a:t>
            </a:r>
            <a:r>
              <a:rPr lang="en-US" dirty="0" smtClean="0"/>
              <a:t> of applying different color modes on an image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Computer Graphics Vs. Image Processing Vs. Image Editing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algn="l" rtl="0"/>
            <a:r>
              <a:rPr lang="en-US" sz="2800" b="1" dirty="0" smtClean="0">
                <a:solidFill>
                  <a:srgbClr val="0070C0"/>
                </a:solidFill>
              </a:rPr>
              <a:t>Computer Graphics :</a:t>
            </a:r>
            <a:r>
              <a:rPr lang="en-US" sz="2800" dirty="0" smtClean="0"/>
              <a:t>refers to processing of creating a new image from Geometry , Lighting parameters , Materials and Textures .Using a Computer or any other digital media (</a:t>
            </a:r>
            <a:r>
              <a:rPr lang="en-US" sz="2800" dirty="0" smtClean="0">
                <a:solidFill>
                  <a:schemeClr val="accent6"/>
                </a:solidFill>
              </a:rPr>
              <a:t>using languages such as</a:t>
            </a:r>
            <a:r>
              <a:rPr lang="en-US" sz="2800" dirty="0" smtClean="0"/>
              <a:t>: </a:t>
            </a: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OpenGL</a:t>
            </a:r>
            <a:r>
              <a:rPr lang="en-US" sz="2800" dirty="0" smtClean="0"/>
              <a:t>)</a:t>
            </a:r>
          </a:p>
          <a:p>
            <a:pPr algn="l" rtl="0"/>
            <a:endParaRPr lang="en-US" sz="2800" dirty="0" smtClean="0"/>
          </a:p>
          <a:p>
            <a:pPr algn="l" rtl="0"/>
            <a:r>
              <a:rPr lang="en-US" sz="2800" b="1" dirty="0" smtClean="0">
                <a:solidFill>
                  <a:srgbClr val="0070C0"/>
                </a:solidFill>
              </a:rPr>
              <a:t>Image Processing: </a:t>
            </a:r>
            <a:r>
              <a:rPr lang="en-US" sz="2800" dirty="0" smtClean="0"/>
              <a:t>is the process of manipulating an image acquired through some device . The image too often will be acquired from photographs, scanners , medical equipments (</a:t>
            </a:r>
            <a:r>
              <a:rPr lang="en-US" sz="2800" dirty="0" smtClean="0">
                <a:solidFill>
                  <a:schemeClr val="accent6"/>
                </a:solidFill>
              </a:rPr>
              <a:t>using environments such as</a:t>
            </a:r>
            <a:r>
              <a:rPr lang="en-US" sz="2800" dirty="0" smtClean="0"/>
              <a:t>: </a:t>
            </a: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MATLAB</a:t>
            </a:r>
            <a:r>
              <a:rPr lang="en-US" sz="2800" dirty="0" smtClean="0"/>
              <a:t>)</a:t>
            </a:r>
          </a:p>
          <a:p>
            <a:pPr algn="l" rtl="0"/>
            <a:endParaRPr lang="en-US" sz="2800" dirty="0" smtClean="0"/>
          </a:p>
          <a:p>
            <a:pPr algn="l" rtl="0"/>
            <a:r>
              <a:rPr lang="en-US" sz="2800" b="1" dirty="0" smtClean="0">
                <a:solidFill>
                  <a:srgbClr val="0070C0"/>
                </a:solidFill>
              </a:rPr>
              <a:t>Image editing</a:t>
            </a:r>
            <a:r>
              <a:rPr lang="en-US" sz="2800" dirty="0" smtClean="0"/>
              <a:t>  enable a person to manipulate visual images on a computer. (</a:t>
            </a:r>
            <a:r>
              <a:rPr lang="en-US" sz="2800" dirty="0" smtClean="0">
                <a:solidFill>
                  <a:schemeClr val="accent6"/>
                </a:solidFill>
              </a:rPr>
              <a:t>using editing programs such as</a:t>
            </a:r>
            <a:r>
              <a:rPr lang="en-US" sz="2800" dirty="0" smtClean="0"/>
              <a:t>: </a:t>
            </a: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Adobe Photoshop, Adobe illustrator</a:t>
            </a:r>
            <a:r>
              <a:rPr lang="en-US" sz="2800" dirty="0" smtClean="0"/>
              <a:t>) </a:t>
            </a:r>
            <a:br>
              <a:rPr lang="en-US" sz="2800" dirty="0" smtClean="0"/>
            </a:br>
            <a:endParaRPr lang="ar-SA" sz="2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CT1514-L1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Images Types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Image editing Programs can be divided based on picture type they deal with.</a:t>
            </a:r>
          </a:p>
          <a:p>
            <a:pPr algn="l" rtl="0"/>
            <a:r>
              <a:rPr lang="en-US" dirty="0" smtClean="0"/>
              <a:t>There is 2 basic types for pictures </a:t>
            </a:r>
          </a:p>
          <a:p>
            <a:pPr lvl="1" algn="l" rtl="0"/>
            <a:r>
              <a:rPr lang="en-US" dirty="0" smtClean="0"/>
              <a:t>Bitmap Images</a:t>
            </a:r>
          </a:p>
          <a:p>
            <a:pPr lvl="1" algn="l" rtl="0"/>
            <a:r>
              <a:rPr lang="en-US" dirty="0" smtClean="0"/>
              <a:t>Vector Images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CT1514-L1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Picture Types: </a:t>
            </a:r>
            <a:r>
              <a:rPr lang="en-US" b="0" i="1" dirty="0" smtClean="0">
                <a:solidFill>
                  <a:schemeClr val="accent2"/>
                </a:solidFill>
              </a:rPr>
              <a:t>Bitmap Images</a:t>
            </a:r>
            <a:endParaRPr lang="ar-SA" b="0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5410944" cy="4625609"/>
          </a:xfrm>
        </p:spPr>
        <p:txBody>
          <a:bodyPr>
            <a:noAutofit/>
          </a:bodyPr>
          <a:lstStyle/>
          <a:p>
            <a:pPr algn="l" rtl="0"/>
            <a:r>
              <a:rPr lang="en-US" sz="2000" dirty="0" smtClean="0"/>
              <a:t>A representation of a two-dimensional ,finite set ,of digital values (pixels)</a:t>
            </a:r>
          </a:p>
          <a:p>
            <a:pPr algn="l" rtl="0"/>
            <a:endParaRPr lang="en-US" sz="2000" dirty="0" smtClean="0"/>
          </a:p>
          <a:p>
            <a:pPr algn="l" rtl="0"/>
            <a:r>
              <a:rPr lang="en-US" sz="2000" dirty="0" smtClean="0"/>
              <a:t>Pixel value typically represents (gray level, color, opacities…etc</a:t>
            </a:r>
          </a:p>
          <a:p>
            <a:pPr algn="l" rtl="0"/>
            <a:endParaRPr lang="en-US" sz="2000" dirty="0" smtClean="0"/>
          </a:p>
          <a:p>
            <a:pPr algn="l" rtl="0"/>
            <a:r>
              <a:rPr lang="en-US" sz="2000" dirty="0" smtClean="0"/>
              <a:t> Editing bitmap images means editing the prosperities of it’s pixels (NOT editing an item or a shape in this image)</a:t>
            </a:r>
          </a:p>
          <a:p>
            <a:pPr algn="l" rtl="0"/>
            <a:endParaRPr lang="en-US" sz="2000" dirty="0" smtClean="0"/>
          </a:p>
          <a:p>
            <a:pPr algn="l" rtl="0"/>
            <a:r>
              <a:rPr lang="en-US" sz="2000" dirty="0" smtClean="0"/>
              <a:t>Zooming in and out may lead to image distortion or lose in some of it's details</a:t>
            </a:r>
          </a:p>
          <a:p>
            <a:pPr algn="l" rtl="0"/>
            <a:endParaRPr lang="en-US" sz="2000" dirty="0" smtClean="0"/>
          </a:p>
          <a:p>
            <a:pPr algn="l" rtl="0"/>
            <a:r>
              <a:rPr lang="en-US" sz="2000" dirty="0" smtClean="0"/>
              <a:t>Affected by the number of pixels per inch(Resolution)</a:t>
            </a:r>
            <a:endParaRPr lang="ar-SA" sz="20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99792" y="6021288"/>
            <a:ext cx="1261179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(How?)</a:t>
            </a:r>
            <a:endParaRPr lang="ar-SA" sz="2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CT1514-L1</a:t>
            </a:r>
            <a:endParaRPr lang="ar-SA"/>
          </a:p>
        </p:txBody>
      </p:sp>
      <p:pic>
        <p:nvPicPr>
          <p:cNvPr id="6" name="Picture 2" descr="http://upload.wikimedia.org/wikipedia/commons/thumb/3/3b/Rgb-raster-image.svg/368px-Rgb-raster-image.sv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1700808"/>
            <a:ext cx="3312368" cy="3600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Picture Types: </a:t>
            </a:r>
            <a:r>
              <a:rPr lang="en-US" b="0" i="1" dirty="0" smtClean="0">
                <a:solidFill>
                  <a:schemeClr val="accent2"/>
                </a:solidFill>
              </a:rPr>
              <a:t>Vector Images</a:t>
            </a:r>
            <a:endParaRPr lang="ar-SA" b="0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Consist of  geometrical</a:t>
            </a:r>
            <a:r>
              <a:rPr lang="en-US" dirty="0"/>
              <a:t> primitives such as points, lines, </a:t>
            </a:r>
            <a:r>
              <a:rPr lang="en-US" dirty="0" smtClean="0"/>
              <a:t>curves…etc  </a:t>
            </a:r>
            <a:r>
              <a:rPr lang="en-US" dirty="0"/>
              <a:t>which are all based on </a:t>
            </a:r>
            <a:r>
              <a:rPr lang="en-US" b="1" dirty="0"/>
              <a:t>mathematical </a:t>
            </a:r>
            <a:r>
              <a:rPr lang="en-US" b="1" dirty="0" smtClean="0"/>
              <a:t>expressions</a:t>
            </a:r>
            <a:r>
              <a:rPr lang="en-US" dirty="0" smtClean="0"/>
              <a:t>.</a:t>
            </a:r>
          </a:p>
          <a:p>
            <a:pPr algn="l" rtl="0"/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Editing</a:t>
            </a:r>
            <a:r>
              <a:rPr lang="en-US" dirty="0" smtClean="0"/>
              <a:t> vector images and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Zooming</a:t>
            </a:r>
            <a:r>
              <a:rPr lang="en-US" dirty="0" smtClean="0"/>
              <a:t> in and out means recalculate the mathematical expressions with the new values (re-draw the vector image)</a:t>
            </a:r>
          </a:p>
          <a:p>
            <a:pPr algn="l" rtl="0"/>
            <a:r>
              <a:rPr lang="en-US" dirty="0" smtClean="0"/>
              <a:t>Not Affected by the resolution</a:t>
            </a:r>
            <a:endParaRPr lang="ar-SA" dirty="0"/>
          </a:p>
        </p:txBody>
      </p:sp>
      <p:sp>
        <p:nvSpPr>
          <p:cNvPr id="4" name="TextBox 3"/>
          <p:cNvSpPr txBox="1"/>
          <p:nvPr/>
        </p:nvSpPr>
        <p:spPr>
          <a:xfrm>
            <a:off x="6016327" y="5301208"/>
            <a:ext cx="1257012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(Why?)</a:t>
            </a:r>
            <a:endParaRPr lang="ar-SA" sz="2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CT1514-L1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Bitmap Vs. Vector Images</a:t>
            </a:r>
            <a:endParaRPr lang="ar-SA" dirty="0"/>
          </a:p>
        </p:txBody>
      </p:sp>
      <p:pic>
        <p:nvPicPr>
          <p:cNvPr id="2050" name="Picture 2" descr="http://www.tjansson.dk/billeder/VectorBitmapExampl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951062"/>
            <a:ext cx="3333750" cy="4286250"/>
          </a:xfrm>
          <a:prstGeom prst="rect">
            <a:avLst/>
          </a:prstGeom>
          <a:noFill/>
        </p:spPr>
      </p:pic>
      <p:pic>
        <p:nvPicPr>
          <p:cNvPr id="2052" name="Picture 4" descr="http://www.sunilpatel.co.uk/wp-content/uploads/2010/08/TeX-Vector-vs-Bitmap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35085" y="2636912"/>
            <a:ext cx="4901411" cy="350100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67544" y="1484784"/>
            <a:ext cx="1288174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Example (1)</a:t>
            </a:r>
            <a:endParaRPr lang="ar-SA" dirty="0"/>
          </a:p>
        </p:txBody>
      </p:sp>
      <p:sp>
        <p:nvSpPr>
          <p:cNvPr id="7" name="TextBox 6"/>
          <p:cNvSpPr txBox="1"/>
          <p:nvPr/>
        </p:nvSpPr>
        <p:spPr>
          <a:xfrm>
            <a:off x="4499992" y="1484784"/>
            <a:ext cx="1288174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Example (2)</a:t>
            </a:r>
            <a:endParaRPr lang="ar-SA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4139952" y="1628800"/>
            <a:ext cx="0" cy="446449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CT1514-L1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to Adobe </a:t>
            </a:r>
            <a:r>
              <a:rPr lang="en-US" dirty="0" err="1" smtClean="0"/>
              <a:t>photoshobe</a:t>
            </a:r>
            <a:r>
              <a:rPr lang="en-US" dirty="0" smtClean="0"/>
              <a:t> </a:t>
            </a:r>
            <a:endParaRPr lang="ar-SA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CT1514-L1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What type for images does Photoshop deal with?</a:t>
            </a:r>
          </a:p>
          <a:p>
            <a:pPr algn="l" rtl="0"/>
            <a:r>
              <a:rPr lang="en-US" dirty="0" smtClean="0"/>
              <a:t>What type should I choose for my final Photoshop image?</a:t>
            </a:r>
          </a:p>
          <a:p>
            <a:pPr algn="l" rtl="0"/>
            <a:r>
              <a:rPr lang="en-US" dirty="0" smtClean="0"/>
              <a:t>The file is too big for transmitting over internet!!</a:t>
            </a:r>
          </a:p>
          <a:p>
            <a:pPr algn="l" rtl="0"/>
            <a:r>
              <a:rPr lang="en-US" dirty="0" smtClean="0"/>
              <a:t>The image quality is bad after printing it!!</a:t>
            </a:r>
          </a:p>
          <a:p>
            <a:pPr algn="l" rtl="0"/>
            <a:r>
              <a:rPr lang="en-US" dirty="0" smtClean="0"/>
              <a:t>….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CT1514-L1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Adobe Photoshop CS4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l" rtl="0"/>
            <a:r>
              <a:rPr lang="en-US" dirty="0" smtClean="0"/>
              <a:t>Adobe Photoshop is primarily a </a:t>
            </a:r>
            <a:r>
              <a:rPr lang="en-US" b="1" i="1" dirty="0" smtClean="0">
                <a:solidFill>
                  <a:schemeClr val="accent2"/>
                </a:solidFill>
              </a:rPr>
              <a:t>raster bitmap editor</a:t>
            </a:r>
            <a:r>
              <a:rPr lang="en-US" dirty="0" smtClean="0"/>
              <a:t>.</a:t>
            </a:r>
          </a:p>
          <a:p>
            <a:pPr algn="l" rtl="0"/>
            <a:r>
              <a:rPr lang="en-US" dirty="0" smtClean="0"/>
              <a:t>Adobe Illustrator is primarily a </a:t>
            </a:r>
            <a:r>
              <a:rPr lang="en-US" b="1" i="1" dirty="0" smtClean="0">
                <a:solidFill>
                  <a:schemeClr val="accent2"/>
                </a:solidFill>
              </a:rPr>
              <a:t>vector graphics editor.</a:t>
            </a:r>
          </a:p>
          <a:p>
            <a:pPr algn="l" rtl="0"/>
            <a:endParaRPr lang="en-US" b="1" i="1" dirty="0" smtClean="0">
              <a:solidFill>
                <a:schemeClr val="accent2"/>
              </a:solidFill>
            </a:endParaRPr>
          </a:p>
          <a:p>
            <a:pPr algn="l" rtl="0"/>
            <a:r>
              <a:rPr lang="en-US" dirty="0" smtClean="0"/>
              <a:t>The recent versions of bitmap editors, such as   Photoshop support vector-like tools (</a:t>
            </a:r>
            <a:r>
              <a:rPr lang="en-US" dirty="0" smtClean="0">
                <a:solidFill>
                  <a:schemeClr val="accent1"/>
                </a:solidFill>
              </a:rPr>
              <a:t>e.g. </a:t>
            </a:r>
            <a:r>
              <a:rPr lang="en-US" dirty="0" smtClean="0"/>
              <a:t>editable paths), and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 vector editors such as  Adobe Illustrator are gradually adopting tools and approaches that were once limited to bitmap editors (</a:t>
            </a:r>
            <a:r>
              <a:rPr lang="en-US" dirty="0" smtClean="0">
                <a:solidFill>
                  <a:schemeClr val="accent1"/>
                </a:solidFill>
              </a:rPr>
              <a:t>e.g.</a:t>
            </a:r>
            <a:r>
              <a:rPr lang="en-US" dirty="0" smtClean="0"/>
              <a:t> blurring).</a:t>
            </a:r>
            <a:r>
              <a:rPr lang="en-US" sz="2100" dirty="0" smtClean="0">
                <a:solidFill>
                  <a:schemeClr val="bg2">
                    <a:lumMod val="50000"/>
                  </a:schemeClr>
                </a:solidFill>
              </a:rPr>
              <a:t>[1]</a:t>
            </a:r>
            <a:endParaRPr lang="ar-SA" b="1" i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CT1514-L1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EEC55A8A86FE499BE431AF273E7029" ma:contentTypeVersion="0" ma:contentTypeDescription="Create a new document." ma:contentTypeScope="" ma:versionID="e04859334cbd2ec3f2daecdc8aa07f9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2953E51-A085-4E52-9A31-467C1329FE5E}"/>
</file>

<file path=customXml/itemProps2.xml><?xml version="1.0" encoding="utf-8"?>
<ds:datastoreItem xmlns:ds="http://schemas.openxmlformats.org/officeDocument/2006/customXml" ds:itemID="{683ADD68-F7AC-4577-B264-E69544154F08}"/>
</file>

<file path=customXml/itemProps3.xml><?xml version="1.0" encoding="utf-8"?>
<ds:datastoreItem xmlns:ds="http://schemas.openxmlformats.org/officeDocument/2006/customXml" ds:itemID="{1FFF0470-33FA-4B01-8F2D-DD88C5B2ED1D}"/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1763</TotalTime>
  <Words>538</Words>
  <Application>Microsoft Office PowerPoint</Application>
  <PresentationFormat>On-screen Show (4:3)</PresentationFormat>
  <Paragraphs>143</Paragraphs>
  <Slides>15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Module</vt:lpstr>
      <vt:lpstr>Introduction</vt:lpstr>
      <vt:lpstr>Computer Graphics Vs. Image Processing Vs. Image Editing</vt:lpstr>
      <vt:lpstr>Images Types</vt:lpstr>
      <vt:lpstr>Picture Types: Bitmap Images</vt:lpstr>
      <vt:lpstr>Picture Types: Vector Images</vt:lpstr>
      <vt:lpstr>Bitmap Vs. Vector Images</vt:lpstr>
      <vt:lpstr>Introduction to Adobe photoshobe </vt:lpstr>
      <vt:lpstr>Introduction</vt:lpstr>
      <vt:lpstr>Adobe Photoshop CS4</vt:lpstr>
      <vt:lpstr>Photoshop Picture Formats</vt:lpstr>
      <vt:lpstr>Photoshop Picture Formats</vt:lpstr>
      <vt:lpstr>Slide 12</vt:lpstr>
      <vt:lpstr>Colors Format</vt:lpstr>
      <vt:lpstr>Slide 14</vt:lpstr>
      <vt:lpstr>Slide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Hmra</dc:creator>
  <cp:lastModifiedBy>sumaiah</cp:lastModifiedBy>
  <cp:revision>34</cp:revision>
  <dcterms:created xsi:type="dcterms:W3CDTF">2012-02-13T17:52:14Z</dcterms:created>
  <dcterms:modified xsi:type="dcterms:W3CDTF">2012-09-10T08:10:22Z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0x01010079EEC55A8A86FE499BE431AF273E7029</vt:lpwstr>
  </property>
</Properties>
</file>