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61" d="100"/>
          <a:sy n="61" d="100"/>
        </p:scale>
        <p:origin x="1430" y="2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16FE3B-7E62-45A2-9226-0B54C8F5E229}" type="datetimeFigureOut">
              <a:rPr lang="en-US" smtClean="0"/>
              <a:t>11/15/2015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12DA56-4D59-43CA-8F77-040CEDFC66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2343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12DA56-4D59-43CA-8F77-040CEDFC660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1281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smtClean="0"/>
              <a:t>11/15/2015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2FC3E176-0564-E345-BBCB-4A4265AAC66E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11/15/2015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E176-0564-E345-BBCB-4A4265AAC6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11/15/2015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E176-0564-E345-BBCB-4A4265AAC66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11/15/2015</a:t>
            </a: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1992-2011 by Pearson Education, Inc. All Rights Reserved.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3D5B36-2E40-CD42-B123-8C39078F1B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11/15/2015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E176-0564-E345-BBCB-4A4265AAC66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r>
              <a:rPr lang="en-US" smtClean="0"/>
              <a:t>11/15/2015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2FC3E176-0564-E345-BBCB-4A4265AAC66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11/15/2015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E176-0564-E345-BBCB-4A4265AAC66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11/15/2015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E176-0564-E345-BBCB-4A4265AAC66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11/15/2015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E176-0564-E345-BBCB-4A4265AAC66E}" type="slidenum">
              <a:rPr lang="en-US" smtClean="0"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11/15/2015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E176-0564-E345-BBCB-4A4265AAC66E}" type="slidenum">
              <a:rPr lang="en-US" smtClean="0"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11/15/2015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E176-0564-E345-BBCB-4A4265AAC66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11/15/2015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E176-0564-E345-BBCB-4A4265AAC66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11/15/2015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FC3E176-0564-E345-BBCB-4A4265AAC66E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LINQ to DATABASE-2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11/15/2015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E176-0564-E345-BBCB-4A4265AAC66E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1" descr="vbhtp5_12_Databaseimages_Page_35.png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-76201" y="-76200"/>
            <a:ext cx="11421503" cy="693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7763" name="Footer Placeholder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© 1992-2011 by Pearson Education, Inc. All Rights Reserved.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11/15/2015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E176-0564-E345-BBCB-4A4265AAC66E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12.7  Retrieving Data from Multiple Tables with LINQ</a:t>
            </a:r>
          </a:p>
        </p:txBody>
      </p:sp>
      <p:sp>
        <p:nvSpPr>
          <p:cNvPr id="8499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500">
                <a:solidFill>
                  <a:srgbClr val="000000"/>
                </a:solidFill>
                <a:latin typeface="Times New Roman" charset="0"/>
              </a:rPr>
              <a:t>Line 29 introduces the </a:t>
            </a:r>
            <a:r>
              <a:rPr lang="en-US" sz="2500">
                <a:solidFill>
                  <a:srgbClr val="0000FF"/>
                </a:solidFill>
                <a:latin typeface="Times New Roman" charset="0"/>
              </a:rPr>
              <a:t>Let query operator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, which allows you to declare a new variable in a LINQ query—usually to create a shorter name for an expression.</a:t>
            </a:r>
          </a:p>
          <a:p>
            <a:pPr eaLnBrk="1" hangingPunct="1">
              <a:lnSpc>
                <a:spcPct val="90000"/>
              </a:lnSpc>
            </a:pPr>
            <a:r>
              <a:rPr lang="en-US" sz="2500">
                <a:solidFill>
                  <a:srgbClr val="000000"/>
                </a:solidFill>
                <a:latin typeface="Times New Roman" charset="0"/>
              </a:rPr>
              <a:t>The variable can be accessed in later statements just like a range variable.</a:t>
            </a:r>
          </a:p>
          <a:p>
            <a:pPr eaLnBrk="1" hangingPunct="1">
              <a:lnSpc>
                <a:spcPct val="90000"/>
              </a:lnSpc>
            </a:pPr>
            <a:r>
              <a:rPr lang="en-US" sz="2500">
                <a:solidFill>
                  <a:srgbClr val="000000"/>
                </a:solidFill>
                <a:latin typeface="Times New Roman" charset="0"/>
              </a:rPr>
              <a:t>The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author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 variable created in the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Let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 clause refers to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book.Author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 sz="2500">
                <a:solidFill>
                  <a:srgbClr val="000000"/>
                </a:solidFill>
                <a:latin typeface="Times New Roman" charset="0"/>
              </a:rPr>
              <a:t>The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Select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 clause (line 31) uses the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author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 and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title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 variables introduced earlier in the query to get the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FirstName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 and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LastName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 of each author from the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Authors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 table and the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Title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 of each book from the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Titles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 table. </a:t>
            </a:r>
          </a:p>
        </p:txBody>
      </p:sp>
      <p:sp>
        <p:nvSpPr>
          <p:cNvPr id="118788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© 1992-2011 by Pearson Education, Inc. All Rights Reserved.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11/15/2015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D5B36-2E40-CD42-B123-8C39078F1BEE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12.7  Retrieving Data from Multiple Tables with LINQ</a:t>
            </a:r>
          </a:p>
        </p:txBody>
      </p:sp>
      <p:sp>
        <p:nvSpPr>
          <p:cNvPr id="86019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>
                <a:solidFill>
                  <a:srgbClr val="000000"/>
                </a:solidFill>
                <a:latin typeface="Times New Roman" charset="0"/>
              </a:rPr>
              <a:t>Organizing Book Titles by Author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solidFill>
                  <a:srgbClr val="000000"/>
                </a:solidFill>
                <a:latin typeface="Times New Roman" charset="0"/>
              </a:rPr>
              <a:t>Most queries return results with data arranged in a relational-style table of rows and columns.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solidFill>
                  <a:srgbClr val="000000"/>
                </a:solidFill>
                <a:latin typeface="Times New Roman" charset="0"/>
              </a:rPr>
              <a:t>The last query (Fig. 12.25, lines 45–51) returns hierarchical results.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solidFill>
                  <a:srgbClr val="000000"/>
                </a:solidFill>
                <a:latin typeface="Times New Roman" charset="0"/>
              </a:rPr>
              <a:t>Each element in the results contains the name of an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Author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and a list of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Title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s that the author wrote.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solidFill>
                  <a:srgbClr val="000000"/>
                </a:solidFill>
                <a:latin typeface="Times New Roman" charset="0"/>
              </a:rPr>
              <a:t>The LINQ query does this by using a nested query in the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Select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clause.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solidFill>
                  <a:srgbClr val="000000"/>
                </a:solidFill>
                <a:latin typeface="Times New Roman" charset="0"/>
              </a:rPr>
              <a:t>The outer query iterates over the authors in the database.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solidFill>
                  <a:srgbClr val="000000"/>
                </a:solidFill>
                <a:latin typeface="Times New Roman" charset="0"/>
              </a:rPr>
              <a:t>The inner query takes a specific author and retrieves all titles that the author worked on.</a:t>
            </a:r>
          </a:p>
        </p:txBody>
      </p:sp>
      <p:sp>
        <p:nvSpPr>
          <p:cNvPr id="119812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© 1992-2011 by Pearson Education, Inc. All Rights Reserved.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11/15/2015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D5B36-2E40-CD42-B123-8C39078F1BEE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12.7  Retrieving Data from Multiple Tables with LINQ</a:t>
            </a:r>
          </a:p>
        </p:txBody>
      </p:sp>
      <p:sp>
        <p:nvSpPr>
          <p:cNvPr id="8704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500">
                <a:solidFill>
                  <a:srgbClr val="000000"/>
                </a:solidFill>
                <a:latin typeface="Times New Roman" charset="0"/>
              </a:rPr>
              <a:t>The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Select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 clause (lines 47–51) creates an anonymous type with two properties: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100">
                <a:solidFill>
                  <a:srgbClr val="000000"/>
                </a:solidFill>
                <a:latin typeface="Times New Roman" charset="0"/>
              </a:rPr>
              <a:t>The property </a:t>
            </a:r>
            <a:r>
              <a:rPr lang="en-US" sz="2100">
                <a:solidFill>
                  <a:srgbClr val="000000"/>
                </a:solidFill>
                <a:latin typeface="Lucida Console" charset="0"/>
              </a:rPr>
              <a:t>Name</a:t>
            </a:r>
            <a:r>
              <a:rPr lang="en-US" sz="2100">
                <a:solidFill>
                  <a:srgbClr val="000000"/>
                </a:solidFill>
                <a:latin typeface="Times New Roman" charset="0"/>
              </a:rPr>
              <a:t> (line 47) combines each author’s name, separating the first and last names by a space.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100">
                <a:solidFill>
                  <a:srgbClr val="000000"/>
                </a:solidFill>
                <a:latin typeface="Times New Roman" charset="0"/>
              </a:rPr>
              <a:t>The property </a:t>
            </a:r>
            <a:r>
              <a:rPr lang="en-US" sz="2100">
                <a:solidFill>
                  <a:srgbClr val="000000"/>
                </a:solidFill>
                <a:latin typeface="Lucida Console" charset="0"/>
              </a:rPr>
              <a:t>Titles</a:t>
            </a:r>
            <a:r>
              <a:rPr lang="en-US" sz="2100">
                <a:solidFill>
                  <a:srgbClr val="000000"/>
                </a:solidFill>
                <a:latin typeface="Times New Roman" charset="0"/>
              </a:rPr>
              <a:t> (line 48) receives the result of the nested query, which returns the </a:t>
            </a:r>
            <a:r>
              <a:rPr lang="en-US" sz="2100">
                <a:solidFill>
                  <a:srgbClr val="000000"/>
                </a:solidFill>
                <a:latin typeface="Lucida Console" charset="0"/>
              </a:rPr>
              <a:t>Title</a:t>
            </a:r>
            <a:r>
              <a:rPr lang="en-US" sz="2100">
                <a:solidFill>
                  <a:srgbClr val="000000"/>
                </a:solidFill>
                <a:latin typeface="Times New Roman" charset="0"/>
              </a:rPr>
              <a:t> of each book written by the current </a:t>
            </a:r>
            <a:r>
              <a:rPr lang="en-US" sz="2100">
                <a:solidFill>
                  <a:srgbClr val="000000"/>
                </a:solidFill>
                <a:latin typeface="Lucida Console" charset="0"/>
              </a:rPr>
              <a:t>author</a:t>
            </a:r>
            <a:r>
              <a:rPr lang="en-US" sz="2100">
                <a:solidFill>
                  <a:srgbClr val="000000"/>
                </a:solidFill>
                <a:latin typeface="Times New Roman" charset="0"/>
              </a:rPr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 sz="2500">
                <a:solidFill>
                  <a:srgbClr val="000000"/>
                </a:solidFill>
                <a:latin typeface="Times New Roman" charset="0"/>
              </a:rPr>
              <a:t>The nested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For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Each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…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Next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 statements (lines 57–67) use the properties of the anonymous type created by the query to output the hierarchical results.</a:t>
            </a:r>
          </a:p>
          <a:p>
            <a:pPr eaLnBrk="1" hangingPunct="1">
              <a:lnSpc>
                <a:spcPct val="90000"/>
              </a:lnSpc>
            </a:pPr>
            <a:r>
              <a:rPr lang="en-US" sz="2500">
                <a:solidFill>
                  <a:srgbClr val="000000"/>
                </a:solidFill>
                <a:latin typeface="Times New Roman" charset="0"/>
              </a:rPr>
              <a:t>The outer loop displays the author’s name and the inner loop displays the titles of all the books written by that author.</a:t>
            </a:r>
          </a:p>
        </p:txBody>
      </p:sp>
      <p:sp>
        <p:nvSpPr>
          <p:cNvPr id="120836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© 1992-2011 by Pearson Education, Inc. All Rights Reserved.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11/15/2015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D5B36-2E40-CD42-B123-8C39078F1BEE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1" descr="vbhtp5_12_Databaseimages_Page_36.png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-134969" y="0"/>
            <a:ext cx="12802122" cy="7772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1859" name="Footer Placeholder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© 1992-2011 by Pearson Education, Inc. All Rights Reserved.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11/15/2015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E176-0564-E345-BBCB-4A4265AAC66E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 descr="vbhtp5_12_Databaseimages_Page_37.png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-228600" y="-76200"/>
            <a:ext cx="12657089" cy="7684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883" name="Footer Placeholder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© 1992-2011 by Pearson Education, Inc. All Rights Reserved.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11/15/2015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E176-0564-E345-BBCB-4A4265AAC66E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12.7  Retrieving Data from Multiple Tables with LINQ</a:t>
            </a:r>
          </a:p>
        </p:txBody>
      </p:sp>
      <p:sp>
        <p:nvSpPr>
          <p:cNvPr id="9011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500">
                <a:solidFill>
                  <a:srgbClr val="000000"/>
                </a:solidFill>
                <a:latin typeface="Times New Roman" charset="0"/>
              </a:rPr>
              <a:t>Notice the duplicate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Title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 identifier in the expression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book.Title.Title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 used in the inner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Order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By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 and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Select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 clauses (lines 50–51).</a:t>
            </a:r>
          </a:p>
          <a:p>
            <a:pPr eaLnBrk="1" hangingPunct="1">
              <a:lnSpc>
                <a:spcPct val="80000"/>
              </a:lnSpc>
            </a:pPr>
            <a:r>
              <a:rPr lang="en-US" sz="2500">
                <a:solidFill>
                  <a:srgbClr val="000000"/>
                </a:solidFill>
                <a:latin typeface="Times New Roman" charset="0"/>
              </a:rPr>
              <a:t>This is due to the database having a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Title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 column in the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Titles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 table, and is another example of following foreign-key relationships.</a:t>
            </a:r>
          </a:p>
          <a:p>
            <a:pPr eaLnBrk="1" hangingPunct="1">
              <a:lnSpc>
                <a:spcPct val="80000"/>
              </a:lnSpc>
            </a:pPr>
            <a:r>
              <a:rPr lang="en-US" sz="2500">
                <a:solidFill>
                  <a:srgbClr val="000000"/>
                </a:solidFill>
                <a:latin typeface="Times New Roman" charset="0"/>
              </a:rPr>
              <a:t>The range variable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book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 iterates over the rows of the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AuthorISBN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 for the current author’s books.</a:t>
            </a:r>
          </a:p>
          <a:p>
            <a:pPr eaLnBrk="1" hangingPunct="1">
              <a:lnSpc>
                <a:spcPct val="80000"/>
              </a:lnSpc>
            </a:pPr>
            <a:r>
              <a:rPr lang="en-US" sz="2500">
                <a:solidFill>
                  <a:srgbClr val="000000"/>
                </a:solidFill>
                <a:latin typeface="Times New Roman" charset="0"/>
              </a:rPr>
              <a:t>Each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book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’s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Title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 property contains the corresponding row from the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Titles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 table for that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book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en-US" sz="2500">
                <a:solidFill>
                  <a:srgbClr val="000000"/>
                </a:solidFill>
                <a:latin typeface="Times New Roman" charset="0"/>
              </a:rPr>
              <a:t>The second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Title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 in the expression returns the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Title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 column (the title of the book) from that row of the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Titles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.</a:t>
            </a:r>
          </a:p>
        </p:txBody>
      </p:sp>
      <p:sp>
        <p:nvSpPr>
          <p:cNvPr id="123908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© 1992-2011 by Pearson Education, Inc. All Rights Reserved.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11/15/2015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D5B36-2E40-CD42-B123-8C39078F1BEE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12.7  Retrieving Data from Multiple Tables with LINQ</a:t>
            </a:r>
          </a:p>
        </p:txBody>
      </p:sp>
      <p:sp>
        <p:nvSpPr>
          <p:cNvPr id="75779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rgbClr val="000000"/>
                </a:solidFill>
                <a:latin typeface="Times New Roman" charset="0"/>
              </a:rPr>
              <a:t>Creating the </a:t>
            </a:r>
            <a:r>
              <a:rPr lang="en-US" dirty="0" err="1">
                <a:solidFill>
                  <a:srgbClr val="000000"/>
                </a:solidFill>
                <a:latin typeface="Lucida Console" charset="0"/>
              </a:rPr>
              <a:t>BooksDataContext</a:t>
            </a:r>
            <a:endParaRPr lang="en-US" dirty="0">
              <a:solidFill>
                <a:srgbClr val="000000"/>
              </a:solidFill>
              <a:latin typeface="Lucida Console" charset="0"/>
            </a:endParaRPr>
          </a:p>
          <a:p>
            <a:pPr lvl="1" eaLnBrk="1" hangingPunct="1"/>
            <a:r>
              <a:rPr lang="en-US" dirty="0">
                <a:solidFill>
                  <a:srgbClr val="000000"/>
                </a:solidFill>
                <a:latin typeface="Times New Roman" charset="0"/>
              </a:rPr>
              <a:t>The code combines data from the three tables in the </a:t>
            </a:r>
            <a:r>
              <a:rPr lang="en-US" dirty="0">
                <a:solidFill>
                  <a:srgbClr val="000000"/>
                </a:solidFill>
                <a:latin typeface="Lucida Console" charset="0"/>
              </a:rPr>
              <a:t>Books</a:t>
            </a:r>
            <a:r>
              <a:rPr lang="en-US" dirty="0">
                <a:solidFill>
                  <a:srgbClr val="000000"/>
                </a:solidFill>
                <a:latin typeface="Times New Roman" charset="0"/>
              </a:rPr>
              <a:t> database and displays the relationships between the book titles and authors in three different ways.</a:t>
            </a:r>
          </a:p>
          <a:p>
            <a:pPr lvl="1" eaLnBrk="1" hangingPunct="1"/>
            <a:r>
              <a:rPr lang="en-US" dirty="0">
                <a:solidFill>
                  <a:srgbClr val="000000"/>
                </a:solidFill>
                <a:latin typeface="Times New Roman" charset="0"/>
              </a:rPr>
              <a:t>It uses LINQ to SQL classes that have been created using the same steps as the</a:t>
            </a:r>
            <a:r>
              <a:rPr lang="en-US" dirty="0" smtClean="0">
                <a:solidFill>
                  <a:srgbClr val="000000"/>
                </a:solidFill>
                <a:latin typeface="Times New Roman" charset="0"/>
              </a:rPr>
              <a:t> previous example.</a:t>
            </a:r>
            <a:endParaRPr lang="en-US" dirty="0">
              <a:solidFill>
                <a:srgbClr val="000000"/>
              </a:solidFill>
              <a:latin typeface="Times New Roman" charset="0"/>
            </a:endParaRPr>
          </a:p>
          <a:p>
            <a:pPr lvl="1" eaLnBrk="1" hangingPunct="1"/>
            <a:r>
              <a:rPr lang="en-US" dirty="0">
                <a:solidFill>
                  <a:srgbClr val="000000"/>
                </a:solidFill>
                <a:latin typeface="Times New Roman" charset="0"/>
              </a:rPr>
              <a:t>As in previous examples, the </a:t>
            </a:r>
            <a:r>
              <a:rPr lang="en-US" dirty="0" err="1">
                <a:solidFill>
                  <a:srgbClr val="000000"/>
                </a:solidFill>
                <a:latin typeface="Lucida Console" charset="0"/>
              </a:rPr>
              <a:t>BooksDataContext</a:t>
            </a:r>
            <a:r>
              <a:rPr lang="en-US" dirty="0">
                <a:solidFill>
                  <a:srgbClr val="000000"/>
                </a:solidFill>
                <a:latin typeface="Times New Roman" charset="0"/>
              </a:rPr>
              <a:t> object (Fig. 12.22, line 7) allows the program to interact with the database.</a:t>
            </a:r>
          </a:p>
        </p:txBody>
      </p:sp>
      <p:sp>
        <p:nvSpPr>
          <p:cNvPr id="109572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© 1992-2011 by Pearson Education, Inc. All Rights Reserved.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11/15/2015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D5B36-2E40-CD42-B123-8C39078F1BE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1" descr="vbhtp5_12_Databaseimages_Page_33.png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0" y="652463"/>
            <a:ext cx="10058400" cy="673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0595" name="Footer Placeholder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© 1992-2011 by Pearson Education, Inc. All Rights Reserved.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11/15/2015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E176-0564-E345-BBCB-4A4265AAC66E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12.7  Retrieving Data from Multiple Tables with LINQ</a:t>
            </a:r>
          </a:p>
        </p:txBody>
      </p:sp>
      <p:sp>
        <p:nvSpPr>
          <p:cNvPr id="7782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>
                <a:solidFill>
                  <a:srgbClr val="000000"/>
                </a:solidFill>
                <a:latin typeface="Times New Roman" charset="0"/>
              </a:rPr>
              <a:t>Combining Author Names with the ISBNs of the Books They’ve Written</a:t>
            </a:r>
          </a:p>
          <a:p>
            <a:pPr lvl="1" eaLnBrk="1" hangingPunct="1"/>
            <a:r>
              <a:rPr lang="en-US">
                <a:solidFill>
                  <a:srgbClr val="000000"/>
                </a:solidFill>
                <a:latin typeface="Times New Roman" charset="0"/>
              </a:rPr>
              <a:t>The first query (Fig. 12.23, lines 11–14) joins data from two tables and returns a list of author names and the ISBNs representing the books they’ve written, sorted by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LastName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then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FirstName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.</a:t>
            </a:r>
          </a:p>
          <a:p>
            <a:pPr lvl="1" eaLnBrk="1" hangingPunct="1"/>
            <a:r>
              <a:rPr lang="en-US">
                <a:solidFill>
                  <a:srgbClr val="000000"/>
                </a:solidFill>
                <a:latin typeface="Times New Roman" charset="0"/>
              </a:rPr>
              <a:t>The query takes advantage of the properties that LINQ to SQL creates based on foreign-key relationships between the database’s tables.</a:t>
            </a:r>
          </a:p>
          <a:p>
            <a:pPr lvl="1" eaLnBrk="1" hangingPunct="1"/>
            <a:r>
              <a:rPr lang="en-US">
                <a:solidFill>
                  <a:srgbClr val="000000"/>
                </a:solidFill>
                <a:latin typeface="Times New Roman" charset="0"/>
              </a:rPr>
              <a:t>These properties enable you to easily combine data from related rows in multiple tables.</a:t>
            </a:r>
          </a:p>
        </p:txBody>
      </p:sp>
      <p:sp>
        <p:nvSpPr>
          <p:cNvPr id="111620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© 1992-2011 by Pearson Education, Inc. All Rights Reserved.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11/15/2015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D5B36-2E40-CD42-B123-8C39078F1BE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1" descr="vbhtp5_12_Databaseimages_Page_34.png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-228600" y="652463"/>
            <a:ext cx="11662523" cy="658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43" name="Footer Placeholder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© 1992-2011 by Pearson Education, Inc. All Rights Reserved.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11/15/2015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E176-0564-E345-BBCB-4A4265AAC66E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12.7  Retrieving Data from Multiple Tables with LINQ</a:t>
            </a:r>
          </a:p>
        </p:txBody>
      </p:sp>
      <p:sp>
        <p:nvSpPr>
          <p:cNvPr id="7987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>
                <a:solidFill>
                  <a:srgbClr val="000000"/>
                </a:solidFill>
                <a:latin typeface="Times New Roman" charset="0"/>
              </a:rPr>
              <a:t>The first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From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clause (line 11) gets one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author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from the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Authors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table.</a:t>
            </a:r>
          </a:p>
          <a:p>
            <a:pPr eaLnBrk="1" hangingPunct="1"/>
            <a:r>
              <a:rPr lang="en-US">
                <a:solidFill>
                  <a:srgbClr val="000000"/>
                </a:solidFill>
                <a:latin typeface="Times New Roman" charset="0"/>
              </a:rPr>
              <a:t>The second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From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clause (line 12) uses the generated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AuthorISBNs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property of the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Author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class to get only the rows in the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AuthorISBN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table that link to the current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author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—that is, the ones that have the same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AuthorID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as the current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author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.</a:t>
            </a:r>
          </a:p>
        </p:txBody>
      </p:sp>
      <p:sp>
        <p:nvSpPr>
          <p:cNvPr id="113668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© 1992-2011 by Pearson Education, Inc. All Rights Reserved.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11/15/2015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D5B36-2E40-CD42-B123-8C39078F1BE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12.7  Retrieving Data from Multiple Tables with LINQ</a:t>
            </a:r>
          </a:p>
        </p:txBody>
      </p:sp>
      <p:sp>
        <p:nvSpPr>
          <p:cNvPr id="80899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>
                <a:solidFill>
                  <a:srgbClr val="000000"/>
                </a:solidFill>
                <a:latin typeface="Times New Roman" charset="0"/>
              </a:rPr>
              <a:t>The combined result of the two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From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clauses is a collection of all the authors and the ISBNs of the books they’ve authored.</a:t>
            </a:r>
          </a:p>
          <a:p>
            <a:pPr eaLnBrk="1" hangingPunct="1"/>
            <a:r>
              <a:rPr lang="en-US">
                <a:solidFill>
                  <a:srgbClr val="000000"/>
                </a:solidFill>
                <a:latin typeface="Times New Roman" charset="0"/>
              </a:rPr>
              <a:t>The two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From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clauses introduce two range variables into the scope of this query—other clauses can access both range variables to combine data from multiple tables.</a:t>
            </a:r>
          </a:p>
          <a:p>
            <a:pPr eaLnBrk="1" hangingPunct="1"/>
            <a:r>
              <a:rPr lang="en-US">
                <a:solidFill>
                  <a:srgbClr val="000000"/>
                </a:solidFill>
                <a:latin typeface="Times New Roman" charset="0"/>
              </a:rPr>
              <a:t>Line 14 combines the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FirstName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and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LastName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of an author from the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Authors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table with a corresponding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ISBN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from the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AuthorISBNs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table. </a:t>
            </a:r>
          </a:p>
        </p:txBody>
      </p:sp>
      <p:sp>
        <p:nvSpPr>
          <p:cNvPr id="114692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© 1992-2011 by Pearson Education, Inc. All Rights Reserved.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11/15/2015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D5B36-2E40-CD42-B123-8C39078F1BE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12.7  Retrieving Data from Multiple Tables with LINQ</a:t>
            </a:r>
          </a:p>
        </p:txBody>
      </p:sp>
      <p:sp>
        <p:nvSpPr>
          <p:cNvPr id="8192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>
                <a:solidFill>
                  <a:srgbClr val="000000"/>
                </a:solidFill>
                <a:latin typeface="Times New Roman" charset="0"/>
              </a:rPr>
              <a:t>Combining Author Names with the Titles of the Books They’ve Written</a:t>
            </a:r>
          </a:p>
          <a:p>
            <a:pPr lvl="1" eaLnBrk="1" hangingPunct="1"/>
            <a:r>
              <a:rPr lang="en-US">
                <a:solidFill>
                  <a:srgbClr val="000000"/>
                </a:solidFill>
                <a:latin typeface="Times New Roman" charset="0"/>
              </a:rPr>
              <a:t>The second query (Fig. 12.24, lines 27–31) gives similar output, but uses the foreign-key relationships to go one step further and get the actual title of each book that an author wrote.</a:t>
            </a:r>
          </a:p>
          <a:p>
            <a:pPr lvl="1" eaLnBrk="1" hangingPunct="1"/>
            <a:r>
              <a:rPr lang="en-US">
                <a:solidFill>
                  <a:srgbClr val="000000"/>
                </a:solidFill>
                <a:latin typeface="Times New Roman" charset="0"/>
              </a:rPr>
              <a:t>The first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From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clause (line 27) gets one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title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from the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Titles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table.</a:t>
            </a:r>
          </a:p>
        </p:txBody>
      </p:sp>
      <p:sp>
        <p:nvSpPr>
          <p:cNvPr id="115716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© 1992-2011 by Pearson Education, Inc. All Rights Reserved.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11/15/2015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D5B36-2E40-CD42-B123-8C39078F1BEE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" name="Picture 1" descr="vbhtp5_12_Databaseimages_Page_12.png"/>
          <p:cNvPicPr>
            <a:picLocks noGrp="1" noChangeAspect="1"/>
          </p:cNvPicPr>
          <p:nvPr isPhoto="1"/>
        </p:nvPicPr>
        <p:blipFill>
          <a:blip r:embed="rId2" cstate="print"/>
          <a:srcRect l="7476" t="7210" r="21650" b="65551"/>
          <a:stretch>
            <a:fillRect/>
          </a:stretch>
        </p:blipFill>
        <p:spPr bwMode="auto">
          <a:xfrm>
            <a:off x="611560" y="4380384"/>
            <a:ext cx="8332354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12.7  Retrieving Data from Multiple Tables with LINQ</a:t>
            </a:r>
          </a:p>
        </p:txBody>
      </p:sp>
      <p:sp>
        <p:nvSpPr>
          <p:cNvPr id="8294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>
                <a:solidFill>
                  <a:srgbClr val="000000"/>
                </a:solidFill>
                <a:latin typeface="Times New Roman" charset="0"/>
              </a:rPr>
              <a:t>The second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From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clause (line 28) uses the generated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AuthorISBNs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property of the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Title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class to get only the rows in the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AuthorISBN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table that link to the current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title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—that is, the ones that have the same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ISBN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as the current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title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>
                <a:solidFill>
                  <a:srgbClr val="000000"/>
                </a:solidFill>
                <a:latin typeface="Times New Roman" charset="0"/>
              </a:rPr>
              <a:t>Each of those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book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objects contains an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Author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property that represents the foreign-key relationship between the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AuthorISBNs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table and the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Authors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table.</a:t>
            </a:r>
          </a:p>
          <a:p>
            <a:pPr eaLnBrk="1" hangingPunct="1">
              <a:lnSpc>
                <a:spcPct val="90000"/>
              </a:lnSpc>
            </a:pPr>
            <a:r>
              <a:rPr lang="en-US">
                <a:solidFill>
                  <a:srgbClr val="000000"/>
                </a:solidFill>
                <a:latin typeface="Times New Roman" charset="0"/>
              </a:rPr>
              <a:t>This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Author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property gives us access to the names of the authors for the current book.</a:t>
            </a:r>
          </a:p>
        </p:txBody>
      </p:sp>
      <p:sp>
        <p:nvSpPr>
          <p:cNvPr id="116740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© 1992-2011 by Pearson Education, Inc. All Rights Reserved.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11/15/2015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D5B36-2E40-CD42-B123-8C39078F1BE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ＭＳ 明朝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Origin.thmx</Template>
  <TotalTime>1380</TotalTime>
  <Words>895</Words>
  <Application>Microsoft Office PowerPoint</Application>
  <PresentationFormat>On-screen Show (4:3)</PresentationFormat>
  <Paragraphs>100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Arial</vt:lpstr>
      <vt:lpstr>Bookman Old Style</vt:lpstr>
      <vt:lpstr>Calibri</vt:lpstr>
      <vt:lpstr>Gill Sans MT</vt:lpstr>
      <vt:lpstr>Lucida Console</vt:lpstr>
      <vt:lpstr>Times New Roman</vt:lpstr>
      <vt:lpstr>Wingdings</vt:lpstr>
      <vt:lpstr>Wingdings 3</vt:lpstr>
      <vt:lpstr>Origin</vt:lpstr>
      <vt:lpstr>LINQ to DATABASE-2</vt:lpstr>
      <vt:lpstr>12.7  Retrieving Data from Multiple Tables with LINQ</vt:lpstr>
      <vt:lpstr>PowerPoint Presentation</vt:lpstr>
      <vt:lpstr>12.7  Retrieving Data from Multiple Tables with LINQ</vt:lpstr>
      <vt:lpstr>PowerPoint Presentation</vt:lpstr>
      <vt:lpstr>12.7  Retrieving Data from Multiple Tables with LINQ</vt:lpstr>
      <vt:lpstr>12.7  Retrieving Data from Multiple Tables with LINQ</vt:lpstr>
      <vt:lpstr>12.7  Retrieving Data from Multiple Tables with LINQ</vt:lpstr>
      <vt:lpstr>12.7  Retrieving Data from Multiple Tables with LINQ</vt:lpstr>
      <vt:lpstr>PowerPoint Presentation</vt:lpstr>
      <vt:lpstr>12.7  Retrieving Data from Multiple Tables with LINQ</vt:lpstr>
      <vt:lpstr>12.7  Retrieving Data from Multiple Tables with LINQ</vt:lpstr>
      <vt:lpstr>12.7  Retrieving Data from Multiple Tables with LINQ</vt:lpstr>
      <vt:lpstr>PowerPoint Presentation</vt:lpstr>
      <vt:lpstr>PowerPoint Presentation</vt:lpstr>
      <vt:lpstr>12.7  Retrieving Data from Multiple Tables with LINQ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LINQ to DATABASE-2</dc:title>
  <dc:creator>Mac</dc:creator>
  <cp:lastModifiedBy>Ashwaq</cp:lastModifiedBy>
  <cp:revision>9</cp:revision>
  <dcterms:created xsi:type="dcterms:W3CDTF">2013-09-28T15:21:44Z</dcterms:created>
  <dcterms:modified xsi:type="dcterms:W3CDTF">2015-11-16T08:25:23Z</dcterms:modified>
</cp:coreProperties>
</file>