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7" r:id="rId3"/>
    <p:sldId id="258" r:id="rId4"/>
    <p:sldId id="259" r:id="rId5"/>
    <p:sldId id="261" r:id="rId6"/>
    <p:sldId id="262" r:id="rId7"/>
    <p:sldId id="265" r:id="rId8"/>
    <p:sldId id="263" r:id="rId9"/>
    <p:sldId id="264" r:id="rId10"/>
    <p:sldId id="266" r:id="rId11"/>
    <p:sldId id="273" r:id="rId12"/>
    <p:sldId id="274" r:id="rId13"/>
    <p:sldId id="267" r:id="rId14"/>
    <p:sldId id="268" r:id="rId15"/>
    <p:sldId id="269" r:id="rId16"/>
    <p:sldId id="270" r:id="rId17"/>
    <p:sldId id="271" r:id="rId18"/>
    <p:sldId id="272" r:id="rId19"/>
    <p:sldId id="275"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048" units="cm"/>
          <inkml:channel name="Y" type="integer" max="768" units="cm"/>
        </inkml:traceFormat>
        <inkml:channelProperties>
          <inkml:channelProperty channel="X" name="resolution" value="56.7313" units="1/cm"/>
          <inkml:channelProperty channel="Y" name="resolution" value="28.33948" units="1/cm"/>
        </inkml:channelProperties>
      </inkml:inkSource>
      <inkml:timestamp xml:id="ts0" timeString="2014-11-23T05:35:39.075"/>
    </inkml:context>
    <inkml:brush xml:id="br0">
      <inkml:brushProperty name="width" value="0.05292" units="cm"/>
      <inkml:brushProperty name="height" value="0.05292" units="cm"/>
      <inkml:brushProperty name="color" value="#0000FF"/>
    </inkml:brush>
  </inkml:definitions>
  <inkml:trace contextRef="#ctx0" brushRef="#br0">7491 18579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8BBD44D-355A-45D3-979F-2FA139D61545}" type="datetimeFigureOut">
              <a:rPr lang="ar-SA" smtClean="0"/>
              <a:t>26/07/38</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4F6BFAA-1453-41C2-98F4-48FC5188B475}" type="slidenum">
              <a:rPr lang="ar-SA" smtClean="0"/>
              <a:t>‹#›</a:t>
            </a:fld>
            <a:endParaRPr lang="ar-SA"/>
          </a:p>
        </p:txBody>
      </p:sp>
    </p:spTree>
    <p:extLst>
      <p:ext uri="{BB962C8B-B14F-4D97-AF65-F5344CB8AC3E}">
        <p14:creationId xmlns:p14="http://schemas.microsoft.com/office/powerpoint/2010/main" val="332950151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874A5AD-B308-45BA-AFB5-F2B78FE21FFD}" type="uaqdatetime1">
              <a:rPr lang="ar-SA" smtClean="0"/>
              <a:t>25/07/38</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DD5CFB-06DB-45D1-B50C-9689CE809433}" type="uaqdatetime1">
              <a:rPr lang="ar-SA" smtClean="0"/>
              <a:t>25/07/38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CBCEEAC-AC48-497D-8C30-2C485F45BB66}"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0E85CB-B129-4EF5-A8C7-76599733E83C}" type="uaqdatetime1">
              <a:rPr lang="ar-SA" smtClean="0"/>
              <a:t>25/07/38</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27A9C88-2DC1-41E2-B53D-2C4E55783E64}" type="uaqdatetime1">
              <a:rPr lang="ar-SA" smtClean="0"/>
              <a:t>25/07/38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CBCEEAC-AC48-497D-8C30-2C485F45BB66}"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D1435E6B-C105-445F-BB7B-14D13118D4D9}" type="uaqdatetime1">
              <a:rPr lang="ar-SA" smtClean="0"/>
              <a:t>25/07/38</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3DE37A2-3AC6-4B1B-BD5F-B2BF1F09B018}" type="uaqdatetime1">
              <a:rPr lang="ar-SA" smtClean="0"/>
              <a:t>25/07/38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ADE4156-E5C6-4F56-B894-8826B1EB030B}" type="uaqdatetime1">
              <a:rPr lang="ar-SA" smtClean="0"/>
              <a:t>25/07/38</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CBCEEAC-AC48-497D-8C30-2C485F45BB66}"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E40133-B85B-4AA1-9606-B10953B677EA}" type="uaqdatetime1">
              <a:rPr lang="ar-SA" smtClean="0"/>
              <a:t>25/07/38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CBCEEAC-AC48-497D-8C30-2C485F45BB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D94BBFC-4538-4151-A3F1-4C9B5874F24F}" type="uaqdatetime1">
              <a:rPr lang="ar-SA" smtClean="0"/>
              <a:t>25/07/38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CBCEEAC-AC48-497D-8C30-2C485F45BB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AF5E982-5304-46A8-9D98-C635C4F1D681}" type="uaqdatetime1">
              <a:rPr lang="ar-SA" smtClean="0"/>
              <a:t>25/07/38</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CBCEEAC-AC48-497D-8C30-2C485F45BB66}"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110F2BB-BA1D-4605-8FE4-68B14671ACEF}" type="uaqdatetime1">
              <a:rPr lang="ar-SA" smtClean="0"/>
              <a:t>25/07/38</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5375442-243B-4976-987B-03419893C8CE}" type="uaqdatetime1">
              <a:rPr lang="ar-SA" smtClean="0"/>
              <a:t>25/07/38</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CBCEEAC-AC48-497D-8C30-2C485F45BB66}"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a:p>
        </p:txBody>
      </p:sp>
      <p:sp>
        <p:nvSpPr>
          <p:cNvPr id="2" name="Title 1"/>
          <p:cNvSpPr>
            <a:spLocks noGrp="1"/>
          </p:cNvSpPr>
          <p:nvPr>
            <p:ph type="ctrTitle"/>
          </p:nvPr>
        </p:nvSpPr>
        <p:spPr/>
        <p:txBody>
          <a:bodyPr/>
          <a:lstStyle/>
          <a:p>
            <a:r>
              <a:rPr lang="en-US" dirty="0" smtClean="0"/>
              <a:t>Graphics and Multimedia</a:t>
            </a:r>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a:t>
            </a:fld>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marL="609600" indent="-609600" algn="l" rtl="0">
              <a:lnSpc>
                <a:spcPct val="90000"/>
              </a:lnSpc>
            </a:pPr>
            <a:r>
              <a:rPr lang="en-US" sz="2800" dirty="0" smtClean="0"/>
              <a:t>When displaying graphical information on a control, we need to:</a:t>
            </a:r>
          </a:p>
          <a:p>
            <a:pPr marL="1371600" lvl="2" indent="-457200" algn="l" rtl="0">
              <a:lnSpc>
                <a:spcPct val="90000"/>
              </a:lnSpc>
              <a:buFont typeface="Arial" pitchFamily="34" charset="0"/>
              <a:buAutoNum type="arabicPeriod"/>
            </a:pPr>
            <a:r>
              <a:rPr lang="en-US" dirty="0" smtClean="0"/>
              <a:t>Access </a:t>
            </a:r>
            <a:r>
              <a:rPr lang="en-US" b="1" dirty="0" smtClean="0"/>
              <a:t>Graphics object</a:t>
            </a:r>
            <a:r>
              <a:rPr lang="en-US" dirty="0" smtClean="0"/>
              <a:t> of the control.</a:t>
            </a:r>
          </a:p>
          <a:p>
            <a:pPr marL="1371600" lvl="2" indent="-457200" algn="l" rtl="0">
              <a:lnSpc>
                <a:spcPct val="90000"/>
              </a:lnSpc>
              <a:buFont typeface="Arial" pitchFamily="34" charset="0"/>
              <a:buAutoNum type="arabicPeriod"/>
            </a:pPr>
            <a:r>
              <a:rPr lang="en-US" dirty="0" smtClean="0"/>
              <a:t>Then, use Graphics object to draw shapes and strings on the control.</a:t>
            </a:r>
          </a:p>
          <a:p>
            <a:pPr marL="1371600" lvl="2" indent="-457200" algn="l" rtl="0">
              <a:lnSpc>
                <a:spcPct val="90000"/>
              </a:lnSpc>
              <a:buFont typeface="Arial" pitchFamily="34" charset="0"/>
              <a:buAutoNum type="arabicPeriod"/>
            </a:pPr>
            <a:endParaRPr lang="en-US" dirty="0" smtClean="0"/>
          </a:p>
          <a:p>
            <a:pPr marL="609600" indent="-609600" algn="l" rtl="0">
              <a:lnSpc>
                <a:spcPct val="90000"/>
              </a:lnSpc>
            </a:pPr>
            <a:r>
              <a:rPr lang="en-US" sz="2800" dirty="0" smtClean="0"/>
              <a:t>Graphics object Can be accessed in 2 ways:</a:t>
            </a:r>
          </a:p>
          <a:p>
            <a:pPr marL="1371600" lvl="2" indent="-457200" algn="l" rtl="0">
              <a:lnSpc>
                <a:spcPct val="90000"/>
              </a:lnSpc>
              <a:buFont typeface="Arial" pitchFamily="34" charset="0"/>
              <a:buAutoNum type="arabicPeriod"/>
            </a:pPr>
            <a:r>
              <a:rPr lang="en-US" dirty="0" smtClean="0"/>
              <a:t>By overriding  </a:t>
            </a:r>
            <a:r>
              <a:rPr lang="en-US" b="1" dirty="0" err="1" smtClean="0"/>
              <a:t>OnPaint</a:t>
            </a:r>
            <a:r>
              <a:rPr lang="en-US" b="1" dirty="0" smtClean="0"/>
              <a:t>()</a:t>
            </a:r>
            <a:r>
              <a:rPr lang="en-US" dirty="0" smtClean="0"/>
              <a:t> method to retrieve a </a:t>
            </a:r>
            <a:r>
              <a:rPr lang="en-US" b="1" dirty="0" smtClean="0"/>
              <a:t>Graphics </a:t>
            </a:r>
            <a:r>
              <a:rPr lang="en-US" dirty="0" smtClean="0"/>
              <a:t>object from argument </a:t>
            </a:r>
            <a:r>
              <a:rPr lang="en-US" b="1" dirty="0" err="1" smtClean="0"/>
              <a:t>PaintEventArgs</a:t>
            </a:r>
            <a:endParaRPr lang="en-US" dirty="0" smtClean="0"/>
          </a:p>
          <a:p>
            <a:pPr marL="1371600" lvl="2" indent="-457200" algn="l" rtl="0">
              <a:lnSpc>
                <a:spcPct val="90000"/>
              </a:lnSpc>
              <a:buFont typeface="Arial" pitchFamily="34" charset="0"/>
              <a:buAutoNum type="arabicPeriod"/>
            </a:pPr>
            <a:r>
              <a:rPr lang="en-US" dirty="0" smtClean="0"/>
              <a:t>Create a new Graphics object associated with the appropriate surface. </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10</a:t>
            </a:fld>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algn="l" rtl="0">
              <a:lnSpc>
                <a:spcPct val="80000"/>
              </a:lnSpc>
              <a:buNone/>
            </a:pPr>
            <a:r>
              <a:rPr lang="en-US" sz="2400" b="1" dirty="0" smtClean="0"/>
              <a:t>1-Overriding  </a:t>
            </a:r>
            <a:r>
              <a:rPr lang="en-US" sz="2400" b="1" dirty="0" err="1" smtClean="0"/>
              <a:t>OnPaint</a:t>
            </a:r>
            <a:r>
              <a:rPr lang="en-US" sz="2400" b="1" dirty="0" smtClean="0"/>
              <a:t>() :</a:t>
            </a:r>
          </a:p>
          <a:p>
            <a:pPr lvl="1" algn="l" rtl="0">
              <a:lnSpc>
                <a:spcPct val="80000"/>
              </a:lnSpc>
              <a:buNone/>
            </a:pPr>
            <a:r>
              <a:rPr lang="en-US" sz="1800" dirty="0" smtClean="0">
                <a:solidFill>
                  <a:schemeClr val="accent1"/>
                </a:solidFill>
              </a:rPr>
              <a:t>Protected Overrides Sub</a:t>
            </a:r>
            <a:r>
              <a:rPr lang="en-US" sz="1800" dirty="0" smtClean="0"/>
              <a:t> </a:t>
            </a:r>
            <a:r>
              <a:rPr lang="en-US" sz="1800" dirty="0" err="1" smtClean="0"/>
              <a:t>OnPaint</a:t>
            </a:r>
            <a:r>
              <a:rPr lang="en-US" sz="1800" dirty="0" smtClean="0"/>
              <a:t>(</a:t>
            </a:r>
            <a:r>
              <a:rPr lang="en-US" sz="1800" dirty="0" err="1" smtClean="0">
                <a:solidFill>
                  <a:schemeClr val="accent1"/>
                </a:solidFill>
              </a:rPr>
              <a:t>ByVal</a:t>
            </a:r>
            <a:r>
              <a:rPr lang="en-US" sz="1800" dirty="0" smtClean="0">
                <a:solidFill>
                  <a:schemeClr val="accent1"/>
                </a:solidFill>
              </a:rPr>
              <a:t> </a:t>
            </a:r>
            <a:r>
              <a:rPr lang="en-US" sz="1800" dirty="0" smtClean="0"/>
              <a:t>e As </a:t>
            </a:r>
            <a:r>
              <a:rPr lang="en-US" sz="1800" dirty="0" err="1" smtClean="0">
                <a:solidFill>
                  <a:schemeClr val="accent1"/>
                </a:solidFill>
              </a:rPr>
              <a:t>PaintEventArgs</a:t>
            </a:r>
            <a:r>
              <a:rPr lang="en-US" sz="1800" dirty="0" smtClean="0"/>
              <a:t>)</a:t>
            </a:r>
          </a:p>
          <a:p>
            <a:pPr lvl="1" algn="l" rtl="0">
              <a:lnSpc>
                <a:spcPct val="80000"/>
              </a:lnSpc>
              <a:buNone/>
            </a:pPr>
            <a:endParaRPr lang="en-US" sz="1800" dirty="0" smtClean="0">
              <a:solidFill>
                <a:schemeClr val="accent1"/>
              </a:solidFill>
            </a:endParaRPr>
          </a:p>
          <a:p>
            <a:pPr lvl="1" algn="l" rtl="0">
              <a:lnSpc>
                <a:spcPct val="80000"/>
              </a:lnSpc>
              <a:buNone/>
            </a:pPr>
            <a:r>
              <a:rPr lang="en-US" sz="1800" dirty="0" smtClean="0">
                <a:solidFill>
                  <a:srgbClr val="00CC66"/>
                </a:solidFill>
              </a:rPr>
              <a:t>‘ extract the Graphics object from the </a:t>
            </a:r>
            <a:r>
              <a:rPr lang="en-US" sz="1800" dirty="0" err="1" smtClean="0">
                <a:solidFill>
                  <a:srgbClr val="00CC66"/>
                </a:solidFill>
              </a:rPr>
              <a:t>PaintEventArgs</a:t>
            </a:r>
            <a:r>
              <a:rPr lang="en-US" sz="1800" dirty="0" smtClean="0">
                <a:solidFill>
                  <a:srgbClr val="00CC66"/>
                </a:solidFill>
              </a:rPr>
              <a:t> argument:</a:t>
            </a:r>
          </a:p>
          <a:p>
            <a:pPr lvl="1" algn="l" rtl="0">
              <a:lnSpc>
                <a:spcPct val="80000"/>
              </a:lnSpc>
              <a:buNone/>
            </a:pPr>
            <a:r>
              <a:rPr lang="en-US" sz="1800" dirty="0" smtClean="0">
                <a:solidFill>
                  <a:schemeClr val="accent1"/>
                </a:solidFill>
              </a:rPr>
              <a:t>Dim</a:t>
            </a:r>
            <a:r>
              <a:rPr lang="en-US" sz="1800" dirty="0" smtClean="0"/>
              <a:t> </a:t>
            </a:r>
            <a:r>
              <a:rPr lang="en-US" sz="1800" dirty="0" err="1" smtClean="0"/>
              <a:t>graphicsObject</a:t>
            </a:r>
            <a:r>
              <a:rPr lang="en-US" sz="1800" dirty="0" smtClean="0"/>
              <a:t> </a:t>
            </a:r>
            <a:r>
              <a:rPr lang="en-US" sz="1800" dirty="0" smtClean="0">
                <a:solidFill>
                  <a:schemeClr val="accent1"/>
                </a:solidFill>
              </a:rPr>
              <a:t>As</a:t>
            </a:r>
            <a:r>
              <a:rPr lang="en-US" sz="1800" dirty="0" smtClean="0"/>
              <a:t> Graphics = </a:t>
            </a:r>
            <a:r>
              <a:rPr lang="en-US" sz="1800" dirty="0" err="1" smtClean="0"/>
              <a:t>e.Graphics</a:t>
            </a:r>
            <a:endParaRPr lang="en-US" sz="1800" dirty="0" smtClean="0"/>
          </a:p>
          <a:p>
            <a:pPr lvl="1" algn="l" rtl="0">
              <a:lnSpc>
                <a:spcPct val="80000"/>
              </a:lnSpc>
              <a:buNone/>
            </a:pPr>
            <a:endParaRPr lang="en-US" sz="1800" dirty="0" smtClean="0"/>
          </a:p>
          <a:p>
            <a:pPr algn="l" rtl="0">
              <a:lnSpc>
                <a:spcPct val="80000"/>
              </a:lnSpc>
            </a:pPr>
            <a:r>
              <a:rPr lang="en-US" sz="2400" dirty="0" smtClean="0"/>
              <a:t>Calling the </a:t>
            </a:r>
            <a:r>
              <a:rPr lang="en-US" sz="2400" b="1" dirty="0" err="1" smtClean="0"/>
              <a:t>OnPaint</a:t>
            </a:r>
            <a:r>
              <a:rPr lang="en-US" sz="2400" dirty="0" smtClean="0"/>
              <a:t> method raises the </a:t>
            </a:r>
            <a:r>
              <a:rPr lang="en-US" sz="2400" b="1" dirty="0" smtClean="0"/>
              <a:t>Paint</a:t>
            </a:r>
            <a:r>
              <a:rPr lang="en-US" sz="2400" dirty="0" smtClean="0"/>
              <a:t> event.</a:t>
            </a:r>
          </a:p>
          <a:p>
            <a:pPr algn="l" rtl="0">
              <a:lnSpc>
                <a:spcPct val="80000"/>
              </a:lnSpc>
            </a:pPr>
            <a:r>
              <a:rPr lang="en-US" sz="2400" dirty="0" smtClean="0"/>
              <a:t>Instead of overriding the </a:t>
            </a:r>
            <a:r>
              <a:rPr lang="en-US" sz="2400" b="1" dirty="0" err="1" smtClean="0"/>
              <a:t>OnPaint</a:t>
            </a:r>
            <a:r>
              <a:rPr lang="en-US" sz="2400" b="1" dirty="0" smtClean="0"/>
              <a:t> </a:t>
            </a:r>
            <a:r>
              <a:rPr lang="en-US" sz="2400" dirty="0" smtClean="0"/>
              <a:t>method, programmers can add an event handler for the </a:t>
            </a:r>
            <a:r>
              <a:rPr lang="en-US" sz="2400" b="1" dirty="0" smtClean="0"/>
              <a:t>Paint </a:t>
            </a:r>
            <a:r>
              <a:rPr lang="en-US" sz="2400" dirty="0" smtClean="0"/>
              <a:t>event because </a:t>
            </a:r>
            <a:r>
              <a:rPr lang="en-US" sz="2400" b="1" dirty="0" err="1" smtClean="0"/>
              <a:t>OnPaint</a:t>
            </a:r>
            <a:r>
              <a:rPr lang="en-US" sz="2400" dirty="0" smtClean="0"/>
              <a:t> method is rarely called directly.</a:t>
            </a:r>
          </a:p>
          <a:p>
            <a:pPr algn="l" rtl="0">
              <a:lnSpc>
                <a:spcPct val="80000"/>
              </a:lnSpc>
            </a:pPr>
            <a:endParaRPr lang="en-US" sz="2400" dirty="0" smtClean="0">
              <a:solidFill>
                <a:schemeClr val="tx2"/>
              </a:solidFill>
            </a:endParaRPr>
          </a:p>
          <a:p>
            <a:pPr lvl="1" algn="l" rtl="0">
              <a:lnSpc>
                <a:spcPct val="80000"/>
              </a:lnSpc>
              <a:buNone/>
            </a:pPr>
            <a:r>
              <a:rPr lang="en-US" sz="1800" dirty="0" smtClean="0">
                <a:solidFill>
                  <a:schemeClr val="accent1"/>
                </a:solidFill>
              </a:rPr>
              <a:t>Public Sub</a:t>
            </a:r>
            <a:r>
              <a:rPr lang="en-US" sz="1800" dirty="0" smtClean="0"/>
              <a:t> </a:t>
            </a:r>
            <a:r>
              <a:rPr lang="en-US" sz="1800" dirty="0" err="1" smtClean="0"/>
              <a:t>MyEventHandler_Paint</a:t>
            </a:r>
            <a:r>
              <a:rPr lang="en-US" sz="1800" dirty="0" smtClean="0"/>
              <a:t>( _</a:t>
            </a:r>
          </a:p>
          <a:p>
            <a:pPr lvl="1" algn="l" rtl="0">
              <a:lnSpc>
                <a:spcPct val="80000"/>
              </a:lnSpc>
              <a:buNone/>
            </a:pPr>
            <a:r>
              <a:rPr lang="en-US" sz="1800" dirty="0" err="1" smtClean="0">
                <a:solidFill>
                  <a:schemeClr val="accent1"/>
                </a:solidFill>
              </a:rPr>
              <a:t>ByVal</a:t>
            </a:r>
            <a:r>
              <a:rPr lang="en-US" sz="1800" dirty="0" smtClean="0"/>
              <a:t> sender </a:t>
            </a:r>
            <a:r>
              <a:rPr lang="en-US" sz="1800" dirty="0" smtClean="0">
                <a:solidFill>
                  <a:schemeClr val="accent1"/>
                </a:solidFill>
              </a:rPr>
              <a:t>As</a:t>
            </a:r>
            <a:r>
              <a:rPr lang="en-US" sz="1800" dirty="0" smtClean="0"/>
              <a:t> Object, </a:t>
            </a:r>
            <a:r>
              <a:rPr lang="en-US" sz="1800" dirty="0" err="1" smtClean="0">
                <a:solidFill>
                  <a:schemeClr val="accent1"/>
                </a:solidFill>
              </a:rPr>
              <a:t>ByVal</a:t>
            </a:r>
            <a:r>
              <a:rPr lang="en-US" sz="1800" dirty="0" smtClean="0"/>
              <a:t> e As </a:t>
            </a:r>
            <a:r>
              <a:rPr lang="en-US" sz="1800" dirty="0" err="1" smtClean="0">
                <a:solidFill>
                  <a:schemeClr val="accent1"/>
                </a:solidFill>
              </a:rPr>
              <a:t>PaintEventArgs</a:t>
            </a:r>
            <a:r>
              <a:rPr lang="en-US" sz="1800" dirty="0" smtClean="0"/>
              <a:t>) _ </a:t>
            </a:r>
          </a:p>
          <a:p>
            <a:pPr lvl="1" algn="l" rtl="0">
              <a:lnSpc>
                <a:spcPct val="80000"/>
              </a:lnSpc>
              <a:buNone/>
            </a:pPr>
            <a:r>
              <a:rPr lang="en-US" sz="1800" dirty="0" smtClean="0">
                <a:solidFill>
                  <a:schemeClr val="accent1"/>
                </a:solidFill>
              </a:rPr>
              <a:t>Handles </a:t>
            </a:r>
            <a:r>
              <a:rPr lang="en-US" sz="1800" dirty="0" err="1" smtClean="0">
                <a:solidFill>
                  <a:schemeClr val="accent1"/>
                </a:solidFill>
              </a:rPr>
              <a:t>Me</a:t>
            </a:r>
            <a:r>
              <a:rPr lang="en-US" sz="1800" dirty="0" err="1" smtClean="0"/>
              <a:t>.Paint</a:t>
            </a:r>
            <a:endParaRPr lang="en-US" sz="1800" dirty="0" smtClean="0"/>
          </a:p>
          <a:p>
            <a:pPr algn="l" rtl="0">
              <a:lnSpc>
                <a:spcPct val="80000"/>
              </a:lnSpc>
              <a:buNone/>
            </a:pPr>
            <a:endParaRPr lang="en-US" sz="2000" dirty="0" smtClean="0">
              <a:solidFill>
                <a:schemeClr val="tx2"/>
              </a:solidFill>
            </a:endParaRP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11</a:t>
            </a:fld>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sz="2400" b="1" dirty="0" err="1" smtClean="0"/>
              <a:t>OnPaint</a:t>
            </a:r>
            <a:r>
              <a:rPr lang="en-US" sz="2400" dirty="0" smtClean="0"/>
              <a:t> is called automatically by system when events occur such as moving or resizing of windows. Similarly, when controls( such as Label or Button) are displayed the program calls that controls paint method.</a:t>
            </a:r>
          </a:p>
          <a:p>
            <a:pPr algn="l" rtl="0"/>
            <a:r>
              <a:rPr lang="en-US" sz="2400" dirty="0" smtClean="0"/>
              <a:t>Programmers can invoke </a:t>
            </a:r>
            <a:r>
              <a:rPr lang="en-US" sz="2400" b="1" dirty="0" err="1" smtClean="0"/>
              <a:t>OnPaint</a:t>
            </a:r>
            <a:r>
              <a:rPr lang="en-US" sz="2400" dirty="0" smtClean="0"/>
              <a:t> explicitly by calling </a:t>
            </a:r>
            <a:r>
              <a:rPr lang="en-US" sz="2400" b="1" dirty="0" smtClean="0"/>
              <a:t>Invalidate</a:t>
            </a:r>
            <a:r>
              <a:rPr lang="en-US" sz="2400" dirty="0" smtClean="0"/>
              <a:t> method. </a:t>
            </a:r>
          </a:p>
          <a:p>
            <a:pPr algn="l" rtl="0"/>
            <a:r>
              <a:rPr lang="en-US" sz="2400" dirty="0" smtClean="0"/>
              <a:t>This method refreshes a control’s client area and repaints all graphical components.</a:t>
            </a:r>
          </a:p>
          <a:p>
            <a:pPr algn="l" rtl="0"/>
            <a:endParaRPr lang="en-US" sz="2400" dirty="0" smtClean="0"/>
          </a:p>
          <a:p>
            <a:pPr algn="l" rtl="0"/>
            <a:endParaRPr lang="en-US" sz="2400" dirty="0" smtClean="0"/>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12</a:t>
            </a:fld>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Graphics Context and Graphics Objects</a:t>
            </a:r>
            <a:endParaRPr lang="ar-SA" dirty="0"/>
          </a:p>
        </p:txBody>
      </p:sp>
      <p:sp>
        <p:nvSpPr>
          <p:cNvPr id="3" name="Content Placeholder 2"/>
          <p:cNvSpPr>
            <a:spLocks noGrp="1"/>
          </p:cNvSpPr>
          <p:nvPr>
            <p:ph sz="quarter" idx="1"/>
          </p:nvPr>
        </p:nvSpPr>
        <p:spPr/>
        <p:txBody>
          <a:bodyPr>
            <a:normAutofit/>
          </a:bodyPr>
          <a:lstStyle/>
          <a:p>
            <a:pPr algn="l" rtl="0">
              <a:buNone/>
            </a:pPr>
            <a:r>
              <a:rPr lang="en-US" sz="2400" b="1" dirty="0" smtClean="0"/>
              <a:t>2-Creating a new Graphics:</a:t>
            </a:r>
          </a:p>
          <a:p>
            <a:pPr lvl="1" algn="l" rtl="0">
              <a:buNone/>
            </a:pPr>
            <a:r>
              <a:rPr lang="en-US" sz="2000" dirty="0" smtClean="0"/>
              <a:t>By invoking </a:t>
            </a:r>
            <a:r>
              <a:rPr lang="en-US" sz="2000" dirty="0" err="1" smtClean="0"/>
              <a:t>CreateGraphics</a:t>
            </a:r>
            <a:r>
              <a:rPr lang="en-US" sz="2000" dirty="0" smtClean="0"/>
              <a:t> method.</a:t>
            </a:r>
          </a:p>
          <a:p>
            <a:pPr algn="l" rtl="0"/>
            <a:endParaRPr lang="en-US" dirty="0" smtClean="0"/>
          </a:p>
          <a:p>
            <a:pPr lvl="2" algn="l" rtl="0">
              <a:buNone/>
            </a:pPr>
            <a:r>
              <a:rPr lang="en-US" sz="1900" dirty="0" smtClean="0">
                <a:solidFill>
                  <a:srgbClr val="92D050"/>
                </a:solidFill>
              </a:rPr>
              <a:t>Dim </a:t>
            </a:r>
            <a:r>
              <a:rPr lang="en-US" sz="1900" dirty="0" err="1" smtClean="0">
                <a:solidFill>
                  <a:srgbClr val="92D050"/>
                </a:solidFill>
              </a:rPr>
              <a:t>graphicsObject</a:t>
            </a:r>
            <a:r>
              <a:rPr lang="en-US" sz="1900" dirty="0" smtClean="0">
                <a:solidFill>
                  <a:srgbClr val="92D050"/>
                </a:solidFill>
              </a:rPr>
              <a:t> As Graphics = label1.CreateGraphics()</a:t>
            </a:r>
          </a:p>
          <a:p>
            <a:pPr algn="l" rtl="0"/>
            <a:endParaRPr lang="en-US" dirty="0" smtClean="0"/>
          </a:p>
          <a:p>
            <a:pPr algn="l" rtl="0"/>
            <a:r>
              <a:rPr lang="en-US" sz="2400" dirty="0" smtClean="0"/>
              <a:t>Then, you can use the methods provided in class Graphics to draw on the control for example we can draw a circle on label1</a:t>
            </a:r>
          </a:p>
          <a:p>
            <a:pPr algn="l" rtl="0"/>
            <a:endParaRPr lang="en-US" dirty="0" smtClean="0"/>
          </a:p>
          <a:p>
            <a:pPr lvl="2" algn="l" rtl="0">
              <a:buNone/>
            </a:pPr>
            <a:r>
              <a:rPr lang="en-US" dirty="0" err="1" smtClean="0">
                <a:solidFill>
                  <a:srgbClr val="92D050"/>
                </a:solidFill>
              </a:rPr>
              <a:t>graphicsObjects.DrawCircle</a:t>
            </a:r>
            <a:r>
              <a:rPr lang="en-US" dirty="0" smtClean="0">
                <a:solidFill>
                  <a:srgbClr val="92D050"/>
                </a:solidFill>
              </a:rPr>
              <a:t>(……)</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13</a:t>
            </a:fld>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b="1" dirty="0" smtClean="0">
                <a:solidFill>
                  <a:srgbClr val="92D050"/>
                </a:solidFill>
              </a:rPr>
              <a:t>Structure </a:t>
            </a:r>
            <a:r>
              <a:rPr lang="en-US" b="1" dirty="0" smtClean="0">
                <a:solidFill>
                  <a:srgbClr val="92D050"/>
                </a:solidFill>
                <a:latin typeface="Courier New" pitchFamily="49" charset="0"/>
              </a:rPr>
              <a:t>Color</a:t>
            </a:r>
          </a:p>
          <a:p>
            <a:pPr lvl="1" algn="l" rtl="0"/>
            <a:r>
              <a:rPr lang="en-US" dirty="0" smtClean="0"/>
              <a:t>ARGB values</a:t>
            </a:r>
          </a:p>
          <a:p>
            <a:pPr lvl="2" algn="l" rtl="0"/>
            <a:r>
              <a:rPr lang="en-US" dirty="0" smtClean="0">
                <a:solidFill>
                  <a:schemeClr val="tx2"/>
                </a:solidFill>
              </a:rPr>
              <a:t>Alpha, red, green and blue values, respectively</a:t>
            </a:r>
          </a:p>
          <a:p>
            <a:pPr lvl="2" algn="l" rtl="0"/>
            <a:r>
              <a:rPr lang="en-US" dirty="0" smtClean="0">
                <a:solidFill>
                  <a:schemeClr val="tx2"/>
                </a:solidFill>
              </a:rPr>
              <a:t>Each value represented as a </a:t>
            </a:r>
            <a:r>
              <a:rPr lang="en-US" b="1" dirty="0" smtClean="0">
                <a:solidFill>
                  <a:schemeClr val="tx2"/>
                </a:solidFill>
                <a:latin typeface="Courier New" pitchFamily="49" charset="0"/>
              </a:rPr>
              <a:t>Byte</a:t>
            </a:r>
          </a:p>
          <a:p>
            <a:pPr lvl="2" algn="l" rtl="0"/>
            <a:r>
              <a:rPr lang="en-US" dirty="0" smtClean="0">
                <a:solidFill>
                  <a:schemeClr val="tx2"/>
                </a:solidFill>
              </a:rPr>
              <a:t>Alpha value determines intensity</a:t>
            </a:r>
          </a:p>
          <a:p>
            <a:pPr lvl="3" algn="l" rtl="0"/>
            <a:r>
              <a:rPr lang="en-US" dirty="0" smtClean="0"/>
              <a:t>0 = transparent, 255 = opaque color.</a:t>
            </a:r>
          </a:p>
          <a:p>
            <a:pPr lvl="2" algn="l" rtl="0"/>
            <a:r>
              <a:rPr lang="en-US" dirty="0" smtClean="0">
                <a:solidFill>
                  <a:schemeClr val="tx2"/>
                </a:solidFill>
              </a:rPr>
              <a:t>The first number in the </a:t>
            </a:r>
            <a:r>
              <a:rPr lang="en-US" dirty="0" smtClean="0">
                <a:solidFill>
                  <a:srgbClr val="FF0000"/>
                </a:solidFill>
              </a:rPr>
              <a:t>R</a:t>
            </a:r>
            <a:r>
              <a:rPr lang="en-US" dirty="0" smtClean="0">
                <a:solidFill>
                  <a:srgbClr val="92D050"/>
                </a:solidFill>
              </a:rPr>
              <a:t>G</a:t>
            </a:r>
            <a:r>
              <a:rPr lang="en-US" dirty="0" smtClean="0">
                <a:solidFill>
                  <a:srgbClr val="0070C0"/>
                </a:solidFill>
              </a:rPr>
              <a:t>B</a:t>
            </a:r>
            <a:r>
              <a:rPr lang="en-US" dirty="0" smtClean="0">
                <a:solidFill>
                  <a:schemeClr val="tx2"/>
                </a:solidFill>
              </a:rPr>
              <a:t> value defines the</a:t>
            </a:r>
          </a:p>
          <a:p>
            <a:pPr lvl="2" algn="l" rtl="0">
              <a:buNone/>
            </a:pPr>
            <a:r>
              <a:rPr lang="en-US" dirty="0" smtClean="0">
                <a:solidFill>
                  <a:schemeClr val="tx2"/>
                </a:solidFill>
              </a:rPr>
              <a:t>  amount of red in the color, the second defines the amount of green and the third defines the amount of blue. </a:t>
            </a:r>
          </a:p>
          <a:p>
            <a:pPr lvl="2" algn="l" rtl="0"/>
            <a:r>
              <a:rPr lang="en-US" dirty="0" smtClean="0">
                <a:solidFill>
                  <a:schemeClr val="tx2"/>
                </a:solidFill>
              </a:rPr>
              <a:t>The larger the value, the greater the amount of that particular color.</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14</a:t>
            </a:fld>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5.png"/>
          <p:cNvPicPr>
            <a:picLocks noGrp="1" noChangeAspect="1"/>
          </p:cNvPicPr>
          <p:nvPr isPhoto="1"/>
        </p:nvPicPr>
        <p:blipFill>
          <a:blip r:embed="rId2" cstate="print"/>
          <a:srcRect l="8662" t="5188" r="25976" b="31254"/>
          <a:stretch>
            <a:fillRect/>
          </a:stretch>
        </p:blipFill>
        <p:spPr bwMode="auto">
          <a:xfrm>
            <a:off x="1147946" y="1628800"/>
            <a:ext cx="6952446" cy="4104456"/>
          </a:xfrm>
          <a:prstGeom prst="rect">
            <a:avLst/>
          </a:prstGeom>
          <a:noFill/>
          <a:ln w="9525">
            <a:noFill/>
            <a:miter lim="800000"/>
            <a:headEnd/>
            <a:tailEnd/>
          </a:ln>
        </p:spPr>
      </p:pic>
      <p:sp>
        <p:nvSpPr>
          <p:cNvPr id="4" name="عنصر نائب لرقم الشريحة 3"/>
          <p:cNvSpPr>
            <a:spLocks noGrp="1"/>
          </p:cNvSpPr>
          <p:nvPr>
            <p:ph type="sldNum" sz="quarter" idx="12"/>
          </p:nvPr>
        </p:nvSpPr>
        <p:spPr/>
        <p:txBody>
          <a:bodyPr/>
          <a:lstStyle/>
          <a:p>
            <a:fld id="{CCBCEEAC-AC48-497D-8C30-2C485F45BB66}"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vbhtp5_01_Page_06.png"/>
          <p:cNvPicPr>
            <a:picLocks noGrp="1" noChangeAspect="1"/>
          </p:cNvPicPr>
          <p:nvPr isPhoto="1"/>
        </p:nvPicPr>
        <p:blipFill>
          <a:blip r:embed="rId2" cstate="print"/>
          <a:srcRect l="5113" t="5913" r="22438" b="18855"/>
          <a:stretch>
            <a:fillRect/>
          </a:stretch>
        </p:blipFill>
        <p:spPr bwMode="auto">
          <a:xfrm>
            <a:off x="683568" y="1484784"/>
            <a:ext cx="7344816" cy="4630427"/>
          </a:xfrm>
          <a:prstGeom prst="rect">
            <a:avLst/>
          </a:prstGeom>
          <a:noFill/>
          <a:ln w="9525">
            <a:noFill/>
            <a:miter lim="800000"/>
            <a:headEnd/>
            <a:tailEnd/>
          </a:ln>
        </p:spPr>
      </p:pic>
      <p:sp>
        <p:nvSpPr>
          <p:cNvPr id="5" name="عنصر نائب لرقم الشريحة 4"/>
          <p:cNvSpPr>
            <a:spLocks noGrp="1"/>
          </p:cNvSpPr>
          <p:nvPr>
            <p:ph type="sldNum" sz="quarter" idx="12"/>
          </p:nvPr>
        </p:nvSpPr>
        <p:spPr/>
        <p:txBody>
          <a:bodyPr/>
          <a:lstStyle/>
          <a:p>
            <a:fld id="{CCBCEEAC-AC48-497D-8C30-2C485F45BB66}" type="slidenum">
              <a:rPr lang="ar-SA" smtClean="0"/>
              <a:pPr/>
              <a:t>16</a:t>
            </a:fld>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sz="2000" dirty="0" smtClean="0">
                <a:solidFill>
                  <a:schemeClr val="tx2"/>
                </a:solidFill>
              </a:rPr>
              <a:t>Programmers draw shapes and Strings using </a:t>
            </a:r>
            <a:r>
              <a:rPr lang="en-US" sz="2000" b="1" dirty="0" smtClean="0">
                <a:solidFill>
                  <a:schemeClr val="tx2"/>
                </a:solidFill>
              </a:rPr>
              <a:t>Brush</a:t>
            </a:r>
            <a:r>
              <a:rPr lang="en-US" sz="2000" dirty="0" smtClean="0">
                <a:solidFill>
                  <a:schemeClr val="tx2"/>
                </a:solidFill>
              </a:rPr>
              <a:t>es and </a:t>
            </a:r>
            <a:r>
              <a:rPr lang="en-US" sz="2000" b="1" dirty="0" smtClean="0">
                <a:solidFill>
                  <a:schemeClr val="tx2"/>
                </a:solidFill>
              </a:rPr>
              <a:t>Pen</a:t>
            </a:r>
            <a:r>
              <a:rPr lang="en-US" sz="2000" dirty="0" smtClean="0">
                <a:solidFill>
                  <a:schemeClr val="tx2"/>
                </a:solidFill>
              </a:rPr>
              <a:t>s. </a:t>
            </a:r>
            <a:endParaRPr lang="en-US" sz="2000" b="1" dirty="0" smtClean="0">
              <a:solidFill>
                <a:schemeClr val="tx2"/>
              </a:solidFill>
              <a:latin typeface="Courier New" pitchFamily="49" charset="0"/>
            </a:endParaRPr>
          </a:p>
          <a:p>
            <a:pPr algn="l" rtl="0"/>
            <a:r>
              <a:rPr lang="en-US" sz="2400" b="1" dirty="0" smtClean="0">
                <a:solidFill>
                  <a:srgbClr val="FF0066"/>
                </a:solidFill>
                <a:latin typeface="Courier New" pitchFamily="49" charset="0"/>
              </a:rPr>
              <a:t>Pen</a:t>
            </a:r>
            <a:r>
              <a:rPr lang="en-US" sz="2400" dirty="0" smtClean="0">
                <a:solidFill>
                  <a:schemeClr val="tx2"/>
                </a:solidFill>
              </a:rPr>
              <a:t> </a:t>
            </a:r>
            <a:r>
              <a:rPr lang="en-US" sz="2400" dirty="0" smtClean="0">
                <a:solidFill>
                  <a:srgbClr val="FF0066"/>
                </a:solidFill>
              </a:rPr>
              <a:t>objects</a:t>
            </a:r>
          </a:p>
          <a:p>
            <a:pPr lvl="1" algn="l" rtl="0"/>
            <a:r>
              <a:rPr lang="en-US" sz="2000" dirty="0" smtClean="0"/>
              <a:t>functions similarly to an ordinary pen, is used to draw lines.</a:t>
            </a:r>
          </a:p>
          <a:p>
            <a:pPr lvl="1" algn="l" rtl="0"/>
            <a:r>
              <a:rPr lang="en-US" sz="2000" dirty="0" smtClean="0"/>
              <a:t>constructors allow programmers to specify the colors and widths of the lines that they wish to draw.</a:t>
            </a:r>
          </a:p>
          <a:p>
            <a:pPr lvl="1" algn="l" rtl="0"/>
            <a:r>
              <a:rPr lang="en-US" sz="2000" b="1" dirty="0" smtClean="0">
                <a:latin typeface="Courier New" pitchFamily="49" charset="0"/>
              </a:rPr>
              <a:t>Pens</a:t>
            </a:r>
            <a:r>
              <a:rPr lang="en-US" sz="2000" dirty="0" smtClean="0"/>
              <a:t> collection (</a:t>
            </a:r>
            <a:r>
              <a:rPr lang="en-US" sz="2000" b="1" dirty="0" err="1" smtClean="0">
                <a:latin typeface="Courier New" pitchFamily="49" charset="0"/>
              </a:rPr>
              <a:t>System.Drawing</a:t>
            </a:r>
            <a:r>
              <a:rPr lang="en-US" sz="2000" dirty="0" smtClean="0"/>
              <a:t>) contains predefined </a:t>
            </a:r>
            <a:r>
              <a:rPr lang="en-US" sz="2000" b="1" dirty="0" smtClean="0">
                <a:latin typeface="Courier New" pitchFamily="49" charset="0"/>
              </a:rPr>
              <a:t>Pen</a:t>
            </a:r>
            <a:r>
              <a:rPr lang="en-US" sz="2000" dirty="0" smtClean="0"/>
              <a:t>s.</a:t>
            </a:r>
          </a:p>
          <a:p>
            <a:pPr algn="l" rtl="0"/>
            <a:r>
              <a:rPr lang="en-US" sz="2400" b="1" dirty="0" smtClean="0">
                <a:solidFill>
                  <a:srgbClr val="FF0066"/>
                </a:solidFill>
                <a:latin typeface="Courier New" pitchFamily="49" charset="0"/>
              </a:rPr>
              <a:t>Brush</a:t>
            </a:r>
            <a:r>
              <a:rPr lang="en-US" sz="2400" dirty="0" smtClean="0">
                <a:solidFill>
                  <a:srgbClr val="FF0066"/>
                </a:solidFill>
              </a:rPr>
              <a:t> objects</a:t>
            </a:r>
          </a:p>
          <a:p>
            <a:pPr lvl="1" algn="l" rtl="0"/>
            <a:r>
              <a:rPr lang="en-US" sz="2000" dirty="0" smtClean="0"/>
              <a:t>Used to color interiors of shapes</a:t>
            </a:r>
          </a:p>
          <a:p>
            <a:pPr lvl="1" algn="l" rtl="0"/>
            <a:r>
              <a:rPr lang="en-US" sz="2000" dirty="0" smtClean="0"/>
              <a:t>In most Fill</a:t>
            </a:r>
            <a:r>
              <a:rPr lang="en-US" sz="2000" b="1" dirty="0" smtClean="0"/>
              <a:t> </a:t>
            </a:r>
            <a:r>
              <a:rPr lang="en-US" sz="2000" dirty="0" smtClean="0"/>
              <a:t>methods, </a:t>
            </a:r>
            <a:r>
              <a:rPr lang="en-US" sz="2000" b="1" dirty="0" smtClean="0"/>
              <a:t>Brush</a:t>
            </a:r>
            <a:r>
              <a:rPr lang="en-US" sz="2000" dirty="0" smtClean="0"/>
              <a:t>es fill a space with a color, pattern or image.</a:t>
            </a:r>
          </a:p>
          <a:p>
            <a:pPr lvl="1" algn="l" rtl="0"/>
            <a:r>
              <a:rPr lang="en-US" sz="2000" dirty="0" smtClean="0"/>
              <a:t>Upcoming example: Color value and alpha demonstration</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17</a:t>
            </a:fld>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7.png"/>
          <p:cNvPicPr>
            <a:picLocks noGrp="1" noChangeAspect="1"/>
          </p:cNvPicPr>
          <p:nvPr isPhoto="1"/>
        </p:nvPicPr>
        <p:blipFill>
          <a:blip r:embed="rId2" cstate="print"/>
          <a:srcRect l="5512" t="5188" r="21650" b="33124"/>
          <a:stretch>
            <a:fillRect/>
          </a:stretch>
        </p:blipFill>
        <p:spPr bwMode="auto">
          <a:xfrm>
            <a:off x="323528" y="1412776"/>
            <a:ext cx="8262493" cy="4248472"/>
          </a:xfrm>
          <a:prstGeom prst="rect">
            <a:avLst/>
          </a:prstGeom>
          <a:noFill/>
          <a:ln w="9525">
            <a:noFill/>
            <a:miter lim="800000"/>
            <a:headEnd/>
            <a:tailEnd/>
          </a:ln>
        </p:spPr>
      </p:pic>
      <p:sp>
        <p:nvSpPr>
          <p:cNvPr id="4" name="عنصر نائب لرقم الشريحة 3"/>
          <p:cNvSpPr>
            <a:spLocks noGrp="1"/>
          </p:cNvSpPr>
          <p:nvPr>
            <p:ph type="sldNum" sz="quarter" idx="12"/>
          </p:nvPr>
        </p:nvSpPr>
        <p:spPr/>
        <p:txBody>
          <a:bodyPr/>
          <a:lstStyle/>
          <a:p>
            <a:fld id="{CCBCEEAC-AC48-497D-8C30-2C485F45BB66}" type="slidenum">
              <a:rPr lang="ar-SA" smtClean="0"/>
              <a:pPr/>
              <a:t>18</a:t>
            </a:fld>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pic>
        <p:nvPicPr>
          <p:cNvPr id="4" name="Picture 1" descr="vbhtp5_01_Page_0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5" name="عنصر نائب لرقم الشريحة 4"/>
          <p:cNvSpPr>
            <a:spLocks noGrp="1"/>
          </p:cNvSpPr>
          <p:nvPr>
            <p:ph type="sldNum" sz="quarter" idx="12"/>
          </p:nvPr>
        </p:nvSpPr>
        <p:spPr/>
        <p:txBody>
          <a:bodyPr/>
          <a:lstStyle/>
          <a:p>
            <a:fld id="{CCBCEEAC-AC48-497D-8C30-2C485F45BB66}" type="slidenum">
              <a:rPr lang="ar-SA" smtClean="0"/>
              <a:pPr/>
              <a:t>19</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SA" dirty="0"/>
          </a:p>
        </p:txBody>
      </p:sp>
      <p:sp>
        <p:nvSpPr>
          <p:cNvPr id="3" name="Content Placeholder 2"/>
          <p:cNvSpPr>
            <a:spLocks noGrp="1"/>
          </p:cNvSpPr>
          <p:nvPr>
            <p:ph sz="quarter" idx="1"/>
          </p:nvPr>
        </p:nvSpPr>
        <p:spPr/>
        <p:txBody>
          <a:bodyPr/>
          <a:lstStyle/>
          <a:p>
            <a:pPr algn="l" rtl="0"/>
            <a:r>
              <a:rPr lang="en-US" sz="2800" dirty="0" smtClean="0">
                <a:solidFill>
                  <a:schemeClr val="tx2"/>
                </a:solidFill>
              </a:rPr>
              <a:t>The language contains many sophisticated drawing capabilities as part of namespace </a:t>
            </a:r>
            <a:r>
              <a:rPr lang="en-US" sz="2800" b="1" i="1" dirty="0" err="1" smtClean="0">
                <a:solidFill>
                  <a:schemeClr val="tx2"/>
                </a:solidFill>
              </a:rPr>
              <a:t>System.Drawing</a:t>
            </a:r>
            <a:r>
              <a:rPr lang="en-US" sz="2800" b="1" i="1" dirty="0" smtClean="0">
                <a:solidFill>
                  <a:schemeClr val="tx2"/>
                </a:solidFill>
              </a:rPr>
              <a:t> </a:t>
            </a:r>
            <a:r>
              <a:rPr lang="en-US" sz="2800" dirty="0" smtClean="0">
                <a:solidFill>
                  <a:schemeClr val="tx2"/>
                </a:solidFill>
              </a:rPr>
              <a:t>and the other namespaces that make up the .NET resource </a:t>
            </a:r>
            <a:r>
              <a:rPr lang="en-US" sz="2800" i="1" dirty="0" smtClean="0">
                <a:solidFill>
                  <a:srgbClr val="FF0066"/>
                </a:solidFill>
              </a:rPr>
              <a:t>GDI+</a:t>
            </a:r>
            <a:r>
              <a:rPr lang="en-US" sz="2800" dirty="0" smtClean="0">
                <a:solidFill>
                  <a:srgbClr val="FF0066"/>
                </a:solidFill>
              </a:rPr>
              <a:t>.</a:t>
            </a:r>
            <a:r>
              <a:rPr lang="en-US" sz="2800" dirty="0" smtClean="0">
                <a:solidFill>
                  <a:schemeClr val="tx2"/>
                </a:solidFill>
              </a:rPr>
              <a:t> </a:t>
            </a:r>
          </a:p>
          <a:p>
            <a:pPr algn="l" rtl="0"/>
            <a:r>
              <a:rPr lang="en-US" dirty="0" smtClean="0">
                <a:solidFill>
                  <a:srgbClr val="0000FF"/>
                </a:solidFill>
                <a:latin typeface="Times New Roman" pitchFamily="18" charset="0"/>
              </a:rPr>
              <a:t>GDI+</a:t>
            </a:r>
            <a:r>
              <a:rPr lang="en-US" dirty="0" smtClean="0">
                <a:solidFill>
                  <a:srgbClr val="000000"/>
                </a:solidFill>
                <a:latin typeface="Times New Roman" pitchFamily="18" charset="0"/>
              </a:rPr>
              <a:t> is an application programming interface (API) that provides classes for creating two-dimensional graphics, and manipulating fonts and images. </a:t>
            </a:r>
          </a:p>
          <a:p>
            <a:pPr algn="l" rtl="0"/>
            <a:r>
              <a:rPr lang="en-US" dirty="0" smtClean="0"/>
              <a:t>The most commonly used components of GDI+ reside in the </a:t>
            </a:r>
            <a:r>
              <a:rPr lang="en-US" sz="2800" b="1" i="1" dirty="0" err="1" smtClean="0">
                <a:solidFill>
                  <a:schemeClr val="tx2"/>
                </a:solidFill>
              </a:rPr>
              <a:t>System.Drawing</a:t>
            </a:r>
            <a:r>
              <a:rPr lang="en-US" dirty="0" smtClean="0"/>
              <a:t> and </a:t>
            </a:r>
            <a:r>
              <a:rPr lang="en-US" sz="2800" b="1" i="1" dirty="0" smtClean="0">
                <a:solidFill>
                  <a:schemeClr val="tx2"/>
                </a:solidFill>
              </a:rPr>
              <a:t>System.Drawing.Drawing2D</a:t>
            </a:r>
            <a:r>
              <a:rPr lang="en-US" dirty="0" smtClean="0"/>
              <a:t> namespaces.</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descr="vbhtp5_01_Page_09.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2" name="عنصر نائب لرقم الشريحة 1"/>
          <p:cNvSpPr>
            <a:spLocks noGrp="1"/>
          </p:cNvSpPr>
          <p:nvPr>
            <p:ph type="sldNum" sz="quarter" idx="12"/>
          </p:nvPr>
        </p:nvSpPr>
        <p:spPr/>
        <p:txBody>
          <a:bodyPr/>
          <a:lstStyle/>
          <a:p>
            <a:fld id="{CCBCEEAC-AC48-497D-8C30-2C485F45BB66}" type="slidenum">
              <a:rPr lang="ar-SA" smtClean="0"/>
              <a:pPr/>
              <a:t>20</a:t>
            </a:fld>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vbhtp5_01_Page_10.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2" name="عنصر نائب لرقم الشريحة 1"/>
          <p:cNvSpPr>
            <a:spLocks noGrp="1"/>
          </p:cNvSpPr>
          <p:nvPr>
            <p:ph type="sldNum" sz="quarter" idx="12"/>
          </p:nvPr>
        </p:nvSpPr>
        <p:spPr/>
        <p:txBody>
          <a:bodyPr/>
          <a:lstStyle/>
          <a:p>
            <a:fld id="{CCBCEEAC-AC48-497D-8C30-2C485F45BB66}" type="slidenum">
              <a:rPr lang="ar-SA" smtClean="0"/>
              <a:pPr/>
              <a:t>21</a:t>
            </a:fld>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bhtp5_01_Page_11.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3" name="عنصر نائب لرقم الشريحة 2"/>
          <p:cNvSpPr>
            <a:spLocks noGrp="1"/>
          </p:cNvSpPr>
          <p:nvPr>
            <p:ph type="sldNum" sz="quarter" idx="12"/>
          </p:nvPr>
        </p:nvSpPr>
        <p:spPr/>
        <p:txBody>
          <a:bodyPr/>
          <a:lstStyle/>
          <a:p>
            <a:fld id="{CCBCEEAC-AC48-497D-8C30-2C485F45BB66}" type="slidenum">
              <a:rPr lang="ar-SA" smtClean="0"/>
              <a:pPr/>
              <a:t>22</a:t>
            </a:fld>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grpSp>
        <p:nvGrpSpPr>
          <p:cNvPr id="4" name="Group 3"/>
          <p:cNvGrpSpPr>
            <a:grpSpLocks/>
          </p:cNvGrpSpPr>
          <p:nvPr/>
        </p:nvGrpSpPr>
        <p:grpSpPr bwMode="auto">
          <a:xfrm>
            <a:off x="304800" y="152400"/>
            <a:ext cx="7924800" cy="5734050"/>
            <a:chOff x="0" y="0"/>
            <a:chExt cx="20000" cy="20000"/>
          </a:xfrm>
        </p:grpSpPr>
        <p:sp>
          <p:nvSpPr>
            <p:cNvPr id="5" name="Rectangle 4"/>
            <p:cNvSpPr>
              <a:spLocks noChangeArrowheads="1"/>
            </p:cNvSpPr>
            <p:nvPr/>
          </p:nvSpPr>
          <p:spPr bwMode="auto">
            <a:xfrm>
              <a:off x="0" y="0"/>
              <a:ext cx="20000" cy="20000"/>
            </a:xfrm>
            <a:prstGeom prst="rect">
              <a:avLst/>
            </a:prstGeom>
            <a:noFill/>
            <a:ln w="0">
              <a:noFill/>
              <a:miter lim="800000"/>
              <a:headEnd/>
              <a:tailEnd/>
            </a:ln>
          </p:spPr>
          <p:txBody>
            <a:bodyPr/>
            <a:lstStyle/>
            <a:p>
              <a:endParaRPr lang="ar-SA"/>
            </a:p>
          </p:txBody>
        </p:sp>
        <p:sp>
          <p:nvSpPr>
            <p:cNvPr id="6" name="AutoShape 5"/>
            <p:cNvSpPr>
              <a:spLocks noChangeArrowheads="1"/>
            </p:cNvSpPr>
            <p:nvPr/>
          </p:nvSpPr>
          <p:spPr bwMode="auto">
            <a:xfrm>
              <a:off x="14220" y="5705"/>
              <a:ext cx="5113" cy="818"/>
            </a:xfrm>
            <a:prstGeom prst="roundRect">
              <a:avLst>
                <a:gd name="adj" fmla="val 16667"/>
              </a:avLst>
            </a:prstGeom>
            <a:solidFill>
              <a:srgbClr val="000000"/>
            </a:solidFill>
            <a:ln w="0">
              <a:noFill/>
              <a:round/>
              <a:headEnd/>
              <a:tailEnd/>
            </a:ln>
          </p:spPr>
          <p:txBody>
            <a:bodyPr/>
            <a:lstStyle/>
            <a:p>
              <a:endParaRPr lang="ar-SA"/>
            </a:p>
          </p:txBody>
        </p:sp>
        <p:sp>
          <p:nvSpPr>
            <p:cNvPr id="7" name="Freeform 6"/>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8" name="AutoShape 7"/>
            <p:cNvSpPr>
              <a:spLocks noChangeArrowheads="1"/>
            </p:cNvSpPr>
            <p:nvPr/>
          </p:nvSpPr>
          <p:spPr bwMode="auto">
            <a:xfrm>
              <a:off x="3444" y="946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9" name="AutoShape 8"/>
            <p:cNvSpPr>
              <a:spLocks noChangeArrowheads="1"/>
            </p:cNvSpPr>
            <p:nvPr/>
          </p:nvSpPr>
          <p:spPr bwMode="auto">
            <a:xfrm>
              <a:off x="3444" y="841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0" name="AutoShape 9"/>
            <p:cNvSpPr>
              <a:spLocks noChangeArrowheads="1"/>
            </p:cNvSpPr>
            <p:nvPr/>
          </p:nvSpPr>
          <p:spPr bwMode="auto">
            <a:xfrm>
              <a:off x="3444" y="6200"/>
              <a:ext cx="5780" cy="818"/>
            </a:xfrm>
            <a:prstGeom prst="roundRect">
              <a:avLst>
                <a:gd name="adj" fmla="val 16667"/>
              </a:avLst>
            </a:prstGeom>
            <a:solidFill>
              <a:srgbClr val="000000"/>
            </a:solidFill>
            <a:ln w="0">
              <a:noFill/>
              <a:round/>
              <a:headEnd/>
              <a:tailEnd/>
            </a:ln>
          </p:spPr>
          <p:txBody>
            <a:bodyPr/>
            <a:lstStyle/>
            <a:p>
              <a:endParaRPr lang="ar-SA"/>
            </a:p>
          </p:txBody>
        </p:sp>
        <p:sp>
          <p:nvSpPr>
            <p:cNvPr id="11" name="AutoShape 10"/>
            <p:cNvSpPr>
              <a:spLocks noChangeArrowheads="1"/>
            </p:cNvSpPr>
            <p:nvPr/>
          </p:nvSpPr>
          <p:spPr bwMode="auto">
            <a:xfrm>
              <a:off x="3444" y="515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2" name="AutoShape 11"/>
            <p:cNvSpPr>
              <a:spLocks noChangeArrowheads="1"/>
            </p:cNvSpPr>
            <p:nvPr/>
          </p:nvSpPr>
          <p:spPr bwMode="auto">
            <a:xfrm>
              <a:off x="3444" y="3988"/>
              <a:ext cx="5780" cy="818"/>
            </a:xfrm>
            <a:prstGeom prst="roundRect">
              <a:avLst>
                <a:gd name="adj" fmla="val 16667"/>
              </a:avLst>
            </a:prstGeom>
            <a:solidFill>
              <a:srgbClr val="000000"/>
            </a:solidFill>
            <a:ln w="0">
              <a:noFill/>
              <a:round/>
              <a:headEnd/>
              <a:tailEnd/>
            </a:ln>
          </p:spPr>
          <p:txBody>
            <a:bodyPr/>
            <a:lstStyle/>
            <a:p>
              <a:endParaRPr lang="ar-SA"/>
            </a:p>
          </p:txBody>
        </p:sp>
        <p:sp>
          <p:nvSpPr>
            <p:cNvPr id="13" name="Freeform 12"/>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4" name="AutoShape 13"/>
            <p:cNvSpPr>
              <a:spLocks noChangeArrowheads="1"/>
            </p:cNvSpPr>
            <p:nvPr/>
          </p:nvSpPr>
          <p:spPr bwMode="auto">
            <a:xfrm>
              <a:off x="111" y="611"/>
              <a:ext cx="7113"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5" name="Rectangle 14"/>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200">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6" name="Freeform 15"/>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7" name="Freeform 16"/>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8" name="Freeform 17"/>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9" name="Freeform 18"/>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0" name="Freeform 19"/>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1" name="AutoShape 20"/>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22" name="Freeform 21"/>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3" name="AutoShape 22"/>
            <p:cNvSpPr>
              <a:spLocks noChangeArrowheads="1"/>
            </p:cNvSpPr>
            <p:nvPr/>
          </p:nvSpPr>
          <p:spPr bwMode="auto">
            <a:xfrm>
              <a:off x="3444" y="2823"/>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24" name="Freeform 23"/>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25" name="AutoShape 24"/>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6" name="AutoShape 25"/>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7" name="AutoShape 26"/>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8" name="AutoShape 27"/>
            <p:cNvSpPr>
              <a:spLocks noChangeArrowheads="1"/>
            </p:cNvSpPr>
            <p:nvPr/>
          </p:nvSpPr>
          <p:spPr bwMode="auto">
            <a:xfrm>
              <a:off x="3444" y="7248"/>
              <a:ext cx="5780" cy="818"/>
            </a:xfrm>
            <a:prstGeom prst="roundRect">
              <a:avLst>
                <a:gd name="adj" fmla="val 16667"/>
              </a:avLst>
            </a:prstGeom>
            <a:solidFill>
              <a:srgbClr val="000000"/>
            </a:solidFill>
            <a:ln w="0">
              <a:noFill/>
              <a:round/>
              <a:headEnd/>
              <a:tailEnd/>
            </a:ln>
          </p:spPr>
          <p:txBody>
            <a:bodyPr/>
            <a:lstStyle/>
            <a:p>
              <a:endParaRPr lang="ar-SA"/>
            </a:p>
          </p:txBody>
        </p:sp>
        <p:sp>
          <p:nvSpPr>
            <p:cNvPr id="29" name="AutoShape 28"/>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0" name="AutoShape 29"/>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1" name="Freeform 30"/>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2" name="Freeform 31"/>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3" name="Freeform 32"/>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4" name="Freeform 33"/>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35" name="Freeform 34"/>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36" name="Freeform 35"/>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7" name="Freeform 36"/>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8" name="Freeform 37"/>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9" name="Freeform 38"/>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40" name="AutoShape 39"/>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41" name="AutoShape 40"/>
            <p:cNvSpPr>
              <a:spLocks noChangeArrowheads="1"/>
            </p:cNvSpPr>
            <p:nvPr/>
          </p:nvSpPr>
          <p:spPr bwMode="auto">
            <a:xfrm>
              <a:off x="3444" y="177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42" name="AutoShape 41"/>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3" name="Rectangle 42"/>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4" name="AutoShape 43"/>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5" name="Rectangle 44"/>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6" name="Rectangle 45"/>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47" name="Rectangle 46"/>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8" name="Rectangle 47"/>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9" name="Rectangle 48"/>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0" name="AutoShape 49"/>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1" name="Rectangle 50"/>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2" name="Rectangle 51"/>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3" name="Rectangle 52"/>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4" name="AutoShape 53"/>
            <p:cNvSpPr>
              <a:spLocks noChangeArrowheads="1"/>
            </p:cNvSpPr>
            <p:nvPr/>
          </p:nvSpPr>
          <p:spPr bwMode="auto">
            <a:xfrm>
              <a:off x="3444" y="10508"/>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5" name="AutoShape 54"/>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6" name="AutoShape 55"/>
            <p:cNvSpPr>
              <a:spLocks noChangeArrowheads="1"/>
            </p:cNvSpPr>
            <p:nvPr/>
          </p:nvSpPr>
          <p:spPr bwMode="auto">
            <a:xfrm>
              <a:off x="3444" y="1155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7" name="AutoShape 56"/>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8" name="AutoShape 57"/>
            <p:cNvSpPr>
              <a:spLocks noChangeArrowheads="1"/>
            </p:cNvSpPr>
            <p:nvPr/>
          </p:nvSpPr>
          <p:spPr bwMode="auto">
            <a:xfrm>
              <a:off x="3444" y="1272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9" name="AutoShape 58"/>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60" name="Rectangle 59"/>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1" name="Rectangle 60"/>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2" name="Rectangle 61"/>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3" name="Freeform 62"/>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4" name="Freeform 63"/>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5" name="Freeform 64"/>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6" name="Freeform 65"/>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7" name="Freeform 66"/>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8" name="Freeform 67"/>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9" name="AutoShape 68"/>
            <p:cNvSpPr>
              <a:spLocks noChangeArrowheads="1"/>
            </p:cNvSpPr>
            <p:nvPr/>
          </p:nvSpPr>
          <p:spPr bwMode="auto">
            <a:xfrm>
              <a:off x="5110" y="14350"/>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0" name="AutoShape 69"/>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1" name="AutoShape 70"/>
            <p:cNvSpPr>
              <a:spLocks noChangeArrowheads="1"/>
            </p:cNvSpPr>
            <p:nvPr/>
          </p:nvSpPr>
          <p:spPr bwMode="auto">
            <a:xfrm>
              <a:off x="5110" y="15398"/>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2" name="AutoShape 71"/>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3" name="AutoShape 72"/>
            <p:cNvSpPr>
              <a:spLocks noChangeArrowheads="1"/>
            </p:cNvSpPr>
            <p:nvPr/>
          </p:nvSpPr>
          <p:spPr bwMode="auto">
            <a:xfrm>
              <a:off x="5110" y="16446"/>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4" name="AutoShape 73"/>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5" name="AutoShape 74"/>
            <p:cNvSpPr>
              <a:spLocks noChangeArrowheads="1"/>
            </p:cNvSpPr>
            <p:nvPr/>
          </p:nvSpPr>
          <p:spPr bwMode="auto">
            <a:xfrm>
              <a:off x="5110" y="17494"/>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6" name="AutoShape 75"/>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7" name="AutoShape 76"/>
            <p:cNvSpPr>
              <a:spLocks noChangeArrowheads="1"/>
            </p:cNvSpPr>
            <p:nvPr/>
          </p:nvSpPr>
          <p:spPr bwMode="auto">
            <a:xfrm>
              <a:off x="5110" y="18542"/>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8" name="AutoShape 77"/>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9" name="Rectangle 78"/>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0" name="Rectangle 79"/>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1" name="Rectangle 80"/>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2" name="Rectangle 81"/>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3" name="Rectangle 82"/>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4" name="Freeform 83"/>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85" name="AutoShape 84"/>
            <p:cNvSpPr>
              <a:spLocks noChangeArrowheads="1"/>
            </p:cNvSpPr>
            <p:nvPr/>
          </p:nvSpPr>
          <p:spPr bwMode="auto">
            <a:xfrm>
              <a:off x="15887" y="1514"/>
              <a:ext cx="2891"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6" name="AutoShape 85"/>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87" name="Rectangle 86"/>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8" name="AutoShape 87"/>
            <p:cNvSpPr>
              <a:spLocks noChangeArrowheads="1"/>
            </p:cNvSpPr>
            <p:nvPr/>
          </p:nvSpPr>
          <p:spPr bwMode="auto">
            <a:xfrm>
              <a:off x="15553" y="2445"/>
              <a:ext cx="3558"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9" name="AutoShape 88"/>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90" name="Rectangle 89"/>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1" name="Rectangle 90"/>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2" name="AutoShape 91"/>
            <p:cNvSpPr>
              <a:spLocks noChangeArrowheads="1"/>
            </p:cNvSpPr>
            <p:nvPr/>
          </p:nvSpPr>
          <p:spPr bwMode="auto">
            <a:xfrm>
              <a:off x="14220" y="6753"/>
              <a:ext cx="5113" cy="818"/>
            </a:xfrm>
            <a:prstGeom prst="roundRect">
              <a:avLst>
                <a:gd name="adj" fmla="val 16667"/>
              </a:avLst>
            </a:prstGeom>
            <a:solidFill>
              <a:srgbClr val="000000"/>
            </a:solidFill>
            <a:ln w="0">
              <a:noFill/>
              <a:round/>
              <a:headEnd/>
              <a:tailEnd/>
            </a:ln>
          </p:spPr>
          <p:txBody>
            <a:bodyPr/>
            <a:lstStyle/>
            <a:p>
              <a:endParaRPr lang="ar-SA"/>
            </a:p>
          </p:txBody>
        </p:sp>
        <p:sp>
          <p:nvSpPr>
            <p:cNvPr id="93" name="AutoShape 92"/>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4" name="Rectangle 93"/>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5" name="AutoShape 94"/>
            <p:cNvSpPr>
              <a:spLocks noChangeArrowheads="1"/>
            </p:cNvSpPr>
            <p:nvPr/>
          </p:nvSpPr>
          <p:spPr bwMode="auto">
            <a:xfrm>
              <a:off x="14220" y="7801"/>
              <a:ext cx="5113" cy="818"/>
            </a:xfrm>
            <a:prstGeom prst="roundRect">
              <a:avLst>
                <a:gd name="adj" fmla="val 16667"/>
              </a:avLst>
            </a:prstGeom>
            <a:solidFill>
              <a:srgbClr val="000000"/>
            </a:solidFill>
            <a:ln w="0">
              <a:noFill/>
              <a:round/>
              <a:headEnd/>
              <a:tailEnd/>
            </a:ln>
          </p:spPr>
          <p:txBody>
            <a:bodyPr/>
            <a:lstStyle/>
            <a:p>
              <a:endParaRPr lang="ar-SA"/>
            </a:p>
          </p:txBody>
        </p:sp>
        <p:sp>
          <p:nvSpPr>
            <p:cNvPr id="96" name="AutoShape 95"/>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7" name="Rectangle 96"/>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8" name="AutoShape 97"/>
            <p:cNvSpPr>
              <a:spLocks noChangeArrowheads="1"/>
            </p:cNvSpPr>
            <p:nvPr/>
          </p:nvSpPr>
          <p:spPr bwMode="auto">
            <a:xfrm>
              <a:off x="14220" y="8849"/>
              <a:ext cx="5113" cy="818"/>
            </a:xfrm>
            <a:prstGeom prst="roundRect">
              <a:avLst>
                <a:gd name="adj" fmla="val 16667"/>
              </a:avLst>
            </a:prstGeom>
            <a:solidFill>
              <a:srgbClr val="000000"/>
            </a:solidFill>
            <a:ln w="0">
              <a:noFill/>
              <a:round/>
              <a:headEnd/>
              <a:tailEnd/>
            </a:ln>
          </p:spPr>
          <p:txBody>
            <a:bodyPr/>
            <a:lstStyle/>
            <a:p>
              <a:endParaRPr lang="ar-SA"/>
            </a:p>
          </p:txBody>
        </p:sp>
        <p:sp>
          <p:nvSpPr>
            <p:cNvPr id="99" name="AutoShape 98"/>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00" name="Rectangle 99"/>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1" name="Rectangle 100"/>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2" name="AutoShape 101"/>
            <p:cNvSpPr>
              <a:spLocks noChangeArrowheads="1"/>
            </p:cNvSpPr>
            <p:nvPr/>
          </p:nvSpPr>
          <p:spPr bwMode="auto">
            <a:xfrm>
              <a:off x="14220" y="5705"/>
              <a:ext cx="5113" cy="818"/>
            </a:xfrm>
            <a:prstGeom prst="roundRect">
              <a:avLst>
                <a:gd name="adj" fmla="val 16667"/>
              </a:avLst>
            </a:prstGeom>
            <a:solidFill>
              <a:srgbClr val="66FF33"/>
            </a:solidFill>
            <a:ln w="0">
              <a:noFill/>
              <a:round/>
              <a:headEnd/>
              <a:tailEnd/>
            </a:ln>
          </p:spPr>
          <p:txBody>
            <a:bodyPr/>
            <a:lstStyle/>
            <a:p>
              <a:endParaRPr lang="ar-SA"/>
            </a:p>
          </p:txBody>
        </p:sp>
        <p:sp>
          <p:nvSpPr>
            <p:cNvPr id="103" name="Freeform 102"/>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104" name="AutoShape 103"/>
            <p:cNvSpPr>
              <a:spLocks noChangeArrowheads="1"/>
            </p:cNvSpPr>
            <p:nvPr/>
          </p:nvSpPr>
          <p:spPr bwMode="auto">
            <a:xfrm>
              <a:off x="3444" y="946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5" name="AutoShape 104"/>
            <p:cNvSpPr>
              <a:spLocks noChangeArrowheads="1"/>
            </p:cNvSpPr>
            <p:nvPr/>
          </p:nvSpPr>
          <p:spPr bwMode="auto">
            <a:xfrm>
              <a:off x="3444" y="841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6" name="AutoShape 105"/>
            <p:cNvSpPr>
              <a:spLocks noChangeArrowheads="1"/>
            </p:cNvSpPr>
            <p:nvPr/>
          </p:nvSpPr>
          <p:spPr bwMode="auto">
            <a:xfrm>
              <a:off x="3444" y="6200"/>
              <a:ext cx="5780" cy="818"/>
            </a:xfrm>
            <a:prstGeom prst="roundRect">
              <a:avLst>
                <a:gd name="adj" fmla="val 16667"/>
              </a:avLst>
            </a:prstGeom>
            <a:solidFill>
              <a:srgbClr val="4DB3E6"/>
            </a:solidFill>
            <a:ln w="0">
              <a:noFill/>
              <a:round/>
              <a:headEnd/>
              <a:tailEnd/>
            </a:ln>
          </p:spPr>
          <p:txBody>
            <a:bodyPr/>
            <a:lstStyle/>
            <a:p>
              <a:endParaRPr lang="ar-SA"/>
            </a:p>
          </p:txBody>
        </p:sp>
        <p:sp>
          <p:nvSpPr>
            <p:cNvPr id="107" name="AutoShape 106"/>
            <p:cNvSpPr>
              <a:spLocks noChangeArrowheads="1"/>
            </p:cNvSpPr>
            <p:nvPr/>
          </p:nvSpPr>
          <p:spPr bwMode="auto">
            <a:xfrm>
              <a:off x="3444" y="515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8" name="AutoShape 107"/>
            <p:cNvSpPr>
              <a:spLocks noChangeArrowheads="1"/>
            </p:cNvSpPr>
            <p:nvPr/>
          </p:nvSpPr>
          <p:spPr bwMode="auto">
            <a:xfrm>
              <a:off x="3444" y="3988"/>
              <a:ext cx="5780" cy="818"/>
            </a:xfrm>
            <a:prstGeom prst="roundRect">
              <a:avLst>
                <a:gd name="adj" fmla="val 16667"/>
              </a:avLst>
            </a:prstGeom>
            <a:solidFill>
              <a:srgbClr val="4DB3E6"/>
            </a:solidFill>
            <a:ln w="0">
              <a:noFill/>
              <a:round/>
              <a:headEnd/>
              <a:tailEnd/>
            </a:ln>
          </p:spPr>
          <p:txBody>
            <a:bodyPr/>
            <a:lstStyle/>
            <a:p>
              <a:endParaRPr lang="ar-SA"/>
            </a:p>
          </p:txBody>
        </p:sp>
        <p:sp>
          <p:nvSpPr>
            <p:cNvPr id="109" name="Freeform 108"/>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10" name="AutoShape 109"/>
            <p:cNvSpPr>
              <a:spLocks noChangeArrowheads="1"/>
            </p:cNvSpPr>
            <p:nvPr/>
          </p:nvSpPr>
          <p:spPr bwMode="auto">
            <a:xfrm>
              <a:off x="111" y="611"/>
              <a:ext cx="7113"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11" name="Rectangle 110"/>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0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12" name="Freeform 111"/>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3" name="Freeform 112"/>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14" name="Freeform 113"/>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5" name="Freeform 114"/>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6" name="Freeform 115"/>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7" name="AutoShape 116"/>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18" name="Freeform 117"/>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9" name="AutoShape 118"/>
            <p:cNvSpPr>
              <a:spLocks noChangeArrowheads="1"/>
            </p:cNvSpPr>
            <p:nvPr/>
          </p:nvSpPr>
          <p:spPr bwMode="auto">
            <a:xfrm>
              <a:off x="3444" y="2823"/>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20" name="Freeform 119"/>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121" name="AutoShape 120"/>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2" name="AutoShape 121"/>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3" name="AutoShape 122"/>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4" name="AutoShape 123"/>
            <p:cNvSpPr>
              <a:spLocks noChangeArrowheads="1"/>
            </p:cNvSpPr>
            <p:nvPr/>
          </p:nvSpPr>
          <p:spPr bwMode="auto">
            <a:xfrm>
              <a:off x="3444" y="7248"/>
              <a:ext cx="5780" cy="818"/>
            </a:xfrm>
            <a:prstGeom prst="roundRect">
              <a:avLst>
                <a:gd name="adj" fmla="val 16667"/>
              </a:avLst>
            </a:prstGeom>
            <a:solidFill>
              <a:srgbClr val="4DB3E6"/>
            </a:solidFill>
            <a:ln w="0">
              <a:noFill/>
              <a:round/>
              <a:headEnd/>
              <a:tailEnd/>
            </a:ln>
          </p:spPr>
          <p:txBody>
            <a:bodyPr/>
            <a:lstStyle/>
            <a:p>
              <a:endParaRPr lang="ar-SA"/>
            </a:p>
          </p:txBody>
        </p:sp>
        <p:sp>
          <p:nvSpPr>
            <p:cNvPr id="125" name="AutoShape 124"/>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6" name="AutoShape 125"/>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7" name="Freeform 126"/>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8" name="Freeform 127"/>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9" name="Freeform 128"/>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0" name="Freeform 129"/>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131" name="Freeform 130"/>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132" name="Freeform 131"/>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3" name="Freeform 132"/>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4" name="Freeform 133"/>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5" name="Freeform 134"/>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6" name="AutoShape 135"/>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137" name="AutoShape 136"/>
            <p:cNvSpPr>
              <a:spLocks noChangeArrowheads="1"/>
            </p:cNvSpPr>
            <p:nvPr/>
          </p:nvSpPr>
          <p:spPr bwMode="auto">
            <a:xfrm>
              <a:off x="3444" y="177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38" name="AutoShape 137"/>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39" name="Rectangle 138"/>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0" name="AutoShape 139"/>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1" name="Rectangle 140"/>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2" name="Rectangle 141"/>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143" name="Rectangle 142"/>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4" name="Rectangle 143"/>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5" name="Rectangle 144"/>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6" name="AutoShape 145"/>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7" name="Rectangle 146"/>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8" name="Rectangle 147"/>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9" name="Rectangle 148"/>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0" name="AutoShape 149"/>
            <p:cNvSpPr>
              <a:spLocks noChangeArrowheads="1"/>
            </p:cNvSpPr>
            <p:nvPr/>
          </p:nvSpPr>
          <p:spPr bwMode="auto">
            <a:xfrm>
              <a:off x="3444" y="10508"/>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1" name="AutoShape 150"/>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2" name="AutoShape 151"/>
            <p:cNvSpPr>
              <a:spLocks noChangeArrowheads="1"/>
            </p:cNvSpPr>
            <p:nvPr/>
          </p:nvSpPr>
          <p:spPr bwMode="auto">
            <a:xfrm>
              <a:off x="3444" y="1155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3" name="AutoShape 152"/>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4" name="AutoShape 153"/>
            <p:cNvSpPr>
              <a:spLocks noChangeArrowheads="1"/>
            </p:cNvSpPr>
            <p:nvPr/>
          </p:nvSpPr>
          <p:spPr bwMode="auto">
            <a:xfrm>
              <a:off x="3444" y="1272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5" name="AutoShape 154"/>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6" name="Rectangle 155"/>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7" name="Rectangle 156"/>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8" name="Rectangle 157"/>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9" name="Freeform 158"/>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0" name="Freeform 159"/>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1" name="Freeform 160"/>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2" name="Freeform 161"/>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3" name="Freeform 162"/>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4" name="Freeform 163"/>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5" name="AutoShape 164"/>
            <p:cNvSpPr>
              <a:spLocks noChangeArrowheads="1"/>
            </p:cNvSpPr>
            <p:nvPr/>
          </p:nvSpPr>
          <p:spPr bwMode="auto">
            <a:xfrm>
              <a:off x="5110" y="14350"/>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6" name="AutoShape 165"/>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7" name="AutoShape 166"/>
            <p:cNvSpPr>
              <a:spLocks noChangeArrowheads="1"/>
            </p:cNvSpPr>
            <p:nvPr/>
          </p:nvSpPr>
          <p:spPr bwMode="auto">
            <a:xfrm>
              <a:off x="5110" y="15398"/>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8" name="AutoShape 167"/>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9" name="AutoShape 168"/>
            <p:cNvSpPr>
              <a:spLocks noChangeArrowheads="1"/>
            </p:cNvSpPr>
            <p:nvPr/>
          </p:nvSpPr>
          <p:spPr bwMode="auto">
            <a:xfrm>
              <a:off x="5110" y="16446"/>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0" name="AutoShape 169"/>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1" name="AutoShape 170"/>
            <p:cNvSpPr>
              <a:spLocks noChangeArrowheads="1"/>
            </p:cNvSpPr>
            <p:nvPr/>
          </p:nvSpPr>
          <p:spPr bwMode="auto">
            <a:xfrm>
              <a:off x="5110" y="17494"/>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2" name="AutoShape 171"/>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3" name="AutoShape 172"/>
            <p:cNvSpPr>
              <a:spLocks noChangeArrowheads="1"/>
            </p:cNvSpPr>
            <p:nvPr/>
          </p:nvSpPr>
          <p:spPr bwMode="auto">
            <a:xfrm>
              <a:off x="5110" y="18542"/>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4" name="AutoShape 173"/>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5" name="Rectangle 174"/>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6" name="Rectangle 175"/>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7" name="Rectangle 176"/>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8" name="Rectangle 177"/>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9" name="Rectangle 178"/>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0" name="Freeform 179"/>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81" name="AutoShape 180"/>
            <p:cNvSpPr>
              <a:spLocks noChangeArrowheads="1"/>
            </p:cNvSpPr>
            <p:nvPr/>
          </p:nvSpPr>
          <p:spPr bwMode="auto">
            <a:xfrm>
              <a:off x="15887" y="1514"/>
              <a:ext cx="2891"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82" name="AutoShape 181"/>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183" name="Rectangle 182"/>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2400">
                <a:latin typeface="Times New Roman" pitchFamily="18" charset="0"/>
                <a:cs typeface="Times New Roman" pitchFamily="18" charset="0"/>
              </a:endParaRPr>
            </a:p>
          </p:txBody>
        </p:sp>
        <p:sp>
          <p:nvSpPr>
            <p:cNvPr id="184" name="AutoShape 183"/>
            <p:cNvSpPr>
              <a:spLocks noChangeArrowheads="1"/>
            </p:cNvSpPr>
            <p:nvPr/>
          </p:nvSpPr>
          <p:spPr bwMode="auto">
            <a:xfrm>
              <a:off x="15553" y="2445"/>
              <a:ext cx="3558" cy="818"/>
            </a:xfrm>
            <a:prstGeom prst="roundRect">
              <a:avLst>
                <a:gd name="adj" fmla="val 16667"/>
              </a:avLst>
            </a:prstGeom>
            <a:solidFill>
              <a:srgbClr val="66FF33"/>
            </a:solidFill>
            <a:ln w="3175">
              <a:solidFill>
                <a:srgbClr val="66FF33"/>
              </a:solidFill>
              <a:round/>
              <a:headEnd/>
              <a:tailEnd/>
            </a:ln>
          </p:spPr>
          <p:txBody>
            <a:bodyPr/>
            <a:lstStyle/>
            <a:p>
              <a:endParaRPr lang="ar-SA"/>
            </a:p>
          </p:txBody>
        </p:sp>
        <p:sp>
          <p:nvSpPr>
            <p:cNvPr id="185" name="AutoShape 184"/>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186" name="Rectangle 185"/>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2400">
                <a:latin typeface="Times New Roman" pitchFamily="18" charset="0"/>
                <a:cs typeface="Times New Roman" pitchFamily="18" charset="0"/>
              </a:endParaRPr>
            </a:p>
          </p:txBody>
        </p:sp>
        <p:sp>
          <p:nvSpPr>
            <p:cNvPr id="187" name="Rectangle 186"/>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8" name="AutoShape 187"/>
            <p:cNvSpPr>
              <a:spLocks noChangeArrowheads="1"/>
            </p:cNvSpPr>
            <p:nvPr/>
          </p:nvSpPr>
          <p:spPr bwMode="auto">
            <a:xfrm>
              <a:off x="14220" y="6753"/>
              <a:ext cx="5113" cy="818"/>
            </a:xfrm>
            <a:prstGeom prst="roundRect">
              <a:avLst>
                <a:gd name="adj" fmla="val 16667"/>
              </a:avLst>
            </a:prstGeom>
            <a:solidFill>
              <a:srgbClr val="66FF33"/>
            </a:solidFill>
            <a:ln w="0">
              <a:noFill/>
              <a:round/>
              <a:headEnd/>
              <a:tailEnd/>
            </a:ln>
          </p:spPr>
          <p:txBody>
            <a:bodyPr/>
            <a:lstStyle/>
            <a:p>
              <a:endParaRPr lang="ar-SA"/>
            </a:p>
          </p:txBody>
        </p:sp>
        <p:sp>
          <p:nvSpPr>
            <p:cNvPr id="189" name="AutoShape 188"/>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0" name="Rectangle 189"/>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1" name="AutoShape 190"/>
            <p:cNvSpPr>
              <a:spLocks noChangeArrowheads="1"/>
            </p:cNvSpPr>
            <p:nvPr/>
          </p:nvSpPr>
          <p:spPr bwMode="auto">
            <a:xfrm>
              <a:off x="14220" y="7801"/>
              <a:ext cx="5113" cy="818"/>
            </a:xfrm>
            <a:prstGeom prst="roundRect">
              <a:avLst>
                <a:gd name="adj" fmla="val 16667"/>
              </a:avLst>
            </a:prstGeom>
            <a:solidFill>
              <a:srgbClr val="66FF33"/>
            </a:solidFill>
            <a:ln w="0">
              <a:noFill/>
              <a:round/>
              <a:headEnd/>
              <a:tailEnd/>
            </a:ln>
          </p:spPr>
          <p:txBody>
            <a:bodyPr/>
            <a:lstStyle/>
            <a:p>
              <a:endParaRPr lang="ar-SA"/>
            </a:p>
          </p:txBody>
        </p:sp>
        <p:sp>
          <p:nvSpPr>
            <p:cNvPr id="192" name="AutoShape 191"/>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3" name="Rectangle 192"/>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4" name="AutoShape 193"/>
            <p:cNvSpPr>
              <a:spLocks noChangeArrowheads="1"/>
            </p:cNvSpPr>
            <p:nvPr/>
          </p:nvSpPr>
          <p:spPr bwMode="auto">
            <a:xfrm>
              <a:off x="14220" y="8849"/>
              <a:ext cx="5113" cy="818"/>
            </a:xfrm>
            <a:prstGeom prst="roundRect">
              <a:avLst>
                <a:gd name="adj" fmla="val 16667"/>
              </a:avLst>
            </a:prstGeom>
            <a:solidFill>
              <a:srgbClr val="66FF33"/>
            </a:solidFill>
            <a:ln w="0">
              <a:noFill/>
              <a:round/>
              <a:headEnd/>
              <a:tailEnd/>
            </a:ln>
          </p:spPr>
          <p:txBody>
            <a:bodyPr/>
            <a:lstStyle/>
            <a:p>
              <a:endParaRPr lang="ar-SA"/>
            </a:p>
          </p:txBody>
        </p:sp>
        <p:sp>
          <p:nvSpPr>
            <p:cNvPr id="195" name="AutoShape 194"/>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6" name="Rectangle 195"/>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7" name="Rectangle 196"/>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2400">
                <a:latin typeface="Times New Roman" pitchFamily="18" charset="0"/>
                <a:cs typeface="Times New Roman" pitchFamily="18" charset="0"/>
              </a:endParaRPr>
            </a:p>
          </p:txBody>
        </p:sp>
      </p:grpSp>
      <p:sp>
        <p:nvSpPr>
          <p:cNvPr id="198" name="Rectangle 2"/>
          <p:cNvSpPr>
            <a:spLocks noChangeArrowheads="1"/>
          </p:cNvSpPr>
          <p:nvPr/>
        </p:nvSpPr>
        <p:spPr bwMode="auto">
          <a:xfrm>
            <a:off x="1132234" y="5970766"/>
            <a:ext cx="5123390" cy="338554"/>
          </a:xfrm>
          <a:prstGeom prst="rect">
            <a:avLst/>
          </a:prstGeom>
          <a:noFill/>
          <a:ln w="9525">
            <a:noFill/>
            <a:miter lim="800000"/>
            <a:headEnd/>
            <a:tailEnd/>
          </a:ln>
          <a:effectLst/>
        </p:spPr>
        <p:txBody>
          <a:bodyPr wrap="none">
            <a:spAutoFit/>
          </a:bodyPr>
          <a:lstStyle/>
          <a:p>
            <a:pPr algn="l" rtl="0" eaLnBrk="0" hangingPunct="0">
              <a:spcBef>
                <a:spcPct val="50000"/>
              </a:spcBef>
            </a:pPr>
            <a:r>
              <a:rPr lang="en-US" sz="1600" dirty="0" smtClean="0">
                <a:latin typeface="Times New Roman" pitchFamily="18" charset="0"/>
                <a:cs typeface="Times New Roman" pitchFamily="18" charset="0"/>
              </a:rPr>
              <a:t> </a:t>
            </a:r>
            <a:r>
              <a:rPr lang="en-US" sz="1600" b="1" dirty="0" err="1">
                <a:latin typeface="Courier New" pitchFamily="49" charset="0"/>
                <a:cs typeface="Times New Roman" pitchFamily="18" charset="0"/>
              </a:rPr>
              <a:t>System.Drawing</a:t>
            </a:r>
            <a:r>
              <a:rPr lang="en-US" sz="1600" dirty="0">
                <a:latin typeface="Times New Roman" pitchFamily="18" charset="0"/>
                <a:cs typeface="Times New Roman" pitchFamily="18" charset="0"/>
              </a:rPr>
              <a:t> namespace’s Classes and Structures.</a:t>
            </a:r>
          </a:p>
        </p:txBody>
      </p:sp>
      <p:sp>
        <p:nvSpPr>
          <p:cNvPr id="199" name="عنصر نائب لرقم الشريحة 198"/>
          <p:cNvSpPr>
            <a:spLocks noGrp="1"/>
          </p:cNvSpPr>
          <p:nvPr>
            <p:ph type="sldNum" sz="quarter" idx="12"/>
          </p:nvPr>
        </p:nvSpPr>
        <p:spPr/>
        <p:txBody>
          <a:bodyPr/>
          <a:lstStyle/>
          <a:p>
            <a:fld id="{CCBCEEAC-AC48-497D-8C30-2C485F45BB66}" type="slidenum">
              <a:rPr lang="ar-SA" smtClean="0"/>
              <a:pPr/>
              <a:t>3</a:t>
            </a:fld>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Class </a:t>
            </a:r>
            <a:r>
              <a:rPr lang="en-US" b="1" i="1" dirty="0" smtClean="0"/>
              <a:t>Graphics</a:t>
            </a:r>
            <a:r>
              <a:rPr lang="en-US" b="1" i="1" dirty="0" smtClean="0">
                <a:solidFill>
                  <a:schemeClr val="tx2"/>
                </a:solidFill>
              </a:rPr>
              <a:t> </a:t>
            </a:r>
            <a:r>
              <a:rPr lang="en-US" dirty="0" smtClean="0">
                <a:solidFill>
                  <a:schemeClr val="tx2"/>
                </a:solidFill>
              </a:rPr>
              <a:t>contains methods used for drawing </a:t>
            </a:r>
            <a:r>
              <a:rPr lang="en-US" b="1" dirty="0" smtClean="0">
                <a:solidFill>
                  <a:schemeClr val="tx2"/>
                </a:solidFill>
              </a:rPr>
              <a:t>String</a:t>
            </a:r>
            <a:r>
              <a:rPr lang="en-US" dirty="0" smtClean="0">
                <a:solidFill>
                  <a:schemeClr val="tx2"/>
                </a:solidFill>
              </a:rPr>
              <a:t>s, lines, rectangles and other shapes on a </a:t>
            </a:r>
            <a:r>
              <a:rPr lang="en-US" b="1" dirty="0" smtClean="0">
                <a:solidFill>
                  <a:schemeClr val="tx2"/>
                </a:solidFill>
              </a:rPr>
              <a:t>Control</a:t>
            </a:r>
            <a:r>
              <a:rPr lang="en-US" dirty="0" smtClean="0">
                <a:solidFill>
                  <a:schemeClr val="tx2"/>
                </a:solidFill>
              </a:rPr>
              <a:t>. </a:t>
            </a:r>
          </a:p>
          <a:p>
            <a:pPr algn="l" rtl="0"/>
            <a:r>
              <a:rPr lang="en-US" dirty="0" smtClean="0">
                <a:solidFill>
                  <a:schemeClr val="tx2"/>
                </a:solidFill>
              </a:rPr>
              <a:t>The drawing methods of class </a:t>
            </a:r>
            <a:r>
              <a:rPr lang="en-US" b="1" dirty="0" smtClean="0">
                <a:solidFill>
                  <a:schemeClr val="tx2"/>
                </a:solidFill>
              </a:rPr>
              <a:t>Graphics </a:t>
            </a:r>
            <a:r>
              <a:rPr lang="en-US" dirty="0" smtClean="0">
                <a:solidFill>
                  <a:schemeClr val="tx2"/>
                </a:solidFill>
              </a:rPr>
              <a:t>usually require a </a:t>
            </a:r>
            <a:r>
              <a:rPr lang="en-US" b="1" i="1" dirty="0" smtClean="0">
                <a:solidFill>
                  <a:schemeClr val="tx2"/>
                </a:solidFill>
              </a:rPr>
              <a:t>Pen </a:t>
            </a:r>
            <a:r>
              <a:rPr lang="en-US" dirty="0" smtClean="0">
                <a:solidFill>
                  <a:schemeClr val="tx2"/>
                </a:solidFill>
              </a:rPr>
              <a:t>or </a:t>
            </a:r>
            <a:r>
              <a:rPr lang="en-US" b="1" i="1" dirty="0" smtClean="0">
                <a:solidFill>
                  <a:schemeClr val="tx2"/>
                </a:solidFill>
              </a:rPr>
              <a:t>Brush </a:t>
            </a:r>
            <a:r>
              <a:rPr lang="en-US" dirty="0" smtClean="0">
                <a:solidFill>
                  <a:schemeClr val="tx2"/>
                </a:solidFill>
              </a:rPr>
              <a:t>object to render a specified shape. </a:t>
            </a:r>
          </a:p>
          <a:p>
            <a:pPr algn="l" rtl="0"/>
            <a:r>
              <a:rPr lang="en-US" dirty="0" smtClean="0">
                <a:solidFill>
                  <a:schemeClr val="tx2"/>
                </a:solidFill>
              </a:rPr>
              <a:t>The </a:t>
            </a:r>
            <a:r>
              <a:rPr lang="en-US" b="1" dirty="0" smtClean="0">
                <a:solidFill>
                  <a:schemeClr val="tx2"/>
                </a:solidFill>
              </a:rPr>
              <a:t>Pen </a:t>
            </a:r>
            <a:r>
              <a:rPr lang="en-US" dirty="0" smtClean="0">
                <a:solidFill>
                  <a:schemeClr val="tx2"/>
                </a:solidFill>
              </a:rPr>
              <a:t>draws shape outlines;</a:t>
            </a:r>
          </a:p>
          <a:p>
            <a:pPr algn="l" rtl="0"/>
            <a:r>
              <a:rPr lang="en-US" dirty="0" smtClean="0">
                <a:solidFill>
                  <a:schemeClr val="tx2"/>
                </a:solidFill>
              </a:rPr>
              <a:t> the </a:t>
            </a:r>
            <a:r>
              <a:rPr lang="en-US" b="1" dirty="0" smtClean="0">
                <a:solidFill>
                  <a:schemeClr val="tx2"/>
                </a:solidFill>
              </a:rPr>
              <a:t>Brush </a:t>
            </a:r>
            <a:r>
              <a:rPr lang="en-US" dirty="0" smtClean="0">
                <a:solidFill>
                  <a:schemeClr val="tx2"/>
                </a:solidFill>
              </a:rPr>
              <a:t>draws solid objects</a:t>
            </a:r>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4</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t>Structure  </a:t>
            </a:r>
            <a:r>
              <a:rPr lang="en-US" b="1" i="1" dirty="0" smtClean="0"/>
              <a:t>Color</a:t>
            </a:r>
            <a:r>
              <a:rPr lang="en-US" dirty="0" smtClean="0"/>
              <a:t> has:</a:t>
            </a:r>
          </a:p>
          <a:p>
            <a:pPr lvl="1" algn="l" rtl="0"/>
            <a:r>
              <a:rPr lang="en-US" b="1" dirty="0" smtClean="0">
                <a:solidFill>
                  <a:schemeClr val="tx1"/>
                </a:solidFill>
              </a:rPr>
              <a:t>properties</a:t>
            </a:r>
            <a:r>
              <a:rPr lang="en-US" dirty="0" smtClean="0">
                <a:solidFill>
                  <a:schemeClr val="tx1"/>
                </a:solidFill>
              </a:rPr>
              <a:t> to set color of various graphical components.</a:t>
            </a:r>
          </a:p>
          <a:p>
            <a:pPr lvl="1" algn="l" rtl="0"/>
            <a:r>
              <a:rPr lang="en-US" b="1" dirty="0" smtClean="0">
                <a:solidFill>
                  <a:schemeClr val="tx1"/>
                </a:solidFill>
              </a:rPr>
              <a:t>Methods</a:t>
            </a:r>
            <a:r>
              <a:rPr lang="en-US" dirty="0" smtClean="0">
                <a:solidFill>
                  <a:schemeClr val="tx1"/>
                </a:solidFill>
              </a:rPr>
              <a:t> to create new colors.</a:t>
            </a:r>
          </a:p>
          <a:p>
            <a:pPr lvl="1" algn="l" rtl="0"/>
            <a:endParaRPr lang="en-US" dirty="0" smtClean="0">
              <a:solidFill>
                <a:schemeClr val="tx1"/>
              </a:solidFill>
            </a:endParaRPr>
          </a:p>
          <a:p>
            <a:pPr algn="l" rtl="0"/>
            <a:r>
              <a:rPr lang="en-US" dirty="0" smtClean="0"/>
              <a:t>Class </a:t>
            </a:r>
            <a:r>
              <a:rPr lang="en-US" b="1" i="1" dirty="0" smtClean="0"/>
              <a:t>Font</a:t>
            </a:r>
            <a:r>
              <a:rPr lang="en-US" dirty="0" smtClean="0"/>
              <a:t> has:</a:t>
            </a:r>
          </a:p>
          <a:p>
            <a:pPr lvl="1" algn="l" rtl="0"/>
            <a:r>
              <a:rPr lang="en-US" b="1" dirty="0" smtClean="0">
                <a:solidFill>
                  <a:schemeClr val="tx1"/>
                </a:solidFill>
              </a:rPr>
              <a:t>Properties</a:t>
            </a:r>
            <a:r>
              <a:rPr lang="en-US" dirty="0" smtClean="0">
                <a:solidFill>
                  <a:schemeClr val="tx1"/>
                </a:solidFill>
              </a:rPr>
              <a:t> to define unique fonts</a:t>
            </a:r>
          </a:p>
          <a:p>
            <a:pPr lvl="1" algn="l" rtl="0"/>
            <a:endParaRPr lang="en-US" dirty="0" smtClean="0">
              <a:solidFill>
                <a:schemeClr val="tx1"/>
              </a:solidFill>
            </a:endParaRPr>
          </a:p>
          <a:p>
            <a:pPr algn="l" rtl="0"/>
            <a:r>
              <a:rPr lang="en-US" dirty="0" smtClean="0"/>
              <a:t>Class </a:t>
            </a:r>
            <a:r>
              <a:rPr lang="en-US" b="1" i="1" dirty="0" err="1" smtClean="0"/>
              <a:t>FontFamily</a:t>
            </a:r>
            <a:r>
              <a:rPr lang="en-US" dirty="0" smtClean="0"/>
              <a:t> has</a:t>
            </a:r>
          </a:p>
          <a:p>
            <a:pPr lvl="1" algn="l" rtl="0"/>
            <a:r>
              <a:rPr lang="en-US" b="1" dirty="0" smtClean="0">
                <a:solidFill>
                  <a:schemeClr val="tx1"/>
                </a:solidFill>
              </a:rPr>
              <a:t>Methods</a:t>
            </a:r>
            <a:r>
              <a:rPr lang="en-US" dirty="0" smtClean="0">
                <a:solidFill>
                  <a:schemeClr val="tx1"/>
                </a:solidFill>
              </a:rPr>
              <a:t> for obtaining font information.</a:t>
            </a:r>
          </a:p>
          <a:p>
            <a:pPr algn="l" rtl="0"/>
            <a:endParaRPr lang="en-US" dirty="0" smtClean="0"/>
          </a:p>
          <a:p>
            <a:pPr algn="l" rtl="0"/>
            <a:endParaRPr lang="ar-SA" dirty="0"/>
          </a:p>
        </p:txBody>
      </p:sp>
      <mc:AlternateContent xmlns:mc="http://schemas.openxmlformats.org/markup-compatibility/2006" xmlns:p14="http://schemas.microsoft.com/office/powerpoint/2010/main">
        <mc:Choice Requires="p14">
          <p:contentPart p14:bwMode="auto" r:id="rId2">
            <p14:nvContentPartPr>
              <p14:cNvPr id="4" name="Ink 3"/>
              <p14:cNvContentPartPr/>
              <p14:nvPr/>
            </p14:nvContentPartPr>
            <p14:xfrm>
              <a:off x="2696760" y="6688440"/>
              <a:ext cx="360" cy="360"/>
            </p14:xfrm>
          </p:contentPart>
        </mc:Choice>
        <mc:Fallback xmlns="">
          <p:pic>
            <p:nvPicPr>
              <p:cNvPr id="4" name="Ink 3"/>
              <p:cNvPicPr/>
              <p:nvPr/>
            </p:nvPicPr>
            <p:blipFill>
              <a:blip r:embed="rId3"/>
              <a:stretch>
                <a:fillRect/>
              </a:stretch>
            </p:blipFill>
            <p:spPr>
              <a:xfrm>
                <a:off x="2687400" y="6679080"/>
                <a:ext cx="19080" cy="19080"/>
              </a:xfrm>
              <a:prstGeom prst="rect">
                <a:avLst/>
              </a:prstGeom>
            </p:spPr>
          </p:pic>
        </mc:Fallback>
      </mc:AlternateContent>
      <p:sp>
        <p:nvSpPr>
          <p:cNvPr id="5" name="عنصر نائب لرقم الشريحة 4"/>
          <p:cNvSpPr>
            <a:spLocks noGrp="1"/>
          </p:cNvSpPr>
          <p:nvPr>
            <p:ph type="sldNum" sz="quarter" idx="12"/>
          </p:nvPr>
        </p:nvSpPr>
        <p:spPr/>
        <p:txBody>
          <a:bodyPr/>
          <a:lstStyle/>
          <a:p>
            <a:fld id="{CCBCEEAC-AC48-497D-8C30-2C485F45BB66}" type="slidenum">
              <a:rPr lang="ar-SA" smtClean="0"/>
              <a:pPr/>
              <a:t>5</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normAutofit fontScale="92500" lnSpcReduction="20000"/>
          </a:bodyPr>
          <a:lstStyle/>
          <a:p>
            <a:pPr algn="l" rtl="0"/>
            <a:r>
              <a:rPr lang="en-US" sz="2400" dirty="0" smtClean="0"/>
              <a:t>GDI+’s coordinate system  is a scheme for identifying every point on the screen.</a:t>
            </a:r>
          </a:p>
          <a:p>
            <a:pPr algn="l" rtl="0"/>
            <a:r>
              <a:rPr lang="en-US" sz="2400" dirty="0" smtClean="0"/>
              <a:t>To begin drawing in Visual Basic, we first must understand GDI+’s </a:t>
            </a:r>
            <a:r>
              <a:rPr lang="en-US" sz="2400" i="1" dirty="0" smtClean="0"/>
              <a:t>coordinate system:</a:t>
            </a:r>
            <a:endParaRPr lang="en-US" sz="2400" dirty="0" smtClean="0"/>
          </a:p>
          <a:p>
            <a:pPr lvl="1" algn="l" rtl="0"/>
            <a:r>
              <a:rPr lang="en-US" sz="2400" dirty="0" smtClean="0">
                <a:solidFill>
                  <a:schemeClr val="tx1"/>
                </a:solidFill>
              </a:rPr>
              <a:t>Upper-left corner of component has coordinates (0, 0)</a:t>
            </a:r>
          </a:p>
          <a:p>
            <a:pPr lvl="1" algn="l" rtl="0"/>
            <a:r>
              <a:rPr lang="en-US" sz="2400" dirty="0" smtClean="0">
                <a:solidFill>
                  <a:schemeClr val="tx1"/>
                </a:solidFill>
              </a:rPr>
              <a:t>Coordinate pairs:</a:t>
            </a:r>
          </a:p>
          <a:p>
            <a:pPr lvl="2" algn="l" rtl="0"/>
            <a:r>
              <a:rPr lang="en-US" dirty="0" smtClean="0"/>
              <a:t>Allow positioning of text and shapes</a:t>
            </a:r>
          </a:p>
          <a:p>
            <a:pPr lvl="2" algn="l" rtl="0"/>
            <a:r>
              <a:rPr lang="en-US" dirty="0" smtClean="0"/>
              <a:t>Horizontal coordinate (x-coordinate)</a:t>
            </a:r>
          </a:p>
          <a:p>
            <a:pPr lvl="3" algn="l" rtl="0"/>
            <a:r>
              <a:rPr lang="en-US" sz="1800" dirty="0" smtClean="0">
                <a:solidFill>
                  <a:schemeClr val="tx1"/>
                </a:solidFill>
              </a:rPr>
              <a:t>Distance to the right from upper-left corner</a:t>
            </a:r>
          </a:p>
          <a:p>
            <a:pPr lvl="2" algn="l" rtl="0"/>
            <a:r>
              <a:rPr lang="en-US" dirty="0" smtClean="0"/>
              <a:t>Vertical coordinate (y-coordinate)</a:t>
            </a:r>
          </a:p>
          <a:p>
            <a:pPr lvl="3" algn="l" rtl="0"/>
            <a:r>
              <a:rPr lang="en-US" sz="1800" dirty="0" smtClean="0">
                <a:solidFill>
                  <a:schemeClr val="tx1"/>
                </a:solidFill>
              </a:rPr>
              <a:t>Distance down from upper-left corner</a:t>
            </a:r>
          </a:p>
          <a:p>
            <a:pPr lvl="1" algn="l" rtl="0"/>
            <a:r>
              <a:rPr lang="en-US" sz="2400" dirty="0" smtClean="0">
                <a:solidFill>
                  <a:schemeClr val="tx1"/>
                </a:solidFill>
              </a:rPr>
              <a:t>Coordinate units measured in pixels</a:t>
            </a:r>
          </a:p>
          <a:p>
            <a:pPr lvl="1" algn="l" rtl="0"/>
            <a:r>
              <a:rPr lang="en-US" sz="2400" dirty="0" smtClean="0">
                <a:solidFill>
                  <a:schemeClr val="tx1"/>
                </a:solidFill>
              </a:rPr>
              <a:t>Used with structures </a:t>
            </a:r>
            <a:r>
              <a:rPr lang="en-US" sz="2400" b="1" i="1" dirty="0" smtClean="0">
                <a:solidFill>
                  <a:schemeClr val="tx1"/>
                </a:solidFill>
              </a:rPr>
              <a:t>Rectangle</a:t>
            </a:r>
            <a:r>
              <a:rPr lang="en-US" sz="2400" dirty="0" smtClean="0">
                <a:solidFill>
                  <a:schemeClr val="tx1"/>
                </a:solidFill>
              </a:rPr>
              <a:t> and </a:t>
            </a:r>
            <a:r>
              <a:rPr lang="en-US" sz="2400" b="1" i="1" dirty="0" smtClean="0">
                <a:solidFill>
                  <a:schemeClr val="tx1"/>
                </a:solidFill>
              </a:rPr>
              <a:t>Point</a:t>
            </a:r>
            <a:r>
              <a:rPr lang="en-US" sz="2400" b="1" dirty="0" smtClean="0">
                <a:solidFill>
                  <a:schemeClr val="tx1"/>
                </a:solidFill>
              </a:rPr>
              <a:t> </a:t>
            </a:r>
            <a:r>
              <a:rPr lang="en-US" sz="2400" dirty="0" smtClean="0">
                <a:solidFill>
                  <a:schemeClr val="tx1"/>
                </a:solidFill>
              </a:rPr>
              <a:t>that are provided by</a:t>
            </a:r>
            <a:r>
              <a:rPr lang="en-US" sz="2400" b="1" dirty="0" smtClean="0">
                <a:solidFill>
                  <a:schemeClr val="tx1"/>
                </a:solidFill>
              </a:rPr>
              <a:t> </a:t>
            </a:r>
            <a:r>
              <a:rPr lang="en-US" sz="2400" b="1" i="1" dirty="0" err="1" smtClean="0">
                <a:solidFill>
                  <a:schemeClr val="tx1"/>
                </a:solidFill>
              </a:rPr>
              <a:t>System.Drawing</a:t>
            </a:r>
            <a:r>
              <a:rPr lang="en-US" sz="2400" dirty="0" smtClean="0">
                <a:solidFill>
                  <a:schemeClr val="tx1"/>
                </a:solidFill>
              </a:rPr>
              <a:t> namespace </a:t>
            </a:r>
            <a:endParaRPr lang="en-US" sz="2400" b="1" dirty="0" smtClean="0">
              <a:solidFill>
                <a:schemeClr val="tx1"/>
              </a:solidFill>
            </a:endParaRPr>
          </a:p>
          <a:p>
            <a:pPr lvl="2" algn="l" rtl="0"/>
            <a:endParaRPr lang="en-US" dirty="0" smtClean="0"/>
          </a:p>
          <a:p>
            <a:pPr algn="l" rtl="0"/>
            <a:endParaRPr lang="ar-SA"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6</a:t>
            </a:fld>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a:p>
        </p:txBody>
      </p:sp>
      <p:pic>
        <p:nvPicPr>
          <p:cNvPr id="4" name="Picture 1" descr="vbhtp5_01_Page_03.png"/>
          <p:cNvPicPr>
            <a:picLocks noGrp="1" noChangeAspect="1"/>
          </p:cNvPicPr>
          <p:nvPr isPhoto="1"/>
        </p:nvPicPr>
        <p:blipFill>
          <a:blip r:embed="rId2" cstate="print"/>
          <a:srcRect l="16926" r="32675" b="43500"/>
          <a:stretch>
            <a:fillRect/>
          </a:stretch>
        </p:blipFill>
        <p:spPr bwMode="auto">
          <a:xfrm>
            <a:off x="1907704" y="1772816"/>
            <a:ext cx="5112568" cy="3479640"/>
          </a:xfrm>
          <a:prstGeom prst="rect">
            <a:avLst/>
          </a:prstGeom>
          <a:noFill/>
          <a:ln w="9525">
            <a:noFill/>
            <a:miter lim="800000"/>
            <a:headEnd/>
            <a:tailEnd/>
          </a:ln>
        </p:spPr>
      </p:pic>
      <p:sp>
        <p:nvSpPr>
          <p:cNvPr id="5" name="عنصر نائب لرقم الشريحة 4"/>
          <p:cNvSpPr>
            <a:spLocks noGrp="1"/>
          </p:cNvSpPr>
          <p:nvPr>
            <p:ph type="sldNum" sz="quarter" idx="12"/>
          </p:nvPr>
        </p:nvSpPr>
        <p:spPr/>
        <p:txBody>
          <a:bodyPr/>
          <a:lstStyle/>
          <a:p>
            <a:fld id="{CCBCEEAC-AC48-497D-8C30-2C485F45BB66}" type="slidenum">
              <a:rPr lang="ar-SA" smtClean="0"/>
              <a:pPr/>
              <a:t>7</a:t>
            </a:fld>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Rectangle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defines</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rectangular shapes with ( width &amp; height ) dimension.</a:t>
            </a:r>
          </a:p>
          <a:p>
            <a:pPr marL="342900" indent="-342900" algn="l" rtl="0">
              <a:lnSpc>
                <a:spcPct val="90000"/>
              </a:lnSpc>
              <a:buFont typeface="Arial" pitchFamily="34" charset="0"/>
              <a:buChar char="•"/>
            </a:pPr>
            <a:endParaRPr lang="en-US" sz="2800" dirty="0" smtClean="0">
              <a:latin typeface="Calibri" pitchFamily="34" charset="0"/>
              <a:sym typeface="Wingdings" pitchFamily="2" charset="2"/>
            </a:endParaRPr>
          </a:p>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Point</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represents the x-y coordinates of a point on a two-dimensional plane.</a:t>
            </a:r>
            <a:endParaRPr lang="en-US" sz="2800" b="1" dirty="0">
              <a:latin typeface="Calibri" pitchFamily="34" charset="0"/>
              <a:sym typeface="Wingdings" pitchFamily="2" charset="2"/>
            </a:endParaRPr>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8</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noAutofit/>
          </a:bodyPr>
          <a:lstStyle/>
          <a:p>
            <a:pPr algn="l" rtl="0">
              <a:lnSpc>
                <a:spcPct val="80000"/>
              </a:lnSpc>
            </a:pPr>
            <a:r>
              <a:rPr lang="en-US" sz="2400" b="1" dirty="0" smtClean="0">
                <a:solidFill>
                  <a:schemeClr val="tx2"/>
                </a:solidFill>
              </a:rPr>
              <a:t>Graphics </a:t>
            </a:r>
            <a:r>
              <a:rPr lang="en-US" sz="2400" dirty="0" smtClean="0">
                <a:solidFill>
                  <a:schemeClr val="tx2"/>
                </a:solidFill>
              </a:rPr>
              <a:t>objects contain methods for drawing, font manipulation, color manipulation and other graphics-related actions. </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Every Windows application that derives from class </a:t>
            </a:r>
            <a:r>
              <a:rPr lang="en-US" sz="2400" b="1" dirty="0" err="1" smtClean="0">
                <a:solidFill>
                  <a:schemeClr val="tx2"/>
                </a:solidFill>
              </a:rPr>
              <a:t>System.Windows.Forms.Form</a:t>
            </a:r>
            <a:r>
              <a:rPr lang="en-US" sz="2400" b="1" dirty="0" smtClean="0">
                <a:solidFill>
                  <a:schemeClr val="tx2"/>
                </a:solidFill>
              </a:rPr>
              <a:t> </a:t>
            </a:r>
            <a:r>
              <a:rPr lang="en-US" sz="2400" dirty="0" smtClean="0">
                <a:solidFill>
                  <a:schemeClr val="tx2"/>
                </a:solidFill>
              </a:rPr>
              <a:t>inherits an </a:t>
            </a:r>
            <a:r>
              <a:rPr lang="en-US" sz="2400" b="1" dirty="0" err="1" smtClean="0">
                <a:solidFill>
                  <a:schemeClr val="tx2"/>
                </a:solidFill>
              </a:rPr>
              <a:t>Overridable</a:t>
            </a:r>
            <a:r>
              <a:rPr lang="en-US" sz="2400" b="1" dirty="0" smtClean="0">
                <a:solidFill>
                  <a:schemeClr val="tx2"/>
                </a:solidFill>
              </a:rPr>
              <a:t> </a:t>
            </a:r>
            <a:r>
              <a:rPr lang="en-US" sz="2400" b="1" i="1" dirty="0" err="1" smtClean="0">
                <a:solidFill>
                  <a:schemeClr val="tx2"/>
                </a:solidFill>
              </a:rPr>
              <a:t>OnPaint</a:t>
            </a:r>
            <a:r>
              <a:rPr lang="en-US" sz="2400" b="1" i="1" dirty="0" smtClean="0">
                <a:solidFill>
                  <a:schemeClr val="tx2"/>
                </a:solidFill>
              </a:rPr>
              <a:t> </a:t>
            </a:r>
            <a:r>
              <a:rPr lang="en-US" sz="2400" dirty="0" smtClean="0">
                <a:solidFill>
                  <a:schemeClr val="tx2"/>
                </a:solidFill>
              </a:rPr>
              <a:t>method where most graphics operations are performed.</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arguments to 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include a </a:t>
            </a:r>
            <a:r>
              <a:rPr lang="en-US" sz="2400" b="1" dirty="0" err="1" smtClean="0">
                <a:solidFill>
                  <a:schemeClr val="tx2"/>
                </a:solidFill>
              </a:rPr>
              <a:t>PaintEventArgs</a:t>
            </a:r>
            <a:r>
              <a:rPr lang="en-US" sz="2400" b="1" dirty="0" smtClean="0">
                <a:solidFill>
                  <a:schemeClr val="tx2"/>
                </a:solidFill>
              </a:rPr>
              <a:t> </a:t>
            </a:r>
            <a:r>
              <a:rPr lang="en-US" sz="2400" dirty="0" smtClean="0">
                <a:solidFill>
                  <a:schemeClr val="tx2"/>
                </a:solidFill>
              </a:rPr>
              <a:t>object from which we can obtain a </a:t>
            </a:r>
            <a:r>
              <a:rPr lang="en-US" sz="2400" b="1" dirty="0" smtClean="0">
                <a:solidFill>
                  <a:schemeClr val="tx2"/>
                </a:solidFill>
              </a:rPr>
              <a:t>Graphics </a:t>
            </a:r>
            <a:r>
              <a:rPr lang="en-US" sz="2400" dirty="0" smtClean="0">
                <a:solidFill>
                  <a:schemeClr val="tx2"/>
                </a:solidFill>
              </a:rPr>
              <a:t>object for the control.</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triggers the </a:t>
            </a:r>
            <a:r>
              <a:rPr lang="en-US" sz="2400" b="1" dirty="0" smtClean="0">
                <a:solidFill>
                  <a:schemeClr val="tx2"/>
                </a:solidFill>
              </a:rPr>
              <a:t>Control</a:t>
            </a:r>
            <a:r>
              <a:rPr lang="en-US" sz="2400" dirty="0" smtClean="0">
                <a:solidFill>
                  <a:schemeClr val="tx2"/>
                </a:solidFill>
              </a:rPr>
              <a:t>’s </a:t>
            </a:r>
            <a:r>
              <a:rPr lang="en-US" sz="2400" b="1" i="1" dirty="0" smtClean="0">
                <a:solidFill>
                  <a:schemeClr val="tx2"/>
                </a:solidFill>
              </a:rPr>
              <a:t>Paint </a:t>
            </a:r>
            <a:r>
              <a:rPr lang="en-US" sz="2400" dirty="0" smtClean="0">
                <a:solidFill>
                  <a:schemeClr val="tx2"/>
                </a:solidFill>
              </a:rPr>
              <a:t>event.</a:t>
            </a:r>
          </a:p>
          <a:p>
            <a:pPr algn="l" rtl="0"/>
            <a:endParaRPr lang="ar-SA" sz="2400" dirty="0"/>
          </a:p>
        </p:txBody>
      </p:sp>
      <p:sp>
        <p:nvSpPr>
          <p:cNvPr id="4" name="عنصر نائب لرقم الشريحة 3"/>
          <p:cNvSpPr>
            <a:spLocks noGrp="1"/>
          </p:cNvSpPr>
          <p:nvPr>
            <p:ph type="sldNum" sz="quarter" idx="12"/>
          </p:nvPr>
        </p:nvSpPr>
        <p:spPr/>
        <p:txBody>
          <a:bodyPr/>
          <a:lstStyle/>
          <a:p>
            <a:fld id="{CCBCEEAC-AC48-497D-8C30-2C485F45BB66}" type="slidenum">
              <a:rPr lang="ar-SA" smtClean="0"/>
              <a:pPr/>
              <a:t>9</a:t>
            </a:fld>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3618</TotalTime>
  <Words>870</Words>
  <Application>Microsoft Office PowerPoint</Application>
  <PresentationFormat>عرض على الشاشة (4:3)</PresentationFormat>
  <Paragraphs>174</Paragraphs>
  <Slides>22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22</vt:i4>
      </vt:variant>
    </vt:vector>
  </HeadingPairs>
  <TitlesOfParts>
    <vt:vector size="30" baseType="lpstr">
      <vt:lpstr>Arial</vt:lpstr>
      <vt:lpstr>Calibri</vt:lpstr>
      <vt:lpstr>Courier New</vt:lpstr>
      <vt:lpstr>Georgia</vt:lpstr>
      <vt:lpstr>Times New Roman</vt:lpstr>
      <vt:lpstr>Wingdings</vt:lpstr>
      <vt:lpstr>Wingdings 2</vt:lpstr>
      <vt:lpstr>Civic</vt:lpstr>
      <vt:lpstr>Graphics and Multimedia</vt:lpstr>
      <vt:lpstr>Introduction</vt:lpstr>
      <vt:lpstr>عرض تقديمي في PowerPoint</vt:lpstr>
      <vt:lpstr>Introduction </vt:lpstr>
      <vt:lpstr>Introduction </vt:lpstr>
      <vt:lpstr>Introduction </vt:lpstr>
      <vt:lpstr>عرض تقديمي في PowerPoint</vt:lpstr>
      <vt:lpstr>Introduction </vt:lpstr>
      <vt:lpstr>Graphics Contexts and Graphics Objects</vt:lpstr>
      <vt:lpstr>Graphics Contexts and Graphics Objects</vt:lpstr>
      <vt:lpstr>Graphics Contexts and Graphics Objects</vt:lpstr>
      <vt:lpstr>عرض تقديمي في PowerPoint</vt:lpstr>
      <vt:lpstr>Graphics Context and Graphics Objects</vt:lpstr>
      <vt:lpstr>Color Control</vt:lpstr>
      <vt:lpstr>Color Control</vt:lpstr>
      <vt:lpstr>Color Control</vt:lpstr>
      <vt:lpstr>Color Control</vt:lpstr>
      <vt:lpstr>Color Control</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Graphics and Multimedia</dc:title>
  <dc:creator>Nasser</dc:creator>
  <cp:lastModifiedBy>Sara</cp:lastModifiedBy>
  <cp:revision>8</cp:revision>
  <dcterms:created xsi:type="dcterms:W3CDTF">2012-04-24T20:48:29Z</dcterms:created>
  <dcterms:modified xsi:type="dcterms:W3CDTF">2017-04-22T17:45:15Z</dcterms:modified>
</cp:coreProperties>
</file>