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4"/>
  </p:sldMasterIdLst>
  <p:notesMasterIdLst>
    <p:notesMasterId r:id="rId70"/>
  </p:notesMasterIdLst>
  <p:sldIdLst>
    <p:sldId id="256" r:id="rId5"/>
    <p:sldId id="257" r:id="rId6"/>
    <p:sldId id="258" r:id="rId7"/>
    <p:sldId id="259" r:id="rId8"/>
    <p:sldId id="260" r:id="rId9"/>
    <p:sldId id="261" r:id="rId10"/>
    <p:sldId id="263" r:id="rId11"/>
    <p:sldId id="335" r:id="rId12"/>
    <p:sldId id="266" r:id="rId13"/>
    <p:sldId id="267" r:id="rId14"/>
    <p:sldId id="268" r:id="rId15"/>
    <p:sldId id="269" r:id="rId16"/>
    <p:sldId id="272" r:id="rId17"/>
    <p:sldId id="270" r:id="rId18"/>
    <p:sldId id="271" r:id="rId19"/>
    <p:sldId id="273" r:id="rId20"/>
    <p:sldId id="274" r:id="rId21"/>
    <p:sldId id="275" r:id="rId22"/>
    <p:sldId id="276" r:id="rId23"/>
    <p:sldId id="277" r:id="rId24"/>
    <p:sldId id="278" r:id="rId25"/>
    <p:sldId id="279" r:id="rId26"/>
    <p:sldId id="281" r:id="rId27"/>
    <p:sldId id="280" r:id="rId28"/>
    <p:sldId id="282" r:id="rId29"/>
    <p:sldId id="283" r:id="rId30"/>
    <p:sldId id="286" r:id="rId31"/>
    <p:sldId id="284" r:id="rId32"/>
    <p:sldId id="285" r:id="rId33"/>
    <p:sldId id="288" r:id="rId34"/>
    <p:sldId id="287" r:id="rId35"/>
    <p:sldId id="290" r:id="rId36"/>
    <p:sldId id="291" r:id="rId37"/>
    <p:sldId id="293" r:id="rId38"/>
    <p:sldId id="294" r:id="rId39"/>
    <p:sldId id="295" r:id="rId40"/>
    <p:sldId id="296" r:id="rId41"/>
    <p:sldId id="297" r:id="rId42"/>
    <p:sldId id="298" r:id="rId43"/>
    <p:sldId id="300" r:id="rId44"/>
    <p:sldId id="301" r:id="rId45"/>
    <p:sldId id="302" r:id="rId46"/>
    <p:sldId id="303" r:id="rId47"/>
    <p:sldId id="304" r:id="rId48"/>
    <p:sldId id="305" r:id="rId49"/>
    <p:sldId id="306" r:id="rId50"/>
    <p:sldId id="307" r:id="rId51"/>
    <p:sldId id="308" r:id="rId52"/>
    <p:sldId id="326" r:id="rId53"/>
    <p:sldId id="327" r:id="rId54"/>
    <p:sldId id="334" r:id="rId55"/>
    <p:sldId id="328" r:id="rId56"/>
    <p:sldId id="329" r:id="rId57"/>
    <p:sldId id="330" r:id="rId58"/>
    <p:sldId id="331" r:id="rId59"/>
    <p:sldId id="332" r:id="rId60"/>
    <p:sldId id="333" r:id="rId61"/>
    <p:sldId id="309" r:id="rId62"/>
    <p:sldId id="310" r:id="rId63"/>
    <p:sldId id="311" r:id="rId64"/>
    <p:sldId id="312" r:id="rId65"/>
    <p:sldId id="313" r:id="rId66"/>
    <p:sldId id="314" r:id="rId67"/>
    <p:sldId id="315" r:id="rId68"/>
    <p:sldId id="264" r:id="rId6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99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86" d="100"/>
          <a:sy n="86" d="100"/>
        </p:scale>
        <p:origin x="112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8F74D00-21A3-4FB7-9D16-6C3E3AFF50E9}" type="datetimeFigureOut">
              <a:rPr lang="ar-SA" smtClean="0"/>
              <a:pPr/>
              <a:t>24/06/38</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338D570-902A-4874-94D9-8C5780A3ABDA}"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1</a:t>
            </a:fld>
            <a:endParaRPr lang="ar-S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40</a:t>
            </a:fld>
            <a:endParaRPr lang="ar-S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41</a:t>
            </a:fld>
            <a:endParaRPr lang="ar-S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42</a:t>
            </a:fld>
            <a:endParaRPr lang="ar-S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43</a:t>
            </a:fld>
            <a:endParaRPr lang="ar-S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44</a:t>
            </a:fld>
            <a:endParaRPr lang="ar-S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45</a:t>
            </a:fld>
            <a:endParaRPr lang="ar-S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46</a:t>
            </a:fld>
            <a:endParaRPr lang="ar-S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47</a:t>
            </a:fld>
            <a:endParaRPr lang="ar-S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48</a:t>
            </a:fld>
            <a:endParaRPr lang="ar-S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49</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2</a:t>
            </a:fld>
            <a:endParaRPr lang="ar-S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50</a:t>
            </a:fld>
            <a:endParaRPr lang="ar-SA"/>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52</a:t>
            </a:fld>
            <a:endParaRPr lang="ar-SA"/>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53</a:t>
            </a:fld>
            <a:endParaRPr lang="ar-SA"/>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54</a:t>
            </a:fld>
            <a:endParaRPr lang="ar-SA"/>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55</a:t>
            </a:fld>
            <a:endParaRPr lang="ar-S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56</a:t>
            </a:fld>
            <a:endParaRPr lang="ar-SA"/>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57</a:t>
            </a:fld>
            <a:endParaRPr lang="ar-SA"/>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58</a:t>
            </a:fld>
            <a:endParaRPr lang="ar-SA"/>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59</a:t>
            </a:fld>
            <a:endParaRPr lang="ar-SA"/>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60</a:t>
            </a:fld>
            <a:endParaRPr lang="ar-S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3</a:t>
            </a:fld>
            <a:endParaRPr lang="ar-SA"/>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61</a:t>
            </a:fld>
            <a:endParaRPr lang="ar-SA"/>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62</a:t>
            </a:fld>
            <a:endParaRPr lang="ar-SA"/>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63</a:t>
            </a:fld>
            <a:endParaRPr lang="ar-SA"/>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64</a:t>
            </a:fld>
            <a:endParaRPr lang="ar-SA"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65</a:t>
            </a:fld>
            <a:endParaRPr lang="ar-S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4</a:t>
            </a:fld>
            <a:endParaRPr 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5</a:t>
            </a:fld>
            <a:endParaRPr 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6</a:t>
            </a:fld>
            <a:endParaRPr lang="ar-S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7338D570-902A-4874-94D9-8C5780A3ABDA}" type="slidenum">
              <a:rPr lang="ar-SA" smtClean="0"/>
              <a:pPr/>
              <a:t>7</a:t>
            </a:fld>
            <a:endParaRPr lang="ar-S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dirty="0"/>
          </a:p>
        </p:txBody>
      </p:sp>
      <p:sp>
        <p:nvSpPr>
          <p:cNvPr id="4" name="Slide Number Placeholder 3"/>
          <p:cNvSpPr>
            <a:spLocks noGrp="1"/>
          </p:cNvSpPr>
          <p:nvPr>
            <p:ph type="sldNum" sz="quarter" idx="10"/>
          </p:nvPr>
        </p:nvSpPr>
        <p:spPr/>
        <p:txBody>
          <a:bodyPr/>
          <a:lstStyle/>
          <a:p>
            <a:fld id="{7338D570-902A-4874-94D9-8C5780A3ABDA}" type="slidenum">
              <a:rPr lang="ar-SA" smtClean="0"/>
              <a:pPr/>
              <a:t>36</a:t>
            </a:fld>
            <a:endParaRPr lang="ar-S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dirty="0"/>
          </a:p>
        </p:txBody>
      </p:sp>
      <p:sp>
        <p:nvSpPr>
          <p:cNvPr id="4" name="Slide Number Placeholder 3"/>
          <p:cNvSpPr>
            <a:spLocks noGrp="1"/>
          </p:cNvSpPr>
          <p:nvPr>
            <p:ph type="sldNum" sz="quarter" idx="10"/>
          </p:nvPr>
        </p:nvSpPr>
        <p:spPr/>
        <p:txBody>
          <a:bodyPr/>
          <a:lstStyle/>
          <a:p>
            <a:fld id="{7338D570-902A-4874-94D9-8C5780A3ABDA}" type="slidenum">
              <a:rPr lang="ar-SA" smtClean="0"/>
              <a:pPr/>
              <a:t>37</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p>
            <a:fld id="{D2EA53F9-5916-41AA-9852-ECE6C02B9928}" type="datetimeFigureOut">
              <a:rPr lang="ar-SA" smtClean="0"/>
              <a:pPr/>
              <a:t>24/06/38</a:t>
            </a:fld>
            <a:endParaRPr lang="ar-SA"/>
          </a:p>
        </p:txBody>
      </p:sp>
      <p:sp>
        <p:nvSpPr>
          <p:cNvPr id="17" name="Footer Placeholder 16"/>
          <p:cNvSpPr>
            <a:spLocks noGrp="1"/>
          </p:cNvSpPr>
          <p:nvPr>
            <p:ph type="ftr" sz="quarter" idx="11"/>
          </p:nvPr>
        </p:nvSpPr>
        <p:spPr/>
        <p:txBody>
          <a:bodyPr/>
          <a:lstStyle/>
          <a:p>
            <a:endParaRPr lang="ar-SA"/>
          </a:p>
        </p:txBody>
      </p:sp>
      <p:sp>
        <p:nvSpPr>
          <p:cNvPr id="29" name="Slide Number Placeholder 28"/>
          <p:cNvSpPr>
            <a:spLocks noGrp="1"/>
          </p:cNvSpPr>
          <p:nvPr>
            <p:ph type="sldNum" sz="quarter" idx="12"/>
          </p:nvPr>
        </p:nvSpPr>
        <p:spPr/>
        <p:txBody>
          <a:bodyPr/>
          <a:lstStyle/>
          <a:p>
            <a:fld id="{F7F41572-79B0-4DB6-923A-35AA5BAC0AA8}" type="slidenum">
              <a:rPr lang="ar-SA" smtClean="0"/>
              <a:pPr/>
              <a:t>‹#›</a:t>
            </a:fld>
            <a:endParaRPr lang="ar-SA"/>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EA53F9-5916-41AA-9852-ECE6C02B9928}" type="datetimeFigureOut">
              <a:rPr lang="ar-SA" smtClean="0"/>
              <a:pPr/>
              <a:t>24/06/38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EA53F9-5916-41AA-9852-ECE6C02B9928}" type="datetimeFigureOut">
              <a:rPr lang="ar-SA" smtClean="0"/>
              <a:pPr/>
              <a:t>24/06/38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2EA53F9-5916-41AA-9852-ECE6C02B9928}" type="datetimeFigureOut">
              <a:rPr lang="ar-SA" smtClean="0"/>
              <a:pPr/>
              <a:t>24/06/38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2EA53F9-5916-41AA-9852-ECE6C02B9928}" type="datetimeFigureOut">
              <a:rPr lang="ar-SA" smtClean="0"/>
              <a:pPr/>
              <a:t>24/06/38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7F41572-79B0-4DB6-923A-35AA5BAC0AA8}" type="slidenum">
              <a:rPr lang="ar-SA" smtClean="0"/>
              <a:pPr/>
              <a:t>‹#›</a:t>
            </a:fld>
            <a:endParaRPr lang="ar-SA"/>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2EA53F9-5916-41AA-9852-ECE6C02B9928}" type="datetimeFigureOut">
              <a:rPr lang="ar-SA" smtClean="0"/>
              <a:pPr/>
              <a:t>24/06/38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2EA53F9-5916-41AA-9852-ECE6C02B9928}" type="datetimeFigureOut">
              <a:rPr lang="ar-SA" smtClean="0"/>
              <a:pPr/>
              <a:t>24/06/38</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F7F41572-79B0-4DB6-923A-35AA5BAC0AA8}" type="slidenum">
              <a:rPr lang="ar-SA" smtClean="0"/>
              <a:pPr/>
              <a:t>‹#›</a:t>
            </a:fld>
            <a:endParaRPr lang="ar-SA"/>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2EA53F9-5916-41AA-9852-ECE6C02B9928}" type="datetimeFigureOut">
              <a:rPr lang="ar-SA" smtClean="0"/>
              <a:pPr/>
              <a:t>24/06/38</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EA53F9-5916-41AA-9852-ECE6C02B9928}" type="datetimeFigureOut">
              <a:rPr lang="ar-SA" smtClean="0"/>
              <a:pPr/>
              <a:t>24/06/38</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2EA53F9-5916-41AA-9852-ECE6C02B9928}" type="datetimeFigureOut">
              <a:rPr lang="ar-SA" smtClean="0"/>
              <a:pPr/>
              <a:t>24/06/38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7F41572-79B0-4DB6-923A-35AA5BAC0AA8}"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p>
            <a:fld id="{D2EA53F9-5916-41AA-9852-ECE6C02B9928}" type="datetimeFigureOut">
              <a:rPr lang="ar-SA" smtClean="0"/>
              <a:pPr/>
              <a:t>24/06/38</a:t>
            </a:fld>
            <a:endParaRPr lang="ar-SA"/>
          </a:p>
        </p:txBody>
      </p:sp>
      <p:sp>
        <p:nvSpPr>
          <p:cNvPr id="6" name="Footer Placeholder 5"/>
          <p:cNvSpPr>
            <a:spLocks noGrp="1"/>
          </p:cNvSpPr>
          <p:nvPr>
            <p:ph type="ftr" sz="quarter" idx="11"/>
          </p:nvPr>
        </p:nvSpPr>
        <p:spPr>
          <a:xfrm>
            <a:off x="914400" y="55499"/>
            <a:ext cx="5562600" cy="365125"/>
          </a:xfrm>
        </p:spPr>
        <p:txBody>
          <a:bodyPr/>
          <a:lstStyle/>
          <a:p>
            <a:endParaRPr lang="ar-SA"/>
          </a:p>
        </p:txBody>
      </p:sp>
      <p:sp>
        <p:nvSpPr>
          <p:cNvPr id="7" name="Slide Number Placeholder 6"/>
          <p:cNvSpPr>
            <a:spLocks noGrp="1"/>
          </p:cNvSpPr>
          <p:nvPr>
            <p:ph type="sldNum" sz="quarter" idx="12"/>
          </p:nvPr>
        </p:nvSpPr>
        <p:spPr>
          <a:xfrm>
            <a:off x="8610600" y="55499"/>
            <a:ext cx="457200" cy="365125"/>
          </a:xfrm>
        </p:spPr>
        <p:txBody>
          <a:bodyPr/>
          <a:lstStyle/>
          <a:p>
            <a:fld id="{F7F41572-79B0-4DB6-923A-35AA5BAC0AA8}"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2EA53F9-5916-41AA-9852-ECE6C02B9928}" type="datetimeFigureOut">
              <a:rPr lang="ar-SA" smtClean="0"/>
              <a:pPr/>
              <a:t>24/06/38</a:t>
            </a:fld>
            <a:endParaRPr lang="ar-SA"/>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ar-SA"/>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7F41572-79B0-4DB6-923A-35AA5BAC0AA8}"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65.xml.rels><?xml version="1.0" encoding="UTF-8" standalone="yes"?>
<Relationships xmlns="http://schemas.openxmlformats.org/package/2006/relationships"><Relationship Id="rId8" Type="http://schemas.openxmlformats.org/officeDocument/2006/relationships/hyperlink" Target="http://www.adobe.com/devnet/flash/learning_guide/animation/part04.html" TargetMode="External"/><Relationship Id="rId3" Type="http://schemas.openxmlformats.org/officeDocument/2006/relationships/hyperlink" Target="http://en.wikipedia.org/wiki/Macromedia_Flash" TargetMode="External"/><Relationship Id="rId7" Type="http://schemas.openxmlformats.org/officeDocument/2006/relationships/hyperlink" Target="http://help.adobe.com/en_US/Flash/10.0_UsingFlash/WSd60f23110762d6b883b18f10cb1fe1af6-7d8aa.html"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www.dummies.com/how-to/content/creating-and-using-guide-layers-in-flash-cs3.html" TargetMode="External"/><Relationship Id="rId11" Type="http://schemas.openxmlformats.org/officeDocument/2006/relationships/hyperlink" Target="http://www.adobepress.com/articles/article.asp?p=30346&amp;seqNum=4" TargetMode="External"/><Relationship Id="rId5" Type="http://schemas.openxmlformats.org/officeDocument/2006/relationships/hyperlink" Target="http://help.adobe.com/en_US/Flash/10.0_UsingFlash/WSd60f23110762d6b883b18f10cb1fe1af6-7f84a.html" TargetMode="External"/><Relationship Id="rId10" Type="http://schemas.openxmlformats.org/officeDocument/2006/relationships/hyperlink" Target="http://www.adobe.com/devnet/flash/articles/concept_shape_tween.html" TargetMode="External"/><Relationship Id="rId4" Type="http://schemas.openxmlformats.org/officeDocument/2006/relationships/hyperlink" Target="http://www.informit.com/articles/article.aspx?p=131047" TargetMode="External"/><Relationship Id="rId9" Type="http://schemas.openxmlformats.org/officeDocument/2006/relationships/hyperlink" Target="http://www.adobe.com/devnet/flash/learning_guide/animation/part05.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43400"/>
            <a:ext cx="8460432" cy="1975104"/>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rtl="0"/>
            <a:r>
              <a:rPr lang="en-US" sz="3600" cap="none" dirty="0" smtClean="0">
                <a:ln/>
                <a:solidFill>
                  <a:schemeClr val="accent3"/>
                </a:solidFill>
                <a:effectLst/>
              </a:rPr>
              <a:t>Adobe Flash - </a:t>
            </a:r>
            <a:r>
              <a:rPr lang="en-US" sz="36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Introduction</a:t>
            </a:r>
            <a:endParaRPr lang="ar-SA" sz="3600" cap="none" dirty="0">
              <a:ln/>
              <a:solidFill>
                <a:schemeClr val="accent3"/>
              </a:solidFill>
              <a:effectLst/>
            </a:endParaRPr>
          </a:p>
        </p:txBody>
      </p:sp>
      <p:sp>
        <p:nvSpPr>
          <p:cNvPr id="3" name="Subtitle 2"/>
          <p:cNvSpPr>
            <a:spLocks noGrp="1"/>
          </p:cNvSpPr>
          <p:nvPr>
            <p:ph type="subTitle" idx="1"/>
          </p:nvPr>
        </p:nvSpPr>
        <p:spPr/>
        <p:txBody>
          <a:bodyPr/>
          <a:lstStyle/>
          <a:p>
            <a:r>
              <a:rPr lang="en-US" dirty="0" smtClean="0"/>
              <a:t>CT1514</a:t>
            </a:r>
            <a:endParaRPr lang="ar-S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783560"/>
            <a:ext cx="5385792" cy="4741784"/>
          </a:xfrm>
        </p:spPr>
        <p:txBody>
          <a:bodyPr>
            <a:normAutofit lnSpcReduction="10000"/>
          </a:bodyPr>
          <a:lstStyle/>
          <a:p>
            <a:pPr algn="l" rtl="0"/>
            <a:r>
              <a:rPr lang="en-US" dirty="0" smtClean="0"/>
              <a:t>Use to setup some of the flash file properties such as :</a:t>
            </a:r>
          </a:p>
          <a:p>
            <a:pPr lvl="1" algn="l" rtl="0"/>
            <a:r>
              <a:rPr lang="en-US" sz="2000" dirty="0" smtClean="0">
                <a:solidFill>
                  <a:srgbClr val="00B0F0"/>
                </a:solidFill>
              </a:rPr>
              <a:t>Size</a:t>
            </a:r>
          </a:p>
          <a:p>
            <a:pPr lvl="1" algn="l" rtl="0"/>
            <a:r>
              <a:rPr lang="en-US" sz="2000" dirty="0" smtClean="0">
                <a:solidFill>
                  <a:srgbClr val="00B0F0"/>
                </a:solidFill>
              </a:rPr>
              <a:t>Background color</a:t>
            </a:r>
          </a:p>
          <a:p>
            <a:pPr lvl="1" algn="l" rtl="0"/>
            <a:r>
              <a:rPr lang="en-US" sz="2000" dirty="0" smtClean="0">
                <a:solidFill>
                  <a:srgbClr val="00B0F0"/>
                </a:solidFill>
              </a:rPr>
              <a:t>Frame rate</a:t>
            </a:r>
          </a:p>
          <a:p>
            <a:pPr lvl="1" algn="l" rtl="0"/>
            <a:r>
              <a:rPr lang="en-US" sz="2000" dirty="0" smtClean="0">
                <a:solidFill>
                  <a:srgbClr val="00B0F0"/>
                </a:solidFill>
              </a:rPr>
              <a:t>Flash player version</a:t>
            </a:r>
          </a:p>
          <a:p>
            <a:pPr lvl="1" algn="l" rtl="0"/>
            <a:r>
              <a:rPr lang="en-US" sz="2000" dirty="0" smtClean="0">
                <a:solidFill>
                  <a:srgbClr val="00B0F0"/>
                </a:solidFill>
              </a:rPr>
              <a:t>File name</a:t>
            </a:r>
          </a:p>
          <a:p>
            <a:pPr algn="l" rtl="0"/>
            <a:r>
              <a:rPr lang="en-US" dirty="0" smtClean="0">
                <a:solidFill>
                  <a:schemeClr val="accent4">
                    <a:lumMod val="75000"/>
                  </a:schemeClr>
                </a:solidFill>
              </a:rPr>
              <a:t>“It’s important to know that the functions of this panel changes with the change of the used tool from tool box (Later)”</a:t>
            </a:r>
            <a:endParaRPr lang="ar-SA" dirty="0">
              <a:solidFill>
                <a:schemeClr val="accent4">
                  <a:lumMod val="75000"/>
                </a:schemeClr>
              </a:solidFill>
            </a:endParaRPr>
          </a:p>
        </p:txBody>
      </p:sp>
      <p:sp>
        <p:nvSpPr>
          <p:cNvPr id="4" name="Title 1"/>
          <p:cNvSpPr txBox="1">
            <a:spLocks/>
          </p:cNvSpPr>
          <p:nvPr/>
        </p:nvSpPr>
        <p:spPr>
          <a:xfrm>
            <a:off x="1043608" y="404664"/>
            <a:ext cx="7772400" cy="91440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2.Properities Panel</a:t>
            </a:r>
            <a:endParaRPr kumimoji="0" lang="ar-SA" sz="4000" b="1" i="0" u="none" strike="noStrike" kern="1200" cap="none" spc="0" normalizeH="0" baseline="0" noProof="0" dirty="0">
              <a:ln/>
              <a:solidFill>
                <a:schemeClr val="accent3"/>
              </a:solidFill>
              <a:effectLst/>
              <a:uLnTx/>
              <a:uFillTx/>
              <a:latin typeface="+mj-lt"/>
              <a:ea typeface="+mj-ea"/>
              <a:cs typeface="+mj-cs"/>
            </a:endParaRPr>
          </a:p>
        </p:txBody>
      </p:sp>
      <p:pic>
        <p:nvPicPr>
          <p:cNvPr id="2" name="صورة 1"/>
          <p:cNvPicPr>
            <a:picLocks noChangeAspect="1"/>
          </p:cNvPicPr>
          <p:nvPr/>
        </p:nvPicPr>
        <p:blipFill rotWithShape="1">
          <a:blip r:embed="rId2"/>
          <a:srcRect l="49366" t="54693" r="32800" b="5409"/>
          <a:stretch/>
        </p:blipFill>
        <p:spPr>
          <a:xfrm>
            <a:off x="6345272" y="2708920"/>
            <a:ext cx="2446040" cy="331236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1412776"/>
            <a:ext cx="7344816" cy="4572000"/>
          </a:xfrm>
        </p:spPr>
        <p:txBody>
          <a:bodyPr/>
          <a:lstStyle/>
          <a:p>
            <a:pPr algn="l" rtl="0"/>
            <a:r>
              <a:rPr lang="en-US" dirty="0" smtClean="0">
                <a:solidFill>
                  <a:schemeClr val="accent4">
                    <a:lumMod val="75000"/>
                  </a:schemeClr>
                </a:solidFill>
              </a:rPr>
              <a:t>Consist of :</a:t>
            </a:r>
          </a:p>
          <a:p>
            <a:pPr lvl="1" algn="l" rtl="0"/>
            <a:r>
              <a:rPr lang="en-US" dirty="0" smtClean="0"/>
              <a:t>Drawing Tools</a:t>
            </a:r>
          </a:p>
          <a:p>
            <a:pPr lvl="1" algn="l" rtl="0"/>
            <a:r>
              <a:rPr lang="en-US" dirty="0" smtClean="0"/>
              <a:t>Typing Tool</a:t>
            </a:r>
          </a:p>
          <a:p>
            <a:pPr lvl="1" algn="l" rtl="0"/>
            <a:r>
              <a:rPr lang="en-US" dirty="0" smtClean="0"/>
              <a:t>Selection Tools</a:t>
            </a:r>
          </a:p>
          <a:p>
            <a:pPr lvl="1" algn="l" rtl="0"/>
            <a:r>
              <a:rPr lang="en-US" dirty="0" smtClean="0"/>
              <a:t>Free Transform Tool</a:t>
            </a:r>
          </a:p>
          <a:p>
            <a:pPr lvl="1" algn="l" rtl="0"/>
            <a:r>
              <a:rPr lang="en-US" dirty="0" smtClean="0"/>
              <a:t>View Tools</a:t>
            </a:r>
          </a:p>
          <a:p>
            <a:pPr lvl="1" algn="l" rtl="0"/>
            <a:r>
              <a:rPr lang="en-US" dirty="0" smtClean="0"/>
              <a:t>Colors</a:t>
            </a:r>
          </a:p>
          <a:p>
            <a:pPr lvl="1" algn="l" rtl="0"/>
            <a:r>
              <a:rPr lang="en-US" dirty="0" smtClean="0"/>
              <a:t>Tool Options</a:t>
            </a:r>
            <a:endParaRPr lang="ar-SA" dirty="0"/>
          </a:p>
        </p:txBody>
      </p:sp>
      <p:sp>
        <p:nvSpPr>
          <p:cNvPr id="4" name="Title 1"/>
          <p:cNvSpPr txBox="1">
            <a:spLocks/>
          </p:cNvSpPr>
          <p:nvPr/>
        </p:nvSpPr>
        <p:spPr>
          <a:xfrm>
            <a:off x="1043608" y="404664"/>
            <a:ext cx="7772400" cy="91440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a:t>
            </a:r>
            <a:endParaRPr kumimoji="0" lang="ar-SA" sz="4000" b="1" i="0" u="none" strike="noStrike" kern="1200" cap="none" spc="0" normalizeH="0" baseline="0" noProof="0" dirty="0">
              <a:ln/>
              <a:solidFill>
                <a:schemeClr val="accent3"/>
              </a:solidFill>
              <a:effectLst/>
              <a:uLnTx/>
              <a:uFillTx/>
              <a:latin typeface="+mj-lt"/>
              <a:ea typeface="+mj-ea"/>
              <a:cs typeface="+mj-cs"/>
            </a:endParaRPr>
          </a:p>
        </p:txBody>
      </p:sp>
      <p:pic>
        <p:nvPicPr>
          <p:cNvPr id="6" name="Picture 2"/>
          <p:cNvPicPr>
            <a:picLocks noChangeAspect="1" noChangeArrowheads="1"/>
          </p:cNvPicPr>
          <p:nvPr/>
        </p:nvPicPr>
        <p:blipFill>
          <a:blip r:embed="rId2" cstate="print"/>
          <a:srcRect t="6178" r="94439" b="27939"/>
          <a:stretch>
            <a:fillRect/>
          </a:stretch>
        </p:blipFill>
        <p:spPr bwMode="auto">
          <a:xfrm>
            <a:off x="539552" y="1196752"/>
            <a:ext cx="803046" cy="5349166"/>
          </a:xfrm>
          <a:prstGeom prst="rect">
            <a:avLst/>
          </a:prstGeom>
          <a:noFill/>
          <a:ln w="9525">
            <a:noFill/>
            <a:miter lim="800000"/>
            <a:headEnd/>
            <a:tailEnd/>
          </a:ln>
        </p:spPr>
      </p:pic>
      <p:sp>
        <p:nvSpPr>
          <p:cNvPr id="5" name="Right Brace 4"/>
          <p:cNvSpPr/>
          <p:nvPr/>
        </p:nvSpPr>
        <p:spPr>
          <a:xfrm>
            <a:off x="1403648" y="1556792"/>
            <a:ext cx="216024" cy="2160240"/>
          </a:xfrm>
          <a:prstGeom prst="rightBrace">
            <a:avLst/>
          </a:prstGeom>
        </p:spPr>
        <p:style>
          <a:lnRef idx="2">
            <a:schemeClr val="accent4"/>
          </a:lnRef>
          <a:fillRef idx="0">
            <a:schemeClr val="accent4"/>
          </a:fillRef>
          <a:effectRef idx="1">
            <a:schemeClr val="accent4"/>
          </a:effectRef>
          <a:fontRef idx="minor">
            <a:schemeClr val="tx1"/>
          </a:fontRef>
        </p:style>
        <p:txBody>
          <a:bodyPr rtlCol="1" anchor="ctr"/>
          <a:lstStyle/>
          <a:p>
            <a:pPr algn="ctr"/>
            <a:endParaRPr lang="ar-SA"/>
          </a:p>
        </p:txBody>
      </p:sp>
      <p:cxnSp>
        <p:nvCxnSpPr>
          <p:cNvPr id="8" name="Straight Connector 7"/>
          <p:cNvCxnSpPr>
            <a:stCxn id="5" idx="1"/>
          </p:cNvCxnSpPr>
          <p:nvPr/>
        </p:nvCxnSpPr>
        <p:spPr>
          <a:xfrm>
            <a:off x="1619672" y="2636912"/>
            <a:ext cx="432048" cy="0"/>
          </a:xfrm>
          <a:prstGeom prst="line">
            <a:avLst/>
          </a:prstGeom>
        </p:spPr>
        <p:style>
          <a:lnRef idx="2">
            <a:schemeClr val="accent4"/>
          </a:lnRef>
          <a:fillRef idx="0">
            <a:schemeClr val="accent4"/>
          </a:fillRef>
          <a:effectRef idx="1">
            <a:schemeClr val="accent4"/>
          </a:effectRef>
          <a:fontRef idx="minor">
            <a:schemeClr val="tx1"/>
          </a:fontRef>
        </p:style>
      </p:cxnSp>
      <p:sp>
        <p:nvSpPr>
          <p:cNvPr id="9" name="Rectangle 8"/>
          <p:cNvSpPr/>
          <p:nvPr/>
        </p:nvSpPr>
        <p:spPr>
          <a:xfrm>
            <a:off x="2123728" y="1916832"/>
            <a:ext cx="3240360" cy="1872208"/>
          </a:xfrm>
          <a:prstGeom prst="rect">
            <a:avLst/>
          </a:prstGeom>
          <a:noFill/>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sp>
        <p:nvSpPr>
          <p:cNvPr id="10" name="Right Brace 9"/>
          <p:cNvSpPr/>
          <p:nvPr/>
        </p:nvSpPr>
        <p:spPr>
          <a:xfrm>
            <a:off x="1403648" y="3861048"/>
            <a:ext cx="216024" cy="360040"/>
          </a:xfrm>
          <a:prstGeom prst="rightBrace">
            <a:avLst/>
          </a:prstGeom>
        </p:spPr>
        <p:style>
          <a:lnRef idx="2">
            <a:schemeClr val="accent4"/>
          </a:lnRef>
          <a:fillRef idx="0">
            <a:schemeClr val="accent4"/>
          </a:fillRef>
          <a:effectRef idx="1">
            <a:schemeClr val="accent4"/>
          </a:effectRef>
          <a:fontRef idx="minor">
            <a:schemeClr val="tx1"/>
          </a:fontRef>
        </p:style>
        <p:txBody>
          <a:bodyPr rtlCol="1" anchor="ctr"/>
          <a:lstStyle/>
          <a:p>
            <a:pPr algn="ctr"/>
            <a:endParaRPr lang="ar-SA"/>
          </a:p>
        </p:txBody>
      </p:sp>
      <p:cxnSp>
        <p:nvCxnSpPr>
          <p:cNvPr id="11" name="Straight Connector 10"/>
          <p:cNvCxnSpPr/>
          <p:nvPr/>
        </p:nvCxnSpPr>
        <p:spPr>
          <a:xfrm>
            <a:off x="1619672" y="4005064"/>
            <a:ext cx="432048" cy="72008"/>
          </a:xfrm>
          <a:prstGeom prst="line">
            <a:avLst/>
          </a:prstGeom>
        </p:spPr>
        <p:style>
          <a:lnRef idx="2">
            <a:schemeClr val="accent4"/>
          </a:lnRef>
          <a:fillRef idx="0">
            <a:schemeClr val="accent4"/>
          </a:fillRef>
          <a:effectRef idx="1">
            <a:schemeClr val="accent4"/>
          </a:effectRef>
          <a:fontRef idx="minor">
            <a:schemeClr val="tx1"/>
          </a:fontRef>
        </p:style>
      </p:cxnSp>
      <p:sp>
        <p:nvSpPr>
          <p:cNvPr id="13" name="Rectangle 12"/>
          <p:cNvSpPr/>
          <p:nvPr/>
        </p:nvSpPr>
        <p:spPr>
          <a:xfrm>
            <a:off x="2123728" y="3861048"/>
            <a:ext cx="3240360" cy="432048"/>
          </a:xfrm>
          <a:prstGeom prst="rect">
            <a:avLst/>
          </a:prstGeom>
          <a:noFill/>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sp>
        <p:nvSpPr>
          <p:cNvPr id="14" name="Right Brace 13"/>
          <p:cNvSpPr/>
          <p:nvPr/>
        </p:nvSpPr>
        <p:spPr>
          <a:xfrm>
            <a:off x="1403648" y="4365104"/>
            <a:ext cx="216024" cy="720080"/>
          </a:xfrm>
          <a:prstGeom prst="rightBrace">
            <a:avLst/>
          </a:prstGeom>
        </p:spPr>
        <p:style>
          <a:lnRef idx="2">
            <a:schemeClr val="accent4"/>
          </a:lnRef>
          <a:fillRef idx="0">
            <a:schemeClr val="accent4"/>
          </a:fillRef>
          <a:effectRef idx="1">
            <a:schemeClr val="accent4"/>
          </a:effectRef>
          <a:fontRef idx="minor">
            <a:schemeClr val="tx1"/>
          </a:fontRef>
        </p:style>
        <p:txBody>
          <a:bodyPr rtlCol="1" anchor="ctr"/>
          <a:lstStyle/>
          <a:p>
            <a:pPr algn="ctr"/>
            <a:endParaRPr lang="ar-SA"/>
          </a:p>
        </p:txBody>
      </p:sp>
      <p:cxnSp>
        <p:nvCxnSpPr>
          <p:cNvPr id="15" name="Straight Connector 14"/>
          <p:cNvCxnSpPr>
            <a:endCxn id="16" idx="1"/>
          </p:cNvCxnSpPr>
          <p:nvPr/>
        </p:nvCxnSpPr>
        <p:spPr>
          <a:xfrm flipV="1">
            <a:off x="1619672" y="4581128"/>
            <a:ext cx="504056" cy="144016"/>
          </a:xfrm>
          <a:prstGeom prst="line">
            <a:avLst/>
          </a:prstGeom>
        </p:spPr>
        <p:style>
          <a:lnRef idx="2">
            <a:schemeClr val="accent4"/>
          </a:lnRef>
          <a:fillRef idx="0">
            <a:schemeClr val="accent4"/>
          </a:fillRef>
          <a:effectRef idx="1">
            <a:schemeClr val="accent4"/>
          </a:effectRef>
          <a:fontRef idx="minor">
            <a:schemeClr val="tx1"/>
          </a:fontRef>
        </p:style>
      </p:cxnSp>
      <p:sp>
        <p:nvSpPr>
          <p:cNvPr id="16" name="Rectangle 15"/>
          <p:cNvSpPr/>
          <p:nvPr/>
        </p:nvSpPr>
        <p:spPr>
          <a:xfrm>
            <a:off x="2123728" y="4365104"/>
            <a:ext cx="3240360" cy="432048"/>
          </a:xfrm>
          <a:prstGeom prst="rect">
            <a:avLst/>
          </a:prstGeom>
          <a:noFill/>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sp>
        <p:nvSpPr>
          <p:cNvPr id="17" name="Right Brace 16"/>
          <p:cNvSpPr/>
          <p:nvPr/>
        </p:nvSpPr>
        <p:spPr>
          <a:xfrm>
            <a:off x="1403648" y="5157192"/>
            <a:ext cx="216024" cy="720080"/>
          </a:xfrm>
          <a:prstGeom prst="rightBrace">
            <a:avLst/>
          </a:prstGeom>
        </p:spPr>
        <p:style>
          <a:lnRef idx="2">
            <a:schemeClr val="accent4"/>
          </a:lnRef>
          <a:fillRef idx="0">
            <a:schemeClr val="accent4"/>
          </a:fillRef>
          <a:effectRef idx="1">
            <a:schemeClr val="accent4"/>
          </a:effectRef>
          <a:fontRef idx="minor">
            <a:schemeClr val="tx1"/>
          </a:fontRef>
        </p:style>
        <p:txBody>
          <a:bodyPr rtlCol="1" anchor="ctr"/>
          <a:lstStyle/>
          <a:p>
            <a:pPr algn="ctr"/>
            <a:endParaRPr lang="ar-SA"/>
          </a:p>
        </p:txBody>
      </p:sp>
      <p:cxnSp>
        <p:nvCxnSpPr>
          <p:cNvPr id="18" name="Straight Connector 17"/>
          <p:cNvCxnSpPr/>
          <p:nvPr/>
        </p:nvCxnSpPr>
        <p:spPr>
          <a:xfrm flipV="1">
            <a:off x="1619672" y="5157192"/>
            <a:ext cx="432048" cy="360040"/>
          </a:xfrm>
          <a:prstGeom prst="line">
            <a:avLst/>
          </a:prstGeom>
        </p:spPr>
        <p:style>
          <a:lnRef idx="2">
            <a:schemeClr val="accent4"/>
          </a:lnRef>
          <a:fillRef idx="0">
            <a:schemeClr val="accent4"/>
          </a:fillRef>
          <a:effectRef idx="1">
            <a:schemeClr val="accent4"/>
          </a:effectRef>
          <a:fontRef idx="minor">
            <a:schemeClr val="tx1"/>
          </a:fontRef>
        </p:style>
      </p:cxnSp>
      <p:sp>
        <p:nvSpPr>
          <p:cNvPr id="19" name="Rectangle 18"/>
          <p:cNvSpPr/>
          <p:nvPr/>
        </p:nvSpPr>
        <p:spPr>
          <a:xfrm>
            <a:off x="2123728" y="4869160"/>
            <a:ext cx="3240360" cy="432048"/>
          </a:xfrm>
          <a:prstGeom prst="rect">
            <a:avLst/>
          </a:prstGeom>
          <a:noFill/>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43608" y="404664"/>
            <a:ext cx="7772400" cy="91440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pic>
        <p:nvPicPr>
          <p:cNvPr id="6" name="Picture 2"/>
          <p:cNvPicPr>
            <a:picLocks noChangeAspect="1" noChangeArrowheads="1"/>
          </p:cNvPicPr>
          <p:nvPr/>
        </p:nvPicPr>
        <p:blipFill>
          <a:blip r:embed="rId2" cstate="print"/>
          <a:srcRect t="6178" r="94439" b="27939"/>
          <a:stretch>
            <a:fillRect/>
          </a:stretch>
        </p:blipFill>
        <p:spPr bwMode="auto">
          <a:xfrm>
            <a:off x="539552" y="1196752"/>
            <a:ext cx="803046" cy="5349166"/>
          </a:xfrm>
          <a:prstGeom prst="rect">
            <a:avLst/>
          </a:prstGeom>
          <a:noFill/>
          <a:ln w="9525">
            <a:noFill/>
            <a:miter lim="800000"/>
            <a:headEnd/>
            <a:tailEnd/>
          </a:ln>
        </p:spPr>
      </p:pic>
      <p:cxnSp>
        <p:nvCxnSpPr>
          <p:cNvPr id="7" name="Straight Arrow Connector 6"/>
          <p:cNvCxnSpPr/>
          <p:nvPr/>
        </p:nvCxnSpPr>
        <p:spPr>
          <a:xfrm flipH="1">
            <a:off x="899592" y="1916832"/>
            <a:ext cx="648000" cy="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19672" y="1628800"/>
            <a:ext cx="1098570" cy="338554"/>
          </a:xfrm>
          <a:prstGeom prst="rect">
            <a:avLst/>
          </a:prstGeom>
          <a:noFill/>
        </p:spPr>
        <p:txBody>
          <a:bodyPr wrap="none" rtlCol="1">
            <a:spAutoFit/>
          </a:bodyPr>
          <a:lstStyle/>
          <a:p>
            <a:r>
              <a:rPr lang="en-US" sz="1600" dirty="0" smtClean="0"/>
              <a:t>1)Line Tool</a:t>
            </a:r>
            <a:endParaRPr lang="ar-SA" sz="1600" dirty="0"/>
          </a:p>
        </p:txBody>
      </p:sp>
      <p:sp>
        <p:nvSpPr>
          <p:cNvPr id="11" name="TextBox 10"/>
          <p:cNvSpPr txBox="1"/>
          <p:nvPr/>
        </p:nvSpPr>
        <p:spPr>
          <a:xfrm>
            <a:off x="1633154" y="1916832"/>
            <a:ext cx="1138646" cy="338554"/>
          </a:xfrm>
          <a:prstGeom prst="rect">
            <a:avLst/>
          </a:prstGeom>
          <a:noFill/>
        </p:spPr>
        <p:txBody>
          <a:bodyPr wrap="none" rtlCol="1">
            <a:spAutoFit/>
          </a:bodyPr>
          <a:lstStyle/>
          <a:p>
            <a:r>
              <a:rPr lang="en-US" sz="1600" dirty="0" smtClean="0"/>
              <a:t>2)Oval Tool</a:t>
            </a:r>
            <a:endParaRPr lang="ar-SA" sz="1600" dirty="0"/>
          </a:p>
        </p:txBody>
      </p:sp>
      <p:cxnSp>
        <p:nvCxnSpPr>
          <p:cNvPr id="13" name="Straight Connector 12"/>
          <p:cNvCxnSpPr/>
          <p:nvPr/>
        </p:nvCxnSpPr>
        <p:spPr>
          <a:xfrm flipH="1">
            <a:off x="971600" y="2060848"/>
            <a:ext cx="576064"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827584" y="2060848"/>
            <a:ext cx="144016" cy="288032"/>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7" idx="1"/>
          </p:cNvCxnSpPr>
          <p:nvPr/>
        </p:nvCxnSpPr>
        <p:spPr>
          <a:xfrm flipH="1">
            <a:off x="1043608" y="2302133"/>
            <a:ext cx="504056" cy="11498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547664" y="2132856"/>
            <a:ext cx="1631537" cy="338554"/>
          </a:xfrm>
          <a:prstGeom prst="rect">
            <a:avLst/>
          </a:prstGeom>
          <a:noFill/>
        </p:spPr>
        <p:txBody>
          <a:bodyPr wrap="none" rtlCol="1">
            <a:spAutoFit/>
          </a:bodyPr>
          <a:lstStyle/>
          <a:p>
            <a:r>
              <a:rPr lang="en-US" sz="1600" dirty="0" smtClean="0"/>
              <a:t>3)Rectangle Tool</a:t>
            </a:r>
            <a:endParaRPr lang="ar-SA" sz="1600" dirty="0"/>
          </a:p>
        </p:txBody>
      </p:sp>
      <p:cxnSp>
        <p:nvCxnSpPr>
          <p:cNvPr id="18" name="Straight Arrow Connector 17"/>
          <p:cNvCxnSpPr/>
          <p:nvPr/>
        </p:nvCxnSpPr>
        <p:spPr>
          <a:xfrm flipH="1">
            <a:off x="1151688" y="2780928"/>
            <a:ext cx="395976" cy="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628712" y="2370366"/>
            <a:ext cx="1293111" cy="338554"/>
          </a:xfrm>
          <a:prstGeom prst="rect">
            <a:avLst/>
          </a:prstGeom>
          <a:noFill/>
        </p:spPr>
        <p:txBody>
          <a:bodyPr wrap="none" rtlCol="1">
            <a:spAutoFit/>
          </a:bodyPr>
          <a:lstStyle/>
          <a:p>
            <a:r>
              <a:rPr lang="en-US" sz="1600" dirty="0" smtClean="0"/>
              <a:t>4)Pencil  Tool</a:t>
            </a:r>
            <a:endParaRPr lang="ar-SA" sz="1600" dirty="0"/>
          </a:p>
        </p:txBody>
      </p:sp>
      <p:cxnSp>
        <p:nvCxnSpPr>
          <p:cNvPr id="25" name="Straight Connector 24"/>
          <p:cNvCxnSpPr/>
          <p:nvPr/>
        </p:nvCxnSpPr>
        <p:spPr>
          <a:xfrm flipH="1">
            <a:off x="971600" y="2564904"/>
            <a:ext cx="576064"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827584" y="2564904"/>
            <a:ext cx="144016" cy="144016"/>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619672" y="2586390"/>
            <a:ext cx="1233223" cy="338554"/>
          </a:xfrm>
          <a:prstGeom prst="rect">
            <a:avLst/>
          </a:prstGeom>
          <a:noFill/>
        </p:spPr>
        <p:txBody>
          <a:bodyPr wrap="none" rtlCol="1">
            <a:spAutoFit/>
          </a:bodyPr>
          <a:lstStyle/>
          <a:p>
            <a:r>
              <a:rPr lang="en-US" sz="1600" dirty="0" smtClean="0"/>
              <a:t>5)Bruch Tool</a:t>
            </a:r>
            <a:endParaRPr lang="ar-SA" sz="1600" dirty="0"/>
          </a:p>
        </p:txBody>
      </p:sp>
      <p:sp>
        <p:nvSpPr>
          <p:cNvPr id="29" name="TextBox 28"/>
          <p:cNvSpPr txBox="1"/>
          <p:nvPr/>
        </p:nvSpPr>
        <p:spPr>
          <a:xfrm>
            <a:off x="1570671" y="2996952"/>
            <a:ext cx="3361369" cy="338554"/>
          </a:xfrm>
          <a:prstGeom prst="rect">
            <a:avLst/>
          </a:prstGeom>
          <a:noFill/>
        </p:spPr>
        <p:txBody>
          <a:bodyPr wrap="none" rtlCol="1">
            <a:spAutoFit/>
          </a:bodyPr>
          <a:lstStyle/>
          <a:p>
            <a:r>
              <a:rPr lang="en-US" sz="1600" dirty="0" smtClean="0"/>
              <a:t>7)Paint Bucket Tool and gradient  Tool</a:t>
            </a:r>
            <a:endParaRPr lang="ar-SA" sz="1600" dirty="0"/>
          </a:p>
        </p:txBody>
      </p:sp>
      <p:cxnSp>
        <p:nvCxnSpPr>
          <p:cNvPr id="31" name="Straight Arrow Connector 30"/>
          <p:cNvCxnSpPr/>
          <p:nvPr/>
        </p:nvCxnSpPr>
        <p:spPr>
          <a:xfrm flipH="1">
            <a:off x="1187624" y="3212976"/>
            <a:ext cx="360000" cy="72008"/>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619672" y="2780928"/>
            <a:ext cx="1983620" cy="338554"/>
          </a:xfrm>
          <a:prstGeom prst="rect">
            <a:avLst/>
          </a:prstGeom>
          <a:noFill/>
        </p:spPr>
        <p:txBody>
          <a:bodyPr wrap="none" rtlCol="1">
            <a:spAutoFit/>
          </a:bodyPr>
          <a:lstStyle/>
          <a:p>
            <a:r>
              <a:rPr lang="en-US" sz="1600" dirty="0" smtClean="0"/>
              <a:t>6)Fill Transform   Tool</a:t>
            </a:r>
            <a:endParaRPr lang="ar-SA" sz="1600" dirty="0"/>
          </a:p>
        </p:txBody>
      </p:sp>
      <p:cxnSp>
        <p:nvCxnSpPr>
          <p:cNvPr id="35" name="Straight Arrow Connector 34"/>
          <p:cNvCxnSpPr/>
          <p:nvPr/>
        </p:nvCxnSpPr>
        <p:spPr>
          <a:xfrm flipH="1">
            <a:off x="1115616" y="2996952"/>
            <a:ext cx="432000" cy="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899592" y="3356992"/>
            <a:ext cx="648032" cy="72008"/>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635598" y="3234462"/>
            <a:ext cx="1568250" cy="338554"/>
          </a:xfrm>
          <a:prstGeom prst="rect">
            <a:avLst/>
          </a:prstGeom>
          <a:noFill/>
        </p:spPr>
        <p:txBody>
          <a:bodyPr wrap="none" rtlCol="1">
            <a:spAutoFit/>
          </a:bodyPr>
          <a:lstStyle/>
          <a:p>
            <a:r>
              <a:rPr lang="en-US" sz="1600" dirty="0" smtClean="0"/>
              <a:t>8)Ink Bottle Tool</a:t>
            </a:r>
            <a:endParaRPr lang="ar-SA" sz="1600" dirty="0"/>
          </a:p>
        </p:txBody>
      </p:sp>
      <p:sp>
        <p:nvSpPr>
          <p:cNvPr id="43" name="TextBox 42"/>
          <p:cNvSpPr txBox="1"/>
          <p:nvPr/>
        </p:nvSpPr>
        <p:spPr>
          <a:xfrm>
            <a:off x="1619672" y="3450486"/>
            <a:ext cx="1286122" cy="338554"/>
          </a:xfrm>
          <a:prstGeom prst="rect">
            <a:avLst/>
          </a:prstGeom>
          <a:noFill/>
        </p:spPr>
        <p:txBody>
          <a:bodyPr wrap="none" rtlCol="1">
            <a:spAutoFit/>
          </a:bodyPr>
          <a:lstStyle/>
          <a:p>
            <a:r>
              <a:rPr lang="en-US" sz="1600" dirty="0" smtClean="0"/>
              <a:t>9)Eraser Tool</a:t>
            </a:r>
            <a:endParaRPr lang="ar-SA" sz="1600" dirty="0"/>
          </a:p>
        </p:txBody>
      </p:sp>
      <p:cxnSp>
        <p:nvCxnSpPr>
          <p:cNvPr id="44" name="Straight Arrow Connector 43"/>
          <p:cNvCxnSpPr/>
          <p:nvPr/>
        </p:nvCxnSpPr>
        <p:spPr>
          <a:xfrm flipH="1" flipV="1">
            <a:off x="1187624" y="3573016"/>
            <a:ext cx="360000" cy="72008"/>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619672" y="3666510"/>
            <a:ext cx="1829540" cy="338554"/>
          </a:xfrm>
          <a:prstGeom prst="rect">
            <a:avLst/>
          </a:prstGeom>
          <a:noFill/>
        </p:spPr>
        <p:txBody>
          <a:bodyPr wrap="none" rtlCol="1">
            <a:spAutoFit/>
          </a:bodyPr>
          <a:lstStyle/>
          <a:p>
            <a:r>
              <a:rPr lang="en-US" sz="1600" dirty="0" smtClean="0"/>
              <a:t>10)Eyedropper Tool</a:t>
            </a:r>
            <a:endParaRPr lang="ar-SA" sz="1600" dirty="0"/>
          </a:p>
        </p:txBody>
      </p:sp>
      <p:cxnSp>
        <p:nvCxnSpPr>
          <p:cNvPr id="48" name="Straight Arrow Connector 47"/>
          <p:cNvCxnSpPr>
            <a:stCxn id="47" idx="1"/>
          </p:cNvCxnSpPr>
          <p:nvPr/>
        </p:nvCxnSpPr>
        <p:spPr>
          <a:xfrm flipH="1" flipV="1">
            <a:off x="994169" y="3573017"/>
            <a:ext cx="625503" cy="26277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r>
              <a:rPr lang="en-US" dirty="0" smtClean="0"/>
              <a:t>Any Shape drawn in Flash MX using any of the Drawing Tools will consist of tow parts:</a:t>
            </a:r>
          </a:p>
          <a:p>
            <a:pPr lvl="1" algn="l" rtl="0"/>
            <a:r>
              <a:rPr lang="en-US" dirty="0" smtClean="0"/>
              <a:t>(</a:t>
            </a:r>
            <a:r>
              <a:rPr lang="en-US" dirty="0" smtClean="0">
                <a:solidFill>
                  <a:schemeClr val="accent4">
                    <a:lumMod val="75000"/>
                  </a:schemeClr>
                </a:solidFill>
              </a:rPr>
              <a:t>Stroke</a:t>
            </a:r>
            <a:r>
              <a:rPr lang="en-US" dirty="0" smtClean="0"/>
              <a:t>): </a:t>
            </a:r>
            <a:r>
              <a:rPr lang="en-US" dirty="0" smtClean="0">
                <a:solidFill>
                  <a:srgbClr val="0070C0"/>
                </a:solidFill>
              </a:rPr>
              <a:t>Outside</a:t>
            </a:r>
            <a:r>
              <a:rPr lang="en-US" dirty="0" smtClean="0"/>
              <a:t> border of the shape</a:t>
            </a:r>
          </a:p>
          <a:p>
            <a:pPr lvl="1" algn="l" rtl="0"/>
            <a:r>
              <a:rPr lang="en-US" dirty="0" smtClean="0"/>
              <a:t>(</a:t>
            </a:r>
            <a:r>
              <a:rPr lang="en-US" dirty="0" smtClean="0">
                <a:solidFill>
                  <a:schemeClr val="accent4">
                    <a:lumMod val="75000"/>
                  </a:schemeClr>
                </a:solidFill>
              </a:rPr>
              <a:t>Fill</a:t>
            </a:r>
            <a:r>
              <a:rPr lang="en-US" dirty="0" smtClean="0"/>
              <a:t>): </a:t>
            </a:r>
            <a:r>
              <a:rPr lang="en-US" dirty="0" smtClean="0">
                <a:solidFill>
                  <a:srgbClr val="0070C0"/>
                </a:solidFill>
              </a:rPr>
              <a:t>Inside</a:t>
            </a:r>
            <a:r>
              <a:rPr lang="en-US" dirty="0" smtClean="0"/>
              <a:t> color of the shape </a:t>
            </a:r>
            <a:endParaRPr lang="ar-SA" dirty="0"/>
          </a:p>
        </p:txBody>
      </p:sp>
      <p:sp>
        <p:nvSpPr>
          <p:cNvPr id="4" name="Title 1"/>
          <p:cNvSpPr txBox="1">
            <a:spLocks/>
          </p:cNvSpPr>
          <p:nvPr/>
        </p:nvSpPr>
        <p:spPr>
          <a:xfrm>
            <a:off x="1043608" y="404664"/>
            <a:ext cx="7772400" cy="91440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pic>
        <p:nvPicPr>
          <p:cNvPr id="3075" name="Picture 3"/>
          <p:cNvPicPr>
            <a:picLocks noChangeAspect="1" noChangeArrowheads="1"/>
          </p:cNvPicPr>
          <p:nvPr/>
        </p:nvPicPr>
        <p:blipFill>
          <a:blip r:embed="rId2" cstate="print"/>
          <a:srcRect l="26203" t="37203" r="51660" b="27360"/>
          <a:stretch>
            <a:fillRect/>
          </a:stretch>
        </p:blipFill>
        <p:spPr bwMode="auto">
          <a:xfrm>
            <a:off x="4499992" y="3861049"/>
            <a:ext cx="1512168" cy="13609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7" name="Straight Arrow Connector 6"/>
          <p:cNvCxnSpPr/>
          <p:nvPr/>
        </p:nvCxnSpPr>
        <p:spPr>
          <a:xfrm flipH="1">
            <a:off x="5868144" y="4242574"/>
            <a:ext cx="648000" cy="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516216" y="3933056"/>
            <a:ext cx="744884" cy="338554"/>
          </a:xfrm>
          <a:prstGeom prst="rect">
            <a:avLst/>
          </a:prstGeom>
          <a:noFill/>
        </p:spPr>
        <p:txBody>
          <a:bodyPr wrap="none" rtlCol="1">
            <a:spAutoFit/>
          </a:bodyPr>
          <a:lstStyle/>
          <a:p>
            <a:r>
              <a:rPr lang="en-US" sz="1600" dirty="0" smtClean="0"/>
              <a:t>Stroke</a:t>
            </a:r>
            <a:endParaRPr lang="ar-SA" sz="1600" dirty="0"/>
          </a:p>
        </p:txBody>
      </p:sp>
      <p:cxnSp>
        <p:nvCxnSpPr>
          <p:cNvPr id="9" name="Straight Arrow Connector 8"/>
          <p:cNvCxnSpPr/>
          <p:nvPr/>
        </p:nvCxnSpPr>
        <p:spPr>
          <a:xfrm flipH="1">
            <a:off x="5566630" y="4581128"/>
            <a:ext cx="949586" cy="0"/>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516216" y="4365104"/>
            <a:ext cx="433132" cy="338554"/>
          </a:xfrm>
          <a:prstGeom prst="rect">
            <a:avLst/>
          </a:prstGeom>
          <a:noFill/>
        </p:spPr>
        <p:txBody>
          <a:bodyPr wrap="none" rtlCol="1">
            <a:spAutoFit/>
          </a:bodyPr>
          <a:lstStyle/>
          <a:p>
            <a:r>
              <a:rPr lang="en-US" sz="1600" dirty="0" smtClean="0"/>
              <a:t>Fill</a:t>
            </a:r>
            <a:endParaRPr lang="ar-SA" sz="1600" dirty="0"/>
          </a:p>
        </p:txBody>
      </p:sp>
      <p:sp>
        <p:nvSpPr>
          <p:cNvPr id="13" name="TextBox 12"/>
          <p:cNvSpPr txBox="1"/>
          <p:nvPr/>
        </p:nvSpPr>
        <p:spPr>
          <a:xfrm>
            <a:off x="1115616" y="5373216"/>
            <a:ext cx="6109428" cy="646331"/>
          </a:xfrm>
          <a:prstGeom prst="rect">
            <a:avLst/>
          </a:prstGeom>
          <a:noFill/>
        </p:spPr>
        <p:txBody>
          <a:bodyPr wrap="none" rtlCol="1">
            <a:spAutoFit/>
          </a:bodyPr>
          <a:lstStyle/>
          <a:p>
            <a:pPr algn="l" rtl="0"/>
            <a:r>
              <a:rPr lang="en-US" b="1" dirty="0" smtClean="0">
                <a:solidFill>
                  <a:srgbClr val="FF0000"/>
                </a:solidFill>
              </a:rPr>
              <a:t>Note That</a:t>
            </a:r>
            <a:r>
              <a:rPr lang="en-US" dirty="0" smtClean="0">
                <a:solidFill>
                  <a:srgbClr val="FF0000"/>
                </a:solidFill>
              </a:rPr>
              <a:t>: The Stroke ad fill are considered separated shapes</a:t>
            </a:r>
          </a:p>
          <a:p>
            <a:pPr algn="l" rtl="0"/>
            <a:r>
              <a:rPr lang="en-US" dirty="0" smtClean="0">
                <a:solidFill>
                  <a:srgbClr val="FF0000"/>
                </a:solidFill>
              </a:rPr>
              <a:t>And can be treated separately</a:t>
            </a:r>
            <a:endParaRPr lang="ar-SA"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1) Line Tool</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pic>
        <p:nvPicPr>
          <p:cNvPr id="1026" name="Picture 2"/>
          <p:cNvPicPr>
            <a:picLocks noChangeAspect="1" noChangeArrowheads="1"/>
          </p:cNvPicPr>
          <p:nvPr/>
        </p:nvPicPr>
        <p:blipFill>
          <a:blip r:embed="rId2" cstate="print"/>
          <a:srcRect l="20750" t="30141" r="61540" b="44266"/>
          <a:stretch>
            <a:fillRect/>
          </a:stretch>
        </p:blipFill>
        <p:spPr bwMode="auto">
          <a:xfrm>
            <a:off x="3203848" y="1988840"/>
            <a:ext cx="2304256" cy="1872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p:cNvPicPr>
            <a:picLocks noChangeAspect="1" noChangeArrowheads="1"/>
          </p:cNvPicPr>
          <p:nvPr/>
        </p:nvPicPr>
        <p:blipFill>
          <a:blip r:embed="rId2" cstate="print"/>
          <a:srcRect l="4700" t="85265" r="53239" b="6250"/>
          <a:stretch>
            <a:fillRect/>
          </a:stretch>
        </p:blipFill>
        <p:spPr bwMode="auto">
          <a:xfrm>
            <a:off x="827584" y="5112568"/>
            <a:ext cx="7377292" cy="836712"/>
          </a:xfrm>
          <a:prstGeom prst="rect">
            <a:avLst/>
          </a:prstGeom>
          <a:noFill/>
          <a:ln w="9525">
            <a:noFill/>
            <a:miter lim="800000"/>
            <a:headEnd/>
            <a:tailEnd/>
          </a:ln>
        </p:spPr>
      </p:pic>
      <p:sp>
        <p:nvSpPr>
          <p:cNvPr id="7" name="TextBox 6"/>
          <p:cNvSpPr txBox="1"/>
          <p:nvPr/>
        </p:nvSpPr>
        <p:spPr>
          <a:xfrm>
            <a:off x="3466066" y="4653136"/>
            <a:ext cx="175400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Properties Panel</a:t>
            </a:r>
            <a:endParaRPr lang="ar-SA"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2) Oval Tool</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3466066" y="4653136"/>
            <a:ext cx="175400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Properties Panel</a:t>
            </a:r>
            <a:endParaRPr lang="ar-SA" dirty="0"/>
          </a:p>
        </p:txBody>
      </p:sp>
      <p:pic>
        <p:nvPicPr>
          <p:cNvPr id="2050" name="Picture 2"/>
          <p:cNvPicPr>
            <a:picLocks noChangeAspect="1" noChangeArrowheads="1"/>
          </p:cNvPicPr>
          <p:nvPr/>
        </p:nvPicPr>
        <p:blipFill>
          <a:blip r:embed="rId2" cstate="print"/>
          <a:srcRect l="22963" t="32109" r="65968" b="49188"/>
          <a:stretch>
            <a:fillRect/>
          </a:stretch>
        </p:blipFill>
        <p:spPr bwMode="auto">
          <a:xfrm>
            <a:off x="3491880" y="1988840"/>
            <a:ext cx="1591756"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p:cNvPicPr>
            <a:picLocks noChangeAspect="1" noChangeArrowheads="1"/>
          </p:cNvPicPr>
          <p:nvPr/>
        </p:nvPicPr>
        <p:blipFill>
          <a:blip r:embed="rId2" cstate="print"/>
          <a:srcRect l="4700" t="85265" r="55453" b="5454"/>
          <a:stretch>
            <a:fillRect/>
          </a:stretch>
        </p:blipFill>
        <p:spPr bwMode="auto">
          <a:xfrm>
            <a:off x="1259632" y="5229200"/>
            <a:ext cx="6598551" cy="864096"/>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3) Rectangle Tool</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4860032" y="2276872"/>
            <a:ext cx="175400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Properties Panel</a:t>
            </a:r>
            <a:endParaRPr lang="ar-SA" dirty="0"/>
          </a:p>
        </p:txBody>
      </p:sp>
      <p:pic>
        <p:nvPicPr>
          <p:cNvPr id="4098" name="Picture 2"/>
          <p:cNvPicPr>
            <a:picLocks noChangeAspect="1" noChangeArrowheads="1"/>
          </p:cNvPicPr>
          <p:nvPr/>
        </p:nvPicPr>
        <p:blipFill>
          <a:blip r:embed="rId2" cstate="print"/>
          <a:srcRect l="21857" t="32109" r="64307" b="46235"/>
          <a:stretch>
            <a:fillRect/>
          </a:stretch>
        </p:blipFill>
        <p:spPr bwMode="auto">
          <a:xfrm>
            <a:off x="1475656" y="2348880"/>
            <a:ext cx="1800200" cy="1584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9" name="Picture 3"/>
          <p:cNvPicPr>
            <a:picLocks noChangeAspect="1" noChangeArrowheads="1"/>
          </p:cNvPicPr>
          <p:nvPr/>
        </p:nvPicPr>
        <p:blipFill>
          <a:blip r:embed="rId2" cstate="print"/>
          <a:srcRect l="4619" t="85437" r="56641" b="5704"/>
          <a:stretch>
            <a:fillRect/>
          </a:stretch>
        </p:blipFill>
        <p:spPr bwMode="auto">
          <a:xfrm>
            <a:off x="3466861" y="2852936"/>
            <a:ext cx="5425619" cy="697579"/>
          </a:xfrm>
          <a:prstGeom prst="rect">
            <a:avLst/>
          </a:prstGeom>
          <a:noFill/>
          <a:ln w="9525">
            <a:noFill/>
            <a:miter lim="800000"/>
            <a:headEnd/>
            <a:tailEnd/>
          </a:ln>
        </p:spPr>
      </p:pic>
      <p:sp>
        <p:nvSpPr>
          <p:cNvPr id="9" name="TextBox 8"/>
          <p:cNvSpPr txBox="1"/>
          <p:nvPr/>
        </p:nvSpPr>
        <p:spPr>
          <a:xfrm>
            <a:off x="5014048" y="3861048"/>
            <a:ext cx="152798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Options Panel</a:t>
            </a:r>
            <a:endParaRPr lang="ar-SA" dirty="0"/>
          </a:p>
        </p:txBody>
      </p:sp>
      <p:pic>
        <p:nvPicPr>
          <p:cNvPr id="4100" name="Picture 4"/>
          <p:cNvPicPr>
            <a:picLocks noChangeAspect="1" noChangeArrowheads="1"/>
          </p:cNvPicPr>
          <p:nvPr/>
        </p:nvPicPr>
        <p:blipFill>
          <a:blip r:embed="rId3" cstate="print"/>
          <a:srcRect t="53766" r="95300" b="29500"/>
          <a:stretch>
            <a:fillRect/>
          </a:stretch>
        </p:blipFill>
        <p:spPr bwMode="auto">
          <a:xfrm>
            <a:off x="5364088" y="4509120"/>
            <a:ext cx="864096" cy="1729628"/>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l="23989" t="36219" r="54981" b="45078"/>
          <a:stretch>
            <a:fillRect/>
          </a:stretch>
        </p:blipFill>
        <p:spPr bwMode="auto">
          <a:xfrm>
            <a:off x="1475656" y="4509120"/>
            <a:ext cx="2736304" cy="1368152"/>
          </a:xfrm>
          <a:prstGeom prst="rect">
            <a:avLst/>
          </a:prstGeom>
          <a:noFill/>
          <a:ln w="9525">
            <a:noFill/>
            <a:miter lim="800000"/>
            <a:headEnd/>
            <a:tailEnd/>
          </a:ln>
        </p:spPr>
      </p:pic>
      <p:cxnSp>
        <p:nvCxnSpPr>
          <p:cNvPr id="14" name="Straight Arrow Connector 13"/>
          <p:cNvCxnSpPr/>
          <p:nvPr/>
        </p:nvCxnSpPr>
        <p:spPr>
          <a:xfrm flipH="1">
            <a:off x="4355976" y="4869160"/>
            <a:ext cx="936104"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3) Rectangle Tool (</a:t>
            </a:r>
            <a:r>
              <a:rPr lang="en-US" dirty="0" smtClean="0">
                <a:solidFill>
                  <a:srgbClr val="0070C0"/>
                </a:solidFill>
              </a:rPr>
              <a:t>Example</a:t>
            </a:r>
            <a:r>
              <a:rPr lang="en-US" dirty="0" smtClean="0"/>
              <a:t>)</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1907704" y="2852936"/>
            <a:ext cx="1053494"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Radius=5</a:t>
            </a:r>
            <a:endParaRPr lang="ar-SA" dirty="0"/>
          </a:p>
        </p:txBody>
      </p:sp>
      <p:pic>
        <p:nvPicPr>
          <p:cNvPr id="5122" name="Picture 2"/>
          <p:cNvPicPr>
            <a:picLocks noChangeAspect="1" noChangeArrowheads="1"/>
          </p:cNvPicPr>
          <p:nvPr/>
        </p:nvPicPr>
        <p:blipFill>
          <a:blip r:embed="rId2" cstate="print"/>
          <a:srcRect l="22963" t="34078" r="65414" b="48203"/>
          <a:stretch>
            <a:fillRect/>
          </a:stretch>
        </p:blipFill>
        <p:spPr bwMode="auto">
          <a:xfrm>
            <a:off x="1331640" y="3573016"/>
            <a:ext cx="2268252"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p:cNvSpPr txBox="1"/>
          <p:nvPr/>
        </p:nvSpPr>
        <p:spPr>
          <a:xfrm>
            <a:off x="6412021" y="2852936"/>
            <a:ext cx="1157689"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Radius=15</a:t>
            </a:r>
            <a:endParaRPr lang="ar-SA" dirty="0"/>
          </a:p>
        </p:txBody>
      </p:sp>
      <p:pic>
        <p:nvPicPr>
          <p:cNvPr id="5123" name="Picture 3"/>
          <p:cNvPicPr>
            <a:picLocks noChangeAspect="1" noChangeArrowheads="1"/>
          </p:cNvPicPr>
          <p:nvPr/>
        </p:nvPicPr>
        <p:blipFill>
          <a:blip r:embed="rId3" cstate="print"/>
          <a:srcRect l="23275" t="33965" r="65336" b="48571"/>
          <a:stretch>
            <a:fillRect/>
          </a:stretch>
        </p:blipFill>
        <p:spPr bwMode="auto">
          <a:xfrm>
            <a:off x="5796136" y="3582948"/>
            <a:ext cx="2160240" cy="18622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4) Pencil Tool</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4788024" y="2276872"/>
            <a:ext cx="175400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Properties Panel</a:t>
            </a:r>
            <a:endParaRPr lang="ar-SA" dirty="0"/>
          </a:p>
        </p:txBody>
      </p:sp>
      <p:sp>
        <p:nvSpPr>
          <p:cNvPr id="9" name="TextBox 8"/>
          <p:cNvSpPr txBox="1"/>
          <p:nvPr/>
        </p:nvSpPr>
        <p:spPr>
          <a:xfrm>
            <a:off x="5004048" y="3933056"/>
            <a:ext cx="152798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Options Panel</a:t>
            </a:r>
            <a:endParaRPr lang="ar-SA" dirty="0"/>
          </a:p>
        </p:txBody>
      </p:sp>
      <p:cxnSp>
        <p:nvCxnSpPr>
          <p:cNvPr id="14" name="Straight Arrow Connector 13"/>
          <p:cNvCxnSpPr/>
          <p:nvPr/>
        </p:nvCxnSpPr>
        <p:spPr>
          <a:xfrm flipH="1">
            <a:off x="4211960" y="5013176"/>
            <a:ext cx="936104"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6146" name="Picture 2"/>
          <p:cNvPicPr>
            <a:picLocks noChangeAspect="1" noChangeArrowheads="1"/>
          </p:cNvPicPr>
          <p:nvPr/>
        </p:nvPicPr>
        <p:blipFill>
          <a:blip r:embed="rId2" cstate="print"/>
          <a:srcRect l="20197" t="36047" r="64307" b="42297"/>
          <a:stretch>
            <a:fillRect/>
          </a:stretch>
        </p:blipFill>
        <p:spPr bwMode="auto">
          <a:xfrm>
            <a:off x="1331640" y="2492896"/>
            <a:ext cx="2016224" cy="1584176"/>
          </a:xfrm>
          <a:prstGeom prst="rect">
            <a:avLst/>
          </a:prstGeom>
          <a:noFill/>
          <a:ln w="9525">
            <a:noFill/>
            <a:miter lim="800000"/>
            <a:headEnd/>
            <a:tailEnd/>
          </a:ln>
        </p:spPr>
      </p:pic>
      <p:pic>
        <p:nvPicPr>
          <p:cNvPr id="6147" name="Picture 3"/>
          <p:cNvPicPr>
            <a:picLocks noChangeAspect="1" noChangeArrowheads="1"/>
          </p:cNvPicPr>
          <p:nvPr/>
        </p:nvPicPr>
        <p:blipFill>
          <a:blip r:embed="rId2" cstate="print"/>
          <a:srcRect l="4619" t="85437" r="60515" b="5704"/>
          <a:stretch>
            <a:fillRect/>
          </a:stretch>
        </p:blipFill>
        <p:spPr bwMode="auto">
          <a:xfrm>
            <a:off x="3851920" y="2996952"/>
            <a:ext cx="4536504" cy="648072"/>
          </a:xfrm>
          <a:prstGeom prst="rect">
            <a:avLst/>
          </a:prstGeom>
          <a:noFill/>
          <a:ln w="9525">
            <a:noFill/>
            <a:miter lim="800000"/>
            <a:headEnd/>
            <a:tailEnd/>
          </a:ln>
        </p:spPr>
      </p:pic>
      <p:pic>
        <p:nvPicPr>
          <p:cNvPr id="6148" name="Picture 4"/>
          <p:cNvPicPr>
            <a:picLocks noChangeAspect="1" noChangeArrowheads="1"/>
          </p:cNvPicPr>
          <p:nvPr/>
        </p:nvPicPr>
        <p:blipFill>
          <a:blip r:embed="rId2" cstate="print"/>
          <a:srcRect t="52953" r="95382" b="29328"/>
          <a:stretch>
            <a:fillRect/>
          </a:stretch>
        </p:blipFill>
        <p:spPr bwMode="auto">
          <a:xfrm>
            <a:off x="5220072" y="4509119"/>
            <a:ext cx="936104" cy="2019117"/>
          </a:xfrm>
          <a:prstGeom prst="rect">
            <a:avLst/>
          </a:prstGeom>
          <a:noFill/>
          <a:ln w="9525">
            <a:noFill/>
            <a:miter lim="800000"/>
            <a:headEnd/>
            <a:tailEnd/>
          </a:ln>
        </p:spPr>
      </p:pic>
      <p:pic>
        <p:nvPicPr>
          <p:cNvPr id="6149" name="Picture 5"/>
          <p:cNvPicPr>
            <a:picLocks noChangeAspect="1" noChangeArrowheads="1"/>
          </p:cNvPicPr>
          <p:nvPr/>
        </p:nvPicPr>
        <p:blipFill>
          <a:blip r:embed="rId3" cstate="print"/>
          <a:srcRect l="744" t="58859" r="90954" b="28344"/>
          <a:stretch>
            <a:fillRect/>
          </a:stretch>
        </p:blipFill>
        <p:spPr bwMode="auto">
          <a:xfrm>
            <a:off x="2123728" y="4869160"/>
            <a:ext cx="1944216" cy="168498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4) Pencil Tool (</a:t>
            </a:r>
            <a:r>
              <a:rPr lang="en-US" dirty="0" smtClean="0">
                <a:solidFill>
                  <a:srgbClr val="0070C0"/>
                </a:solidFill>
              </a:rPr>
              <a:t>Example</a:t>
            </a:r>
            <a:r>
              <a:rPr lang="en-US" dirty="0" smtClean="0"/>
              <a:t>)</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641763" y="2852936"/>
            <a:ext cx="251812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b="1" dirty="0" smtClean="0"/>
              <a:t>Pencil Mode: </a:t>
            </a:r>
            <a:r>
              <a:rPr lang="en-US" dirty="0" smtClean="0"/>
              <a:t>Straighten</a:t>
            </a:r>
            <a:endParaRPr lang="ar-SA" b="1" dirty="0"/>
          </a:p>
        </p:txBody>
      </p:sp>
      <p:pic>
        <p:nvPicPr>
          <p:cNvPr id="7170" name="Picture 2"/>
          <p:cNvPicPr>
            <a:picLocks noChangeAspect="1" noChangeArrowheads="1"/>
          </p:cNvPicPr>
          <p:nvPr/>
        </p:nvPicPr>
        <p:blipFill>
          <a:blip r:embed="rId2" cstate="print"/>
          <a:srcRect l="19090" t="34078" r="74269" b="48203"/>
          <a:stretch>
            <a:fillRect/>
          </a:stretch>
        </p:blipFill>
        <p:spPr bwMode="auto">
          <a:xfrm>
            <a:off x="1259632" y="3501008"/>
            <a:ext cx="864096" cy="1296144"/>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l="19008" t="32281" r="74904" b="48031"/>
          <a:stretch>
            <a:fillRect/>
          </a:stretch>
        </p:blipFill>
        <p:spPr bwMode="auto">
          <a:xfrm>
            <a:off x="4139952" y="3501008"/>
            <a:ext cx="792088" cy="1440160"/>
          </a:xfrm>
          <a:prstGeom prst="rect">
            <a:avLst/>
          </a:prstGeom>
          <a:noFill/>
          <a:ln w="9525">
            <a:noFill/>
            <a:miter lim="800000"/>
            <a:headEnd/>
            <a:tailEnd/>
          </a:ln>
        </p:spPr>
      </p:pic>
      <p:sp>
        <p:nvSpPr>
          <p:cNvPr id="10" name="TextBox 9"/>
          <p:cNvSpPr txBox="1"/>
          <p:nvPr/>
        </p:nvSpPr>
        <p:spPr>
          <a:xfrm>
            <a:off x="3419872" y="2852936"/>
            <a:ext cx="227286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b="1" dirty="0" smtClean="0"/>
              <a:t>Pencil Mode: </a:t>
            </a:r>
            <a:r>
              <a:rPr lang="en-US" dirty="0" smtClean="0"/>
              <a:t>Smooth</a:t>
            </a:r>
            <a:endParaRPr lang="ar-SA" b="1" dirty="0"/>
          </a:p>
        </p:txBody>
      </p:sp>
      <p:pic>
        <p:nvPicPr>
          <p:cNvPr id="7172" name="Picture 4"/>
          <p:cNvPicPr>
            <a:picLocks noChangeAspect="1" noChangeArrowheads="1"/>
          </p:cNvPicPr>
          <p:nvPr/>
        </p:nvPicPr>
        <p:blipFill>
          <a:blip r:embed="rId4" cstate="print"/>
          <a:srcRect l="19008" t="31297" r="74904" b="50984"/>
          <a:stretch>
            <a:fillRect/>
          </a:stretch>
        </p:blipFill>
        <p:spPr bwMode="auto">
          <a:xfrm>
            <a:off x="6572222" y="3501008"/>
            <a:ext cx="880098" cy="1440160"/>
          </a:xfrm>
          <a:prstGeom prst="rect">
            <a:avLst/>
          </a:prstGeom>
          <a:noFill/>
          <a:ln w="9525">
            <a:noFill/>
            <a:miter lim="800000"/>
            <a:headEnd/>
            <a:tailEnd/>
          </a:ln>
        </p:spPr>
      </p:pic>
      <p:sp>
        <p:nvSpPr>
          <p:cNvPr id="13" name="TextBox 12"/>
          <p:cNvSpPr txBox="1"/>
          <p:nvPr/>
        </p:nvSpPr>
        <p:spPr>
          <a:xfrm>
            <a:off x="6156176" y="2852936"/>
            <a:ext cx="1795171"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b="1" dirty="0" smtClean="0"/>
              <a:t>Pencil Mode: </a:t>
            </a:r>
            <a:r>
              <a:rPr lang="en-US" dirty="0" smtClean="0"/>
              <a:t>Ink</a:t>
            </a:r>
            <a:endParaRPr lang="ar-SA"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spc="0" dirty="0" smtClean="0">
                <a:ln/>
                <a:solidFill>
                  <a:schemeClr val="accent3"/>
                </a:solidFill>
                <a:effectLst>
                  <a:reflection blurRad="6350" stA="55000" endA="300" endPos="45500" dir="5400000" sy="-100000" algn="bl" rotWithShape="0"/>
                </a:effectLst>
              </a:rPr>
              <a:t>What is Flash</a:t>
            </a:r>
            <a:endParaRPr lang="ar-SA" b="1" spc="0" dirty="0">
              <a:ln/>
              <a:solidFill>
                <a:schemeClr val="accent3"/>
              </a:solidFill>
              <a:effectLst>
                <a:reflection blurRad="6350" stA="55000" endA="300" endPos="45500" dir="5400000" sy="-100000" algn="bl" rotWithShape="0"/>
              </a:effectLst>
            </a:endParaRPr>
          </a:p>
        </p:txBody>
      </p:sp>
      <p:sp>
        <p:nvSpPr>
          <p:cNvPr id="3" name="Content Placeholder 2"/>
          <p:cNvSpPr>
            <a:spLocks noGrp="1"/>
          </p:cNvSpPr>
          <p:nvPr>
            <p:ph idx="1"/>
          </p:nvPr>
        </p:nvSpPr>
        <p:spPr/>
        <p:txBody>
          <a:bodyPr/>
          <a:lstStyle/>
          <a:p>
            <a:pPr algn="l" rtl="0"/>
            <a:r>
              <a:rPr lang="en-US" dirty="0" smtClean="0"/>
              <a:t>One of Adobe Products ,it  is a multimedia platform used to add animation, video, and interactivity to web pages.</a:t>
            </a:r>
            <a:endParaRPr lang="ar-SA"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5) Brush Tool</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4788024" y="1916832"/>
            <a:ext cx="175400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Properties Panel</a:t>
            </a:r>
            <a:endParaRPr lang="ar-SA" dirty="0"/>
          </a:p>
        </p:txBody>
      </p:sp>
      <p:sp>
        <p:nvSpPr>
          <p:cNvPr id="9" name="TextBox 8"/>
          <p:cNvSpPr txBox="1"/>
          <p:nvPr/>
        </p:nvSpPr>
        <p:spPr>
          <a:xfrm>
            <a:off x="4932040" y="3429000"/>
            <a:ext cx="152798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Options Panel</a:t>
            </a:r>
            <a:endParaRPr lang="ar-SA" dirty="0"/>
          </a:p>
        </p:txBody>
      </p:sp>
      <p:cxnSp>
        <p:nvCxnSpPr>
          <p:cNvPr id="14" name="Straight Arrow Connector 13"/>
          <p:cNvCxnSpPr/>
          <p:nvPr/>
        </p:nvCxnSpPr>
        <p:spPr>
          <a:xfrm flipH="1">
            <a:off x="4211960" y="4581128"/>
            <a:ext cx="936104"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8194" name="Picture 2"/>
          <p:cNvPicPr>
            <a:picLocks noChangeAspect="1" noChangeArrowheads="1"/>
          </p:cNvPicPr>
          <p:nvPr/>
        </p:nvPicPr>
        <p:blipFill>
          <a:blip r:embed="rId2" cstate="print"/>
          <a:srcRect l="21304" t="38016" r="64307" b="52140"/>
          <a:stretch>
            <a:fillRect/>
          </a:stretch>
        </p:blipFill>
        <p:spPr bwMode="auto">
          <a:xfrm>
            <a:off x="1115616" y="2420888"/>
            <a:ext cx="1872208" cy="720080"/>
          </a:xfrm>
          <a:prstGeom prst="rect">
            <a:avLst/>
          </a:prstGeom>
          <a:noFill/>
          <a:ln w="9525">
            <a:noFill/>
            <a:miter lim="800000"/>
            <a:headEnd/>
            <a:tailEnd/>
          </a:ln>
        </p:spPr>
      </p:pic>
      <p:pic>
        <p:nvPicPr>
          <p:cNvPr id="8195" name="Picture 3"/>
          <p:cNvPicPr>
            <a:picLocks noChangeAspect="1" noChangeArrowheads="1"/>
          </p:cNvPicPr>
          <p:nvPr/>
        </p:nvPicPr>
        <p:blipFill>
          <a:blip r:embed="rId2" cstate="print"/>
          <a:srcRect l="4619" t="85437" r="71030" b="5704"/>
          <a:stretch>
            <a:fillRect/>
          </a:stretch>
        </p:blipFill>
        <p:spPr bwMode="auto">
          <a:xfrm>
            <a:off x="4067944" y="2492896"/>
            <a:ext cx="3168352" cy="648072"/>
          </a:xfrm>
          <a:prstGeom prst="rect">
            <a:avLst/>
          </a:prstGeom>
          <a:noFill/>
          <a:ln w="9525">
            <a:noFill/>
            <a:miter lim="800000"/>
            <a:headEnd/>
            <a:tailEnd/>
          </a:ln>
        </p:spPr>
      </p:pic>
      <p:pic>
        <p:nvPicPr>
          <p:cNvPr id="8196" name="Picture 4"/>
          <p:cNvPicPr>
            <a:picLocks noChangeAspect="1" noChangeArrowheads="1"/>
          </p:cNvPicPr>
          <p:nvPr/>
        </p:nvPicPr>
        <p:blipFill>
          <a:blip r:embed="rId2" cstate="print"/>
          <a:srcRect t="52953" r="95382" b="29328"/>
          <a:stretch>
            <a:fillRect/>
          </a:stretch>
        </p:blipFill>
        <p:spPr bwMode="auto">
          <a:xfrm>
            <a:off x="5076056" y="4005064"/>
            <a:ext cx="1152128" cy="2485067"/>
          </a:xfrm>
          <a:prstGeom prst="rect">
            <a:avLst/>
          </a:prstGeom>
          <a:noFill/>
          <a:ln w="9525">
            <a:noFill/>
            <a:miter lim="800000"/>
            <a:headEnd/>
            <a:tailEnd/>
          </a:ln>
        </p:spPr>
      </p:pic>
      <p:sp>
        <p:nvSpPr>
          <p:cNvPr id="15" name="TextBox 14"/>
          <p:cNvSpPr txBox="1"/>
          <p:nvPr/>
        </p:nvSpPr>
        <p:spPr>
          <a:xfrm>
            <a:off x="2771800" y="4365104"/>
            <a:ext cx="1332417" cy="369332"/>
          </a:xfrm>
          <a:prstGeom prst="rect">
            <a:avLst/>
          </a:prstGeom>
          <a:noFill/>
        </p:spPr>
        <p:txBody>
          <a:bodyPr wrap="none" rtlCol="1">
            <a:spAutoFit/>
          </a:bodyPr>
          <a:lstStyle/>
          <a:p>
            <a:r>
              <a:rPr lang="en-US" dirty="0" smtClean="0"/>
              <a:t>Brush Mode</a:t>
            </a:r>
            <a:endParaRPr lang="ar-SA" dirty="0"/>
          </a:p>
        </p:txBody>
      </p:sp>
      <p:cxnSp>
        <p:nvCxnSpPr>
          <p:cNvPr id="16" name="Straight Arrow Connector 15"/>
          <p:cNvCxnSpPr/>
          <p:nvPr/>
        </p:nvCxnSpPr>
        <p:spPr>
          <a:xfrm flipH="1">
            <a:off x="4211960" y="5147900"/>
            <a:ext cx="936104"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7" name="TextBox 16"/>
          <p:cNvSpPr txBox="1"/>
          <p:nvPr/>
        </p:nvSpPr>
        <p:spPr>
          <a:xfrm>
            <a:off x="2823051" y="4931876"/>
            <a:ext cx="1172885" cy="369332"/>
          </a:xfrm>
          <a:prstGeom prst="rect">
            <a:avLst/>
          </a:prstGeom>
          <a:noFill/>
        </p:spPr>
        <p:txBody>
          <a:bodyPr wrap="none" rtlCol="1">
            <a:spAutoFit/>
          </a:bodyPr>
          <a:lstStyle/>
          <a:p>
            <a:r>
              <a:rPr lang="en-US" dirty="0" smtClean="0"/>
              <a:t>Brush Size</a:t>
            </a:r>
            <a:endParaRPr lang="ar-SA" dirty="0"/>
          </a:p>
        </p:txBody>
      </p:sp>
      <p:cxnSp>
        <p:nvCxnSpPr>
          <p:cNvPr id="18" name="Straight Arrow Connector 17"/>
          <p:cNvCxnSpPr/>
          <p:nvPr/>
        </p:nvCxnSpPr>
        <p:spPr>
          <a:xfrm flipH="1">
            <a:off x="4211960" y="5723964"/>
            <a:ext cx="936104"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9" name="TextBox 18"/>
          <p:cNvSpPr txBox="1"/>
          <p:nvPr/>
        </p:nvSpPr>
        <p:spPr>
          <a:xfrm>
            <a:off x="2727750" y="5507940"/>
            <a:ext cx="1376467" cy="369332"/>
          </a:xfrm>
          <a:prstGeom prst="rect">
            <a:avLst/>
          </a:prstGeom>
          <a:noFill/>
        </p:spPr>
        <p:txBody>
          <a:bodyPr wrap="none" rtlCol="1">
            <a:spAutoFit/>
          </a:bodyPr>
          <a:lstStyle/>
          <a:p>
            <a:r>
              <a:rPr lang="en-US" dirty="0" smtClean="0"/>
              <a:t>Brush Shape</a:t>
            </a:r>
            <a:endParaRPr lang="ar-SA"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5) Brush Tool</a:t>
            </a:r>
            <a:endParaRPr lang="ar-SA"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9" name="TextBox 8"/>
          <p:cNvSpPr txBox="1"/>
          <p:nvPr/>
        </p:nvSpPr>
        <p:spPr>
          <a:xfrm>
            <a:off x="7020272" y="1916832"/>
            <a:ext cx="152798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Options Panel</a:t>
            </a:r>
            <a:endParaRPr lang="ar-SA" dirty="0"/>
          </a:p>
        </p:txBody>
      </p:sp>
      <p:pic>
        <p:nvPicPr>
          <p:cNvPr id="8196" name="Picture 4"/>
          <p:cNvPicPr>
            <a:picLocks noChangeAspect="1" noChangeArrowheads="1"/>
          </p:cNvPicPr>
          <p:nvPr/>
        </p:nvPicPr>
        <p:blipFill>
          <a:blip r:embed="rId2" cstate="print"/>
          <a:srcRect t="52953" r="95382" b="29328"/>
          <a:stretch>
            <a:fillRect/>
          </a:stretch>
        </p:blipFill>
        <p:spPr bwMode="auto">
          <a:xfrm>
            <a:off x="7308304" y="2492896"/>
            <a:ext cx="1152128" cy="2485067"/>
          </a:xfrm>
          <a:prstGeom prst="rect">
            <a:avLst/>
          </a:prstGeom>
          <a:noFill/>
          <a:ln w="9525">
            <a:noFill/>
            <a:miter lim="800000"/>
            <a:headEnd/>
            <a:tailEnd/>
          </a:ln>
        </p:spPr>
      </p:pic>
      <p:pic>
        <p:nvPicPr>
          <p:cNvPr id="9218" name="Picture 2"/>
          <p:cNvPicPr>
            <a:picLocks noChangeAspect="1" noChangeArrowheads="1"/>
          </p:cNvPicPr>
          <p:nvPr/>
        </p:nvPicPr>
        <p:blipFill>
          <a:blip r:embed="rId3" cstate="print"/>
          <a:srcRect t="58687" r="89212" b="19657"/>
          <a:stretch>
            <a:fillRect/>
          </a:stretch>
        </p:blipFill>
        <p:spPr bwMode="auto">
          <a:xfrm>
            <a:off x="5141702" y="2852937"/>
            <a:ext cx="1914065" cy="2160240"/>
          </a:xfrm>
          <a:prstGeom prst="rect">
            <a:avLst/>
          </a:prstGeom>
          <a:noFill/>
          <a:ln w="9525">
            <a:noFill/>
            <a:miter lim="800000"/>
            <a:headEnd/>
            <a:tailEnd/>
          </a:ln>
        </p:spPr>
      </p:pic>
      <p:cxnSp>
        <p:nvCxnSpPr>
          <p:cNvPr id="20" name="Straight Arrow Connector 19"/>
          <p:cNvCxnSpPr/>
          <p:nvPr/>
        </p:nvCxnSpPr>
        <p:spPr>
          <a:xfrm flipH="1">
            <a:off x="7092280" y="3068960"/>
            <a:ext cx="432048"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22" name="TextBox 21"/>
          <p:cNvSpPr txBox="1"/>
          <p:nvPr/>
        </p:nvSpPr>
        <p:spPr>
          <a:xfrm>
            <a:off x="3309353" y="2915652"/>
            <a:ext cx="1694695" cy="369332"/>
          </a:xfrm>
          <a:prstGeom prst="rect">
            <a:avLst/>
          </a:prstGeom>
          <a:noFill/>
        </p:spPr>
        <p:txBody>
          <a:bodyPr wrap="none" rtlCol="1">
            <a:spAutoFit/>
          </a:bodyPr>
          <a:lstStyle/>
          <a:p>
            <a:r>
              <a:rPr lang="en-US" dirty="0" smtClean="0"/>
              <a:t>See </a:t>
            </a:r>
            <a:r>
              <a:rPr lang="en-US" dirty="0" smtClean="0">
                <a:solidFill>
                  <a:srgbClr val="0070C0"/>
                </a:solidFill>
              </a:rPr>
              <a:t>Example1.a</a:t>
            </a:r>
            <a:endParaRPr lang="ar-SA" dirty="0">
              <a:solidFill>
                <a:srgbClr val="0070C0"/>
              </a:solidFill>
            </a:endParaRPr>
          </a:p>
        </p:txBody>
      </p:sp>
      <p:sp>
        <p:nvSpPr>
          <p:cNvPr id="23" name="TextBox 22"/>
          <p:cNvSpPr txBox="1"/>
          <p:nvPr/>
        </p:nvSpPr>
        <p:spPr>
          <a:xfrm>
            <a:off x="3299735" y="3284984"/>
            <a:ext cx="1704313" cy="369332"/>
          </a:xfrm>
          <a:prstGeom prst="rect">
            <a:avLst/>
          </a:prstGeom>
          <a:noFill/>
        </p:spPr>
        <p:txBody>
          <a:bodyPr wrap="none" rtlCol="1">
            <a:spAutoFit/>
          </a:bodyPr>
          <a:lstStyle/>
          <a:p>
            <a:r>
              <a:rPr lang="en-US" dirty="0" smtClean="0"/>
              <a:t>See </a:t>
            </a:r>
            <a:r>
              <a:rPr lang="en-US" dirty="0" smtClean="0">
                <a:solidFill>
                  <a:srgbClr val="0070C0"/>
                </a:solidFill>
              </a:rPr>
              <a:t>Example1.b</a:t>
            </a:r>
            <a:endParaRPr lang="ar-SA" dirty="0">
              <a:solidFill>
                <a:srgbClr val="0070C0"/>
              </a:solidFill>
            </a:endParaRPr>
          </a:p>
        </p:txBody>
      </p:sp>
      <p:sp>
        <p:nvSpPr>
          <p:cNvPr id="24" name="TextBox 23"/>
          <p:cNvSpPr txBox="1"/>
          <p:nvPr/>
        </p:nvSpPr>
        <p:spPr>
          <a:xfrm>
            <a:off x="3322177" y="3717032"/>
            <a:ext cx="1681871" cy="369332"/>
          </a:xfrm>
          <a:prstGeom prst="rect">
            <a:avLst/>
          </a:prstGeom>
          <a:noFill/>
        </p:spPr>
        <p:txBody>
          <a:bodyPr wrap="none" rtlCol="1">
            <a:spAutoFit/>
          </a:bodyPr>
          <a:lstStyle/>
          <a:p>
            <a:r>
              <a:rPr lang="en-US" dirty="0" smtClean="0"/>
              <a:t>See </a:t>
            </a:r>
            <a:r>
              <a:rPr lang="en-US" dirty="0" smtClean="0">
                <a:solidFill>
                  <a:srgbClr val="0070C0"/>
                </a:solidFill>
              </a:rPr>
              <a:t>Example1.c</a:t>
            </a:r>
            <a:endParaRPr lang="ar-SA" dirty="0">
              <a:solidFill>
                <a:srgbClr val="0070C0"/>
              </a:solidFill>
            </a:endParaRPr>
          </a:p>
        </p:txBody>
      </p:sp>
      <p:sp>
        <p:nvSpPr>
          <p:cNvPr id="25" name="TextBox 24"/>
          <p:cNvSpPr txBox="1"/>
          <p:nvPr/>
        </p:nvSpPr>
        <p:spPr>
          <a:xfrm>
            <a:off x="3299735" y="4149080"/>
            <a:ext cx="1704313" cy="369332"/>
          </a:xfrm>
          <a:prstGeom prst="rect">
            <a:avLst/>
          </a:prstGeom>
          <a:noFill/>
        </p:spPr>
        <p:txBody>
          <a:bodyPr wrap="none" rtlCol="1">
            <a:spAutoFit/>
          </a:bodyPr>
          <a:lstStyle/>
          <a:p>
            <a:r>
              <a:rPr lang="en-US" dirty="0" smtClean="0"/>
              <a:t>See </a:t>
            </a:r>
            <a:r>
              <a:rPr lang="en-US" dirty="0" smtClean="0">
                <a:solidFill>
                  <a:srgbClr val="0070C0"/>
                </a:solidFill>
              </a:rPr>
              <a:t>Example1.d</a:t>
            </a:r>
            <a:endParaRPr lang="ar-SA" dirty="0">
              <a:solidFill>
                <a:srgbClr val="0070C0"/>
              </a:solidFill>
            </a:endParaRPr>
          </a:p>
        </p:txBody>
      </p:sp>
      <p:sp>
        <p:nvSpPr>
          <p:cNvPr id="26" name="TextBox 25"/>
          <p:cNvSpPr txBox="1"/>
          <p:nvPr/>
        </p:nvSpPr>
        <p:spPr>
          <a:xfrm>
            <a:off x="3307750" y="4581128"/>
            <a:ext cx="1696298" cy="369332"/>
          </a:xfrm>
          <a:prstGeom prst="rect">
            <a:avLst/>
          </a:prstGeom>
          <a:noFill/>
        </p:spPr>
        <p:txBody>
          <a:bodyPr wrap="none" rtlCol="1">
            <a:spAutoFit/>
          </a:bodyPr>
          <a:lstStyle/>
          <a:p>
            <a:r>
              <a:rPr lang="en-US" dirty="0" smtClean="0"/>
              <a:t>See </a:t>
            </a:r>
            <a:r>
              <a:rPr lang="en-US" dirty="0" smtClean="0">
                <a:solidFill>
                  <a:srgbClr val="0070C0"/>
                </a:solidFill>
              </a:rPr>
              <a:t>Example1.e</a:t>
            </a:r>
            <a:endParaRPr lang="ar-SA" dirty="0">
              <a:solidFill>
                <a:srgbClr val="0070C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l="21857" t="34078" r="60433" b="49188"/>
          <a:stretch>
            <a:fillRect/>
          </a:stretch>
        </p:blipFill>
        <p:spPr bwMode="auto">
          <a:xfrm>
            <a:off x="251520" y="1484784"/>
            <a:ext cx="2304256" cy="1224136"/>
          </a:xfrm>
          <a:prstGeom prst="rect">
            <a:avLst/>
          </a:prstGeom>
          <a:noFill/>
          <a:ln w="9525">
            <a:noFill/>
            <a:miter lim="800000"/>
            <a:headEnd/>
            <a:tailEnd/>
          </a:ln>
        </p:spPr>
      </p:pic>
      <p:sp>
        <p:nvSpPr>
          <p:cNvPr id="6" name="TextBox 5"/>
          <p:cNvSpPr txBox="1"/>
          <p:nvPr/>
        </p:nvSpPr>
        <p:spPr>
          <a:xfrm>
            <a:off x="2699792" y="260648"/>
            <a:ext cx="1252266" cy="369332"/>
          </a:xfrm>
          <a:prstGeom prst="rect">
            <a:avLst/>
          </a:prstGeom>
          <a:noFill/>
        </p:spPr>
        <p:txBody>
          <a:bodyPr wrap="none" rtlCol="1">
            <a:spAutoFit/>
          </a:bodyPr>
          <a:lstStyle/>
          <a:p>
            <a:r>
              <a:rPr lang="en-US" dirty="0" smtClean="0"/>
              <a:t>First drawn</a:t>
            </a:r>
            <a:endParaRPr lang="ar-SA" dirty="0">
              <a:solidFill>
                <a:srgbClr val="0070C0"/>
              </a:solidFill>
            </a:endParaRPr>
          </a:p>
        </p:txBody>
      </p:sp>
      <p:sp>
        <p:nvSpPr>
          <p:cNvPr id="7" name="Rectangle 6"/>
          <p:cNvSpPr/>
          <p:nvPr/>
        </p:nvSpPr>
        <p:spPr>
          <a:xfrm>
            <a:off x="2195736" y="260648"/>
            <a:ext cx="288032" cy="288032"/>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Rectangle 7"/>
          <p:cNvSpPr/>
          <p:nvPr/>
        </p:nvSpPr>
        <p:spPr>
          <a:xfrm>
            <a:off x="2195736" y="620688"/>
            <a:ext cx="288032" cy="288032"/>
          </a:xfrm>
          <a:prstGeom prst="rect">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TextBox 8"/>
          <p:cNvSpPr txBox="1"/>
          <p:nvPr/>
        </p:nvSpPr>
        <p:spPr>
          <a:xfrm>
            <a:off x="2667947" y="611396"/>
            <a:ext cx="1544013" cy="369332"/>
          </a:xfrm>
          <a:prstGeom prst="rect">
            <a:avLst/>
          </a:prstGeom>
          <a:noFill/>
        </p:spPr>
        <p:txBody>
          <a:bodyPr wrap="none" rtlCol="1">
            <a:spAutoFit/>
          </a:bodyPr>
          <a:lstStyle/>
          <a:p>
            <a:r>
              <a:rPr lang="en-US" dirty="0" smtClean="0"/>
              <a:t>Second drawn</a:t>
            </a:r>
            <a:endParaRPr lang="ar-SA" dirty="0">
              <a:solidFill>
                <a:srgbClr val="0070C0"/>
              </a:solidFill>
            </a:endParaRPr>
          </a:p>
        </p:txBody>
      </p:sp>
      <p:sp>
        <p:nvSpPr>
          <p:cNvPr id="11" name="TextBox 10"/>
          <p:cNvSpPr txBox="1"/>
          <p:nvPr/>
        </p:nvSpPr>
        <p:spPr>
          <a:xfrm>
            <a:off x="683568" y="2780928"/>
            <a:ext cx="1290738" cy="369332"/>
          </a:xfrm>
          <a:prstGeom prst="rect">
            <a:avLst/>
          </a:prstGeom>
          <a:noFill/>
        </p:spPr>
        <p:txBody>
          <a:bodyPr wrap="none" rtlCol="1">
            <a:spAutoFit/>
          </a:bodyPr>
          <a:lstStyle/>
          <a:p>
            <a:r>
              <a:rPr lang="en-US" dirty="0" smtClean="0">
                <a:solidFill>
                  <a:srgbClr val="0070C0"/>
                </a:solidFill>
              </a:rPr>
              <a:t>Example1.a</a:t>
            </a:r>
            <a:endParaRPr lang="ar-SA" dirty="0">
              <a:solidFill>
                <a:srgbClr val="0070C0"/>
              </a:solidFill>
            </a:endParaRPr>
          </a:p>
        </p:txBody>
      </p:sp>
      <p:pic>
        <p:nvPicPr>
          <p:cNvPr id="12" name="Picture 2"/>
          <p:cNvPicPr>
            <a:picLocks noChangeAspect="1" noChangeArrowheads="1"/>
          </p:cNvPicPr>
          <p:nvPr/>
        </p:nvPicPr>
        <p:blipFill>
          <a:blip r:embed="rId2" cstate="print"/>
          <a:srcRect l="21857" t="34078" r="60433" b="49188"/>
          <a:stretch>
            <a:fillRect/>
          </a:stretch>
        </p:blipFill>
        <p:spPr bwMode="auto">
          <a:xfrm>
            <a:off x="3347864" y="1484784"/>
            <a:ext cx="2304256" cy="1224136"/>
          </a:xfrm>
          <a:prstGeom prst="rect">
            <a:avLst/>
          </a:prstGeom>
          <a:noFill/>
          <a:ln w="9525">
            <a:noFill/>
            <a:miter lim="800000"/>
            <a:headEnd/>
            <a:tailEnd/>
          </a:ln>
        </p:spPr>
      </p:pic>
      <p:sp>
        <p:nvSpPr>
          <p:cNvPr id="13" name="TextBox 12"/>
          <p:cNvSpPr txBox="1"/>
          <p:nvPr/>
        </p:nvSpPr>
        <p:spPr>
          <a:xfrm>
            <a:off x="3851920" y="2780928"/>
            <a:ext cx="1346843" cy="369332"/>
          </a:xfrm>
          <a:prstGeom prst="rect">
            <a:avLst/>
          </a:prstGeom>
          <a:noFill/>
        </p:spPr>
        <p:txBody>
          <a:bodyPr wrap="none" rtlCol="1">
            <a:spAutoFit/>
          </a:bodyPr>
          <a:lstStyle/>
          <a:p>
            <a:r>
              <a:rPr lang="en-US" dirty="0" smtClean="0"/>
              <a:t> </a:t>
            </a:r>
            <a:r>
              <a:rPr lang="en-US" dirty="0" smtClean="0">
                <a:solidFill>
                  <a:srgbClr val="0070C0"/>
                </a:solidFill>
              </a:rPr>
              <a:t>Example1.b</a:t>
            </a:r>
            <a:endParaRPr lang="ar-SA" dirty="0">
              <a:solidFill>
                <a:srgbClr val="0070C0"/>
              </a:solidFill>
            </a:endParaRPr>
          </a:p>
        </p:txBody>
      </p:sp>
      <p:pic>
        <p:nvPicPr>
          <p:cNvPr id="10243" name="Picture 3"/>
          <p:cNvPicPr>
            <a:picLocks noChangeAspect="1" noChangeArrowheads="1"/>
          </p:cNvPicPr>
          <p:nvPr/>
        </p:nvPicPr>
        <p:blipFill>
          <a:blip r:embed="rId3" cstate="print"/>
          <a:srcRect l="21857" t="36047" r="59880" b="47219"/>
          <a:stretch>
            <a:fillRect/>
          </a:stretch>
        </p:blipFill>
        <p:spPr bwMode="auto">
          <a:xfrm>
            <a:off x="6228184" y="1484784"/>
            <a:ext cx="2376264" cy="1224136"/>
          </a:xfrm>
          <a:prstGeom prst="rect">
            <a:avLst/>
          </a:prstGeom>
          <a:noFill/>
          <a:ln w="9525">
            <a:noFill/>
            <a:miter lim="800000"/>
            <a:headEnd/>
            <a:tailEnd/>
          </a:ln>
        </p:spPr>
      </p:pic>
      <p:sp>
        <p:nvSpPr>
          <p:cNvPr id="15" name="TextBox 14"/>
          <p:cNvSpPr txBox="1"/>
          <p:nvPr/>
        </p:nvSpPr>
        <p:spPr>
          <a:xfrm>
            <a:off x="6732240" y="2852936"/>
            <a:ext cx="1324401" cy="369332"/>
          </a:xfrm>
          <a:prstGeom prst="rect">
            <a:avLst/>
          </a:prstGeom>
          <a:noFill/>
        </p:spPr>
        <p:txBody>
          <a:bodyPr wrap="none" rtlCol="1">
            <a:spAutoFit/>
          </a:bodyPr>
          <a:lstStyle/>
          <a:p>
            <a:r>
              <a:rPr lang="en-US" dirty="0" smtClean="0"/>
              <a:t> </a:t>
            </a:r>
            <a:r>
              <a:rPr lang="en-US" dirty="0" smtClean="0">
                <a:solidFill>
                  <a:srgbClr val="0070C0"/>
                </a:solidFill>
              </a:rPr>
              <a:t>Example1.c</a:t>
            </a:r>
            <a:endParaRPr lang="ar-SA" dirty="0">
              <a:solidFill>
                <a:srgbClr val="0070C0"/>
              </a:solidFill>
            </a:endParaRPr>
          </a:p>
        </p:txBody>
      </p:sp>
      <p:pic>
        <p:nvPicPr>
          <p:cNvPr id="10244" name="Picture 4"/>
          <p:cNvPicPr>
            <a:picLocks noChangeAspect="1" noChangeArrowheads="1"/>
          </p:cNvPicPr>
          <p:nvPr/>
        </p:nvPicPr>
        <p:blipFill>
          <a:blip r:embed="rId4" cstate="print"/>
          <a:srcRect l="20750" t="36047" r="59327" b="48203"/>
          <a:stretch>
            <a:fillRect/>
          </a:stretch>
        </p:blipFill>
        <p:spPr bwMode="auto">
          <a:xfrm>
            <a:off x="251520" y="3645024"/>
            <a:ext cx="2592288" cy="1152128"/>
          </a:xfrm>
          <a:prstGeom prst="rect">
            <a:avLst/>
          </a:prstGeom>
          <a:noFill/>
          <a:ln w="9525">
            <a:noFill/>
            <a:miter lim="800000"/>
            <a:headEnd/>
            <a:tailEnd/>
          </a:ln>
        </p:spPr>
      </p:pic>
      <p:pic>
        <p:nvPicPr>
          <p:cNvPr id="10245" name="Picture 5"/>
          <p:cNvPicPr>
            <a:picLocks noChangeAspect="1" noChangeArrowheads="1"/>
          </p:cNvPicPr>
          <p:nvPr/>
        </p:nvPicPr>
        <p:blipFill>
          <a:blip r:embed="rId5" cstate="print"/>
          <a:srcRect l="20668" t="36219" r="59409" b="49218"/>
          <a:stretch>
            <a:fillRect/>
          </a:stretch>
        </p:blipFill>
        <p:spPr bwMode="auto">
          <a:xfrm>
            <a:off x="251520" y="4797152"/>
            <a:ext cx="2592288" cy="1065312"/>
          </a:xfrm>
          <a:prstGeom prst="rect">
            <a:avLst/>
          </a:prstGeom>
          <a:noFill/>
          <a:ln w="9525">
            <a:noFill/>
            <a:miter lim="800000"/>
            <a:headEnd/>
            <a:tailEnd/>
          </a:ln>
        </p:spPr>
      </p:pic>
      <p:sp>
        <p:nvSpPr>
          <p:cNvPr id="18" name="TextBox 17"/>
          <p:cNvSpPr txBox="1"/>
          <p:nvPr/>
        </p:nvSpPr>
        <p:spPr>
          <a:xfrm>
            <a:off x="1443533" y="3717032"/>
            <a:ext cx="288862" cy="369332"/>
          </a:xfrm>
          <a:prstGeom prst="rect">
            <a:avLst/>
          </a:prstGeom>
          <a:noFill/>
        </p:spPr>
        <p:txBody>
          <a:bodyPr wrap="none" rtlCol="1">
            <a:spAutoFit/>
          </a:bodyPr>
          <a:lstStyle/>
          <a:p>
            <a:r>
              <a:rPr lang="en-US" dirty="0" smtClean="0">
                <a:solidFill>
                  <a:schemeClr val="bg1"/>
                </a:solidFill>
              </a:rPr>
              <a:t>1</a:t>
            </a:r>
            <a:endParaRPr lang="ar-SA" dirty="0">
              <a:solidFill>
                <a:schemeClr val="bg1"/>
              </a:solidFill>
            </a:endParaRPr>
          </a:p>
        </p:txBody>
      </p:sp>
      <p:sp>
        <p:nvSpPr>
          <p:cNvPr id="19" name="TextBox 18"/>
          <p:cNvSpPr txBox="1"/>
          <p:nvPr/>
        </p:nvSpPr>
        <p:spPr>
          <a:xfrm>
            <a:off x="1389222" y="4715852"/>
            <a:ext cx="303288" cy="369332"/>
          </a:xfrm>
          <a:prstGeom prst="rect">
            <a:avLst/>
          </a:prstGeom>
          <a:noFill/>
        </p:spPr>
        <p:txBody>
          <a:bodyPr wrap="none" rtlCol="1">
            <a:spAutoFit/>
          </a:bodyPr>
          <a:lstStyle/>
          <a:p>
            <a:r>
              <a:rPr lang="en-US" dirty="0" smtClean="0">
                <a:solidFill>
                  <a:schemeClr val="bg1"/>
                </a:solidFill>
              </a:rPr>
              <a:t>2</a:t>
            </a:r>
            <a:endParaRPr lang="ar-SA" dirty="0">
              <a:solidFill>
                <a:schemeClr val="bg1"/>
              </a:solidFill>
            </a:endParaRPr>
          </a:p>
        </p:txBody>
      </p:sp>
      <p:sp>
        <p:nvSpPr>
          <p:cNvPr id="20" name="TextBox 19"/>
          <p:cNvSpPr txBox="1"/>
          <p:nvPr/>
        </p:nvSpPr>
        <p:spPr>
          <a:xfrm>
            <a:off x="899592" y="5877272"/>
            <a:ext cx="1346843" cy="369332"/>
          </a:xfrm>
          <a:prstGeom prst="rect">
            <a:avLst/>
          </a:prstGeom>
          <a:noFill/>
        </p:spPr>
        <p:txBody>
          <a:bodyPr wrap="none" rtlCol="1">
            <a:spAutoFit/>
          </a:bodyPr>
          <a:lstStyle/>
          <a:p>
            <a:r>
              <a:rPr lang="en-US" dirty="0" smtClean="0"/>
              <a:t> </a:t>
            </a:r>
            <a:r>
              <a:rPr lang="en-US" dirty="0" smtClean="0">
                <a:solidFill>
                  <a:srgbClr val="0070C0"/>
                </a:solidFill>
              </a:rPr>
              <a:t>Example1.d</a:t>
            </a:r>
            <a:endParaRPr lang="ar-SA" dirty="0">
              <a:solidFill>
                <a:srgbClr val="0070C0"/>
              </a:solidFill>
            </a:endParaRPr>
          </a:p>
        </p:txBody>
      </p:sp>
      <p:pic>
        <p:nvPicPr>
          <p:cNvPr id="10246" name="Picture 6"/>
          <p:cNvPicPr>
            <a:picLocks noChangeAspect="1" noChangeArrowheads="1"/>
          </p:cNvPicPr>
          <p:nvPr/>
        </p:nvPicPr>
        <p:blipFill>
          <a:blip r:embed="rId6" cstate="print"/>
          <a:srcRect l="20750" t="38016" r="59880" b="31469"/>
          <a:stretch>
            <a:fillRect/>
          </a:stretch>
        </p:blipFill>
        <p:spPr bwMode="auto">
          <a:xfrm>
            <a:off x="3275856" y="3645024"/>
            <a:ext cx="2520280" cy="2232248"/>
          </a:xfrm>
          <a:prstGeom prst="rect">
            <a:avLst/>
          </a:prstGeom>
          <a:noFill/>
          <a:ln w="9525">
            <a:noFill/>
            <a:miter lim="800000"/>
            <a:headEnd/>
            <a:tailEnd/>
          </a:ln>
        </p:spPr>
      </p:pic>
      <p:sp>
        <p:nvSpPr>
          <p:cNvPr id="22" name="TextBox 21"/>
          <p:cNvSpPr txBox="1"/>
          <p:nvPr/>
        </p:nvSpPr>
        <p:spPr>
          <a:xfrm>
            <a:off x="3665220" y="5939988"/>
            <a:ext cx="1338828" cy="369332"/>
          </a:xfrm>
          <a:prstGeom prst="rect">
            <a:avLst/>
          </a:prstGeom>
          <a:noFill/>
        </p:spPr>
        <p:txBody>
          <a:bodyPr wrap="none" rtlCol="1">
            <a:spAutoFit/>
          </a:bodyPr>
          <a:lstStyle/>
          <a:p>
            <a:r>
              <a:rPr lang="en-US" dirty="0" smtClean="0"/>
              <a:t> </a:t>
            </a:r>
            <a:r>
              <a:rPr lang="en-US" dirty="0" smtClean="0">
                <a:solidFill>
                  <a:srgbClr val="0070C0"/>
                </a:solidFill>
              </a:rPr>
              <a:t>Example1.e</a:t>
            </a:r>
            <a:endParaRPr lang="ar-SA" dirty="0">
              <a:solidFill>
                <a:srgbClr val="0070C0"/>
              </a:solidFill>
            </a:endParaRPr>
          </a:p>
        </p:txBody>
      </p:sp>
      <p:sp>
        <p:nvSpPr>
          <p:cNvPr id="23" name="TextBox 22"/>
          <p:cNvSpPr txBox="1"/>
          <p:nvPr/>
        </p:nvSpPr>
        <p:spPr>
          <a:xfrm>
            <a:off x="3275857" y="4221088"/>
            <a:ext cx="2448272" cy="923330"/>
          </a:xfrm>
          <a:prstGeom prst="rect">
            <a:avLst/>
          </a:prstGeom>
          <a:noFill/>
        </p:spPr>
        <p:txBody>
          <a:bodyPr wrap="square" rtlCol="1">
            <a:spAutoFit/>
          </a:bodyPr>
          <a:lstStyle/>
          <a:p>
            <a:r>
              <a:rPr lang="en-US" b="1" dirty="0" smtClean="0">
                <a:solidFill>
                  <a:srgbClr val="FF0000"/>
                </a:solidFill>
              </a:rPr>
              <a:t>Note:</a:t>
            </a:r>
            <a:r>
              <a:rPr lang="en-US" dirty="0" smtClean="0">
                <a:solidFill>
                  <a:schemeClr val="bg1"/>
                </a:solidFill>
              </a:rPr>
              <a:t> You should start drawing the yellow line</a:t>
            </a:r>
          </a:p>
          <a:p>
            <a:r>
              <a:rPr lang="en-US" dirty="0" smtClean="0">
                <a:solidFill>
                  <a:schemeClr val="bg1"/>
                </a:solidFill>
              </a:rPr>
              <a:t>From inside the red line</a:t>
            </a:r>
            <a:endParaRPr lang="ar-SA" dirty="0">
              <a:solidFill>
                <a:schemeClr val="bg1"/>
              </a:solidFill>
            </a:endParaRPr>
          </a:p>
        </p:txBody>
      </p:sp>
      <p:cxnSp>
        <p:nvCxnSpPr>
          <p:cNvPr id="25" name="Straight Arrow Connector 24"/>
          <p:cNvCxnSpPr/>
          <p:nvPr/>
        </p:nvCxnSpPr>
        <p:spPr>
          <a:xfrm flipV="1">
            <a:off x="3923928" y="4041104"/>
            <a:ext cx="0" cy="324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7) Paint Bucket Tool</a:t>
            </a:r>
            <a:r>
              <a:rPr lang="en-US" sz="1800" dirty="0" smtClean="0"/>
              <a:t>[2]</a:t>
            </a:r>
            <a:endParaRPr lang="ar-SA" sz="1800"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7" name="TextBox 6"/>
          <p:cNvSpPr txBox="1"/>
          <p:nvPr/>
        </p:nvSpPr>
        <p:spPr>
          <a:xfrm>
            <a:off x="4788024" y="1916832"/>
            <a:ext cx="1754006"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Properties Panel</a:t>
            </a:r>
            <a:endParaRPr lang="ar-SA" dirty="0"/>
          </a:p>
        </p:txBody>
      </p:sp>
      <p:sp>
        <p:nvSpPr>
          <p:cNvPr id="9" name="TextBox 8"/>
          <p:cNvSpPr txBox="1"/>
          <p:nvPr/>
        </p:nvSpPr>
        <p:spPr>
          <a:xfrm>
            <a:off x="4716016" y="3429000"/>
            <a:ext cx="152798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Options Panel</a:t>
            </a:r>
            <a:endParaRPr lang="ar-SA" dirty="0"/>
          </a:p>
        </p:txBody>
      </p:sp>
      <p:pic>
        <p:nvPicPr>
          <p:cNvPr id="11267" name="Picture 3"/>
          <p:cNvPicPr>
            <a:picLocks noChangeAspect="1" noChangeArrowheads="1"/>
          </p:cNvPicPr>
          <p:nvPr/>
        </p:nvPicPr>
        <p:blipFill>
          <a:blip r:embed="rId2" cstate="print"/>
          <a:srcRect l="4618" t="85437" r="62176" b="5704"/>
          <a:stretch>
            <a:fillRect/>
          </a:stretch>
        </p:blipFill>
        <p:spPr bwMode="auto">
          <a:xfrm>
            <a:off x="4716016" y="2492896"/>
            <a:ext cx="4320480" cy="648072"/>
          </a:xfrm>
          <a:prstGeom prst="rect">
            <a:avLst/>
          </a:prstGeom>
          <a:noFill/>
          <a:ln w="9525">
            <a:noFill/>
            <a:miter lim="800000"/>
            <a:headEnd/>
            <a:tailEnd/>
          </a:ln>
        </p:spPr>
      </p:pic>
      <p:pic>
        <p:nvPicPr>
          <p:cNvPr id="11268" name="Picture 4"/>
          <p:cNvPicPr>
            <a:picLocks noChangeAspect="1" noChangeArrowheads="1"/>
          </p:cNvPicPr>
          <p:nvPr/>
        </p:nvPicPr>
        <p:blipFill>
          <a:blip r:embed="rId2" cstate="print"/>
          <a:srcRect t="52953" r="95381" b="29328"/>
          <a:stretch>
            <a:fillRect/>
          </a:stretch>
        </p:blipFill>
        <p:spPr bwMode="auto">
          <a:xfrm>
            <a:off x="4716016" y="4221088"/>
            <a:ext cx="1080120" cy="2329750"/>
          </a:xfrm>
          <a:prstGeom prst="rect">
            <a:avLst/>
          </a:prstGeom>
          <a:noFill/>
          <a:ln w="9525">
            <a:noFill/>
            <a:miter lim="800000"/>
            <a:headEnd/>
            <a:tailEnd/>
          </a:ln>
        </p:spPr>
      </p:pic>
      <p:pic>
        <p:nvPicPr>
          <p:cNvPr id="11269" name="Picture 5"/>
          <p:cNvPicPr>
            <a:picLocks noChangeAspect="1" noChangeArrowheads="1"/>
          </p:cNvPicPr>
          <p:nvPr/>
        </p:nvPicPr>
        <p:blipFill>
          <a:blip r:embed="rId3" cstate="print"/>
          <a:srcRect t="58859" r="87080" b="24407"/>
          <a:stretch>
            <a:fillRect/>
          </a:stretch>
        </p:blipFill>
        <p:spPr bwMode="auto">
          <a:xfrm>
            <a:off x="6516216" y="4653136"/>
            <a:ext cx="2472116" cy="1800200"/>
          </a:xfrm>
          <a:prstGeom prst="rect">
            <a:avLst/>
          </a:prstGeom>
          <a:noFill/>
          <a:ln w="9525">
            <a:noFill/>
            <a:miter lim="800000"/>
            <a:headEnd/>
            <a:tailEnd/>
          </a:ln>
        </p:spPr>
      </p:pic>
      <p:sp>
        <p:nvSpPr>
          <p:cNvPr id="21" name="TextBox 20"/>
          <p:cNvSpPr txBox="1"/>
          <p:nvPr/>
        </p:nvSpPr>
        <p:spPr>
          <a:xfrm>
            <a:off x="1043608" y="2348880"/>
            <a:ext cx="3384376" cy="2585323"/>
          </a:xfrm>
          <a:prstGeom prst="rect">
            <a:avLst/>
          </a:prstGeom>
          <a:noFill/>
        </p:spPr>
        <p:txBody>
          <a:bodyPr wrap="square" rtlCol="1">
            <a:spAutoFit/>
          </a:bodyPr>
          <a:lstStyle/>
          <a:p>
            <a:pPr algn="l" rtl="0">
              <a:buFont typeface="Arial" pitchFamily="34" charset="0"/>
              <a:buChar char="•"/>
            </a:pPr>
            <a:r>
              <a:rPr lang="en-US" dirty="0" smtClean="0"/>
              <a:t>The Paint Bucket fills enclosed areas with color.</a:t>
            </a:r>
          </a:p>
          <a:p>
            <a:pPr algn="l" rtl="0">
              <a:buFont typeface="Arial" pitchFamily="34" charset="0"/>
              <a:buChar char="•"/>
            </a:pPr>
            <a:r>
              <a:rPr lang="en-US" dirty="0" smtClean="0"/>
              <a:t> It fills </a:t>
            </a:r>
            <a:r>
              <a:rPr lang="en-US" b="1" dirty="0" smtClean="0">
                <a:solidFill>
                  <a:srgbClr val="0070C0"/>
                </a:solidFill>
              </a:rPr>
              <a:t>empty</a:t>
            </a:r>
            <a:r>
              <a:rPr lang="en-US" dirty="0" smtClean="0"/>
              <a:t> areas as well as changes the color of areas already </a:t>
            </a:r>
            <a:r>
              <a:rPr lang="en-US" dirty="0" smtClean="0">
                <a:solidFill>
                  <a:srgbClr val="0070C0"/>
                </a:solidFill>
              </a:rPr>
              <a:t>filled</a:t>
            </a:r>
          </a:p>
          <a:p>
            <a:pPr algn="l" rtl="0">
              <a:buFont typeface="Arial" pitchFamily="34" charset="0"/>
              <a:buChar char="•"/>
            </a:pPr>
            <a:r>
              <a:rPr lang="en-US" dirty="0" smtClean="0"/>
              <a:t>It has a </a:t>
            </a:r>
            <a:r>
              <a:rPr lang="en-US" b="1" dirty="0" smtClean="0">
                <a:solidFill>
                  <a:srgbClr val="0070C0"/>
                </a:solidFill>
              </a:rPr>
              <a:t>Gap Size </a:t>
            </a:r>
            <a:r>
              <a:rPr lang="en-US" dirty="0" smtClean="0"/>
              <a:t>modifier that can overlook gaps so that you can fill areas that aren't completely closed (See </a:t>
            </a:r>
            <a:r>
              <a:rPr lang="en-US" dirty="0" smtClean="0">
                <a:solidFill>
                  <a:srgbClr val="0070C0"/>
                </a:solidFill>
              </a:rPr>
              <a:t>Example 2</a:t>
            </a:r>
            <a:r>
              <a:rPr lang="en-US" dirty="0" smtClean="0"/>
              <a:t>)</a:t>
            </a:r>
            <a:endParaRPr lang="ar-SA" dirty="0"/>
          </a:p>
        </p:txBody>
      </p:sp>
      <p:cxnSp>
        <p:nvCxnSpPr>
          <p:cNvPr id="14" name="Straight Arrow Connector 13"/>
          <p:cNvCxnSpPr/>
          <p:nvPr/>
        </p:nvCxnSpPr>
        <p:spPr>
          <a:xfrm>
            <a:off x="5292080" y="4869160"/>
            <a:ext cx="1224136"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24" name="TextBox 23"/>
          <p:cNvSpPr txBox="1"/>
          <p:nvPr/>
        </p:nvSpPr>
        <p:spPr>
          <a:xfrm>
            <a:off x="1115616" y="5373216"/>
            <a:ext cx="3240360" cy="1200329"/>
          </a:xfrm>
          <a:prstGeom prst="rect">
            <a:avLst/>
          </a:prstGeom>
          <a:noFill/>
        </p:spPr>
        <p:txBody>
          <a:bodyPr wrap="square" rtlCol="1">
            <a:spAutoFit/>
          </a:bodyPr>
          <a:lstStyle/>
          <a:p>
            <a:pPr algn="l" rtl="0"/>
            <a:r>
              <a:rPr lang="en-US" b="1" dirty="0" smtClean="0">
                <a:solidFill>
                  <a:srgbClr val="FF0000"/>
                </a:solidFill>
              </a:rPr>
              <a:t>Note That</a:t>
            </a:r>
            <a:r>
              <a:rPr lang="en-US" dirty="0" smtClean="0">
                <a:solidFill>
                  <a:srgbClr val="FF0000"/>
                </a:solidFill>
              </a:rPr>
              <a:t>: Paint Bucket Tool can’t fill the color of an area’s boundaries(i.e. the can't fill the Stroke)</a:t>
            </a:r>
            <a:endParaRPr lang="ar-SA"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Paint Bucket Gap Size illustration"/>
          <p:cNvPicPr>
            <a:picLocks noChangeAspect="1" noChangeArrowheads="1"/>
          </p:cNvPicPr>
          <p:nvPr/>
        </p:nvPicPr>
        <p:blipFill>
          <a:blip r:embed="rId2" cstate="print"/>
          <a:srcRect/>
          <a:stretch>
            <a:fillRect/>
          </a:stretch>
        </p:blipFill>
        <p:spPr bwMode="auto">
          <a:xfrm>
            <a:off x="251520" y="1772816"/>
            <a:ext cx="8611717" cy="2376264"/>
          </a:xfrm>
          <a:prstGeom prst="rect">
            <a:avLst/>
          </a:prstGeom>
          <a:noFill/>
        </p:spPr>
      </p:pic>
      <p:sp>
        <p:nvSpPr>
          <p:cNvPr id="3" name="TextBox 2"/>
          <p:cNvSpPr txBox="1"/>
          <p:nvPr/>
        </p:nvSpPr>
        <p:spPr>
          <a:xfrm>
            <a:off x="3967336" y="1268760"/>
            <a:ext cx="1223412" cy="369332"/>
          </a:xfrm>
          <a:prstGeom prst="rect">
            <a:avLst/>
          </a:prstGeom>
          <a:noFill/>
        </p:spPr>
        <p:txBody>
          <a:bodyPr wrap="none" rtlCol="1">
            <a:spAutoFit/>
          </a:bodyPr>
          <a:lstStyle/>
          <a:p>
            <a:r>
              <a:rPr lang="en-US" dirty="0" smtClean="0"/>
              <a:t> </a:t>
            </a:r>
            <a:r>
              <a:rPr lang="en-US" dirty="0" smtClean="0">
                <a:solidFill>
                  <a:srgbClr val="0070C0"/>
                </a:solidFill>
              </a:rPr>
              <a:t>Example 2</a:t>
            </a:r>
            <a:endParaRPr lang="ar-SA" dirty="0">
              <a:solidFill>
                <a:srgbClr val="0070C0"/>
              </a:solidFill>
            </a:endParaRPr>
          </a:p>
        </p:txBody>
      </p:sp>
      <p:sp>
        <p:nvSpPr>
          <p:cNvPr id="4" name="Oval 3"/>
          <p:cNvSpPr/>
          <p:nvPr/>
        </p:nvSpPr>
        <p:spPr>
          <a:xfrm>
            <a:off x="7524328" y="1772816"/>
            <a:ext cx="432048" cy="43204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Oval 4"/>
          <p:cNvSpPr/>
          <p:nvPr/>
        </p:nvSpPr>
        <p:spPr>
          <a:xfrm>
            <a:off x="5436096" y="1772816"/>
            <a:ext cx="432048" cy="43204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Oval 5"/>
          <p:cNvSpPr/>
          <p:nvPr/>
        </p:nvSpPr>
        <p:spPr>
          <a:xfrm>
            <a:off x="3275856" y="1772816"/>
            <a:ext cx="432048" cy="43204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7) Gradient Tool</a:t>
            </a:r>
            <a:r>
              <a:rPr lang="en-US" sz="1800" dirty="0" smtClean="0"/>
              <a:t>[3]</a:t>
            </a:r>
            <a:endParaRPr lang="ar-SA" sz="1800"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21" name="TextBox 20"/>
          <p:cNvSpPr txBox="1"/>
          <p:nvPr/>
        </p:nvSpPr>
        <p:spPr>
          <a:xfrm>
            <a:off x="1043608" y="2348880"/>
            <a:ext cx="4104456" cy="2862322"/>
          </a:xfrm>
          <a:prstGeom prst="rect">
            <a:avLst/>
          </a:prstGeom>
          <a:noFill/>
        </p:spPr>
        <p:txBody>
          <a:bodyPr wrap="square" rtlCol="1">
            <a:spAutoFit/>
          </a:bodyPr>
          <a:lstStyle/>
          <a:p>
            <a:pPr algn="l" rtl="0">
              <a:buFont typeface="Arial" pitchFamily="34" charset="0"/>
              <a:buChar char="•"/>
            </a:pPr>
            <a:r>
              <a:rPr lang="en-US" b="1" dirty="0" smtClean="0"/>
              <a:t>(See </a:t>
            </a:r>
            <a:r>
              <a:rPr lang="en-US" b="1" dirty="0" smtClean="0">
                <a:solidFill>
                  <a:srgbClr val="0070C0"/>
                </a:solidFill>
              </a:rPr>
              <a:t>Example 3</a:t>
            </a:r>
            <a:r>
              <a:rPr lang="en-US" b="1" dirty="0" smtClean="0"/>
              <a:t>)To fill a shape (or replace a solid fill) with a gradient as following:</a:t>
            </a:r>
          </a:p>
          <a:p>
            <a:pPr lvl="1" algn="l" rtl="0">
              <a:buFont typeface="Arial" pitchFamily="34" charset="0"/>
              <a:buChar char="•"/>
            </a:pPr>
            <a:r>
              <a:rPr lang="en-US" dirty="0" smtClean="0"/>
              <a:t>In the Toolbar, select the paint-bucket icon.</a:t>
            </a:r>
          </a:p>
          <a:p>
            <a:pPr lvl="1" algn="l" rtl="0">
              <a:buFont typeface="Arial" pitchFamily="34" charset="0"/>
              <a:buChar char="•"/>
            </a:pPr>
            <a:r>
              <a:rPr lang="en-US" dirty="0" smtClean="0"/>
              <a:t>In the Color Mixer panel, define a new gradient. </a:t>
            </a:r>
            <a:r>
              <a:rPr lang="en-US" i="1" dirty="0" smtClean="0"/>
              <a:t>or</a:t>
            </a:r>
            <a:r>
              <a:rPr lang="en-US" dirty="0" smtClean="0"/>
              <a:t> From the </a:t>
            </a:r>
            <a:r>
              <a:rPr lang="en-US" b="1" dirty="0" smtClean="0">
                <a:solidFill>
                  <a:srgbClr val="0070C0"/>
                </a:solidFill>
              </a:rPr>
              <a:t>Color Swatches </a:t>
            </a:r>
            <a:r>
              <a:rPr lang="en-US" dirty="0" smtClean="0"/>
              <a:t>panel, or the </a:t>
            </a:r>
            <a:r>
              <a:rPr lang="en-US" dirty="0" smtClean="0">
                <a:solidFill>
                  <a:srgbClr val="0070C0"/>
                </a:solidFill>
              </a:rPr>
              <a:t>fill-color box </a:t>
            </a:r>
            <a:r>
              <a:rPr lang="en-US" dirty="0" smtClean="0"/>
              <a:t>in the Toolbar or Property Inspector, choose an existing linear gradient</a:t>
            </a:r>
            <a:endParaRPr lang="en-US" b="1" dirty="0"/>
          </a:p>
        </p:txBody>
      </p:sp>
      <p:cxnSp>
        <p:nvCxnSpPr>
          <p:cNvPr id="14" name="Straight Arrow Connector 13"/>
          <p:cNvCxnSpPr/>
          <p:nvPr/>
        </p:nvCxnSpPr>
        <p:spPr>
          <a:xfrm flipV="1">
            <a:off x="4716016" y="2276872"/>
            <a:ext cx="1008112" cy="1656184"/>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49154" name="Picture 2"/>
          <p:cNvPicPr>
            <a:picLocks noChangeAspect="1" noChangeArrowheads="1"/>
          </p:cNvPicPr>
          <p:nvPr/>
        </p:nvPicPr>
        <p:blipFill>
          <a:blip r:embed="rId2" cstate="print"/>
          <a:srcRect l="78307" t="5532" r="4537" b="64937"/>
          <a:stretch>
            <a:fillRect/>
          </a:stretch>
        </p:blipFill>
        <p:spPr bwMode="auto">
          <a:xfrm>
            <a:off x="5940152" y="1268760"/>
            <a:ext cx="2232248"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3" name="Straight Arrow Connector 12"/>
          <p:cNvCxnSpPr/>
          <p:nvPr/>
        </p:nvCxnSpPr>
        <p:spPr>
          <a:xfrm>
            <a:off x="5012432" y="4301480"/>
            <a:ext cx="351656" cy="27964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49155" name="Picture 3"/>
          <p:cNvPicPr>
            <a:picLocks noChangeAspect="1" noChangeArrowheads="1"/>
          </p:cNvPicPr>
          <p:nvPr/>
        </p:nvPicPr>
        <p:blipFill>
          <a:blip r:embed="rId3" cstate="print"/>
          <a:srcRect t="50000" r="83759" b="27360"/>
          <a:stretch>
            <a:fillRect/>
          </a:stretch>
        </p:blipFill>
        <p:spPr bwMode="auto">
          <a:xfrm>
            <a:off x="5855701" y="4293096"/>
            <a:ext cx="2388707" cy="1872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404664"/>
            <a:ext cx="7772400" cy="5950896"/>
          </a:xfrm>
        </p:spPr>
        <p:txBody>
          <a:bodyPr/>
          <a:lstStyle/>
          <a:p>
            <a:pPr algn="l" rtl="0"/>
            <a:r>
              <a:rPr lang="en-US" sz="2000" dirty="0" smtClean="0"/>
              <a:t>Draw a Circle shape (</a:t>
            </a:r>
            <a:r>
              <a:rPr lang="en-US" sz="2000" b="1" dirty="0" smtClean="0">
                <a:solidFill>
                  <a:schemeClr val="accent4">
                    <a:lumMod val="75000"/>
                  </a:schemeClr>
                </a:solidFill>
              </a:rPr>
              <a:t>Stroke: </a:t>
            </a:r>
            <a:r>
              <a:rPr lang="en-US" sz="2000" dirty="0" smtClean="0"/>
              <a:t>Black, </a:t>
            </a:r>
            <a:r>
              <a:rPr lang="en-US" sz="2000" b="1" dirty="0" smtClean="0">
                <a:solidFill>
                  <a:schemeClr val="accent4">
                    <a:lumMod val="75000"/>
                  </a:schemeClr>
                </a:solidFill>
              </a:rPr>
              <a:t>Fill:</a:t>
            </a:r>
            <a:r>
              <a:rPr lang="en-US" sz="2000" dirty="0" smtClean="0"/>
              <a:t> White)</a:t>
            </a:r>
          </a:p>
          <a:p>
            <a:pPr algn="l" rtl="0"/>
            <a:endParaRPr lang="en-US" sz="2000" dirty="0" smtClean="0"/>
          </a:p>
          <a:p>
            <a:pPr algn="l" rtl="0"/>
            <a:endParaRPr lang="en-US" sz="2000" dirty="0" smtClean="0"/>
          </a:p>
          <a:p>
            <a:pPr algn="l" rtl="0">
              <a:buNone/>
            </a:pPr>
            <a:endParaRPr lang="en-US" sz="2000" dirty="0" smtClean="0"/>
          </a:p>
          <a:p>
            <a:pPr algn="l" rtl="0"/>
            <a:r>
              <a:rPr lang="en-US" sz="2000" dirty="0" smtClean="0"/>
              <a:t>Choose the </a:t>
            </a:r>
            <a:r>
              <a:rPr lang="en-US" sz="2000" b="1" dirty="0" smtClean="0"/>
              <a:t>Paint Bucket Tool </a:t>
            </a:r>
            <a:r>
              <a:rPr lang="en-US" sz="2000" dirty="0" smtClean="0"/>
              <a:t>then go to the </a:t>
            </a:r>
            <a:r>
              <a:rPr lang="en-US" sz="2000" u="sng" dirty="0" smtClean="0"/>
              <a:t>color mixer</a:t>
            </a:r>
            <a:r>
              <a:rPr lang="en-US" sz="2000" dirty="0" smtClean="0"/>
              <a:t> and set it to the following:</a:t>
            </a:r>
          </a:p>
          <a:p>
            <a:pPr lvl="1" algn="l" rtl="0"/>
            <a:r>
              <a:rPr lang="en-US" sz="2000" b="1" dirty="0" smtClean="0">
                <a:solidFill>
                  <a:schemeClr val="accent4">
                    <a:lumMod val="75000"/>
                  </a:schemeClr>
                </a:solidFill>
              </a:rPr>
              <a:t>Fill style: </a:t>
            </a:r>
            <a:r>
              <a:rPr lang="en-US" sz="2000" dirty="0" smtClean="0"/>
              <a:t>Radial</a:t>
            </a:r>
          </a:p>
          <a:p>
            <a:pPr lvl="1" algn="l" rtl="0"/>
            <a:r>
              <a:rPr lang="en-US" sz="2000" b="1" dirty="0" smtClean="0">
                <a:solidFill>
                  <a:schemeClr val="accent4">
                    <a:lumMod val="75000"/>
                  </a:schemeClr>
                </a:solidFill>
              </a:rPr>
              <a:t>Fill Colors:  </a:t>
            </a:r>
            <a:r>
              <a:rPr lang="en-US" sz="2000" dirty="0" smtClean="0">
                <a:solidFill>
                  <a:schemeClr val="accent3"/>
                </a:solidFill>
              </a:rPr>
              <a:t>Right</a:t>
            </a:r>
            <a:r>
              <a:rPr lang="en-US" sz="2000" dirty="0" smtClean="0"/>
              <a:t> (R:102,G:102,B:102)- </a:t>
            </a:r>
            <a:r>
              <a:rPr lang="en-US" sz="2000" dirty="0" smtClean="0">
                <a:solidFill>
                  <a:schemeClr val="accent3"/>
                </a:solidFill>
              </a:rPr>
              <a:t>Left</a:t>
            </a:r>
            <a:r>
              <a:rPr lang="en-US" sz="2000" dirty="0" smtClean="0"/>
              <a:t>(R:201,G:1,B:141)</a:t>
            </a:r>
          </a:p>
          <a:p>
            <a:pPr lvl="1" algn="l" rtl="0"/>
            <a:endParaRPr lang="en-US" sz="2000" dirty="0" smtClean="0"/>
          </a:p>
          <a:p>
            <a:pPr lvl="1" algn="l" rtl="0"/>
            <a:endParaRPr lang="en-US" sz="2000" dirty="0" smtClean="0"/>
          </a:p>
          <a:p>
            <a:pPr lvl="1" algn="l" rtl="0"/>
            <a:endParaRPr lang="en-US" sz="2000" dirty="0" smtClean="0"/>
          </a:p>
          <a:p>
            <a:pPr lvl="1" algn="l" rtl="0"/>
            <a:endParaRPr lang="en-US" sz="2000" dirty="0" smtClean="0"/>
          </a:p>
          <a:p>
            <a:pPr lvl="1" algn="l" rtl="0"/>
            <a:endParaRPr lang="en-US" sz="2000" dirty="0" smtClean="0"/>
          </a:p>
          <a:p>
            <a:pPr algn="l" rtl="0"/>
            <a:r>
              <a:rPr lang="en-US" sz="2000" dirty="0" smtClean="0"/>
              <a:t>Apply Gradient </a:t>
            </a:r>
          </a:p>
          <a:p>
            <a:pPr algn="l" rtl="0"/>
            <a:endParaRPr lang="ar-SA" dirty="0"/>
          </a:p>
        </p:txBody>
      </p:sp>
      <p:pic>
        <p:nvPicPr>
          <p:cNvPr id="50178" name="Picture 2"/>
          <p:cNvPicPr>
            <a:picLocks noChangeAspect="1" noChangeArrowheads="1"/>
          </p:cNvPicPr>
          <p:nvPr/>
        </p:nvPicPr>
        <p:blipFill>
          <a:blip r:embed="rId2" cstate="print"/>
          <a:srcRect l="24070" t="40969" r="64861" b="40328"/>
          <a:stretch>
            <a:fillRect/>
          </a:stretch>
        </p:blipFill>
        <p:spPr bwMode="auto">
          <a:xfrm>
            <a:off x="3779912" y="980728"/>
            <a:ext cx="864096" cy="820891"/>
          </a:xfrm>
          <a:prstGeom prst="rect">
            <a:avLst/>
          </a:prstGeom>
          <a:noFill/>
          <a:ln w="9525">
            <a:noFill/>
            <a:miter lim="800000"/>
            <a:headEnd/>
            <a:tailEnd/>
          </a:ln>
        </p:spPr>
      </p:pic>
      <p:pic>
        <p:nvPicPr>
          <p:cNvPr id="50179" name="Picture 3"/>
          <p:cNvPicPr>
            <a:picLocks noChangeAspect="1" noChangeArrowheads="1"/>
          </p:cNvPicPr>
          <p:nvPr/>
        </p:nvPicPr>
        <p:blipFill>
          <a:blip r:embed="rId3" cstate="print"/>
          <a:srcRect l="78225" t="7672" r="4065" b="64766"/>
          <a:stretch>
            <a:fillRect/>
          </a:stretch>
        </p:blipFill>
        <p:spPr bwMode="auto">
          <a:xfrm>
            <a:off x="3347864" y="3501008"/>
            <a:ext cx="1872208" cy="1638182"/>
          </a:xfrm>
          <a:prstGeom prst="rect">
            <a:avLst/>
          </a:prstGeom>
          <a:noFill/>
          <a:ln w="9525">
            <a:noFill/>
            <a:miter lim="800000"/>
            <a:headEnd/>
            <a:tailEnd/>
          </a:ln>
        </p:spPr>
      </p:pic>
      <p:pic>
        <p:nvPicPr>
          <p:cNvPr id="50180" name="Picture 4"/>
          <p:cNvPicPr>
            <a:picLocks noChangeAspect="1" noChangeArrowheads="1"/>
          </p:cNvPicPr>
          <p:nvPr/>
        </p:nvPicPr>
        <p:blipFill>
          <a:blip r:embed="rId4" cstate="print"/>
          <a:srcRect l="24542" t="40156" r="64943" b="40157"/>
          <a:stretch>
            <a:fillRect/>
          </a:stretch>
        </p:blipFill>
        <p:spPr bwMode="auto">
          <a:xfrm>
            <a:off x="3707904" y="5589240"/>
            <a:ext cx="1015313" cy="1068750"/>
          </a:xfrm>
          <a:prstGeom prst="rect">
            <a:avLst/>
          </a:prstGeom>
          <a:noFill/>
          <a:ln w="9525">
            <a:noFill/>
            <a:miter lim="800000"/>
            <a:headEnd/>
            <a:tailEnd/>
          </a:ln>
        </p:spPr>
      </p:pic>
      <p:sp>
        <p:nvSpPr>
          <p:cNvPr id="7" name="TextBox 6"/>
          <p:cNvSpPr txBox="1"/>
          <p:nvPr/>
        </p:nvSpPr>
        <p:spPr>
          <a:xfrm>
            <a:off x="352979" y="35332"/>
            <a:ext cx="1266693" cy="369332"/>
          </a:xfrm>
          <a:prstGeom prst="rect">
            <a:avLst/>
          </a:prstGeom>
          <a:noFill/>
        </p:spPr>
        <p:txBody>
          <a:bodyPr wrap="none" rtlCol="1">
            <a:spAutoFit/>
          </a:bodyPr>
          <a:lstStyle/>
          <a:p>
            <a:r>
              <a:rPr lang="en-US" b="1" dirty="0" smtClean="0"/>
              <a:t> </a:t>
            </a:r>
            <a:r>
              <a:rPr lang="en-US" b="1" dirty="0" smtClean="0">
                <a:solidFill>
                  <a:srgbClr val="0070C0"/>
                </a:solidFill>
              </a:rPr>
              <a:t>Example 3</a:t>
            </a:r>
            <a:endParaRPr lang="ar-SA" b="1" dirty="0">
              <a:solidFill>
                <a:srgbClr val="0070C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7624" y="476672"/>
            <a:ext cx="6984776" cy="369332"/>
          </a:xfrm>
          <a:prstGeom prst="rect">
            <a:avLst/>
          </a:prstGeom>
          <a:noFill/>
        </p:spPr>
        <p:txBody>
          <a:bodyPr wrap="square" rtlCol="1">
            <a:spAutoFit/>
          </a:bodyPr>
          <a:lstStyle/>
          <a:p>
            <a:pPr algn="l" rtl="0"/>
            <a:r>
              <a:rPr lang="en-US" b="1" dirty="0" smtClean="0">
                <a:solidFill>
                  <a:srgbClr val="FF0000"/>
                </a:solidFill>
              </a:rPr>
              <a:t>Note That</a:t>
            </a:r>
            <a:r>
              <a:rPr lang="en-US" dirty="0" smtClean="0">
                <a:solidFill>
                  <a:srgbClr val="FF0000"/>
                </a:solidFill>
              </a:rPr>
              <a:t>: </a:t>
            </a:r>
            <a:r>
              <a:rPr lang="en-US" dirty="0" smtClean="0"/>
              <a:t>Paint Bucket Tool can fill an area with an image also</a:t>
            </a:r>
            <a:endParaRPr lang="ar-SA" dirty="0"/>
          </a:p>
        </p:txBody>
      </p:sp>
      <p:pic>
        <p:nvPicPr>
          <p:cNvPr id="53250" name="Picture 2"/>
          <p:cNvPicPr>
            <a:picLocks noChangeAspect="1" noChangeArrowheads="1"/>
          </p:cNvPicPr>
          <p:nvPr/>
        </p:nvPicPr>
        <p:blipFill>
          <a:blip r:embed="rId2" cstate="print"/>
          <a:srcRect l="31265" t="2579" r="109" b="34422"/>
          <a:stretch>
            <a:fillRect/>
          </a:stretch>
        </p:blipFill>
        <p:spPr bwMode="auto">
          <a:xfrm>
            <a:off x="755576" y="980728"/>
            <a:ext cx="8091899" cy="4176464"/>
          </a:xfrm>
          <a:prstGeom prst="rect">
            <a:avLst/>
          </a:prstGeom>
          <a:noFill/>
          <a:ln w="9525">
            <a:noFill/>
            <a:miter lim="800000"/>
            <a:headEnd/>
            <a:tailEnd/>
          </a:ln>
        </p:spPr>
      </p:pic>
      <p:sp>
        <p:nvSpPr>
          <p:cNvPr id="6" name="Rectangle 5"/>
          <p:cNvSpPr/>
          <p:nvPr/>
        </p:nvSpPr>
        <p:spPr>
          <a:xfrm>
            <a:off x="6300192" y="3140968"/>
            <a:ext cx="2664296" cy="2016224"/>
          </a:xfrm>
          <a:prstGeom prst="rect">
            <a:avLst/>
          </a:prstGeom>
          <a:solidFill>
            <a:srgbClr val="000000">
              <a:alpha val="5098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Oval 6"/>
          <p:cNvSpPr/>
          <p:nvPr/>
        </p:nvSpPr>
        <p:spPr>
          <a:xfrm>
            <a:off x="6732240" y="1412776"/>
            <a:ext cx="1008112" cy="5760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9" name="Straight Arrow Connector 8"/>
          <p:cNvCxnSpPr>
            <a:stCxn id="7" idx="2"/>
          </p:cNvCxnSpPr>
          <p:nvPr/>
        </p:nvCxnSpPr>
        <p:spPr>
          <a:xfrm flipH="1">
            <a:off x="5796136" y="1700808"/>
            <a:ext cx="936104" cy="5760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6) Fill Transformed Tool</a:t>
            </a:r>
            <a:r>
              <a:rPr lang="en-US" sz="1800" dirty="0" smtClean="0"/>
              <a:t>[3]</a:t>
            </a:r>
            <a:endParaRPr lang="ar-SA" sz="1800"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21" name="TextBox 20"/>
          <p:cNvSpPr txBox="1"/>
          <p:nvPr/>
        </p:nvSpPr>
        <p:spPr>
          <a:xfrm>
            <a:off x="1043608" y="2348880"/>
            <a:ext cx="4104456" cy="369332"/>
          </a:xfrm>
          <a:prstGeom prst="rect">
            <a:avLst/>
          </a:prstGeom>
          <a:noFill/>
        </p:spPr>
        <p:txBody>
          <a:bodyPr wrap="square" rtlCol="1">
            <a:spAutoFit/>
          </a:bodyPr>
          <a:lstStyle/>
          <a:p>
            <a:pPr algn="l" rtl="0">
              <a:buFont typeface="Arial" pitchFamily="34" charset="0"/>
              <a:buChar char="•"/>
            </a:pPr>
            <a:r>
              <a:rPr lang="en-US" b="1" dirty="0" smtClean="0"/>
              <a:t>It is used to modify applied gradient .</a:t>
            </a:r>
            <a:endParaRPr lang="en-US" b="1" dirty="0"/>
          </a:p>
        </p:txBody>
      </p:sp>
      <p:cxnSp>
        <p:nvCxnSpPr>
          <p:cNvPr id="14" name="Straight Arrow Connector 13"/>
          <p:cNvCxnSpPr/>
          <p:nvPr/>
        </p:nvCxnSpPr>
        <p:spPr>
          <a:xfrm>
            <a:off x="6876256" y="3212976"/>
            <a:ext cx="0" cy="72008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51202" name="Picture 2"/>
          <p:cNvPicPr>
            <a:picLocks noChangeAspect="1" noChangeArrowheads="1"/>
          </p:cNvPicPr>
          <p:nvPr/>
        </p:nvPicPr>
        <p:blipFill>
          <a:blip r:embed="rId2" cstate="print"/>
          <a:srcRect l="21857" t="36047" r="62647" b="36391"/>
          <a:stretch>
            <a:fillRect/>
          </a:stretch>
        </p:blipFill>
        <p:spPr bwMode="auto">
          <a:xfrm>
            <a:off x="5940152" y="1412776"/>
            <a:ext cx="2016224"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03" name="Picture 3"/>
          <p:cNvPicPr>
            <a:picLocks noChangeAspect="1" noChangeArrowheads="1"/>
          </p:cNvPicPr>
          <p:nvPr/>
        </p:nvPicPr>
        <p:blipFill>
          <a:blip r:embed="rId3" cstate="print"/>
          <a:srcRect l="23435" t="39172" r="61622" b="35235"/>
          <a:stretch>
            <a:fillRect/>
          </a:stretch>
        </p:blipFill>
        <p:spPr bwMode="auto">
          <a:xfrm>
            <a:off x="5937382" y="3789040"/>
            <a:ext cx="2018994"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8) Ink Bottle Tool</a:t>
            </a:r>
            <a:endParaRPr lang="ar-SA" sz="1800"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21" name="TextBox 20"/>
          <p:cNvSpPr txBox="1"/>
          <p:nvPr/>
        </p:nvSpPr>
        <p:spPr>
          <a:xfrm>
            <a:off x="1043608" y="2348880"/>
            <a:ext cx="4104456" cy="646331"/>
          </a:xfrm>
          <a:prstGeom prst="rect">
            <a:avLst/>
          </a:prstGeom>
          <a:noFill/>
        </p:spPr>
        <p:txBody>
          <a:bodyPr wrap="square" rtlCol="1">
            <a:spAutoFit/>
          </a:bodyPr>
          <a:lstStyle/>
          <a:p>
            <a:pPr algn="l" rtl="0">
              <a:buFont typeface="Arial" pitchFamily="34" charset="0"/>
              <a:buChar char="•"/>
            </a:pPr>
            <a:r>
              <a:rPr lang="en-US" b="1" dirty="0" smtClean="0"/>
              <a:t>It is used to fill the shapes borders (Stroke)</a:t>
            </a:r>
            <a:endParaRPr lang="en-US" b="1" dirty="0"/>
          </a:p>
        </p:txBody>
      </p:sp>
      <p:cxnSp>
        <p:nvCxnSpPr>
          <p:cNvPr id="14" name="Straight Arrow Connector 13"/>
          <p:cNvCxnSpPr/>
          <p:nvPr/>
        </p:nvCxnSpPr>
        <p:spPr>
          <a:xfrm>
            <a:off x="6876256" y="3212976"/>
            <a:ext cx="0" cy="72008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52226" name="Picture 2"/>
          <p:cNvPicPr>
            <a:picLocks noChangeAspect="1" noChangeArrowheads="1"/>
          </p:cNvPicPr>
          <p:nvPr/>
        </p:nvPicPr>
        <p:blipFill>
          <a:blip r:embed="rId2" cstate="print"/>
          <a:srcRect l="23517" t="40968" r="65968" b="40329"/>
          <a:stretch>
            <a:fillRect/>
          </a:stretch>
        </p:blipFill>
        <p:spPr bwMode="auto">
          <a:xfrm>
            <a:off x="6156176" y="1700808"/>
            <a:ext cx="1368152" cy="13681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2227" name="Picture 3"/>
          <p:cNvPicPr>
            <a:picLocks noChangeAspect="1" noChangeArrowheads="1"/>
          </p:cNvPicPr>
          <p:nvPr/>
        </p:nvPicPr>
        <p:blipFill>
          <a:blip r:embed="rId3" cstate="print"/>
          <a:srcRect l="23517" t="39984" r="65414" b="38360"/>
          <a:stretch>
            <a:fillRect/>
          </a:stretch>
        </p:blipFill>
        <p:spPr bwMode="auto">
          <a:xfrm>
            <a:off x="6084168" y="4149080"/>
            <a:ext cx="1440160" cy="1584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spc="0" dirty="0" smtClean="0">
                <a:ln/>
                <a:solidFill>
                  <a:schemeClr val="accent3"/>
                </a:solidFill>
                <a:effectLst>
                  <a:reflection blurRad="6350" stA="55000" endA="300" endPos="45500" dir="5400000" sy="-100000" algn="bl" rotWithShape="0"/>
                </a:effectLst>
              </a:rPr>
              <a:t>Flash Uses</a:t>
            </a:r>
            <a:endParaRPr lang="ar-SA" b="1" spc="0" dirty="0">
              <a:ln/>
              <a:solidFill>
                <a:schemeClr val="accent3"/>
              </a:solidFill>
              <a:effectLst>
                <a:reflection blurRad="6350" stA="55000" endA="300" endPos="45500" dir="5400000" sy="-100000" algn="bl" rotWithShape="0"/>
              </a:effectLst>
            </a:endParaRPr>
          </a:p>
        </p:txBody>
      </p:sp>
      <p:sp>
        <p:nvSpPr>
          <p:cNvPr id="3" name="Content Placeholder 2"/>
          <p:cNvSpPr>
            <a:spLocks noGrp="1"/>
          </p:cNvSpPr>
          <p:nvPr>
            <p:ph idx="1"/>
          </p:nvPr>
        </p:nvSpPr>
        <p:spPr/>
        <p:txBody>
          <a:bodyPr/>
          <a:lstStyle/>
          <a:p>
            <a:pPr algn="l" rtl="0"/>
            <a:r>
              <a:rPr lang="en-US" dirty="0" smtClean="0"/>
              <a:t>Flash is frequently used for</a:t>
            </a:r>
          </a:p>
          <a:p>
            <a:pPr lvl="1" algn="l" rtl="0"/>
            <a:r>
              <a:rPr lang="en-US" i="1" dirty="0" smtClean="0">
                <a:solidFill>
                  <a:schemeClr val="accent4">
                    <a:lumMod val="75000"/>
                  </a:schemeClr>
                </a:solidFill>
              </a:rPr>
              <a:t> Advertisements </a:t>
            </a:r>
          </a:p>
          <a:p>
            <a:pPr lvl="1" algn="l" rtl="0"/>
            <a:r>
              <a:rPr lang="en-US" i="1" dirty="0" smtClean="0">
                <a:solidFill>
                  <a:schemeClr val="accent4">
                    <a:lumMod val="75000"/>
                  </a:schemeClr>
                </a:solidFill>
              </a:rPr>
              <a:t>Games</a:t>
            </a:r>
          </a:p>
          <a:p>
            <a:pPr lvl="1" algn="l" rtl="0"/>
            <a:r>
              <a:rPr lang="en-US" i="1" dirty="0" smtClean="0">
                <a:solidFill>
                  <a:schemeClr val="accent4">
                    <a:lumMod val="75000"/>
                  </a:schemeClr>
                </a:solidFill>
              </a:rPr>
              <a:t> Flash animations for broadcast</a:t>
            </a:r>
          </a:p>
          <a:p>
            <a:pPr lvl="1" algn="l" rtl="0">
              <a:buNone/>
            </a:pPr>
            <a:endParaRPr lang="ar-SA"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9) Eraser Tool</a:t>
            </a:r>
            <a:endParaRPr lang="ar-SA" sz="1800" dirty="0"/>
          </a:p>
        </p:txBody>
      </p:sp>
      <p:sp>
        <p:nvSpPr>
          <p:cNvPr id="4" name="Title 1"/>
          <p:cNvSpPr txBox="1">
            <a:spLocks noGrp="1"/>
          </p:cNvSpPr>
          <p:nvPr>
            <p:ph type="title"/>
          </p:nvPr>
        </p:nvSpPr>
        <p:spPr>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Drawing Tool</a:t>
            </a:r>
            <a:endParaRPr kumimoji="0" lang="ar-SA" sz="4000" i="0" u="none" strike="noStrike" kern="1200" cap="none" spc="0" normalizeH="0" baseline="0" noProof="0" dirty="0">
              <a:ln/>
              <a:effectLst/>
              <a:uLnTx/>
              <a:uFillTx/>
              <a:latin typeface="+mj-lt"/>
              <a:ea typeface="+mj-ea"/>
              <a:cs typeface="+mj-cs"/>
            </a:endParaRPr>
          </a:p>
        </p:txBody>
      </p:sp>
      <p:sp>
        <p:nvSpPr>
          <p:cNvPr id="9" name="TextBox 8"/>
          <p:cNvSpPr txBox="1"/>
          <p:nvPr/>
        </p:nvSpPr>
        <p:spPr>
          <a:xfrm>
            <a:off x="5220072" y="2060848"/>
            <a:ext cx="152798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1">
            <a:spAutoFit/>
          </a:bodyPr>
          <a:lstStyle/>
          <a:p>
            <a:r>
              <a:rPr lang="en-US" dirty="0" smtClean="0"/>
              <a:t>Options Panel</a:t>
            </a:r>
            <a:endParaRPr lang="ar-SA" dirty="0"/>
          </a:p>
        </p:txBody>
      </p:sp>
      <p:pic>
        <p:nvPicPr>
          <p:cNvPr id="54274" name="Picture 2"/>
          <p:cNvPicPr>
            <a:picLocks noChangeAspect="1" noChangeArrowheads="1"/>
          </p:cNvPicPr>
          <p:nvPr/>
        </p:nvPicPr>
        <p:blipFill>
          <a:blip r:embed="rId2" cstate="print"/>
          <a:srcRect t="53765" r="95385" b="28516"/>
          <a:stretch>
            <a:fillRect/>
          </a:stretch>
        </p:blipFill>
        <p:spPr bwMode="auto">
          <a:xfrm>
            <a:off x="5364088" y="2708920"/>
            <a:ext cx="1296144" cy="2798058"/>
          </a:xfrm>
          <a:prstGeom prst="rect">
            <a:avLst/>
          </a:prstGeom>
          <a:noFill/>
          <a:ln w="9525">
            <a:noFill/>
            <a:miter lim="800000"/>
            <a:headEnd/>
            <a:tailEnd/>
          </a:ln>
        </p:spPr>
      </p:pic>
      <p:pic>
        <p:nvPicPr>
          <p:cNvPr id="54275" name="Picture 3"/>
          <p:cNvPicPr>
            <a:picLocks noChangeAspect="1" noChangeArrowheads="1"/>
          </p:cNvPicPr>
          <p:nvPr/>
        </p:nvPicPr>
        <p:blipFill>
          <a:blip r:embed="rId3" cstate="print"/>
          <a:srcRect t="57875" r="87633" b="21453"/>
          <a:stretch>
            <a:fillRect/>
          </a:stretch>
        </p:blipFill>
        <p:spPr bwMode="auto">
          <a:xfrm>
            <a:off x="2555776" y="2708919"/>
            <a:ext cx="2545135" cy="2391919"/>
          </a:xfrm>
          <a:prstGeom prst="rect">
            <a:avLst/>
          </a:prstGeom>
          <a:noFill/>
          <a:ln w="9525">
            <a:noFill/>
            <a:miter lim="800000"/>
            <a:headEnd/>
            <a:tailEnd/>
          </a:ln>
        </p:spPr>
      </p:pic>
      <p:cxnSp>
        <p:nvCxnSpPr>
          <p:cNvPr id="12" name="Straight Arrow Connector 11"/>
          <p:cNvCxnSpPr/>
          <p:nvPr/>
        </p:nvCxnSpPr>
        <p:spPr>
          <a:xfrm flipH="1">
            <a:off x="5148064" y="3140968"/>
            <a:ext cx="360040"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5" name="Straight Arrow Connector 14"/>
          <p:cNvCxnSpPr/>
          <p:nvPr/>
        </p:nvCxnSpPr>
        <p:spPr>
          <a:xfrm>
            <a:off x="6588224" y="3789040"/>
            <a:ext cx="360040"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8" name="TextBox 17"/>
          <p:cNvSpPr txBox="1"/>
          <p:nvPr/>
        </p:nvSpPr>
        <p:spPr>
          <a:xfrm>
            <a:off x="813157" y="2708920"/>
            <a:ext cx="1709122" cy="369332"/>
          </a:xfrm>
          <a:prstGeom prst="rect">
            <a:avLst/>
          </a:prstGeom>
          <a:noFill/>
        </p:spPr>
        <p:txBody>
          <a:bodyPr wrap="none" rtlCol="1">
            <a:spAutoFit/>
          </a:bodyPr>
          <a:lstStyle/>
          <a:p>
            <a:r>
              <a:rPr lang="en-US" dirty="0" smtClean="0"/>
              <a:t>See </a:t>
            </a:r>
            <a:r>
              <a:rPr lang="en-US" dirty="0" smtClean="0">
                <a:solidFill>
                  <a:srgbClr val="0070C0"/>
                </a:solidFill>
              </a:rPr>
              <a:t>Example4.a</a:t>
            </a:r>
            <a:endParaRPr lang="ar-SA" dirty="0">
              <a:solidFill>
                <a:srgbClr val="0070C0"/>
              </a:solidFill>
            </a:endParaRPr>
          </a:p>
        </p:txBody>
      </p:sp>
      <p:sp>
        <p:nvSpPr>
          <p:cNvPr id="20" name="TextBox 19"/>
          <p:cNvSpPr txBox="1"/>
          <p:nvPr/>
        </p:nvSpPr>
        <p:spPr>
          <a:xfrm>
            <a:off x="827584" y="3131676"/>
            <a:ext cx="1709122" cy="369332"/>
          </a:xfrm>
          <a:prstGeom prst="rect">
            <a:avLst/>
          </a:prstGeom>
          <a:noFill/>
        </p:spPr>
        <p:txBody>
          <a:bodyPr wrap="none" rtlCol="1">
            <a:spAutoFit/>
          </a:bodyPr>
          <a:lstStyle/>
          <a:p>
            <a:r>
              <a:rPr lang="en-US" dirty="0" smtClean="0"/>
              <a:t>See </a:t>
            </a:r>
            <a:r>
              <a:rPr lang="en-US" dirty="0" smtClean="0">
                <a:solidFill>
                  <a:srgbClr val="0070C0"/>
                </a:solidFill>
              </a:rPr>
              <a:t>Example4.b</a:t>
            </a:r>
            <a:endParaRPr lang="ar-SA" dirty="0">
              <a:solidFill>
                <a:srgbClr val="0070C0"/>
              </a:solidFill>
            </a:endParaRPr>
          </a:p>
        </p:txBody>
      </p:sp>
      <p:sp>
        <p:nvSpPr>
          <p:cNvPr id="22" name="TextBox 21"/>
          <p:cNvSpPr txBox="1"/>
          <p:nvPr/>
        </p:nvSpPr>
        <p:spPr>
          <a:xfrm>
            <a:off x="774646" y="3563724"/>
            <a:ext cx="1709122" cy="369332"/>
          </a:xfrm>
          <a:prstGeom prst="rect">
            <a:avLst/>
          </a:prstGeom>
          <a:noFill/>
        </p:spPr>
        <p:txBody>
          <a:bodyPr wrap="none" rtlCol="1">
            <a:spAutoFit/>
          </a:bodyPr>
          <a:lstStyle/>
          <a:p>
            <a:r>
              <a:rPr lang="en-US" dirty="0" smtClean="0"/>
              <a:t>See </a:t>
            </a:r>
            <a:r>
              <a:rPr lang="en-US" dirty="0" smtClean="0">
                <a:solidFill>
                  <a:srgbClr val="0070C0"/>
                </a:solidFill>
              </a:rPr>
              <a:t>Example4.c</a:t>
            </a:r>
            <a:endParaRPr lang="ar-SA" dirty="0">
              <a:solidFill>
                <a:srgbClr val="0070C0"/>
              </a:solidFill>
            </a:endParaRPr>
          </a:p>
        </p:txBody>
      </p:sp>
      <p:sp>
        <p:nvSpPr>
          <p:cNvPr id="23" name="TextBox 22"/>
          <p:cNvSpPr txBox="1"/>
          <p:nvPr/>
        </p:nvSpPr>
        <p:spPr>
          <a:xfrm>
            <a:off x="827584" y="4067780"/>
            <a:ext cx="1709122" cy="369332"/>
          </a:xfrm>
          <a:prstGeom prst="rect">
            <a:avLst/>
          </a:prstGeom>
          <a:noFill/>
        </p:spPr>
        <p:txBody>
          <a:bodyPr wrap="none" rtlCol="1">
            <a:spAutoFit/>
          </a:bodyPr>
          <a:lstStyle/>
          <a:p>
            <a:r>
              <a:rPr lang="en-US" dirty="0" smtClean="0"/>
              <a:t>See </a:t>
            </a:r>
            <a:r>
              <a:rPr lang="en-US" dirty="0" smtClean="0">
                <a:solidFill>
                  <a:srgbClr val="0070C0"/>
                </a:solidFill>
              </a:rPr>
              <a:t>Example4.d</a:t>
            </a:r>
            <a:endParaRPr lang="ar-SA" dirty="0">
              <a:solidFill>
                <a:srgbClr val="0070C0"/>
              </a:solidFill>
            </a:endParaRPr>
          </a:p>
        </p:txBody>
      </p:sp>
      <p:sp>
        <p:nvSpPr>
          <p:cNvPr id="24" name="TextBox 23"/>
          <p:cNvSpPr txBox="1"/>
          <p:nvPr/>
        </p:nvSpPr>
        <p:spPr>
          <a:xfrm>
            <a:off x="827584" y="4571836"/>
            <a:ext cx="1709122" cy="369332"/>
          </a:xfrm>
          <a:prstGeom prst="rect">
            <a:avLst/>
          </a:prstGeom>
          <a:noFill/>
        </p:spPr>
        <p:txBody>
          <a:bodyPr wrap="none" rtlCol="1">
            <a:spAutoFit/>
          </a:bodyPr>
          <a:lstStyle/>
          <a:p>
            <a:r>
              <a:rPr lang="en-US" dirty="0" smtClean="0"/>
              <a:t>See </a:t>
            </a:r>
            <a:r>
              <a:rPr lang="en-US" dirty="0" smtClean="0">
                <a:solidFill>
                  <a:srgbClr val="0070C0"/>
                </a:solidFill>
              </a:rPr>
              <a:t>Example4.e</a:t>
            </a:r>
            <a:endParaRPr lang="ar-SA" dirty="0">
              <a:solidFill>
                <a:srgbClr val="0070C0"/>
              </a:solidFill>
            </a:endParaRPr>
          </a:p>
        </p:txBody>
      </p:sp>
      <p:sp>
        <p:nvSpPr>
          <p:cNvPr id="25" name="TextBox 24"/>
          <p:cNvSpPr txBox="1"/>
          <p:nvPr/>
        </p:nvSpPr>
        <p:spPr>
          <a:xfrm>
            <a:off x="7092280" y="3645024"/>
            <a:ext cx="1225785" cy="369332"/>
          </a:xfrm>
          <a:prstGeom prst="rect">
            <a:avLst/>
          </a:prstGeom>
          <a:noFill/>
        </p:spPr>
        <p:txBody>
          <a:bodyPr wrap="none" rtlCol="1">
            <a:spAutoFit/>
          </a:bodyPr>
          <a:lstStyle/>
          <a:p>
            <a:r>
              <a:rPr lang="en-US" dirty="0" smtClean="0"/>
              <a:t>Eraser Size</a:t>
            </a:r>
            <a:endParaRPr lang="ar-SA" dirty="0">
              <a:solidFill>
                <a:srgbClr val="0070C0"/>
              </a:solidFill>
            </a:endParaRPr>
          </a:p>
        </p:txBody>
      </p:sp>
      <p:sp>
        <p:nvSpPr>
          <p:cNvPr id="26" name="TextBox 25"/>
          <p:cNvSpPr txBox="1"/>
          <p:nvPr/>
        </p:nvSpPr>
        <p:spPr>
          <a:xfrm>
            <a:off x="7092280" y="2924944"/>
            <a:ext cx="832279" cy="369332"/>
          </a:xfrm>
          <a:prstGeom prst="rect">
            <a:avLst/>
          </a:prstGeom>
          <a:noFill/>
        </p:spPr>
        <p:txBody>
          <a:bodyPr wrap="none" rtlCol="1">
            <a:spAutoFit/>
          </a:bodyPr>
          <a:lstStyle/>
          <a:p>
            <a:r>
              <a:rPr lang="en-US" dirty="0" smtClean="0"/>
              <a:t>Faucet</a:t>
            </a:r>
            <a:endParaRPr lang="ar-SA" dirty="0">
              <a:solidFill>
                <a:srgbClr val="0070C0"/>
              </a:solidFill>
            </a:endParaRPr>
          </a:p>
        </p:txBody>
      </p:sp>
      <p:cxnSp>
        <p:nvCxnSpPr>
          <p:cNvPr id="27" name="Straight Arrow Connector 26"/>
          <p:cNvCxnSpPr/>
          <p:nvPr/>
        </p:nvCxnSpPr>
        <p:spPr>
          <a:xfrm>
            <a:off x="6660232" y="3140968"/>
            <a:ext cx="360040" cy="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srcRect l="22410" t="36047" r="67075" b="46234"/>
          <a:stretch>
            <a:fillRect/>
          </a:stretch>
        </p:blipFill>
        <p:spPr bwMode="auto">
          <a:xfrm>
            <a:off x="467544" y="332656"/>
            <a:ext cx="1368152" cy="1296144"/>
          </a:xfrm>
          <a:prstGeom prst="rect">
            <a:avLst/>
          </a:prstGeom>
          <a:noFill/>
          <a:ln w="9525">
            <a:noFill/>
            <a:miter lim="800000"/>
            <a:headEnd/>
            <a:tailEnd/>
          </a:ln>
        </p:spPr>
      </p:pic>
      <p:pic>
        <p:nvPicPr>
          <p:cNvPr id="55299" name="Picture 3"/>
          <p:cNvPicPr>
            <a:picLocks noChangeAspect="1" noChangeArrowheads="1"/>
          </p:cNvPicPr>
          <p:nvPr/>
        </p:nvPicPr>
        <p:blipFill>
          <a:blip r:embed="rId3" cstate="print"/>
          <a:srcRect l="22329" t="36219" r="67156" b="46063"/>
          <a:stretch>
            <a:fillRect/>
          </a:stretch>
        </p:blipFill>
        <p:spPr bwMode="auto">
          <a:xfrm>
            <a:off x="3059832" y="332656"/>
            <a:ext cx="1368152" cy="1296144"/>
          </a:xfrm>
          <a:prstGeom prst="rect">
            <a:avLst/>
          </a:prstGeom>
          <a:noFill/>
          <a:ln w="9525">
            <a:noFill/>
            <a:miter lim="800000"/>
            <a:headEnd/>
            <a:tailEnd/>
          </a:ln>
        </p:spPr>
      </p:pic>
      <p:pic>
        <p:nvPicPr>
          <p:cNvPr id="55300" name="Picture 4"/>
          <p:cNvPicPr>
            <a:picLocks noChangeAspect="1" noChangeArrowheads="1"/>
          </p:cNvPicPr>
          <p:nvPr/>
        </p:nvPicPr>
        <p:blipFill>
          <a:blip r:embed="rId4" cstate="print"/>
          <a:srcRect l="21775" t="36219" r="67710" b="46063"/>
          <a:stretch>
            <a:fillRect/>
          </a:stretch>
        </p:blipFill>
        <p:spPr bwMode="auto">
          <a:xfrm>
            <a:off x="5220072" y="332656"/>
            <a:ext cx="1368152" cy="1296144"/>
          </a:xfrm>
          <a:prstGeom prst="rect">
            <a:avLst/>
          </a:prstGeom>
          <a:noFill/>
          <a:ln w="9525">
            <a:noFill/>
            <a:miter lim="800000"/>
            <a:headEnd/>
            <a:tailEnd/>
          </a:ln>
        </p:spPr>
      </p:pic>
      <p:pic>
        <p:nvPicPr>
          <p:cNvPr id="55301" name="Picture 5"/>
          <p:cNvPicPr>
            <a:picLocks noChangeAspect="1" noChangeArrowheads="1"/>
          </p:cNvPicPr>
          <p:nvPr/>
        </p:nvPicPr>
        <p:blipFill>
          <a:blip r:embed="rId5" cstate="print"/>
          <a:srcRect l="21221" t="35234" r="66603" b="41141"/>
          <a:stretch>
            <a:fillRect/>
          </a:stretch>
        </p:blipFill>
        <p:spPr bwMode="auto">
          <a:xfrm>
            <a:off x="395536" y="2204864"/>
            <a:ext cx="1584176" cy="1728192"/>
          </a:xfrm>
          <a:prstGeom prst="rect">
            <a:avLst/>
          </a:prstGeom>
          <a:noFill/>
          <a:ln w="9525">
            <a:noFill/>
            <a:miter lim="800000"/>
            <a:headEnd/>
            <a:tailEnd/>
          </a:ln>
        </p:spPr>
      </p:pic>
      <p:pic>
        <p:nvPicPr>
          <p:cNvPr id="55302" name="Picture 6"/>
          <p:cNvPicPr>
            <a:picLocks noChangeAspect="1" noChangeArrowheads="1"/>
          </p:cNvPicPr>
          <p:nvPr/>
        </p:nvPicPr>
        <p:blipFill>
          <a:blip r:embed="rId6" cstate="print"/>
          <a:srcRect l="21775" t="34250" r="66050" b="43312"/>
          <a:stretch>
            <a:fillRect/>
          </a:stretch>
        </p:blipFill>
        <p:spPr bwMode="auto">
          <a:xfrm>
            <a:off x="395536" y="3933056"/>
            <a:ext cx="1584176" cy="1641376"/>
          </a:xfrm>
          <a:prstGeom prst="rect">
            <a:avLst/>
          </a:prstGeom>
          <a:noFill/>
          <a:ln w="9525">
            <a:noFill/>
            <a:miter lim="800000"/>
            <a:headEnd/>
            <a:tailEnd/>
          </a:ln>
        </p:spPr>
      </p:pic>
      <p:pic>
        <p:nvPicPr>
          <p:cNvPr id="55303" name="Picture 7"/>
          <p:cNvPicPr>
            <a:picLocks noChangeAspect="1" noChangeArrowheads="1"/>
          </p:cNvPicPr>
          <p:nvPr/>
        </p:nvPicPr>
        <p:blipFill>
          <a:blip r:embed="rId7" cstate="print"/>
          <a:srcRect l="20668" t="34250" r="67156" b="19485"/>
          <a:stretch>
            <a:fillRect/>
          </a:stretch>
        </p:blipFill>
        <p:spPr bwMode="auto">
          <a:xfrm>
            <a:off x="3059832" y="2204864"/>
            <a:ext cx="1584176" cy="3384376"/>
          </a:xfrm>
          <a:prstGeom prst="rect">
            <a:avLst/>
          </a:prstGeom>
          <a:noFill/>
          <a:ln w="9525">
            <a:noFill/>
            <a:miter lim="800000"/>
            <a:headEnd/>
            <a:tailEnd/>
          </a:ln>
        </p:spPr>
      </p:pic>
      <p:sp>
        <p:nvSpPr>
          <p:cNvPr id="10" name="TextBox 9"/>
          <p:cNvSpPr txBox="1"/>
          <p:nvPr/>
        </p:nvSpPr>
        <p:spPr>
          <a:xfrm>
            <a:off x="3131840" y="3717032"/>
            <a:ext cx="1440160" cy="1754326"/>
          </a:xfrm>
          <a:prstGeom prst="rect">
            <a:avLst/>
          </a:prstGeom>
          <a:noFill/>
        </p:spPr>
        <p:txBody>
          <a:bodyPr wrap="square" rtlCol="1">
            <a:spAutoFit/>
          </a:bodyPr>
          <a:lstStyle/>
          <a:p>
            <a:pPr algn="l"/>
            <a:r>
              <a:rPr lang="en-US" b="1" dirty="0" smtClean="0">
                <a:solidFill>
                  <a:srgbClr val="FF0000"/>
                </a:solidFill>
              </a:rPr>
              <a:t>Note:</a:t>
            </a:r>
            <a:r>
              <a:rPr lang="en-US" dirty="0" smtClean="0">
                <a:solidFill>
                  <a:schemeClr val="bg1"/>
                </a:solidFill>
              </a:rPr>
              <a:t> You should start drawing the yellow line</a:t>
            </a:r>
          </a:p>
          <a:p>
            <a:pPr algn="l"/>
            <a:r>
              <a:rPr lang="en-US" dirty="0" smtClean="0">
                <a:solidFill>
                  <a:schemeClr val="bg1"/>
                </a:solidFill>
              </a:rPr>
              <a:t>From inside the red line</a:t>
            </a:r>
            <a:endParaRPr lang="ar-SA" dirty="0">
              <a:solidFill>
                <a:schemeClr val="bg1"/>
              </a:solidFill>
            </a:endParaRPr>
          </a:p>
        </p:txBody>
      </p:sp>
      <p:sp>
        <p:nvSpPr>
          <p:cNvPr id="11" name="TextBox 10"/>
          <p:cNvSpPr txBox="1"/>
          <p:nvPr/>
        </p:nvSpPr>
        <p:spPr>
          <a:xfrm>
            <a:off x="1025911" y="2060848"/>
            <a:ext cx="288862" cy="369332"/>
          </a:xfrm>
          <a:prstGeom prst="rect">
            <a:avLst/>
          </a:prstGeom>
          <a:noFill/>
        </p:spPr>
        <p:txBody>
          <a:bodyPr wrap="none" rtlCol="1">
            <a:spAutoFit/>
          </a:bodyPr>
          <a:lstStyle/>
          <a:p>
            <a:r>
              <a:rPr lang="en-US" dirty="0" smtClean="0">
                <a:solidFill>
                  <a:schemeClr val="bg1"/>
                </a:solidFill>
              </a:rPr>
              <a:t>1</a:t>
            </a:r>
            <a:endParaRPr lang="ar-SA" dirty="0">
              <a:solidFill>
                <a:schemeClr val="bg1"/>
              </a:solidFill>
            </a:endParaRPr>
          </a:p>
        </p:txBody>
      </p:sp>
      <p:sp>
        <p:nvSpPr>
          <p:cNvPr id="12" name="TextBox 11"/>
          <p:cNvSpPr txBox="1"/>
          <p:nvPr/>
        </p:nvSpPr>
        <p:spPr>
          <a:xfrm>
            <a:off x="971600" y="3789040"/>
            <a:ext cx="303288" cy="369332"/>
          </a:xfrm>
          <a:prstGeom prst="rect">
            <a:avLst/>
          </a:prstGeom>
          <a:noFill/>
        </p:spPr>
        <p:txBody>
          <a:bodyPr wrap="none" rtlCol="1">
            <a:spAutoFit/>
          </a:bodyPr>
          <a:lstStyle/>
          <a:p>
            <a:r>
              <a:rPr lang="en-US" dirty="0" smtClean="0">
                <a:solidFill>
                  <a:schemeClr val="bg1"/>
                </a:solidFill>
              </a:rPr>
              <a:t>2</a:t>
            </a:r>
            <a:endParaRPr lang="ar-SA" dirty="0">
              <a:solidFill>
                <a:schemeClr val="bg1"/>
              </a:solidFill>
            </a:endParaRPr>
          </a:p>
        </p:txBody>
      </p:sp>
      <p:sp>
        <p:nvSpPr>
          <p:cNvPr id="13" name="TextBox 12"/>
          <p:cNvSpPr txBox="1"/>
          <p:nvPr/>
        </p:nvSpPr>
        <p:spPr>
          <a:xfrm>
            <a:off x="467544" y="1628800"/>
            <a:ext cx="1305165" cy="369332"/>
          </a:xfrm>
          <a:prstGeom prst="rect">
            <a:avLst/>
          </a:prstGeom>
          <a:noFill/>
        </p:spPr>
        <p:txBody>
          <a:bodyPr wrap="none" rtlCol="1">
            <a:spAutoFit/>
          </a:bodyPr>
          <a:lstStyle/>
          <a:p>
            <a:r>
              <a:rPr lang="en-US" dirty="0" smtClean="0">
                <a:solidFill>
                  <a:srgbClr val="0070C0"/>
                </a:solidFill>
              </a:rPr>
              <a:t>Example4.a</a:t>
            </a:r>
            <a:endParaRPr lang="ar-SA" dirty="0">
              <a:solidFill>
                <a:srgbClr val="0070C0"/>
              </a:solidFill>
            </a:endParaRPr>
          </a:p>
        </p:txBody>
      </p:sp>
      <p:sp>
        <p:nvSpPr>
          <p:cNvPr id="14" name="TextBox 13"/>
          <p:cNvSpPr txBox="1"/>
          <p:nvPr/>
        </p:nvSpPr>
        <p:spPr>
          <a:xfrm>
            <a:off x="3113200" y="1619508"/>
            <a:ext cx="1314784" cy="369332"/>
          </a:xfrm>
          <a:prstGeom prst="rect">
            <a:avLst/>
          </a:prstGeom>
          <a:noFill/>
        </p:spPr>
        <p:txBody>
          <a:bodyPr wrap="none" rtlCol="1">
            <a:spAutoFit/>
          </a:bodyPr>
          <a:lstStyle/>
          <a:p>
            <a:r>
              <a:rPr lang="en-US" dirty="0" smtClean="0">
                <a:solidFill>
                  <a:srgbClr val="0070C0"/>
                </a:solidFill>
              </a:rPr>
              <a:t>Example4.b</a:t>
            </a:r>
            <a:endParaRPr lang="ar-SA" dirty="0">
              <a:solidFill>
                <a:srgbClr val="0070C0"/>
              </a:solidFill>
            </a:endParaRPr>
          </a:p>
        </p:txBody>
      </p:sp>
      <p:sp>
        <p:nvSpPr>
          <p:cNvPr id="15" name="TextBox 14"/>
          <p:cNvSpPr txBox="1"/>
          <p:nvPr/>
        </p:nvSpPr>
        <p:spPr>
          <a:xfrm>
            <a:off x="5220072" y="1700808"/>
            <a:ext cx="1292341" cy="369332"/>
          </a:xfrm>
          <a:prstGeom prst="rect">
            <a:avLst/>
          </a:prstGeom>
          <a:noFill/>
        </p:spPr>
        <p:txBody>
          <a:bodyPr wrap="none" rtlCol="1">
            <a:spAutoFit/>
          </a:bodyPr>
          <a:lstStyle/>
          <a:p>
            <a:r>
              <a:rPr lang="en-US" dirty="0" smtClean="0">
                <a:solidFill>
                  <a:srgbClr val="0070C0"/>
                </a:solidFill>
              </a:rPr>
              <a:t>Example4.c</a:t>
            </a:r>
            <a:endParaRPr lang="ar-SA" dirty="0">
              <a:solidFill>
                <a:srgbClr val="0070C0"/>
              </a:solidFill>
            </a:endParaRPr>
          </a:p>
        </p:txBody>
      </p:sp>
      <p:sp>
        <p:nvSpPr>
          <p:cNvPr id="16" name="TextBox 15"/>
          <p:cNvSpPr txBox="1"/>
          <p:nvPr/>
        </p:nvSpPr>
        <p:spPr>
          <a:xfrm>
            <a:off x="501842" y="5579948"/>
            <a:ext cx="1314784" cy="369332"/>
          </a:xfrm>
          <a:prstGeom prst="rect">
            <a:avLst/>
          </a:prstGeom>
          <a:noFill/>
        </p:spPr>
        <p:txBody>
          <a:bodyPr wrap="none" rtlCol="1">
            <a:spAutoFit/>
          </a:bodyPr>
          <a:lstStyle/>
          <a:p>
            <a:r>
              <a:rPr lang="en-US" dirty="0" smtClean="0">
                <a:solidFill>
                  <a:srgbClr val="0070C0"/>
                </a:solidFill>
              </a:rPr>
              <a:t>Example4.d</a:t>
            </a:r>
            <a:endParaRPr lang="ar-SA" dirty="0">
              <a:solidFill>
                <a:srgbClr val="0070C0"/>
              </a:solidFill>
            </a:endParaRPr>
          </a:p>
        </p:txBody>
      </p:sp>
      <p:sp>
        <p:nvSpPr>
          <p:cNvPr id="17" name="TextBox 16"/>
          <p:cNvSpPr txBox="1"/>
          <p:nvPr/>
        </p:nvSpPr>
        <p:spPr>
          <a:xfrm>
            <a:off x="3131840" y="5624572"/>
            <a:ext cx="1306768" cy="369332"/>
          </a:xfrm>
          <a:prstGeom prst="rect">
            <a:avLst/>
          </a:prstGeom>
          <a:noFill/>
        </p:spPr>
        <p:txBody>
          <a:bodyPr wrap="none" rtlCol="1">
            <a:spAutoFit/>
          </a:bodyPr>
          <a:lstStyle/>
          <a:p>
            <a:r>
              <a:rPr lang="en-US" dirty="0" smtClean="0">
                <a:solidFill>
                  <a:srgbClr val="0070C0"/>
                </a:solidFill>
              </a:rPr>
              <a:t>Example4.e</a:t>
            </a:r>
            <a:endParaRPr lang="ar-SA" dirty="0">
              <a:solidFill>
                <a:srgbClr val="0070C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cstate="print"/>
          <a:srcRect l="21857" t="37031" r="65968" b="40329"/>
          <a:stretch>
            <a:fillRect/>
          </a:stretch>
        </p:blipFill>
        <p:spPr bwMode="auto">
          <a:xfrm>
            <a:off x="7020272" y="4077072"/>
            <a:ext cx="1584176" cy="1656184"/>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23517" t="40968" r="65968" b="40329"/>
          <a:stretch>
            <a:fillRect/>
          </a:stretch>
        </p:blipFill>
        <p:spPr bwMode="auto">
          <a:xfrm>
            <a:off x="7020272" y="1772816"/>
            <a:ext cx="1584176" cy="1584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itle 1"/>
          <p:cNvSpPr txBox="1">
            <a:spLocks noGrp="1"/>
          </p:cNvSpPr>
          <p:nvPr>
            <p:ph type="title"/>
          </p:nvPr>
        </p:nvSpPr>
        <p:spPr>
          <a:xfrm>
            <a:off x="914400" y="5120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Selection Tool</a:t>
            </a:r>
            <a:endParaRPr kumimoji="0" lang="ar-SA" sz="4000" i="0" u="none" strike="noStrike" kern="1200" cap="none" spc="0" normalizeH="0" baseline="0" noProof="0" dirty="0">
              <a:ln/>
              <a:effectLst/>
              <a:uLnTx/>
              <a:uFillTx/>
              <a:latin typeface="+mj-lt"/>
              <a:ea typeface="+mj-ea"/>
              <a:cs typeface="+mj-cs"/>
            </a:endParaRPr>
          </a:p>
        </p:txBody>
      </p:sp>
      <p:pic>
        <p:nvPicPr>
          <p:cNvPr id="56323" name="Picture 3"/>
          <p:cNvPicPr>
            <a:picLocks noChangeAspect="1" noChangeArrowheads="1"/>
          </p:cNvPicPr>
          <p:nvPr/>
        </p:nvPicPr>
        <p:blipFill>
          <a:blip r:embed="rId4" cstate="print"/>
          <a:srcRect l="2199" t="8800" r="95588" b="87578"/>
          <a:stretch>
            <a:fillRect/>
          </a:stretch>
        </p:blipFill>
        <p:spPr bwMode="auto">
          <a:xfrm>
            <a:off x="1259632" y="1916832"/>
            <a:ext cx="547886" cy="504055"/>
          </a:xfrm>
          <a:prstGeom prst="rect">
            <a:avLst/>
          </a:prstGeom>
          <a:noFill/>
          <a:ln w="9525">
            <a:noFill/>
            <a:miter lim="800000"/>
            <a:headEnd/>
            <a:tailEnd/>
          </a:ln>
        </p:spPr>
      </p:pic>
      <p:sp>
        <p:nvSpPr>
          <p:cNvPr id="8" name="TextBox 7"/>
          <p:cNvSpPr txBox="1"/>
          <p:nvPr/>
        </p:nvSpPr>
        <p:spPr>
          <a:xfrm>
            <a:off x="1907704" y="1844824"/>
            <a:ext cx="5040560" cy="923330"/>
          </a:xfrm>
          <a:prstGeom prst="rect">
            <a:avLst/>
          </a:prstGeom>
          <a:noFill/>
        </p:spPr>
        <p:txBody>
          <a:bodyPr wrap="square" rtlCol="1">
            <a:spAutoFit/>
          </a:bodyPr>
          <a:lstStyle/>
          <a:p>
            <a:pPr algn="l"/>
            <a:r>
              <a:rPr lang="en-US" b="1" dirty="0" err="1" smtClean="0">
                <a:solidFill>
                  <a:schemeClr val="accent4">
                    <a:lumMod val="75000"/>
                  </a:schemeClr>
                </a:solidFill>
              </a:rPr>
              <a:t>Subselection</a:t>
            </a:r>
            <a:r>
              <a:rPr lang="en-US" b="1" dirty="0" smtClean="0">
                <a:solidFill>
                  <a:schemeClr val="accent4">
                    <a:lumMod val="75000"/>
                  </a:schemeClr>
                </a:solidFill>
              </a:rPr>
              <a:t>  Tool: </a:t>
            </a:r>
            <a:r>
              <a:rPr lang="en-US" dirty="0" smtClean="0"/>
              <a:t>Using the </a:t>
            </a:r>
            <a:r>
              <a:rPr lang="en-US" dirty="0" err="1" smtClean="0"/>
              <a:t>subselect</a:t>
            </a:r>
            <a:r>
              <a:rPr lang="en-US" dirty="0" smtClean="0"/>
              <a:t> tools allows us to make precise adjustments to the flash drawings</a:t>
            </a:r>
            <a:endParaRPr lang="ar-SA" b="1" dirty="0"/>
          </a:p>
        </p:txBody>
      </p:sp>
      <p:cxnSp>
        <p:nvCxnSpPr>
          <p:cNvPr id="10" name="Straight Arrow Connector 9"/>
          <p:cNvCxnSpPr>
            <a:stCxn id="5" idx="2"/>
          </p:cNvCxnSpPr>
          <p:nvPr/>
        </p:nvCxnSpPr>
        <p:spPr>
          <a:xfrm>
            <a:off x="7812360" y="3356992"/>
            <a:ext cx="0" cy="648072"/>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l="451" t="8922" r="97745" b="87578"/>
          <a:stretch>
            <a:fillRect/>
          </a:stretch>
        </p:blipFill>
        <p:spPr bwMode="auto">
          <a:xfrm>
            <a:off x="1247631" y="1844824"/>
            <a:ext cx="372041" cy="405863"/>
          </a:xfrm>
          <a:prstGeom prst="rect">
            <a:avLst/>
          </a:prstGeom>
          <a:noFill/>
          <a:ln w="9525">
            <a:noFill/>
            <a:miter lim="800000"/>
            <a:headEnd/>
            <a:tailEnd/>
          </a:ln>
        </p:spPr>
      </p:pic>
      <p:sp>
        <p:nvSpPr>
          <p:cNvPr id="5" name="TextBox 4"/>
          <p:cNvSpPr txBox="1"/>
          <p:nvPr/>
        </p:nvSpPr>
        <p:spPr>
          <a:xfrm>
            <a:off x="1907704" y="1844824"/>
            <a:ext cx="5040560" cy="369332"/>
          </a:xfrm>
          <a:prstGeom prst="rect">
            <a:avLst/>
          </a:prstGeom>
          <a:noFill/>
        </p:spPr>
        <p:txBody>
          <a:bodyPr wrap="square" rtlCol="1">
            <a:spAutoFit/>
          </a:bodyPr>
          <a:lstStyle/>
          <a:p>
            <a:pPr algn="l"/>
            <a:r>
              <a:rPr lang="en-US" b="1" dirty="0" smtClean="0">
                <a:solidFill>
                  <a:schemeClr val="accent4">
                    <a:lumMod val="75000"/>
                  </a:schemeClr>
                </a:solidFill>
              </a:rPr>
              <a:t>Arrow  Tool</a:t>
            </a:r>
            <a:endParaRPr lang="ar-SA" b="1" dirty="0"/>
          </a:p>
        </p:txBody>
      </p:sp>
      <p:sp>
        <p:nvSpPr>
          <p:cNvPr id="6" name="Title 1"/>
          <p:cNvSpPr txBox="1">
            <a:spLocks noGrp="1"/>
          </p:cNvSpPr>
          <p:nvPr>
            <p:ph type="title"/>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Selection Tool</a:t>
            </a:r>
            <a:endParaRPr kumimoji="0" lang="ar-SA" sz="4000" i="0" u="none" strike="noStrike" kern="1200" cap="none" spc="0" normalizeH="0" baseline="0" noProof="0" dirty="0">
              <a:ln/>
              <a:effectLst/>
              <a:uLnTx/>
              <a:uFillTx/>
              <a:latin typeface="+mj-lt"/>
              <a:ea typeface="+mj-ea"/>
              <a:cs typeface="+mj-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noGrp="1"/>
          </p:cNvSpPr>
          <p:nvPr>
            <p:ph type="title"/>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Type Tool</a:t>
            </a:r>
            <a:endParaRPr kumimoji="0" lang="ar-SA" sz="4000" i="0" u="none" strike="noStrike" kern="1200" cap="none" spc="0" normalizeH="0" baseline="0" noProof="0" dirty="0">
              <a:ln/>
              <a:effectLst/>
              <a:uLnTx/>
              <a:uFillTx/>
              <a:latin typeface="+mj-lt"/>
              <a:ea typeface="+mj-ea"/>
              <a:cs typeface="+mj-cs"/>
            </a:endParaRPr>
          </a:p>
        </p:txBody>
      </p:sp>
      <p:pic>
        <p:nvPicPr>
          <p:cNvPr id="1027" name="Picture 3"/>
          <p:cNvPicPr>
            <a:picLocks noChangeAspect="1" noChangeArrowheads="1"/>
          </p:cNvPicPr>
          <p:nvPr/>
        </p:nvPicPr>
        <p:blipFill>
          <a:blip r:embed="rId2" cstate="print"/>
          <a:srcRect l="4700" t="85265" r="53792" b="3907"/>
          <a:stretch>
            <a:fillRect/>
          </a:stretch>
        </p:blipFill>
        <p:spPr bwMode="auto">
          <a:xfrm>
            <a:off x="834130" y="1196752"/>
            <a:ext cx="7770318" cy="1139647"/>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l="8493" t="89249" r="85387" b="3875"/>
          <a:stretch>
            <a:fillRect/>
          </a:stretch>
        </p:blipFill>
        <p:spPr bwMode="auto">
          <a:xfrm>
            <a:off x="1403648" y="2276872"/>
            <a:ext cx="1296144" cy="818617"/>
          </a:xfrm>
          <a:prstGeom prst="rect">
            <a:avLst/>
          </a:prstGeom>
          <a:noFill/>
          <a:ln w="9525">
            <a:noFill/>
            <a:miter lim="800000"/>
            <a:headEnd/>
            <a:tailEnd/>
          </a:ln>
        </p:spPr>
      </p:pic>
      <p:cxnSp>
        <p:nvCxnSpPr>
          <p:cNvPr id="10" name="Straight Arrow Connector 9"/>
          <p:cNvCxnSpPr/>
          <p:nvPr/>
        </p:nvCxnSpPr>
        <p:spPr>
          <a:xfrm>
            <a:off x="2051720" y="1772816"/>
            <a:ext cx="0" cy="648072"/>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1" name="TextBox 10"/>
          <p:cNvSpPr txBox="1"/>
          <p:nvPr/>
        </p:nvSpPr>
        <p:spPr>
          <a:xfrm>
            <a:off x="611560" y="3140968"/>
            <a:ext cx="7992888" cy="3139321"/>
          </a:xfrm>
          <a:prstGeom prst="rect">
            <a:avLst/>
          </a:prstGeom>
          <a:noFill/>
        </p:spPr>
        <p:txBody>
          <a:bodyPr wrap="square" rtlCol="1">
            <a:spAutoFit/>
          </a:bodyPr>
          <a:lstStyle/>
          <a:p>
            <a:pPr algn="l" rtl="0"/>
            <a:r>
              <a:rPr lang="en-US" b="1" dirty="0" smtClean="0"/>
              <a:t>Text is an important element in most movies. There is 3 type of text that can be used</a:t>
            </a:r>
            <a:r>
              <a:rPr lang="en-US" sz="1200" b="1" dirty="0" smtClean="0"/>
              <a:t>[4]</a:t>
            </a:r>
            <a:r>
              <a:rPr lang="en-US" b="1" dirty="0" smtClean="0"/>
              <a:t>:</a:t>
            </a:r>
          </a:p>
          <a:p>
            <a:pPr lvl="1" algn="l" rtl="0">
              <a:buFont typeface="Arial" pitchFamily="34" charset="0"/>
              <a:buChar char="•"/>
            </a:pPr>
            <a:r>
              <a:rPr lang="en-US" b="1" dirty="0" smtClean="0">
                <a:solidFill>
                  <a:schemeClr val="accent4">
                    <a:lumMod val="75000"/>
                  </a:schemeClr>
                </a:solidFill>
              </a:rPr>
              <a:t>Static text: </a:t>
            </a:r>
            <a:r>
              <a:rPr lang="en-US" b="1" dirty="0" smtClean="0"/>
              <a:t>can be used when a message doesn't change</a:t>
            </a:r>
          </a:p>
          <a:p>
            <a:pPr lvl="1" algn="l" rtl="0">
              <a:buFont typeface="Arial" pitchFamily="34" charset="0"/>
              <a:buChar char="•"/>
            </a:pPr>
            <a:r>
              <a:rPr lang="en-US" b="1" dirty="0" smtClean="0">
                <a:solidFill>
                  <a:schemeClr val="accent4">
                    <a:lumMod val="75000"/>
                  </a:schemeClr>
                </a:solidFill>
              </a:rPr>
              <a:t>Strings:</a:t>
            </a:r>
          </a:p>
          <a:p>
            <a:pPr lvl="2" algn="l" rtl="0">
              <a:buFont typeface="Arial" pitchFamily="34" charset="0"/>
              <a:buChar char="•"/>
            </a:pPr>
            <a:r>
              <a:rPr lang="en-US" b="1" dirty="0" smtClean="0"/>
              <a:t>It used in cases  you can't predict exactly what information you need to show users. </a:t>
            </a:r>
          </a:p>
          <a:p>
            <a:pPr lvl="2" algn="l" rtl="0">
              <a:buFont typeface="Arial" pitchFamily="34" charset="0"/>
              <a:buChar char="•"/>
            </a:pPr>
            <a:r>
              <a:rPr lang="en-US" b="1" dirty="0" smtClean="0"/>
              <a:t>It is an </a:t>
            </a:r>
            <a:r>
              <a:rPr lang="en-US" b="1" i="1" u="sng" dirty="0" err="1" smtClean="0"/>
              <a:t>ActionScript</a:t>
            </a:r>
            <a:r>
              <a:rPr lang="en-US" b="1" dirty="0" smtClean="0"/>
              <a:t> data type that stores text information.</a:t>
            </a:r>
          </a:p>
          <a:p>
            <a:pPr lvl="2" algn="l" rtl="0">
              <a:buFont typeface="Arial" pitchFamily="34" charset="0"/>
              <a:buChar char="•"/>
            </a:pPr>
            <a:r>
              <a:rPr lang="en-US" b="1" dirty="0" smtClean="0"/>
              <a:t>It can be visible on the stage, or they can work behind the scenes(in the computer's memory). </a:t>
            </a:r>
          </a:p>
          <a:p>
            <a:pPr lvl="2" algn="l" rtl="0">
              <a:buFont typeface="Arial" pitchFamily="34" charset="0"/>
              <a:buChar char="•"/>
            </a:pPr>
            <a:r>
              <a:rPr lang="en-US" b="1" dirty="0" smtClean="0"/>
              <a:t>Two types of text fields – </a:t>
            </a:r>
            <a:r>
              <a:rPr lang="en-US" b="1" dirty="0" smtClean="0">
                <a:solidFill>
                  <a:srgbClr val="0070C0"/>
                </a:solidFill>
              </a:rPr>
              <a:t>dynamic and input </a:t>
            </a:r>
            <a:r>
              <a:rPr lang="en-US" b="1" dirty="0" smtClean="0"/>
              <a:t>-are the onscreen representations of string variables stored in memory.</a:t>
            </a:r>
            <a:endParaRPr lang="ar-SA"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Dynamic Text Vs. Input Text</a:t>
            </a:r>
            <a:endParaRPr lang="ar-SA" dirty="0">
              <a:solidFill>
                <a:srgbClr val="0070C0"/>
              </a:solidFill>
            </a:endParaRPr>
          </a:p>
        </p:txBody>
      </p:sp>
      <p:sp>
        <p:nvSpPr>
          <p:cNvPr id="3" name="Content Placeholder 2"/>
          <p:cNvSpPr>
            <a:spLocks noGrp="1"/>
          </p:cNvSpPr>
          <p:nvPr>
            <p:ph idx="1"/>
          </p:nvPr>
        </p:nvSpPr>
        <p:spPr/>
        <p:txBody>
          <a:bodyPr/>
          <a:lstStyle/>
          <a:p>
            <a:pPr algn="l" rtl="0"/>
            <a:r>
              <a:rPr lang="en-US" dirty="0" smtClean="0"/>
              <a:t>Between </a:t>
            </a:r>
            <a:r>
              <a:rPr lang="en-US" dirty="0" smtClean="0"/>
              <a:t>input and dynamic text  are both used  to display changing text values </a:t>
            </a:r>
          </a:p>
          <a:p>
            <a:pPr algn="l" rtl="0"/>
            <a:r>
              <a:rPr lang="en-US" dirty="0" smtClean="0"/>
              <a:t>The main difference between them is that users can type and paste directly into input text fields.</a:t>
            </a:r>
            <a:endParaRPr lang="ar-SA"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noGrp="1"/>
          </p:cNvSpPr>
          <p:nvPr>
            <p:ph type="title"/>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smtClean="0">
                <a:ln/>
                <a:effectLst/>
                <a:uLnTx/>
                <a:uFillTx/>
                <a:latin typeface="+mj-lt"/>
                <a:ea typeface="+mj-ea"/>
                <a:cs typeface="+mj-cs"/>
              </a:rPr>
              <a:t>Type Tool</a:t>
            </a:r>
            <a:endParaRPr kumimoji="0" lang="ar-SA" sz="4000" i="0" u="none" strike="noStrike" kern="1200" cap="none" spc="0" normalizeH="0" baseline="0" noProof="0" dirty="0">
              <a:ln/>
              <a:effectLst/>
              <a:uLnTx/>
              <a:uFillTx/>
              <a:latin typeface="+mj-lt"/>
              <a:ea typeface="+mj-ea"/>
              <a:cs typeface="+mj-cs"/>
            </a:endParaRPr>
          </a:p>
        </p:txBody>
      </p:sp>
      <p:cxnSp>
        <p:nvCxnSpPr>
          <p:cNvPr id="10" name="Straight Arrow Connector 9"/>
          <p:cNvCxnSpPr/>
          <p:nvPr/>
        </p:nvCxnSpPr>
        <p:spPr>
          <a:xfrm flipH="1" flipV="1">
            <a:off x="7740352" y="2276872"/>
            <a:ext cx="504056" cy="36004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pic>
        <p:nvPicPr>
          <p:cNvPr id="2050" name="Picture 2"/>
          <p:cNvPicPr>
            <a:picLocks noChangeAspect="1" noChangeArrowheads="1"/>
          </p:cNvPicPr>
          <p:nvPr/>
        </p:nvPicPr>
        <p:blipFill>
          <a:blip r:embed="rId3" cstate="print"/>
          <a:srcRect l="4700" t="82312" r="54899" b="-1015"/>
          <a:stretch>
            <a:fillRect/>
          </a:stretch>
        </p:blipFill>
        <p:spPr bwMode="auto">
          <a:xfrm>
            <a:off x="418275" y="1628800"/>
            <a:ext cx="5809909" cy="1512168"/>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l="30076" t="38188" r="63836" b="48031"/>
          <a:stretch>
            <a:fillRect/>
          </a:stretch>
        </p:blipFill>
        <p:spPr bwMode="auto">
          <a:xfrm>
            <a:off x="7020272" y="1844824"/>
            <a:ext cx="792088" cy="1008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Rectangle 12"/>
          <p:cNvSpPr/>
          <p:nvPr/>
        </p:nvSpPr>
        <p:spPr>
          <a:xfrm>
            <a:off x="2771800" y="2636912"/>
            <a:ext cx="936104" cy="216024"/>
          </a:xfrm>
          <a:prstGeom prst="rect">
            <a:avLst/>
          </a:prstGeom>
          <a:noFill/>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pic>
        <p:nvPicPr>
          <p:cNvPr id="2052" name="Picture 4"/>
          <p:cNvPicPr>
            <a:picLocks noChangeAspect="1" noChangeArrowheads="1"/>
          </p:cNvPicPr>
          <p:nvPr/>
        </p:nvPicPr>
        <p:blipFill>
          <a:blip r:embed="rId4" cstate="print"/>
          <a:srcRect l="4618" t="85437" r="54981"/>
          <a:stretch>
            <a:fillRect/>
          </a:stretch>
        </p:blipFill>
        <p:spPr bwMode="auto">
          <a:xfrm>
            <a:off x="395535" y="3429000"/>
            <a:ext cx="6040271" cy="1224136"/>
          </a:xfrm>
          <a:prstGeom prst="rect">
            <a:avLst/>
          </a:prstGeom>
          <a:noFill/>
          <a:ln w="9525">
            <a:noFill/>
            <a:miter lim="800000"/>
            <a:headEnd/>
            <a:tailEnd/>
          </a:ln>
        </p:spPr>
      </p:pic>
      <p:sp>
        <p:nvSpPr>
          <p:cNvPr id="14" name="Rectangle 13"/>
          <p:cNvSpPr/>
          <p:nvPr/>
        </p:nvSpPr>
        <p:spPr>
          <a:xfrm>
            <a:off x="2843808" y="4365104"/>
            <a:ext cx="936104" cy="216024"/>
          </a:xfrm>
          <a:prstGeom prst="rect">
            <a:avLst/>
          </a:prstGeom>
          <a:noFill/>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a:p>
        </p:txBody>
      </p:sp>
      <p:pic>
        <p:nvPicPr>
          <p:cNvPr id="2053" name="Picture 5"/>
          <p:cNvPicPr>
            <a:picLocks noChangeAspect="1" noChangeArrowheads="1"/>
          </p:cNvPicPr>
          <p:nvPr/>
        </p:nvPicPr>
        <p:blipFill>
          <a:blip r:embed="rId5" cstate="print"/>
          <a:srcRect l="30076" t="39172" r="63836" b="48031"/>
          <a:stretch>
            <a:fillRect/>
          </a:stretch>
        </p:blipFill>
        <p:spPr bwMode="auto">
          <a:xfrm>
            <a:off x="7020272" y="3501008"/>
            <a:ext cx="792088" cy="9361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5" name="Straight Arrow Connector 14"/>
          <p:cNvCxnSpPr/>
          <p:nvPr/>
        </p:nvCxnSpPr>
        <p:spPr>
          <a:xfrm flipH="1" flipV="1">
            <a:off x="7740352" y="4149080"/>
            <a:ext cx="504056" cy="36004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noGrp="1"/>
          </p:cNvSpPr>
          <p:nvPr>
            <p:ph type="title"/>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3.Tool Box: </a:t>
            </a:r>
            <a:r>
              <a:rPr kumimoji="0" lang="en-US" sz="4000" i="0" u="none" strike="noStrike" kern="1200" cap="none" spc="0" normalizeH="0" baseline="0" noProof="0" dirty="0" err="1" smtClean="0">
                <a:ln/>
                <a:effectLst/>
                <a:uLnTx/>
                <a:uFillTx/>
                <a:latin typeface="+mj-lt"/>
                <a:ea typeface="+mj-ea"/>
                <a:cs typeface="+mj-cs"/>
              </a:rPr>
              <a:t>Freetramsform</a:t>
            </a:r>
            <a:r>
              <a:rPr kumimoji="0" lang="en-US" sz="4000" i="0" u="none" strike="noStrike" kern="1200" cap="none" spc="0" normalizeH="0" baseline="0" noProof="0" dirty="0" smtClean="0">
                <a:ln/>
                <a:effectLst/>
                <a:uLnTx/>
                <a:uFillTx/>
                <a:latin typeface="+mj-lt"/>
                <a:ea typeface="+mj-ea"/>
                <a:cs typeface="+mj-cs"/>
              </a:rPr>
              <a:t> Tool</a:t>
            </a:r>
            <a:endParaRPr kumimoji="0" lang="ar-SA" sz="4000" i="0" u="none" strike="noStrike" kern="1200" cap="none" spc="0" normalizeH="0" baseline="0" noProof="0" dirty="0">
              <a:ln/>
              <a:effectLst/>
              <a:uLnTx/>
              <a:uFillTx/>
              <a:latin typeface="+mj-lt"/>
              <a:ea typeface="+mj-ea"/>
              <a:cs typeface="+mj-cs"/>
            </a:endParaRPr>
          </a:p>
        </p:txBody>
      </p:sp>
      <p:sp>
        <p:nvSpPr>
          <p:cNvPr id="11" name="TextBox 10"/>
          <p:cNvSpPr txBox="1"/>
          <p:nvPr/>
        </p:nvSpPr>
        <p:spPr>
          <a:xfrm>
            <a:off x="827584" y="1844824"/>
            <a:ext cx="8316416" cy="1200329"/>
          </a:xfrm>
          <a:prstGeom prst="rect">
            <a:avLst/>
          </a:prstGeom>
          <a:noFill/>
        </p:spPr>
        <p:txBody>
          <a:bodyPr wrap="square" rtlCol="1">
            <a:spAutoFit/>
          </a:bodyPr>
          <a:lstStyle/>
          <a:p>
            <a:pPr algn="l" rtl="0"/>
            <a:r>
              <a:rPr lang="en-US" dirty="0" smtClean="0"/>
              <a:t>1- select the free transform toll form the tool box</a:t>
            </a:r>
          </a:p>
          <a:p>
            <a:pPr algn="l" rtl="0"/>
            <a:r>
              <a:rPr lang="en-US" dirty="0" smtClean="0"/>
              <a:t>2-click on the object (Symbol or image) to be transformed- double click object(Shape) to be transformed </a:t>
            </a:r>
          </a:p>
          <a:p>
            <a:pPr algn="l" rtl="0"/>
            <a:r>
              <a:rPr lang="en-US" dirty="0" smtClean="0"/>
              <a:t>3-use the mouse to adjust.</a:t>
            </a:r>
            <a:endParaRPr lang="ar-SA" dirty="0"/>
          </a:p>
        </p:txBody>
      </p:sp>
      <p:pic>
        <p:nvPicPr>
          <p:cNvPr id="3074" name="Picture 2"/>
          <p:cNvPicPr>
            <a:picLocks noChangeAspect="1" noChangeArrowheads="1"/>
          </p:cNvPicPr>
          <p:nvPr/>
        </p:nvPicPr>
        <p:blipFill>
          <a:blip r:embed="rId3" cstate="print"/>
          <a:srcRect l="37906" t="35063" r="51579" b="46234"/>
          <a:stretch>
            <a:fillRect/>
          </a:stretch>
        </p:blipFill>
        <p:spPr bwMode="auto">
          <a:xfrm>
            <a:off x="3707904" y="3284984"/>
            <a:ext cx="2016224"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1380" r="74823" b="52141"/>
          <a:stretch>
            <a:fillRect/>
          </a:stretch>
        </p:blipFill>
        <p:spPr bwMode="auto">
          <a:xfrm>
            <a:off x="539552" y="1268760"/>
            <a:ext cx="3096344" cy="3501008"/>
          </a:xfrm>
          <a:prstGeom prst="rect">
            <a:avLst/>
          </a:prstGeom>
          <a:noFill/>
          <a:ln w="9525">
            <a:noFill/>
            <a:miter lim="800000"/>
            <a:headEnd/>
            <a:tailEnd/>
          </a:ln>
        </p:spPr>
      </p:pic>
      <p:sp>
        <p:nvSpPr>
          <p:cNvPr id="4" name="TextBox 3"/>
          <p:cNvSpPr txBox="1"/>
          <p:nvPr/>
        </p:nvSpPr>
        <p:spPr>
          <a:xfrm>
            <a:off x="1187624" y="476672"/>
            <a:ext cx="6984776" cy="646331"/>
          </a:xfrm>
          <a:prstGeom prst="rect">
            <a:avLst/>
          </a:prstGeom>
          <a:noFill/>
        </p:spPr>
        <p:txBody>
          <a:bodyPr wrap="square" rtlCol="1">
            <a:spAutoFit/>
          </a:bodyPr>
          <a:lstStyle/>
          <a:p>
            <a:pPr algn="l" rtl="0"/>
            <a:r>
              <a:rPr lang="en-US" b="1" dirty="0" smtClean="0">
                <a:solidFill>
                  <a:srgbClr val="FF0000"/>
                </a:solidFill>
              </a:rPr>
              <a:t>Note That</a:t>
            </a:r>
            <a:r>
              <a:rPr lang="en-US" dirty="0" smtClean="0">
                <a:solidFill>
                  <a:srgbClr val="FF0000"/>
                </a:solidFill>
              </a:rPr>
              <a:t>: </a:t>
            </a:r>
            <a:r>
              <a:rPr lang="en-US" dirty="0" smtClean="0"/>
              <a:t>Free Transform Tool can  be used on an imported images which can be imported to stage as following:</a:t>
            </a:r>
            <a:endParaRPr lang="ar-SA" dirty="0"/>
          </a:p>
        </p:txBody>
      </p:sp>
      <p:sp>
        <p:nvSpPr>
          <p:cNvPr id="7" name="Oval 6"/>
          <p:cNvSpPr/>
          <p:nvPr/>
        </p:nvSpPr>
        <p:spPr>
          <a:xfrm>
            <a:off x="611560" y="3501008"/>
            <a:ext cx="2952328" cy="5760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4099" name="Picture 3"/>
          <p:cNvPicPr>
            <a:picLocks noChangeAspect="1" noChangeArrowheads="1"/>
          </p:cNvPicPr>
          <p:nvPr/>
        </p:nvPicPr>
        <p:blipFill>
          <a:blip r:embed="rId3" cstate="print"/>
          <a:srcRect l="24542" t="3125" b="20469"/>
          <a:stretch>
            <a:fillRect/>
          </a:stretch>
        </p:blipFill>
        <p:spPr bwMode="auto">
          <a:xfrm>
            <a:off x="3347864" y="3429000"/>
            <a:ext cx="5565461" cy="3168352"/>
          </a:xfrm>
          <a:prstGeom prst="rect">
            <a:avLst/>
          </a:prstGeom>
          <a:noFill/>
          <a:ln w="9525">
            <a:noFill/>
            <a:miter lim="800000"/>
            <a:headEnd/>
            <a:tailEnd/>
          </a:ln>
        </p:spPr>
      </p:pic>
      <p:cxnSp>
        <p:nvCxnSpPr>
          <p:cNvPr id="9" name="Straight Arrow Connector 8"/>
          <p:cNvCxnSpPr/>
          <p:nvPr/>
        </p:nvCxnSpPr>
        <p:spPr>
          <a:xfrm>
            <a:off x="2555776" y="4077072"/>
            <a:ext cx="5328592" cy="151216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53821" t="31349" r="29269" b="49936"/>
          <a:stretch>
            <a:fillRect/>
          </a:stretch>
        </p:blipFill>
        <p:spPr bwMode="auto">
          <a:xfrm>
            <a:off x="5510675" y="1359970"/>
            <a:ext cx="3093773" cy="1925014"/>
          </a:xfrm>
          <a:prstGeom prst="rect">
            <a:avLst/>
          </a:prstGeom>
          <a:noFill/>
          <a:ln w="9525">
            <a:noFill/>
            <a:miter lim="800000"/>
            <a:headEnd/>
            <a:tailEnd/>
          </a:ln>
        </p:spPr>
      </p:pic>
      <p:sp>
        <p:nvSpPr>
          <p:cNvPr id="4" name="TextBox 3"/>
          <p:cNvSpPr txBox="1"/>
          <p:nvPr/>
        </p:nvSpPr>
        <p:spPr>
          <a:xfrm>
            <a:off x="1187624" y="476672"/>
            <a:ext cx="7488832" cy="1200329"/>
          </a:xfrm>
          <a:prstGeom prst="rect">
            <a:avLst/>
          </a:prstGeom>
          <a:noFill/>
        </p:spPr>
        <p:txBody>
          <a:bodyPr wrap="square" rtlCol="1">
            <a:spAutoFit/>
          </a:bodyPr>
          <a:lstStyle/>
          <a:p>
            <a:pPr algn="l" rtl="0"/>
            <a:r>
              <a:rPr lang="en-US" b="1" dirty="0" smtClean="0">
                <a:solidFill>
                  <a:srgbClr val="FF0000"/>
                </a:solidFill>
              </a:rPr>
              <a:t>Note That</a:t>
            </a:r>
            <a:r>
              <a:rPr lang="en-US" dirty="0" smtClean="0">
                <a:solidFill>
                  <a:srgbClr val="FF0000"/>
                </a:solidFill>
              </a:rPr>
              <a:t>: </a:t>
            </a:r>
            <a:r>
              <a:rPr lang="en-US" dirty="0" smtClean="0"/>
              <a:t>You can make the imported  image fit into the staged (i.e. have the same size) by changing either the image size to be as the stage size or vice versa as </a:t>
            </a:r>
            <a:r>
              <a:rPr lang="en-US" dirty="0" err="1" smtClean="0"/>
              <a:t>folloing</a:t>
            </a:r>
            <a:r>
              <a:rPr lang="en-US" dirty="0" smtClean="0"/>
              <a:t>:</a:t>
            </a:r>
          </a:p>
          <a:p>
            <a:pPr algn="l" rtl="0"/>
            <a:r>
              <a:rPr lang="en-US" dirty="0" smtClean="0"/>
              <a:t>Right click on the image </a:t>
            </a:r>
            <a:r>
              <a:rPr lang="en-US" dirty="0" smtClean="0">
                <a:sym typeface="Wingdings" pitchFamily="2" charset="2"/>
              </a:rPr>
              <a:t>Panels Info </a:t>
            </a:r>
            <a:endParaRPr lang="ar-SA" dirty="0"/>
          </a:p>
        </p:txBody>
      </p:sp>
      <p:sp>
        <p:nvSpPr>
          <p:cNvPr id="7" name="Oval 6"/>
          <p:cNvSpPr/>
          <p:nvPr/>
        </p:nvSpPr>
        <p:spPr>
          <a:xfrm>
            <a:off x="5940152" y="1916832"/>
            <a:ext cx="936104" cy="5760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spc="0" dirty="0" smtClean="0">
                <a:ln/>
                <a:solidFill>
                  <a:schemeClr val="accent3"/>
                </a:solidFill>
              </a:rPr>
              <a:t>Flash Features</a:t>
            </a:r>
            <a:endParaRPr lang="ar-SA" b="1" spc="0" dirty="0">
              <a:ln/>
              <a:solidFill>
                <a:schemeClr val="accent3"/>
              </a:solidFill>
            </a:endParaRPr>
          </a:p>
        </p:txBody>
      </p:sp>
      <p:sp>
        <p:nvSpPr>
          <p:cNvPr id="3" name="Content Placeholder 2"/>
          <p:cNvSpPr>
            <a:spLocks noGrp="1"/>
          </p:cNvSpPr>
          <p:nvPr>
            <p:ph idx="1"/>
          </p:nvPr>
        </p:nvSpPr>
        <p:spPr/>
        <p:txBody>
          <a:bodyPr>
            <a:normAutofit fontScale="92500" lnSpcReduction="20000"/>
          </a:bodyPr>
          <a:lstStyle/>
          <a:p>
            <a:pPr algn="l" rtl="0"/>
            <a:r>
              <a:rPr lang="en-US" dirty="0" smtClean="0"/>
              <a:t>It manipulates vector and raster graphics</a:t>
            </a:r>
          </a:p>
          <a:p>
            <a:pPr algn="l" rtl="0"/>
            <a:r>
              <a:rPr lang="en-US" dirty="0" smtClean="0"/>
              <a:t>It Provides animation for</a:t>
            </a:r>
          </a:p>
          <a:p>
            <a:pPr lvl="1" algn="l" rtl="0"/>
            <a:r>
              <a:rPr lang="en-US" i="1" dirty="0" smtClean="0">
                <a:solidFill>
                  <a:schemeClr val="accent4">
                    <a:lumMod val="75000"/>
                  </a:schemeClr>
                </a:solidFill>
              </a:rPr>
              <a:t> Text </a:t>
            </a:r>
          </a:p>
          <a:p>
            <a:pPr lvl="1" algn="l" rtl="0"/>
            <a:r>
              <a:rPr lang="en-US" i="1" dirty="0" smtClean="0">
                <a:solidFill>
                  <a:schemeClr val="accent4">
                    <a:lumMod val="75000"/>
                  </a:schemeClr>
                </a:solidFill>
              </a:rPr>
              <a:t>Drawings</a:t>
            </a:r>
          </a:p>
          <a:p>
            <a:pPr lvl="1" algn="l" rtl="0"/>
            <a:r>
              <a:rPr lang="en-US" i="1" dirty="0" smtClean="0">
                <a:solidFill>
                  <a:schemeClr val="accent4">
                    <a:lumMod val="75000"/>
                  </a:schemeClr>
                </a:solidFill>
              </a:rPr>
              <a:t>Still images</a:t>
            </a:r>
          </a:p>
          <a:p>
            <a:pPr algn="l" rtl="0"/>
            <a:r>
              <a:rPr lang="en-US" dirty="0" smtClean="0"/>
              <a:t>It supports bidirectional streaming of audio and video.</a:t>
            </a:r>
          </a:p>
          <a:p>
            <a:pPr algn="l" rtl="0"/>
            <a:r>
              <a:rPr lang="en-US" dirty="0" smtClean="0"/>
              <a:t> It can capture user input via mouse, keyboard, microphone, and camera.</a:t>
            </a:r>
          </a:p>
          <a:p>
            <a:pPr algn="l" rtl="0"/>
            <a:r>
              <a:rPr lang="en-US" dirty="0" smtClean="0"/>
              <a:t>It contains an object-oriented language called </a:t>
            </a:r>
            <a:r>
              <a:rPr lang="en-US" dirty="0" smtClean="0">
                <a:solidFill>
                  <a:srgbClr val="C00000"/>
                </a:solidFill>
              </a:rPr>
              <a:t>Action Script </a:t>
            </a:r>
            <a:endParaRPr lang="ar-SA" dirty="0">
              <a:solidFill>
                <a:srgbClr val="C0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r>
              <a:rPr lang="en-US" dirty="0" smtClean="0"/>
              <a:t>The Timeline organizes and controls a document’s content over time in layers and frames</a:t>
            </a:r>
          </a:p>
          <a:p>
            <a:pPr algn="l" rtl="0"/>
            <a:r>
              <a:rPr lang="en-US" dirty="0" smtClean="0"/>
              <a:t>Like films, Flash documents divide lengths of time into frames. </a:t>
            </a:r>
          </a:p>
          <a:p>
            <a:pPr algn="l" rtl="0"/>
            <a:r>
              <a:rPr lang="en-US" dirty="0" smtClean="0"/>
              <a:t>Layers are like multiple film strips stacked on top of one another, each containing a different image that appears on the Stage.</a:t>
            </a:r>
            <a:endParaRPr lang="ar-SA" dirty="0"/>
          </a:p>
        </p:txBody>
      </p:sp>
      <p:sp>
        <p:nvSpPr>
          <p:cNvPr id="5" name="Title 1"/>
          <p:cNvSpPr txBox="1">
            <a:spLocks/>
          </p:cNvSpPr>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4.Timeline</a:t>
            </a:r>
            <a:endParaRPr kumimoji="0" lang="ar-SA" sz="4000" b="0" i="0" u="none" strike="noStrike" kern="1200" cap="none" spc="0" normalizeH="0" baseline="0" noProof="0" dirty="0">
              <a:ln/>
              <a:solidFill>
                <a:schemeClr val="tx2">
                  <a:satMod val="200000"/>
                </a:schemeClr>
              </a:solidFill>
              <a:effectLst/>
              <a:uLnTx/>
              <a:uFillTx/>
              <a:latin typeface="+mj-lt"/>
              <a:ea typeface="+mj-ea"/>
              <a:cs typeface="+mj-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783560"/>
            <a:ext cx="7772400" cy="1357408"/>
          </a:xfrm>
        </p:spPr>
        <p:style>
          <a:lnRef idx="1">
            <a:schemeClr val="accent4"/>
          </a:lnRef>
          <a:fillRef idx="2">
            <a:schemeClr val="accent4"/>
          </a:fillRef>
          <a:effectRef idx="1">
            <a:schemeClr val="accent4"/>
          </a:effectRef>
          <a:fontRef idx="minor">
            <a:schemeClr val="dk1"/>
          </a:fontRef>
        </p:style>
        <p:txBody>
          <a:bodyPr/>
          <a:lstStyle/>
          <a:p>
            <a:pPr algn="l" rtl="0"/>
            <a:r>
              <a:rPr lang="en-US" i="1" dirty="0" smtClean="0">
                <a:solidFill>
                  <a:schemeClr val="accent5">
                    <a:lumMod val="50000"/>
                  </a:schemeClr>
                </a:solidFill>
              </a:rPr>
              <a:t>A flash document </a:t>
            </a:r>
            <a:r>
              <a:rPr lang="en-US" dirty="0" smtClean="0"/>
              <a:t>consist of </a:t>
            </a:r>
            <a:r>
              <a:rPr lang="en-US" i="1" dirty="0" smtClean="0">
                <a:solidFill>
                  <a:schemeClr val="accent5">
                    <a:lumMod val="50000"/>
                  </a:schemeClr>
                </a:solidFill>
              </a:rPr>
              <a:t>Layer(s)</a:t>
            </a:r>
          </a:p>
          <a:p>
            <a:pPr algn="l" rtl="0"/>
            <a:r>
              <a:rPr lang="en-US" dirty="0" smtClean="0"/>
              <a:t>Each </a:t>
            </a:r>
            <a:r>
              <a:rPr lang="en-US" i="1" dirty="0" smtClean="0">
                <a:solidFill>
                  <a:schemeClr val="accent5">
                    <a:lumMod val="50000"/>
                  </a:schemeClr>
                </a:solidFill>
              </a:rPr>
              <a:t>layer</a:t>
            </a:r>
            <a:r>
              <a:rPr lang="en-US" dirty="0" smtClean="0"/>
              <a:t> consist of </a:t>
            </a:r>
            <a:r>
              <a:rPr lang="en-US" i="1" dirty="0" smtClean="0">
                <a:solidFill>
                  <a:schemeClr val="accent5">
                    <a:lumMod val="50000"/>
                  </a:schemeClr>
                </a:solidFill>
              </a:rPr>
              <a:t>Frames</a:t>
            </a:r>
            <a:endParaRPr lang="ar-SA" i="1" dirty="0">
              <a:solidFill>
                <a:schemeClr val="accent5">
                  <a:lumMod val="50000"/>
                </a:schemeClr>
              </a:solidFill>
            </a:endParaRPr>
          </a:p>
        </p:txBody>
      </p:sp>
      <p:sp>
        <p:nvSpPr>
          <p:cNvPr id="5" name="Title 1"/>
          <p:cNvSpPr txBox="1">
            <a:spLocks/>
          </p:cNvSpPr>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4.Timeline</a:t>
            </a:r>
            <a:endParaRPr kumimoji="0" lang="ar-SA" sz="4000" b="0" i="0" u="none" strike="noStrike" kern="1200" cap="none" spc="0" normalizeH="0" baseline="0" noProof="0" dirty="0">
              <a:ln/>
              <a:solidFill>
                <a:schemeClr val="tx2">
                  <a:satMod val="200000"/>
                </a:schemeClr>
              </a:solidFill>
              <a:effectLst/>
              <a:uLnTx/>
              <a:uFillTx/>
              <a:latin typeface="+mj-lt"/>
              <a:ea typeface="+mj-ea"/>
              <a:cs typeface="+mj-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5254" t="6516" r="48258" b="73797"/>
          <a:stretch>
            <a:fillRect/>
          </a:stretch>
        </p:blipFill>
        <p:spPr bwMode="auto">
          <a:xfrm>
            <a:off x="683567" y="1772816"/>
            <a:ext cx="8165707" cy="1944216"/>
          </a:xfrm>
          <a:prstGeom prst="rect">
            <a:avLst/>
          </a:prstGeom>
          <a:noFill/>
          <a:ln w="9525">
            <a:noFill/>
            <a:miter lim="800000"/>
            <a:headEnd/>
            <a:tailEnd/>
          </a:ln>
        </p:spPr>
      </p:pic>
      <p:sp>
        <p:nvSpPr>
          <p:cNvPr id="5" name="Rectangle 4"/>
          <p:cNvSpPr/>
          <p:nvPr/>
        </p:nvSpPr>
        <p:spPr>
          <a:xfrm>
            <a:off x="683568" y="1988840"/>
            <a:ext cx="2304256" cy="18002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1" anchor="ctr"/>
          <a:lstStyle/>
          <a:p>
            <a:pPr algn="ctr"/>
            <a:endParaRPr lang="ar-SA"/>
          </a:p>
        </p:txBody>
      </p:sp>
      <p:cxnSp>
        <p:nvCxnSpPr>
          <p:cNvPr id="7" name="Straight Arrow Connector 6"/>
          <p:cNvCxnSpPr/>
          <p:nvPr/>
        </p:nvCxnSpPr>
        <p:spPr>
          <a:xfrm>
            <a:off x="1835696" y="3861048"/>
            <a:ext cx="0" cy="57606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8" name="TextBox 7"/>
          <p:cNvSpPr txBox="1"/>
          <p:nvPr/>
        </p:nvSpPr>
        <p:spPr>
          <a:xfrm>
            <a:off x="989232" y="4437112"/>
            <a:ext cx="1742786"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r>
              <a:rPr lang="en-US" dirty="0" smtClean="0"/>
              <a:t>Left side: Layers</a:t>
            </a:r>
            <a:endParaRPr lang="ar-SA" dirty="0"/>
          </a:p>
        </p:txBody>
      </p:sp>
      <p:sp>
        <p:nvSpPr>
          <p:cNvPr id="9" name="Rectangle 8"/>
          <p:cNvSpPr/>
          <p:nvPr/>
        </p:nvSpPr>
        <p:spPr>
          <a:xfrm>
            <a:off x="2987824" y="1988840"/>
            <a:ext cx="5832648" cy="18002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1" anchor="ctr"/>
          <a:lstStyle/>
          <a:p>
            <a:pPr algn="ctr"/>
            <a:endParaRPr lang="ar-SA"/>
          </a:p>
        </p:txBody>
      </p:sp>
      <p:cxnSp>
        <p:nvCxnSpPr>
          <p:cNvPr id="10" name="Straight Arrow Connector 9"/>
          <p:cNvCxnSpPr/>
          <p:nvPr/>
        </p:nvCxnSpPr>
        <p:spPr>
          <a:xfrm>
            <a:off x="5796136" y="3789040"/>
            <a:ext cx="0" cy="57606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1" name="TextBox 10"/>
          <p:cNvSpPr txBox="1"/>
          <p:nvPr/>
        </p:nvSpPr>
        <p:spPr>
          <a:xfrm>
            <a:off x="5601802" y="4499828"/>
            <a:ext cx="1130438"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r>
              <a:rPr lang="en-US" dirty="0" smtClean="0"/>
              <a:t>Right side</a:t>
            </a:r>
            <a:endParaRPr lang="ar-SA" dirty="0"/>
          </a:p>
        </p:txBody>
      </p:sp>
      <p:sp>
        <p:nvSpPr>
          <p:cNvPr id="12" name="TextBox 11"/>
          <p:cNvSpPr txBox="1"/>
          <p:nvPr/>
        </p:nvSpPr>
        <p:spPr>
          <a:xfrm>
            <a:off x="683568" y="3861048"/>
            <a:ext cx="974947" cy="369332"/>
          </a:xfrm>
          <a:prstGeom prst="rect">
            <a:avLst/>
          </a:prstGeom>
          <a:noFill/>
        </p:spPr>
        <p:txBody>
          <a:bodyPr wrap="none" rtlCol="1">
            <a:spAutoFit/>
          </a:bodyPr>
          <a:lstStyle/>
          <a:p>
            <a:r>
              <a:rPr lang="en-US" b="1" dirty="0" smtClean="0">
                <a:solidFill>
                  <a:schemeClr val="accent4"/>
                </a:solidFill>
              </a:rPr>
              <a:t>Figure 1</a:t>
            </a:r>
            <a:endParaRPr lang="ar-SA" b="1" dirty="0">
              <a:solidFill>
                <a:schemeClr val="accent4"/>
              </a:solidFill>
            </a:endParaRPr>
          </a:p>
        </p:txBody>
      </p:sp>
      <p:sp>
        <p:nvSpPr>
          <p:cNvPr id="14" name="Title 1"/>
          <p:cNvSpPr txBox="1">
            <a:spLocks/>
          </p:cNvSpPr>
          <p:nvPr/>
        </p:nvSpPr>
        <p:spPr>
          <a:xfrm>
            <a:off x="755576" y="404664"/>
            <a:ext cx="7906072" cy="97272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4.Timeline Panel</a:t>
            </a:r>
            <a:endParaRPr kumimoji="0" lang="ar-SA" sz="4000" b="0" i="0" u="none" strike="noStrike" kern="1200" cap="none" spc="0" normalizeH="0" baseline="0" noProof="0" dirty="0">
              <a:ln/>
              <a:solidFill>
                <a:schemeClr val="tx2"/>
              </a:solidFill>
              <a:effectLst/>
              <a:uLnTx/>
              <a:uFillTx/>
              <a:latin typeface="+mj-lt"/>
              <a:ea typeface="+mj-ea"/>
              <a:cs typeface="+mj-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4.Timeline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Left side</a:t>
            </a:r>
            <a:endParaRPr lang="ar-SA" i="1" dirty="0"/>
          </a:p>
        </p:txBody>
      </p:sp>
      <p:pic>
        <p:nvPicPr>
          <p:cNvPr id="2050" name="Picture 2"/>
          <p:cNvPicPr>
            <a:picLocks noChangeAspect="1" noChangeArrowheads="1"/>
          </p:cNvPicPr>
          <p:nvPr/>
        </p:nvPicPr>
        <p:blipFill>
          <a:blip r:embed="rId3" cstate="print"/>
          <a:srcRect l="4700" t="5532" r="82294" b="74781"/>
          <a:stretch>
            <a:fillRect/>
          </a:stretch>
        </p:blipFill>
        <p:spPr bwMode="auto">
          <a:xfrm>
            <a:off x="467544" y="1772816"/>
            <a:ext cx="4176464" cy="3554437"/>
          </a:xfrm>
          <a:prstGeom prst="rect">
            <a:avLst/>
          </a:prstGeom>
          <a:noFill/>
          <a:ln w="9525">
            <a:noFill/>
            <a:miter lim="800000"/>
            <a:headEnd/>
            <a:tailEnd/>
          </a:ln>
        </p:spPr>
      </p:pic>
      <p:grpSp>
        <p:nvGrpSpPr>
          <p:cNvPr id="3" name="Group 10"/>
          <p:cNvGrpSpPr/>
          <p:nvPr/>
        </p:nvGrpSpPr>
        <p:grpSpPr>
          <a:xfrm>
            <a:off x="3491880" y="1736888"/>
            <a:ext cx="2232000" cy="684000"/>
            <a:chOff x="3491880" y="2060848"/>
            <a:chExt cx="1800200" cy="360040"/>
          </a:xfrm>
        </p:grpSpPr>
        <p:cxnSp>
          <p:nvCxnSpPr>
            <p:cNvPr id="8" name="Straight Connector 7"/>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10" name="Straight Arrow Connector 9"/>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12" name="TextBox 11"/>
          <p:cNvSpPr txBox="1"/>
          <p:nvPr/>
        </p:nvSpPr>
        <p:spPr>
          <a:xfrm>
            <a:off x="5626303" y="1556792"/>
            <a:ext cx="1609993" cy="369332"/>
          </a:xfrm>
          <a:prstGeom prst="rect">
            <a:avLst/>
          </a:prstGeom>
          <a:noFill/>
        </p:spPr>
        <p:txBody>
          <a:bodyPr wrap="none" rtlCol="1">
            <a:spAutoFit/>
          </a:bodyPr>
          <a:lstStyle/>
          <a:p>
            <a:r>
              <a:rPr lang="en-US" dirty="0" smtClean="0"/>
              <a:t>Layer Visibility </a:t>
            </a:r>
            <a:endParaRPr lang="ar-SA" dirty="0"/>
          </a:p>
        </p:txBody>
      </p:sp>
      <p:grpSp>
        <p:nvGrpSpPr>
          <p:cNvPr id="4" name="Group 12"/>
          <p:cNvGrpSpPr/>
          <p:nvPr/>
        </p:nvGrpSpPr>
        <p:grpSpPr>
          <a:xfrm>
            <a:off x="3898111" y="1988840"/>
            <a:ext cx="1800200" cy="396000"/>
            <a:chOff x="3491880" y="2060848"/>
            <a:chExt cx="1800200" cy="360040"/>
          </a:xfrm>
        </p:grpSpPr>
        <p:cxnSp>
          <p:nvCxnSpPr>
            <p:cNvPr id="14" name="Straight Connector 13"/>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15" name="Straight Arrow Connector 14"/>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16" name="TextBox 15"/>
          <p:cNvSpPr txBox="1"/>
          <p:nvPr/>
        </p:nvSpPr>
        <p:spPr>
          <a:xfrm>
            <a:off x="5580112" y="1844824"/>
            <a:ext cx="1271503" cy="369332"/>
          </a:xfrm>
          <a:prstGeom prst="rect">
            <a:avLst/>
          </a:prstGeom>
          <a:noFill/>
        </p:spPr>
        <p:txBody>
          <a:bodyPr wrap="none" rtlCol="1">
            <a:spAutoFit/>
          </a:bodyPr>
          <a:lstStyle/>
          <a:p>
            <a:r>
              <a:rPr lang="en-US" dirty="0" smtClean="0"/>
              <a:t>Layer Lock </a:t>
            </a:r>
            <a:endParaRPr lang="ar-SA" dirty="0"/>
          </a:p>
        </p:txBody>
      </p:sp>
      <p:grpSp>
        <p:nvGrpSpPr>
          <p:cNvPr id="5" name="Group 16"/>
          <p:cNvGrpSpPr/>
          <p:nvPr/>
        </p:nvGrpSpPr>
        <p:grpSpPr>
          <a:xfrm>
            <a:off x="4426808" y="2240888"/>
            <a:ext cx="1260000" cy="180000"/>
            <a:chOff x="3491880" y="2060848"/>
            <a:chExt cx="1800200" cy="360040"/>
          </a:xfrm>
        </p:grpSpPr>
        <p:cxnSp>
          <p:nvCxnSpPr>
            <p:cNvPr id="18" name="Straight Connector 17"/>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19" name="Straight Arrow Connector 18"/>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20" name="TextBox 19"/>
          <p:cNvSpPr txBox="1"/>
          <p:nvPr/>
        </p:nvSpPr>
        <p:spPr>
          <a:xfrm>
            <a:off x="5574941" y="2123564"/>
            <a:ext cx="1517339" cy="369332"/>
          </a:xfrm>
          <a:prstGeom prst="rect">
            <a:avLst/>
          </a:prstGeom>
          <a:noFill/>
        </p:spPr>
        <p:txBody>
          <a:bodyPr wrap="none" rtlCol="1">
            <a:spAutoFit/>
          </a:bodyPr>
          <a:lstStyle/>
          <a:p>
            <a:r>
              <a:rPr lang="en-US" dirty="0" smtClean="0"/>
              <a:t>Layer Outline </a:t>
            </a:r>
            <a:endParaRPr lang="ar-SA" dirty="0"/>
          </a:p>
        </p:txBody>
      </p:sp>
      <p:grpSp>
        <p:nvGrpSpPr>
          <p:cNvPr id="6" name="Group 20"/>
          <p:cNvGrpSpPr/>
          <p:nvPr/>
        </p:nvGrpSpPr>
        <p:grpSpPr>
          <a:xfrm flipV="1">
            <a:off x="4283968" y="5157192"/>
            <a:ext cx="1368152" cy="396064"/>
            <a:chOff x="3491880" y="2060848"/>
            <a:chExt cx="1800200" cy="360040"/>
          </a:xfrm>
        </p:grpSpPr>
        <p:cxnSp>
          <p:nvCxnSpPr>
            <p:cNvPr id="22" name="Straight Connector 21"/>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23" name="Straight Arrow Connector 22"/>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24" name="TextBox 23"/>
          <p:cNvSpPr txBox="1"/>
          <p:nvPr/>
        </p:nvSpPr>
        <p:spPr>
          <a:xfrm>
            <a:off x="5624753" y="5363924"/>
            <a:ext cx="819455" cy="369332"/>
          </a:xfrm>
          <a:prstGeom prst="rect">
            <a:avLst/>
          </a:prstGeom>
          <a:noFill/>
        </p:spPr>
        <p:txBody>
          <a:bodyPr wrap="none" rtlCol="1">
            <a:spAutoFit/>
          </a:bodyPr>
          <a:lstStyle/>
          <a:p>
            <a:r>
              <a:rPr lang="en-US" dirty="0" smtClean="0"/>
              <a:t>Delete</a:t>
            </a:r>
            <a:endParaRPr lang="ar-SA" dirty="0"/>
          </a:p>
        </p:txBody>
      </p:sp>
      <p:grpSp>
        <p:nvGrpSpPr>
          <p:cNvPr id="7" name="Group 24"/>
          <p:cNvGrpSpPr/>
          <p:nvPr/>
        </p:nvGrpSpPr>
        <p:grpSpPr>
          <a:xfrm flipV="1">
            <a:off x="1763688" y="5157192"/>
            <a:ext cx="3852000" cy="648000"/>
            <a:chOff x="3491880" y="2060848"/>
            <a:chExt cx="1800200" cy="360040"/>
          </a:xfrm>
        </p:grpSpPr>
        <p:cxnSp>
          <p:nvCxnSpPr>
            <p:cNvPr id="26" name="Straight Connector 25"/>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27" name="Straight Arrow Connector 26"/>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28" name="TextBox 27"/>
          <p:cNvSpPr txBox="1"/>
          <p:nvPr/>
        </p:nvSpPr>
        <p:spPr>
          <a:xfrm>
            <a:off x="5580112" y="5589240"/>
            <a:ext cx="1856598" cy="369332"/>
          </a:xfrm>
          <a:prstGeom prst="rect">
            <a:avLst/>
          </a:prstGeom>
          <a:noFill/>
        </p:spPr>
        <p:txBody>
          <a:bodyPr wrap="none" rtlCol="1">
            <a:spAutoFit/>
          </a:bodyPr>
          <a:lstStyle/>
          <a:p>
            <a:r>
              <a:rPr lang="en-US" dirty="0" smtClean="0"/>
              <a:t>Insert layer folder</a:t>
            </a:r>
            <a:endParaRPr lang="ar-SA" dirty="0"/>
          </a:p>
        </p:txBody>
      </p:sp>
      <p:grpSp>
        <p:nvGrpSpPr>
          <p:cNvPr id="9" name="Group 28"/>
          <p:cNvGrpSpPr/>
          <p:nvPr/>
        </p:nvGrpSpPr>
        <p:grpSpPr>
          <a:xfrm flipV="1">
            <a:off x="1259632" y="5157192"/>
            <a:ext cx="4356000" cy="900000"/>
            <a:chOff x="3491880" y="2060848"/>
            <a:chExt cx="1800200" cy="360040"/>
          </a:xfrm>
        </p:grpSpPr>
        <p:cxnSp>
          <p:nvCxnSpPr>
            <p:cNvPr id="30" name="Straight Connector 29"/>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31" name="Straight Arrow Connector 30"/>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32" name="TextBox 31"/>
          <p:cNvSpPr txBox="1"/>
          <p:nvPr/>
        </p:nvSpPr>
        <p:spPr>
          <a:xfrm>
            <a:off x="5604635" y="5867980"/>
            <a:ext cx="1919693" cy="369332"/>
          </a:xfrm>
          <a:prstGeom prst="rect">
            <a:avLst/>
          </a:prstGeom>
          <a:noFill/>
        </p:spPr>
        <p:txBody>
          <a:bodyPr wrap="none" rtlCol="1">
            <a:spAutoFit/>
          </a:bodyPr>
          <a:lstStyle/>
          <a:p>
            <a:r>
              <a:rPr lang="en-US" dirty="0" smtClean="0"/>
              <a:t>Add motion Guide</a:t>
            </a:r>
            <a:endParaRPr lang="ar-SA" dirty="0"/>
          </a:p>
        </p:txBody>
      </p:sp>
      <p:grpSp>
        <p:nvGrpSpPr>
          <p:cNvPr id="11" name="Group 32"/>
          <p:cNvGrpSpPr/>
          <p:nvPr/>
        </p:nvGrpSpPr>
        <p:grpSpPr>
          <a:xfrm flipV="1">
            <a:off x="843194" y="5157192"/>
            <a:ext cx="4788000" cy="1152000"/>
            <a:chOff x="3491880" y="2060848"/>
            <a:chExt cx="1800200" cy="360040"/>
          </a:xfrm>
        </p:grpSpPr>
        <p:cxnSp>
          <p:nvCxnSpPr>
            <p:cNvPr id="34" name="Straight Connector 33"/>
            <p:cNvCxnSpPr/>
            <p:nvPr/>
          </p:nvCxnSpPr>
          <p:spPr>
            <a:xfrm flipV="1">
              <a:off x="3491880" y="2060848"/>
              <a:ext cx="0" cy="36004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35" name="Straight Arrow Connector 34"/>
            <p:cNvCxnSpPr/>
            <p:nvPr/>
          </p:nvCxnSpPr>
          <p:spPr>
            <a:xfrm>
              <a:off x="3491880" y="2060848"/>
              <a:ext cx="1800200" cy="0"/>
            </a:xfrm>
            <a:prstGeom prst="straightConnector1">
              <a:avLst/>
            </a:prstGeom>
            <a:ln w="38100">
              <a:tailEnd type="arrow"/>
            </a:ln>
          </p:spPr>
          <p:style>
            <a:lnRef idx="1">
              <a:schemeClr val="accent3"/>
            </a:lnRef>
            <a:fillRef idx="0">
              <a:schemeClr val="accent3"/>
            </a:fillRef>
            <a:effectRef idx="0">
              <a:schemeClr val="accent3"/>
            </a:effectRef>
            <a:fontRef idx="minor">
              <a:schemeClr val="tx1"/>
            </a:fontRef>
          </p:style>
        </p:cxnSp>
      </p:grpSp>
      <p:sp>
        <p:nvSpPr>
          <p:cNvPr id="36" name="TextBox 35"/>
          <p:cNvSpPr txBox="1"/>
          <p:nvPr/>
        </p:nvSpPr>
        <p:spPr>
          <a:xfrm>
            <a:off x="5580112" y="6084004"/>
            <a:ext cx="1290738" cy="369332"/>
          </a:xfrm>
          <a:prstGeom prst="rect">
            <a:avLst/>
          </a:prstGeom>
          <a:noFill/>
        </p:spPr>
        <p:txBody>
          <a:bodyPr wrap="none" rtlCol="1">
            <a:spAutoFit/>
          </a:bodyPr>
          <a:lstStyle/>
          <a:p>
            <a:r>
              <a:rPr lang="en-US" dirty="0" smtClean="0"/>
              <a:t>Insert layer </a:t>
            </a:r>
            <a:endParaRPr lang="ar-SA" dirty="0"/>
          </a:p>
        </p:txBody>
      </p:sp>
      <p:sp>
        <p:nvSpPr>
          <p:cNvPr id="37" name="TextBox 36"/>
          <p:cNvSpPr txBox="1"/>
          <p:nvPr/>
        </p:nvSpPr>
        <p:spPr>
          <a:xfrm>
            <a:off x="467544" y="1412776"/>
            <a:ext cx="974947" cy="369332"/>
          </a:xfrm>
          <a:prstGeom prst="rect">
            <a:avLst/>
          </a:prstGeom>
          <a:noFill/>
        </p:spPr>
        <p:txBody>
          <a:bodyPr wrap="none" rtlCol="1">
            <a:spAutoFit/>
          </a:bodyPr>
          <a:lstStyle/>
          <a:p>
            <a:r>
              <a:rPr lang="en-US" b="1" dirty="0" smtClean="0">
                <a:solidFill>
                  <a:schemeClr val="accent4"/>
                </a:solidFill>
              </a:rPr>
              <a:t>Figure 2</a:t>
            </a:r>
            <a:endParaRPr lang="ar-SA" b="1" dirty="0">
              <a:solidFill>
                <a:schemeClr val="accent4"/>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r>
              <a:rPr lang="en-US" dirty="0" smtClean="0"/>
              <a:t>Type of layers</a:t>
            </a:r>
          </a:p>
          <a:p>
            <a:pPr lvl="1" algn="l" rtl="0"/>
            <a:r>
              <a:rPr lang="en-US" i="1" dirty="0" smtClean="0">
                <a:solidFill>
                  <a:schemeClr val="accent5">
                    <a:lumMod val="50000"/>
                  </a:schemeClr>
                </a:solidFill>
              </a:rPr>
              <a:t>Guide</a:t>
            </a:r>
          </a:p>
          <a:p>
            <a:pPr lvl="1" algn="l" rtl="0"/>
            <a:r>
              <a:rPr lang="en-US" i="1" dirty="0" smtClean="0">
                <a:solidFill>
                  <a:schemeClr val="accent5">
                    <a:lumMod val="50000"/>
                  </a:schemeClr>
                </a:solidFill>
              </a:rPr>
              <a:t>Motion Guide</a:t>
            </a:r>
          </a:p>
          <a:p>
            <a:pPr lvl="1" algn="l" rtl="0"/>
            <a:r>
              <a:rPr lang="en-US" i="1" dirty="0" smtClean="0">
                <a:solidFill>
                  <a:schemeClr val="accent5">
                    <a:lumMod val="50000"/>
                  </a:schemeClr>
                </a:solidFill>
              </a:rPr>
              <a:t>Normal</a:t>
            </a:r>
            <a:endParaRPr lang="ar-SA" i="1" dirty="0">
              <a:solidFill>
                <a:schemeClr val="accent5">
                  <a:lumMod val="50000"/>
                </a:schemeClr>
              </a:solidFill>
            </a:endParaRPr>
          </a:p>
        </p:txBody>
      </p:sp>
      <p:sp>
        <p:nvSpPr>
          <p:cNvPr id="4" name="Title 1"/>
          <p:cNvSpPr>
            <a:spLocks noGrp="1"/>
          </p:cNvSpPr>
          <p:nvPr>
            <p:ph type="title"/>
          </p:nvPr>
        </p:nvSpPr>
        <p:spPr>
          <a:xfrm>
            <a:off x="899592" y="512064"/>
            <a:ext cx="7772400" cy="914400"/>
          </a:xfrm>
        </p:spPr>
        <p:txBody>
          <a:bodyPr/>
          <a:lstStyle/>
          <a:p>
            <a:r>
              <a:rPr lang="en-US" b="1" spc="0" dirty="0" smtClean="0">
                <a:ln/>
                <a:solidFill>
                  <a:schemeClr val="accent3"/>
                </a:solidFill>
                <a:effectLst>
                  <a:reflection blurRad="6350" stA="55000" endA="300" endPos="45500" dir="5400000" sy="-100000" algn="bl" rotWithShape="0"/>
                </a:effectLst>
              </a:rPr>
              <a:t>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Left side</a:t>
            </a:r>
            <a:endParaRPr lang="ar-SA" i="1" dirty="0"/>
          </a:p>
        </p:txBody>
      </p:sp>
      <p:pic>
        <p:nvPicPr>
          <p:cNvPr id="1026" name="Picture 2"/>
          <p:cNvPicPr>
            <a:picLocks noChangeAspect="1" noChangeArrowheads="1"/>
          </p:cNvPicPr>
          <p:nvPr/>
        </p:nvPicPr>
        <p:blipFill>
          <a:blip r:embed="rId3" cstate="print"/>
          <a:srcRect l="5254" t="9469" r="81464" b="73797"/>
          <a:stretch>
            <a:fillRect/>
          </a:stretch>
        </p:blipFill>
        <p:spPr bwMode="auto">
          <a:xfrm>
            <a:off x="5436096" y="1916832"/>
            <a:ext cx="3151409" cy="2232248"/>
          </a:xfrm>
          <a:prstGeom prst="rect">
            <a:avLst/>
          </a:prstGeom>
          <a:noFill/>
          <a:ln w="9525">
            <a:noFill/>
            <a:miter lim="800000"/>
            <a:headEnd/>
            <a:tailEnd/>
          </a:ln>
        </p:spPr>
      </p:pic>
      <p:cxnSp>
        <p:nvCxnSpPr>
          <p:cNvPr id="6" name="Straight Arrow Connector 5"/>
          <p:cNvCxnSpPr/>
          <p:nvPr/>
        </p:nvCxnSpPr>
        <p:spPr>
          <a:xfrm flipV="1">
            <a:off x="2843808" y="2492896"/>
            <a:ext cx="2520280"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563888" y="2852936"/>
            <a:ext cx="1728192"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915816" y="3212976"/>
            <a:ext cx="2448272"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36096" y="4149080"/>
            <a:ext cx="974947" cy="369332"/>
          </a:xfrm>
          <a:prstGeom prst="rect">
            <a:avLst/>
          </a:prstGeom>
          <a:noFill/>
        </p:spPr>
        <p:txBody>
          <a:bodyPr wrap="none" rtlCol="1">
            <a:spAutoFit/>
          </a:bodyPr>
          <a:lstStyle/>
          <a:p>
            <a:r>
              <a:rPr lang="en-US" b="1" dirty="0" smtClean="0">
                <a:solidFill>
                  <a:schemeClr val="accent4"/>
                </a:solidFill>
              </a:rPr>
              <a:t>Figure 3</a:t>
            </a:r>
            <a:endParaRPr lang="ar-SA" b="1" dirty="0">
              <a:solidFill>
                <a:schemeClr val="accent4"/>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Guide Layer</a:t>
            </a:r>
            <a:endParaRPr lang="ar-SA" dirty="0"/>
          </a:p>
        </p:txBody>
      </p:sp>
      <p:sp>
        <p:nvSpPr>
          <p:cNvPr id="3" name="Content Placeholder 2"/>
          <p:cNvSpPr>
            <a:spLocks noGrp="1"/>
          </p:cNvSpPr>
          <p:nvPr>
            <p:ph idx="1"/>
          </p:nvPr>
        </p:nvSpPr>
        <p:spPr/>
        <p:txBody>
          <a:bodyPr>
            <a:normAutofit/>
          </a:bodyPr>
          <a:lstStyle/>
          <a:p>
            <a:pPr algn="l" rtl="0"/>
            <a:r>
              <a:rPr lang="en-US" i="1" dirty="0" smtClean="0">
                <a:solidFill>
                  <a:schemeClr val="accent2"/>
                </a:solidFill>
              </a:rPr>
              <a:t>What is Guide Layer?</a:t>
            </a:r>
          </a:p>
          <a:p>
            <a:pPr lvl="1" algn="l" rtl="0"/>
            <a:r>
              <a:rPr lang="en-US" dirty="0" smtClean="0"/>
              <a:t>Helps in aligning objects when drawing; create guide layers and align objects on other layers to the objects you create on the guide layers.</a:t>
            </a:r>
          </a:p>
          <a:p>
            <a:pPr lvl="1" algn="l" rtl="0"/>
            <a:r>
              <a:rPr lang="en-US" dirty="0" smtClean="0"/>
              <a:t>Guide layers are not exported and do not appear in a published </a:t>
            </a:r>
            <a:r>
              <a:rPr lang="en-US" dirty="0" smtClean="0">
                <a:solidFill>
                  <a:schemeClr val="accent2"/>
                </a:solidFill>
              </a:rPr>
              <a:t>SWF</a:t>
            </a:r>
            <a:r>
              <a:rPr lang="en-US" dirty="0" smtClean="0"/>
              <a:t> file. </a:t>
            </a:r>
          </a:p>
          <a:p>
            <a:pPr lvl="1" algn="l" rtl="0"/>
            <a:r>
              <a:rPr lang="en-US" dirty="0" smtClean="0"/>
              <a:t>Any layer can be a guide layer. </a:t>
            </a:r>
          </a:p>
          <a:p>
            <a:pPr lvl="1" algn="l" rtl="0"/>
            <a:r>
              <a:rPr lang="en-US" dirty="0" smtClean="0"/>
              <a:t>Guide layers are indicated by a guide icon to the left of the layer name (        )</a:t>
            </a:r>
          </a:p>
          <a:p>
            <a:pPr algn="l" rtl="0"/>
            <a:endParaRPr lang="ar-SA" dirty="0"/>
          </a:p>
        </p:txBody>
      </p:sp>
      <p:pic>
        <p:nvPicPr>
          <p:cNvPr id="4" name="Picture 2"/>
          <p:cNvPicPr>
            <a:picLocks noChangeAspect="1" noChangeArrowheads="1"/>
          </p:cNvPicPr>
          <p:nvPr/>
        </p:nvPicPr>
        <p:blipFill>
          <a:blip r:embed="rId3" cstate="print"/>
          <a:srcRect l="6904" t="12601" r="91775" b="85540"/>
          <a:stretch>
            <a:fillRect/>
          </a:stretch>
        </p:blipFill>
        <p:spPr bwMode="auto">
          <a:xfrm>
            <a:off x="4788024" y="5358214"/>
            <a:ext cx="473737" cy="375042"/>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Guide Layer</a:t>
            </a:r>
            <a:endParaRPr lang="ar-SA" dirty="0"/>
          </a:p>
        </p:txBody>
      </p:sp>
      <p:sp>
        <p:nvSpPr>
          <p:cNvPr id="3" name="Content Placeholder 2"/>
          <p:cNvSpPr>
            <a:spLocks noGrp="1"/>
          </p:cNvSpPr>
          <p:nvPr>
            <p:ph idx="1"/>
          </p:nvPr>
        </p:nvSpPr>
        <p:spPr/>
        <p:txBody>
          <a:bodyPr>
            <a:normAutofit/>
          </a:bodyPr>
          <a:lstStyle/>
          <a:p>
            <a:pPr algn="l" rtl="0"/>
            <a:r>
              <a:rPr lang="en-US" i="1" dirty="0" smtClean="0">
                <a:solidFill>
                  <a:schemeClr val="accent2"/>
                </a:solidFill>
              </a:rPr>
              <a:t>How to create a Guide Layer?</a:t>
            </a:r>
          </a:p>
          <a:p>
            <a:pPr lvl="1" algn="l" rtl="0"/>
            <a:r>
              <a:rPr lang="en-US" dirty="0" smtClean="0"/>
              <a:t>Select the layer and Right-click </a:t>
            </a:r>
            <a:r>
              <a:rPr lang="en-US" dirty="0" smtClean="0">
                <a:sym typeface="Wingdings" pitchFamily="2" charset="2"/>
              </a:rPr>
              <a:t></a:t>
            </a:r>
            <a:r>
              <a:rPr lang="en-US" dirty="0" smtClean="0"/>
              <a:t> Guide from the context menu. </a:t>
            </a:r>
          </a:p>
          <a:p>
            <a:pPr lvl="1" algn="l" rtl="0"/>
            <a:r>
              <a:rPr lang="en-US" dirty="0" smtClean="0"/>
              <a:t>To change the layer back to a normal layer, Right-click </a:t>
            </a:r>
            <a:r>
              <a:rPr lang="en-US" dirty="0" smtClean="0">
                <a:sym typeface="Wingdings" pitchFamily="2" charset="2"/>
              </a:rPr>
              <a:t></a:t>
            </a:r>
            <a:r>
              <a:rPr lang="en-US" dirty="0" smtClean="0"/>
              <a:t> select Guide again.</a:t>
            </a:r>
          </a:p>
          <a:p>
            <a:pPr algn="l" rtl="0"/>
            <a:endParaRPr lang="ar-SA"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978080" cy="914400"/>
          </a:xfrm>
        </p:spPr>
        <p:txBody>
          <a:bodyPr/>
          <a:lstStyle/>
          <a:p>
            <a:r>
              <a:rPr lang="en-US" b="1" spc="0" dirty="0" smtClean="0">
                <a:ln/>
                <a:solidFill>
                  <a:schemeClr val="accent3"/>
                </a:solidFill>
                <a:effectLst>
                  <a:reflection blurRad="6350" stA="55000" endA="300" endPos="45500" dir="5400000" sy="-100000" algn="bl" rotWithShape="0"/>
                </a:effectLst>
              </a:rPr>
              <a:t>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Motion Guide Layer</a:t>
            </a:r>
            <a:endParaRPr lang="ar-SA" dirty="0"/>
          </a:p>
        </p:txBody>
      </p:sp>
      <p:sp>
        <p:nvSpPr>
          <p:cNvPr id="3" name="Content Placeholder 2"/>
          <p:cNvSpPr>
            <a:spLocks noGrp="1"/>
          </p:cNvSpPr>
          <p:nvPr>
            <p:ph idx="1"/>
          </p:nvPr>
        </p:nvSpPr>
        <p:spPr/>
        <p:txBody>
          <a:bodyPr>
            <a:normAutofit/>
          </a:bodyPr>
          <a:lstStyle/>
          <a:p>
            <a:pPr algn="l" rtl="0"/>
            <a:r>
              <a:rPr lang="en-US" i="1" dirty="0" smtClean="0">
                <a:solidFill>
                  <a:schemeClr val="accent2"/>
                </a:solidFill>
              </a:rPr>
              <a:t>What is Motion Guide Layer?</a:t>
            </a:r>
            <a:endParaRPr lang="en-US" dirty="0" smtClean="0"/>
          </a:p>
          <a:p>
            <a:pPr lvl="1" algn="l" rtl="0"/>
            <a:r>
              <a:rPr lang="en-US" dirty="0" smtClean="0"/>
              <a:t>Controls the movement of objects in a </a:t>
            </a:r>
            <a:r>
              <a:rPr lang="en-US" b="1" dirty="0" smtClean="0"/>
              <a:t>Motion </a:t>
            </a:r>
            <a:r>
              <a:rPr lang="en-US" b="1" dirty="0" err="1" smtClean="0"/>
              <a:t>tween</a:t>
            </a:r>
            <a:r>
              <a:rPr lang="en-US" dirty="0" smtClean="0"/>
              <a:t> animation</a:t>
            </a:r>
          </a:p>
          <a:p>
            <a:pPr algn="l" rtl="0"/>
            <a:r>
              <a:rPr lang="en-US" i="1" dirty="0" smtClean="0">
                <a:solidFill>
                  <a:schemeClr val="accent2"/>
                </a:solidFill>
              </a:rPr>
              <a:t>How to create a Motion Guide Layer?</a:t>
            </a:r>
          </a:p>
          <a:p>
            <a:pPr lvl="1" algn="l" rtl="0"/>
            <a:r>
              <a:rPr lang="en-US" dirty="0" smtClean="0"/>
              <a:t>Click on the </a:t>
            </a:r>
          </a:p>
          <a:p>
            <a:pPr algn="l" rtl="0"/>
            <a:endParaRPr lang="ar-SA" dirty="0"/>
          </a:p>
        </p:txBody>
      </p:sp>
      <p:pic>
        <p:nvPicPr>
          <p:cNvPr id="4" name="Picture 2"/>
          <p:cNvPicPr>
            <a:picLocks noChangeAspect="1" noChangeArrowheads="1"/>
          </p:cNvPicPr>
          <p:nvPr/>
        </p:nvPicPr>
        <p:blipFill>
          <a:blip r:embed="rId3" cstate="print"/>
          <a:srcRect l="7105" t="23850" r="91278" b="73797"/>
          <a:stretch>
            <a:fillRect/>
          </a:stretch>
        </p:blipFill>
        <p:spPr bwMode="auto">
          <a:xfrm>
            <a:off x="3347864" y="3717032"/>
            <a:ext cx="792088" cy="648072"/>
          </a:xfrm>
          <a:prstGeom prst="rect">
            <a:avLst/>
          </a:prstGeom>
          <a:noFill/>
          <a:ln w="9525">
            <a:noFill/>
            <a:miter lim="800000"/>
            <a:headEnd/>
            <a:tailEnd/>
          </a:ln>
        </p:spPr>
      </p:pic>
      <p:sp>
        <p:nvSpPr>
          <p:cNvPr id="5" name="TextBox 4"/>
          <p:cNvSpPr txBox="1"/>
          <p:nvPr/>
        </p:nvSpPr>
        <p:spPr>
          <a:xfrm>
            <a:off x="467544" y="4509120"/>
            <a:ext cx="8496944" cy="193899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1">
            <a:spAutoFit/>
          </a:bodyPr>
          <a:lstStyle/>
          <a:p>
            <a:pPr algn="l"/>
            <a:r>
              <a:rPr lang="en-US" sz="2400" dirty="0" smtClean="0"/>
              <a:t>Note: the created motion </a:t>
            </a:r>
            <a:br>
              <a:rPr lang="en-US" sz="2400" dirty="0" smtClean="0"/>
            </a:br>
            <a:r>
              <a:rPr lang="en-US" sz="2400" dirty="0" smtClean="0"/>
              <a:t>Guide layer will guide a selected layer ( an usually appears above that layer).</a:t>
            </a:r>
          </a:p>
          <a:p>
            <a:pPr algn="l"/>
            <a:r>
              <a:rPr lang="ar-SA" sz="2400" dirty="0" smtClean="0">
                <a:solidFill>
                  <a:schemeClr val="accent4"/>
                </a:solidFill>
              </a:rPr>
              <a:t> </a:t>
            </a:r>
            <a:r>
              <a:rPr lang="en-US" sz="2400" dirty="0" smtClean="0">
                <a:solidFill>
                  <a:schemeClr val="accent4"/>
                </a:solidFill>
              </a:rPr>
              <a:t>How to make it guide another layer or several layers? (</a:t>
            </a:r>
            <a:r>
              <a:rPr lang="en-US" sz="2400" i="1" u="sng" dirty="0" smtClean="0">
                <a:solidFill>
                  <a:schemeClr val="accent2"/>
                </a:solidFill>
              </a:rPr>
              <a:t>Hint: Drag-drop</a:t>
            </a:r>
            <a:r>
              <a:rPr lang="en-US" sz="2400" dirty="0" smtClean="0">
                <a:solidFill>
                  <a:schemeClr val="accent4"/>
                </a:solidFill>
              </a:rPr>
              <a:t>)</a:t>
            </a:r>
            <a:endParaRPr lang="ar-SA" sz="2400" dirty="0">
              <a:solidFill>
                <a:schemeClr val="accent4"/>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978080" cy="914400"/>
          </a:xfrm>
        </p:spPr>
        <p:txBody>
          <a:bodyPr/>
          <a:lstStyle/>
          <a:p>
            <a:r>
              <a:rPr lang="en-US" b="1" spc="0" dirty="0" smtClean="0">
                <a:ln/>
                <a:solidFill>
                  <a:schemeClr val="accent3"/>
                </a:solidFill>
                <a:effectLst>
                  <a:reflection blurRad="6350" stA="55000" endA="300" endPos="45500" dir="5400000" sy="-100000" algn="bl" rotWithShape="0"/>
                </a:effectLst>
              </a:rPr>
              <a:t>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Normal Layer</a:t>
            </a:r>
            <a:endParaRPr lang="ar-SA" dirty="0"/>
          </a:p>
        </p:txBody>
      </p:sp>
      <p:sp>
        <p:nvSpPr>
          <p:cNvPr id="3" name="Content Placeholder 2"/>
          <p:cNvSpPr>
            <a:spLocks noGrp="1"/>
          </p:cNvSpPr>
          <p:nvPr>
            <p:ph idx="1"/>
          </p:nvPr>
        </p:nvSpPr>
        <p:spPr/>
        <p:txBody>
          <a:bodyPr>
            <a:normAutofit/>
          </a:bodyPr>
          <a:lstStyle/>
          <a:p>
            <a:pPr algn="l" rtl="0"/>
            <a:r>
              <a:rPr lang="en-US" i="1" dirty="0" smtClean="0">
                <a:solidFill>
                  <a:schemeClr val="accent2"/>
                </a:solidFill>
              </a:rPr>
              <a:t>What is Normal Layer?</a:t>
            </a:r>
            <a:endParaRPr lang="en-US" dirty="0" smtClean="0"/>
          </a:p>
          <a:p>
            <a:pPr lvl="1" algn="l" rtl="0"/>
            <a:r>
              <a:rPr lang="en-US" dirty="0" smtClean="0"/>
              <a:t>A layer contains objects, drawings, texts, bitmap images..etc</a:t>
            </a:r>
          </a:p>
          <a:p>
            <a:pPr algn="l" rtl="0"/>
            <a:r>
              <a:rPr lang="en-US" i="1" dirty="0" smtClean="0">
                <a:solidFill>
                  <a:schemeClr val="accent2"/>
                </a:solidFill>
              </a:rPr>
              <a:t>How to create &amp; manage a Normal layer</a:t>
            </a:r>
          </a:p>
          <a:p>
            <a:pPr lvl="1" algn="l" rtl="0"/>
            <a:r>
              <a:rPr lang="en-US" dirty="0" smtClean="0"/>
              <a:t>From the layer panel as seen in </a:t>
            </a:r>
            <a:r>
              <a:rPr lang="en-US" b="1" dirty="0" smtClean="0"/>
              <a:t>figure 2</a:t>
            </a:r>
            <a:endParaRPr lang="ar-SA"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Panel: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Right side</a:t>
            </a:r>
            <a:endParaRPr lang="ar-SA" dirty="0"/>
          </a:p>
        </p:txBody>
      </p:sp>
      <p:pic>
        <p:nvPicPr>
          <p:cNvPr id="3074" name="Picture 2"/>
          <p:cNvPicPr>
            <a:picLocks noChangeAspect="1" noChangeArrowheads="1"/>
          </p:cNvPicPr>
          <p:nvPr/>
        </p:nvPicPr>
        <p:blipFill>
          <a:blip r:embed="rId3" cstate="print"/>
          <a:srcRect l="5254" t="6516" r="48258" b="73797"/>
          <a:stretch>
            <a:fillRect/>
          </a:stretch>
        </p:blipFill>
        <p:spPr bwMode="auto">
          <a:xfrm>
            <a:off x="683567" y="1772816"/>
            <a:ext cx="8165707" cy="1944216"/>
          </a:xfrm>
          <a:prstGeom prst="rect">
            <a:avLst/>
          </a:prstGeom>
          <a:noFill/>
          <a:ln w="9525">
            <a:noFill/>
            <a:miter lim="800000"/>
            <a:headEnd/>
            <a:tailEnd/>
          </a:ln>
        </p:spPr>
      </p:pic>
      <p:sp>
        <p:nvSpPr>
          <p:cNvPr id="5" name="Rectangle 4"/>
          <p:cNvSpPr/>
          <p:nvPr/>
        </p:nvSpPr>
        <p:spPr>
          <a:xfrm>
            <a:off x="683568" y="1988840"/>
            <a:ext cx="2304256" cy="18002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1" anchor="ctr"/>
          <a:lstStyle/>
          <a:p>
            <a:pPr algn="ctr"/>
            <a:endParaRPr lang="ar-SA"/>
          </a:p>
        </p:txBody>
      </p:sp>
      <p:cxnSp>
        <p:nvCxnSpPr>
          <p:cNvPr id="7" name="Straight Arrow Connector 6"/>
          <p:cNvCxnSpPr/>
          <p:nvPr/>
        </p:nvCxnSpPr>
        <p:spPr>
          <a:xfrm>
            <a:off x="1835696" y="3861048"/>
            <a:ext cx="0" cy="57606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8" name="TextBox 7"/>
          <p:cNvSpPr txBox="1"/>
          <p:nvPr/>
        </p:nvSpPr>
        <p:spPr>
          <a:xfrm>
            <a:off x="989232" y="4437112"/>
            <a:ext cx="1742786"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r>
              <a:rPr lang="en-US" dirty="0" smtClean="0"/>
              <a:t>Left side: Layers</a:t>
            </a:r>
            <a:endParaRPr lang="ar-SA" dirty="0"/>
          </a:p>
        </p:txBody>
      </p:sp>
      <p:sp>
        <p:nvSpPr>
          <p:cNvPr id="9" name="Rectangle 8"/>
          <p:cNvSpPr/>
          <p:nvPr/>
        </p:nvSpPr>
        <p:spPr>
          <a:xfrm>
            <a:off x="2987824" y="1988840"/>
            <a:ext cx="5832648" cy="180020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1" anchor="ctr"/>
          <a:lstStyle/>
          <a:p>
            <a:pPr algn="ctr"/>
            <a:endParaRPr lang="ar-SA"/>
          </a:p>
        </p:txBody>
      </p:sp>
      <p:cxnSp>
        <p:nvCxnSpPr>
          <p:cNvPr id="10" name="Straight Arrow Connector 9"/>
          <p:cNvCxnSpPr/>
          <p:nvPr/>
        </p:nvCxnSpPr>
        <p:spPr>
          <a:xfrm>
            <a:off x="5796136" y="3789040"/>
            <a:ext cx="0" cy="57606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1" name="TextBox 10"/>
          <p:cNvSpPr txBox="1"/>
          <p:nvPr/>
        </p:nvSpPr>
        <p:spPr>
          <a:xfrm>
            <a:off x="5601802" y="4499828"/>
            <a:ext cx="1130438"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r>
              <a:rPr lang="en-US" dirty="0" smtClean="0"/>
              <a:t>Right side</a:t>
            </a:r>
            <a:endParaRPr lang="ar-S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spc="0" dirty="0" smtClean="0">
                <a:ln/>
                <a:solidFill>
                  <a:schemeClr val="accent3"/>
                </a:solidFill>
              </a:rPr>
              <a:t>    Adobe Flash Player</a:t>
            </a:r>
            <a:endParaRPr lang="ar-SA" b="1" spc="0" dirty="0">
              <a:ln/>
              <a:solidFill>
                <a:schemeClr val="accent3"/>
              </a:solidFill>
            </a:endParaRPr>
          </a:p>
        </p:txBody>
      </p:sp>
      <p:sp>
        <p:nvSpPr>
          <p:cNvPr id="3" name="Content Placeholder 2"/>
          <p:cNvSpPr>
            <a:spLocks noGrp="1"/>
          </p:cNvSpPr>
          <p:nvPr>
            <p:ph idx="1"/>
          </p:nvPr>
        </p:nvSpPr>
        <p:spPr/>
        <p:txBody>
          <a:bodyPr/>
          <a:lstStyle/>
          <a:p>
            <a:pPr algn="l" rtl="0"/>
            <a:r>
              <a:rPr lang="en-US" dirty="0" smtClean="0"/>
              <a:t>The </a:t>
            </a:r>
            <a:r>
              <a:rPr lang="en-US" b="1" dirty="0" smtClean="0"/>
              <a:t>Adobe Flash Player</a:t>
            </a:r>
            <a:r>
              <a:rPr lang="en-US" dirty="0" smtClean="0"/>
              <a:t> is software for viewing multimedia, Rich Internet Applications and streaming video and audio, on a computer web browser or on supported mobile devices. </a:t>
            </a:r>
          </a:p>
          <a:p>
            <a:pPr algn="l" rtl="0"/>
            <a:r>
              <a:rPr lang="en-US" dirty="0" smtClean="0"/>
              <a:t>Flash Player runs </a:t>
            </a:r>
            <a:r>
              <a:rPr lang="en-US" i="1" dirty="0" smtClean="0">
                <a:solidFill>
                  <a:schemeClr val="accent4">
                    <a:lumMod val="75000"/>
                  </a:schemeClr>
                </a:solidFill>
              </a:rPr>
              <a:t>SWF</a:t>
            </a:r>
            <a:r>
              <a:rPr lang="en-US" dirty="0" smtClean="0"/>
              <a:t>  (see Table 1) files that can be created by the </a:t>
            </a:r>
            <a:r>
              <a:rPr lang="en-US" u="sng" dirty="0" smtClean="0"/>
              <a:t>Adobe Flash</a:t>
            </a:r>
            <a:endParaRPr lang="ar-SA" dirty="0"/>
          </a:p>
        </p:txBody>
      </p:sp>
      <p:pic>
        <p:nvPicPr>
          <p:cNvPr id="4098" name="Picture 2" descr="Adobe Flash Player Icon"/>
          <p:cNvPicPr>
            <a:picLocks noChangeAspect="1" noChangeArrowheads="1"/>
          </p:cNvPicPr>
          <p:nvPr/>
        </p:nvPicPr>
        <p:blipFill>
          <a:blip r:embed="rId3" cstate="print"/>
          <a:srcRect/>
          <a:stretch>
            <a:fillRect/>
          </a:stretch>
        </p:blipFill>
        <p:spPr bwMode="auto">
          <a:xfrm>
            <a:off x="971600" y="476672"/>
            <a:ext cx="1008112" cy="1008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17429" t="5532" r="49918" b="74781"/>
          <a:stretch>
            <a:fillRect/>
          </a:stretch>
        </p:blipFill>
        <p:spPr bwMode="auto">
          <a:xfrm>
            <a:off x="1043608" y="3751205"/>
            <a:ext cx="6696744" cy="2270083"/>
          </a:xfrm>
          <a:prstGeom prst="rect">
            <a:avLst/>
          </a:prstGeom>
          <a:noFill/>
          <a:ln w="9525">
            <a:noFill/>
            <a:miter lim="800000"/>
            <a:headEnd/>
            <a:tailEnd/>
          </a:ln>
        </p:spPr>
      </p:pic>
      <p:sp>
        <p:nvSpPr>
          <p:cNvPr id="2" name="Title 1"/>
          <p:cNvSpPr>
            <a:spLocks noGrp="1"/>
          </p:cNvSpPr>
          <p:nvPr>
            <p:ph type="title"/>
          </p:nvPr>
        </p:nvSpPr>
        <p:spPr/>
        <p:txBody>
          <a:bodyPr/>
          <a:lstStyle/>
          <a:p>
            <a:r>
              <a:rPr lang="en-US" b="1" spc="0" dirty="0" err="1" smtClean="0">
                <a:ln/>
                <a:solidFill>
                  <a:schemeClr val="accent3"/>
                </a:solidFill>
                <a:effectLst>
                  <a:reflection blurRad="6350" stA="55000" endA="300" endPos="45500" dir="5400000" sy="-100000" algn="bl" rotWithShape="0"/>
                </a:effectLst>
              </a:rPr>
              <a:t>Frames:</a:t>
            </a:r>
            <a:r>
              <a:rPr lang="en-US" i="1"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a:t>
            </a:r>
            <a:endParaRPr lang="ar-SA" dirty="0"/>
          </a:p>
        </p:txBody>
      </p:sp>
      <p:sp>
        <p:nvSpPr>
          <p:cNvPr id="7" name="TextBox 6"/>
          <p:cNvSpPr txBox="1"/>
          <p:nvPr/>
        </p:nvSpPr>
        <p:spPr>
          <a:xfrm>
            <a:off x="2915816" y="2348880"/>
            <a:ext cx="1204946" cy="369332"/>
          </a:xfrm>
          <a:prstGeom prst="rect">
            <a:avLst/>
          </a:prstGeom>
          <a:noFill/>
        </p:spPr>
        <p:txBody>
          <a:bodyPr wrap="none" rtlCol="1">
            <a:spAutoFit/>
          </a:bodyPr>
          <a:lstStyle/>
          <a:p>
            <a:r>
              <a:rPr lang="en-US" dirty="0" smtClean="0"/>
              <a:t>Key Frame</a:t>
            </a:r>
            <a:endParaRPr lang="ar-SA" dirty="0"/>
          </a:p>
        </p:txBody>
      </p:sp>
      <p:grpSp>
        <p:nvGrpSpPr>
          <p:cNvPr id="3" name="Group 9"/>
          <p:cNvGrpSpPr/>
          <p:nvPr/>
        </p:nvGrpSpPr>
        <p:grpSpPr>
          <a:xfrm>
            <a:off x="1403648" y="2924944"/>
            <a:ext cx="1512168" cy="1368000"/>
            <a:chOff x="1259632" y="2852936"/>
            <a:chExt cx="1512168" cy="576064"/>
          </a:xfrm>
        </p:grpSpPr>
        <p:cxnSp>
          <p:nvCxnSpPr>
            <p:cNvPr id="6" name="Straight Arrow Connector 5"/>
            <p:cNvCxnSpPr/>
            <p:nvPr/>
          </p:nvCxnSpPr>
          <p:spPr>
            <a:xfrm>
              <a:off x="1259632" y="2852936"/>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59632" y="2852936"/>
              <a:ext cx="1512168"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1187624" y="2708920"/>
            <a:ext cx="1656000" cy="1476000"/>
            <a:chOff x="1259632" y="2852936"/>
            <a:chExt cx="1512168" cy="576064"/>
          </a:xfrm>
        </p:grpSpPr>
        <p:cxnSp>
          <p:nvCxnSpPr>
            <p:cNvPr id="12" name="Straight Arrow Connector 11"/>
            <p:cNvCxnSpPr/>
            <p:nvPr/>
          </p:nvCxnSpPr>
          <p:spPr>
            <a:xfrm>
              <a:off x="1259632" y="2852936"/>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59632" y="2852936"/>
              <a:ext cx="1512168"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864736" y="2699628"/>
            <a:ext cx="1563248" cy="369332"/>
          </a:xfrm>
          <a:prstGeom prst="rect">
            <a:avLst/>
          </a:prstGeom>
          <a:noFill/>
        </p:spPr>
        <p:txBody>
          <a:bodyPr wrap="none" rtlCol="1">
            <a:spAutoFit/>
          </a:bodyPr>
          <a:lstStyle/>
          <a:p>
            <a:r>
              <a:rPr lang="en-US" dirty="0" smtClean="0"/>
              <a:t>Normal Frame</a:t>
            </a:r>
            <a:endParaRPr lang="ar-SA" dirty="0"/>
          </a:p>
        </p:txBody>
      </p:sp>
      <p:grpSp>
        <p:nvGrpSpPr>
          <p:cNvPr id="5" name="Group 14"/>
          <p:cNvGrpSpPr/>
          <p:nvPr/>
        </p:nvGrpSpPr>
        <p:grpSpPr>
          <a:xfrm>
            <a:off x="1547664" y="3105096"/>
            <a:ext cx="1368000" cy="1188000"/>
            <a:chOff x="1259632" y="2852936"/>
            <a:chExt cx="1512168" cy="576064"/>
          </a:xfrm>
        </p:grpSpPr>
        <p:cxnSp>
          <p:nvCxnSpPr>
            <p:cNvPr id="16" name="Straight Arrow Connector 15"/>
            <p:cNvCxnSpPr/>
            <p:nvPr/>
          </p:nvCxnSpPr>
          <p:spPr>
            <a:xfrm>
              <a:off x="1259632" y="2852936"/>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259632" y="2852936"/>
              <a:ext cx="1512168"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2880893" y="2987660"/>
            <a:ext cx="1475083" cy="369332"/>
          </a:xfrm>
          <a:prstGeom prst="rect">
            <a:avLst/>
          </a:prstGeom>
          <a:noFill/>
        </p:spPr>
        <p:txBody>
          <a:bodyPr wrap="none" rtlCol="1">
            <a:spAutoFit/>
          </a:bodyPr>
          <a:lstStyle/>
          <a:p>
            <a:r>
              <a:rPr lang="en-US" dirty="0" smtClean="0"/>
              <a:t>Empty Frame</a:t>
            </a:r>
            <a:endParaRPr lang="ar-SA" dirty="0"/>
          </a:p>
        </p:txBody>
      </p:sp>
      <p:sp>
        <p:nvSpPr>
          <p:cNvPr id="19" name="TextBox 18"/>
          <p:cNvSpPr txBox="1"/>
          <p:nvPr/>
        </p:nvSpPr>
        <p:spPr>
          <a:xfrm>
            <a:off x="971600" y="6309320"/>
            <a:ext cx="974947" cy="369332"/>
          </a:xfrm>
          <a:prstGeom prst="rect">
            <a:avLst/>
          </a:prstGeom>
          <a:noFill/>
        </p:spPr>
        <p:txBody>
          <a:bodyPr wrap="none" rtlCol="1">
            <a:spAutoFit/>
          </a:bodyPr>
          <a:lstStyle/>
          <a:p>
            <a:r>
              <a:rPr lang="en-US" b="1" dirty="0" smtClean="0">
                <a:solidFill>
                  <a:schemeClr val="accent4"/>
                </a:solidFill>
              </a:rPr>
              <a:t>Figure 4</a:t>
            </a:r>
            <a:endParaRPr lang="ar-SA" b="1" dirty="0">
              <a:solidFill>
                <a:schemeClr val="accent4"/>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971600" y="3140968"/>
            <a:ext cx="7920880" cy="136815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a:p>
        </p:txBody>
      </p:sp>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Frames: </a:t>
            </a:r>
            <a:r>
              <a:rPr lang="en-US" i="1"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Types</a:t>
            </a:r>
            <a:r>
              <a:rPr lang="en-US" sz="120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[11]</a:t>
            </a:r>
            <a:endParaRPr lang="ar-SA" dirty="0"/>
          </a:p>
        </p:txBody>
      </p:sp>
      <p:sp>
        <p:nvSpPr>
          <p:cNvPr id="3" name="Content Placeholder 2"/>
          <p:cNvSpPr>
            <a:spLocks noGrp="1"/>
          </p:cNvSpPr>
          <p:nvPr>
            <p:ph idx="1"/>
          </p:nvPr>
        </p:nvSpPr>
        <p:spPr/>
        <p:txBody>
          <a:bodyPr>
            <a:normAutofit fontScale="92500" lnSpcReduction="10000"/>
          </a:bodyPr>
          <a:lstStyle/>
          <a:p>
            <a:pPr algn="l" rtl="0"/>
            <a:r>
              <a:rPr lang="en-US" sz="2400" b="1" dirty="0" smtClean="0">
                <a:solidFill>
                  <a:srgbClr val="0070C0"/>
                </a:solidFill>
              </a:rPr>
              <a:t>Key Frame: </a:t>
            </a:r>
            <a:r>
              <a:rPr lang="en-US" sz="2400" dirty="0" smtClean="0"/>
              <a:t>Any time your wish that your animation to undergo a visual change or you want an action to occur, you must use a keyframe at that point on the timeline</a:t>
            </a:r>
            <a:endParaRPr lang="en-US" sz="2400" b="1" dirty="0" smtClean="0">
              <a:solidFill>
                <a:srgbClr val="0070C0"/>
              </a:solidFill>
            </a:endParaRPr>
          </a:p>
          <a:p>
            <a:pPr algn="l" rtl="0"/>
            <a:r>
              <a:rPr lang="en-US" sz="2400" b="1" dirty="0" smtClean="0">
                <a:solidFill>
                  <a:srgbClr val="0070C0"/>
                </a:solidFill>
              </a:rPr>
              <a:t>Empty Frame: </a:t>
            </a:r>
            <a:r>
              <a:rPr lang="en-US" sz="2400" dirty="0" smtClean="0"/>
              <a:t>Ready  to contain a change and/or action</a:t>
            </a:r>
          </a:p>
          <a:p>
            <a:pPr algn="l" rtl="0">
              <a:buNone/>
            </a:pPr>
            <a:r>
              <a:rPr lang="en-US" sz="2400" dirty="0" smtClean="0"/>
              <a:t>      A</a:t>
            </a:r>
            <a:r>
              <a:rPr lang="en-US" sz="2400" u="sng" dirty="0" smtClean="0"/>
              <a:t> keyframe </a:t>
            </a:r>
            <a:r>
              <a:rPr lang="en-US" sz="2400" dirty="0" smtClean="0"/>
              <a:t>with content visible on the stage is identified by a </a:t>
            </a:r>
            <a:r>
              <a:rPr lang="en-US" sz="2400" i="1" dirty="0" smtClean="0">
                <a:solidFill>
                  <a:schemeClr val="accent4">
                    <a:lumMod val="75000"/>
                  </a:schemeClr>
                </a:solidFill>
              </a:rPr>
              <a:t>solid black dot</a:t>
            </a:r>
            <a:r>
              <a:rPr lang="en-US" sz="2400" dirty="0" smtClean="0"/>
              <a:t>; a </a:t>
            </a:r>
            <a:r>
              <a:rPr lang="en-US" sz="2400" u="sng" dirty="0" smtClean="0"/>
              <a:t>blank keyframe </a:t>
            </a:r>
            <a:r>
              <a:rPr lang="en-US" sz="2400" dirty="0" smtClean="0"/>
              <a:t>is identified by a </a:t>
            </a:r>
            <a:r>
              <a:rPr lang="en-US" sz="2400" i="1" dirty="0" smtClean="0">
                <a:solidFill>
                  <a:schemeClr val="accent4">
                    <a:lumMod val="75000"/>
                  </a:schemeClr>
                </a:solidFill>
              </a:rPr>
              <a:t>hollow dot</a:t>
            </a:r>
            <a:r>
              <a:rPr lang="en-US" sz="2400" dirty="0" smtClean="0"/>
              <a:t>; and a keyframe with an attached action is identified with a small </a:t>
            </a:r>
            <a:r>
              <a:rPr lang="en-US" sz="2400" i="1" dirty="0" smtClean="0"/>
              <a:t>a (Later)</a:t>
            </a:r>
            <a:r>
              <a:rPr lang="en-US" sz="2400" dirty="0" smtClean="0"/>
              <a:t>.</a:t>
            </a:r>
            <a:endParaRPr lang="en-US" sz="2400" dirty="0" smtClean="0">
              <a:solidFill>
                <a:srgbClr val="0070C0"/>
              </a:solidFill>
            </a:endParaRPr>
          </a:p>
          <a:p>
            <a:pPr algn="l" rtl="0"/>
            <a:r>
              <a:rPr lang="en-US" sz="2400" b="1" dirty="0" smtClean="0">
                <a:solidFill>
                  <a:srgbClr val="0070C0"/>
                </a:solidFill>
              </a:rPr>
              <a:t>Normal (Regular) Frame: </a:t>
            </a:r>
            <a:r>
              <a:rPr lang="en-US" sz="2400" dirty="0" smtClean="0"/>
              <a:t>A keyframe on the timeline denotes a change; the regular frames that follow a keyframe determine the duration of that change. Thus, Regular frames always follow </a:t>
            </a:r>
            <a:r>
              <a:rPr lang="en-US" sz="2400" dirty="0" err="1" smtClean="0"/>
              <a:t>keyframes</a:t>
            </a:r>
            <a:r>
              <a:rPr lang="en-US" sz="2400" dirty="0" smtClean="0"/>
              <a:t> and contain the same content as the last keyframe on the same layer</a:t>
            </a:r>
            <a:endParaRPr lang="en-US" sz="2400" b="1" dirty="0" smtClean="0">
              <a:solidFill>
                <a:srgbClr val="0070C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Frames: </a:t>
            </a:r>
            <a:r>
              <a:rPr lang="en-US" sz="3600" b="1" i="1" dirty="0" smtClean="0">
                <a:solidFill>
                  <a:schemeClr val="tx1"/>
                </a:solidFill>
              </a:rPr>
              <a:t>Delete or modify a frame or keyframe</a:t>
            </a:r>
            <a:br>
              <a:rPr lang="en-US" sz="3600" b="1" i="1" dirty="0" smtClean="0">
                <a:solidFill>
                  <a:schemeClr val="tx1"/>
                </a:solidFill>
              </a:rPr>
            </a:br>
            <a:endParaRPr lang="ar-SA" i="1" dirty="0">
              <a:solidFill>
                <a:schemeClr val="tx1"/>
              </a:solidFill>
            </a:endParaRPr>
          </a:p>
        </p:txBody>
      </p:sp>
      <p:sp>
        <p:nvSpPr>
          <p:cNvPr id="3" name="Content Placeholder 2"/>
          <p:cNvSpPr>
            <a:spLocks noGrp="1"/>
          </p:cNvSpPr>
          <p:nvPr>
            <p:ph idx="1"/>
          </p:nvPr>
        </p:nvSpPr>
        <p:spPr/>
        <p:txBody>
          <a:bodyPr>
            <a:normAutofit fontScale="77500" lnSpcReduction="20000"/>
          </a:bodyPr>
          <a:lstStyle/>
          <a:p>
            <a:pPr algn="l" rtl="0"/>
            <a:r>
              <a:rPr lang="en-US" dirty="0" smtClean="0"/>
              <a:t> </a:t>
            </a:r>
            <a:r>
              <a:rPr lang="en-US" sz="3800" b="1" dirty="0" smtClean="0">
                <a:solidFill>
                  <a:schemeClr val="accent2">
                    <a:lumMod val="75000"/>
                  </a:schemeClr>
                </a:solidFill>
              </a:rPr>
              <a:t>Delete</a:t>
            </a:r>
            <a:r>
              <a:rPr lang="en-US" dirty="0" smtClean="0"/>
              <a:t> a frame, keyframe, right-click </a:t>
            </a:r>
            <a:r>
              <a:rPr lang="en-US" dirty="0" smtClean="0">
                <a:sym typeface="Wingdings" pitchFamily="2" charset="2"/>
              </a:rPr>
              <a:t></a:t>
            </a:r>
            <a:r>
              <a:rPr lang="en-US" dirty="0" smtClean="0"/>
              <a:t>select Remove Frames. </a:t>
            </a:r>
            <a:r>
              <a:rPr lang="en-US" i="1" dirty="0" smtClean="0">
                <a:solidFill>
                  <a:schemeClr val="accent4">
                    <a:lumMod val="75000"/>
                  </a:schemeClr>
                </a:solidFill>
              </a:rPr>
              <a:t>Surrounding frames remain unchanged</a:t>
            </a:r>
            <a:r>
              <a:rPr lang="en-US" dirty="0" smtClean="0">
                <a:solidFill>
                  <a:schemeClr val="accent4">
                    <a:lumMod val="75000"/>
                  </a:schemeClr>
                </a:solidFill>
              </a:rPr>
              <a:t>.</a:t>
            </a:r>
          </a:p>
          <a:p>
            <a:pPr algn="l" rtl="0"/>
            <a:r>
              <a:rPr lang="en-US" sz="3800" b="1" dirty="0" smtClean="0">
                <a:solidFill>
                  <a:schemeClr val="accent2">
                    <a:lumMod val="75000"/>
                  </a:schemeClr>
                </a:solidFill>
              </a:rPr>
              <a:t>Move a</a:t>
            </a:r>
            <a:r>
              <a:rPr lang="en-US" dirty="0" smtClean="0"/>
              <a:t> keyframe or frame sequence and its contents, select it(</a:t>
            </a:r>
            <a:r>
              <a:rPr lang="en-US" dirty="0" smtClean="0">
                <a:solidFill>
                  <a:schemeClr val="accent4">
                    <a:lumMod val="75000"/>
                  </a:schemeClr>
                </a:solidFill>
              </a:rPr>
              <a:t>use shift for multiple frames</a:t>
            </a:r>
            <a:r>
              <a:rPr lang="en-US" dirty="0" smtClean="0"/>
              <a:t>) and drag to the desired location.</a:t>
            </a:r>
          </a:p>
          <a:p>
            <a:pPr algn="l" rtl="0"/>
            <a:r>
              <a:rPr lang="en-US" sz="3800" b="1" dirty="0" smtClean="0">
                <a:solidFill>
                  <a:schemeClr val="accent2">
                    <a:lumMod val="75000"/>
                  </a:schemeClr>
                </a:solidFill>
              </a:rPr>
              <a:t>Extend</a:t>
            </a:r>
            <a:r>
              <a:rPr lang="en-US" dirty="0" smtClean="0"/>
              <a:t> the duration of a keyframe, Alt‑</a:t>
            </a:r>
            <a:r>
              <a:rPr lang="en-US" dirty="0" err="1" smtClean="0"/>
              <a:t>drag</a:t>
            </a:r>
            <a:r>
              <a:rPr lang="en-US" dirty="0" smtClean="0"/>
              <a:t> it to the final frame of the new sequence.</a:t>
            </a:r>
          </a:p>
          <a:p>
            <a:pPr algn="l" rtl="0"/>
            <a:r>
              <a:rPr lang="en-US" sz="3400" b="1" dirty="0" smtClean="0">
                <a:solidFill>
                  <a:schemeClr val="accent2">
                    <a:lumMod val="75000"/>
                  </a:schemeClr>
                </a:solidFill>
              </a:rPr>
              <a:t>To copy and paste a frame or frame sequence</a:t>
            </a:r>
            <a:r>
              <a:rPr lang="en-US" dirty="0" smtClean="0"/>
              <a:t>, select it (</a:t>
            </a:r>
            <a:r>
              <a:rPr lang="en-US" dirty="0" smtClean="0">
                <a:solidFill>
                  <a:schemeClr val="accent4">
                    <a:lumMod val="75000"/>
                  </a:schemeClr>
                </a:solidFill>
              </a:rPr>
              <a:t>use shift for multiple frames</a:t>
            </a:r>
            <a:r>
              <a:rPr lang="en-US" dirty="0" smtClean="0"/>
              <a:t>)then right-click</a:t>
            </a:r>
            <a:r>
              <a:rPr lang="en-US" dirty="0" smtClean="0">
                <a:sym typeface="Wingdings" pitchFamily="2" charset="2"/>
              </a:rPr>
              <a:t></a:t>
            </a:r>
            <a:r>
              <a:rPr lang="en-US" dirty="0" smtClean="0"/>
              <a:t> Copy Frames. Select a frame or sequence to replace then right-click</a:t>
            </a:r>
            <a:r>
              <a:rPr lang="en-US" dirty="0" smtClean="0">
                <a:sym typeface="Wingdings" pitchFamily="2" charset="2"/>
              </a:rPr>
              <a:t></a:t>
            </a:r>
            <a:r>
              <a:rPr lang="en-US" dirty="0" smtClean="0"/>
              <a:t> Paste Frames</a:t>
            </a:r>
          </a:p>
          <a:p>
            <a:pPr algn="l" rtl="0"/>
            <a:endParaRPr lang="en-US" dirty="0" smtClean="0"/>
          </a:p>
          <a:p>
            <a:pPr algn="l" rtl="0"/>
            <a:endParaRPr lang="ar-SA"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err="1" smtClean="0">
                <a:ln/>
                <a:solidFill>
                  <a:schemeClr val="accent3"/>
                </a:solidFill>
                <a:effectLst>
                  <a:reflection blurRad="6350" stA="55000" endA="300" endPos="45500" dir="5400000" sy="-100000" algn="bl" rotWithShape="0"/>
                </a:effectLst>
              </a:rPr>
              <a:t>Frames:</a:t>
            </a:r>
            <a:r>
              <a:rPr lang="en-US" sz="3600" b="1" i="1" dirty="0" err="1" smtClean="0">
                <a:solidFill>
                  <a:schemeClr val="tx1"/>
                </a:solidFill>
              </a:rPr>
              <a:t>Delete</a:t>
            </a:r>
            <a:r>
              <a:rPr lang="en-US" sz="3600" b="1" i="1" dirty="0" smtClean="0">
                <a:solidFill>
                  <a:schemeClr val="tx1"/>
                </a:solidFill>
              </a:rPr>
              <a:t> or modify a </a:t>
            </a:r>
            <a:r>
              <a:rPr lang="ar-SA" sz="3600" b="1" i="1" dirty="0" smtClean="0">
                <a:solidFill>
                  <a:schemeClr val="tx1"/>
                </a:solidFill>
              </a:rPr>
              <a:t> </a:t>
            </a:r>
            <a:r>
              <a:rPr lang="en-US" sz="3600" b="1" i="1" dirty="0" smtClean="0">
                <a:solidFill>
                  <a:schemeClr val="tx1"/>
                </a:solidFill>
              </a:rPr>
              <a:t>frame or keyframe (Cont.)</a:t>
            </a:r>
            <a:br>
              <a:rPr lang="en-US" sz="3600" b="1" i="1" dirty="0" smtClean="0">
                <a:solidFill>
                  <a:schemeClr val="tx1"/>
                </a:solidFill>
              </a:rPr>
            </a:br>
            <a:endParaRPr lang="ar-SA" i="1" dirty="0">
              <a:solidFill>
                <a:schemeClr val="tx1"/>
              </a:solidFill>
            </a:endParaRPr>
          </a:p>
        </p:txBody>
      </p:sp>
      <p:sp>
        <p:nvSpPr>
          <p:cNvPr id="3" name="Content Placeholder 2"/>
          <p:cNvSpPr>
            <a:spLocks noGrp="1"/>
          </p:cNvSpPr>
          <p:nvPr>
            <p:ph idx="1"/>
          </p:nvPr>
        </p:nvSpPr>
        <p:spPr/>
        <p:txBody>
          <a:bodyPr>
            <a:normAutofit fontScale="55000" lnSpcReduction="20000"/>
          </a:bodyPr>
          <a:lstStyle/>
          <a:p>
            <a:pPr algn="l" rtl="0"/>
            <a:r>
              <a:rPr lang="en-US" dirty="0" smtClean="0"/>
              <a:t> </a:t>
            </a:r>
            <a:r>
              <a:rPr lang="en-US" sz="3800" b="1" dirty="0" smtClean="0">
                <a:solidFill>
                  <a:schemeClr val="accent2">
                    <a:lumMod val="75000"/>
                  </a:schemeClr>
                </a:solidFill>
              </a:rPr>
              <a:t>To copy a keyframe or frame sequence by dragging</a:t>
            </a:r>
            <a:r>
              <a:rPr lang="en-US" sz="3800" dirty="0" smtClean="0"/>
              <a:t>, select it and Alt‑</a:t>
            </a:r>
            <a:r>
              <a:rPr lang="en-US" sz="3800" dirty="0" err="1" smtClean="0"/>
              <a:t>drag</a:t>
            </a:r>
            <a:endParaRPr lang="en-US" sz="3800" dirty="0" smtClean="0"/>
          </a:p>
          <a:p>
            <a:pPr algn="l" rtl="0"/>
            <a:r>
              <a:rPr lang="en-US" sz="3800" b="1" dirty="0" smtClean="0">
                <a:solidFill>
                  <a:schemeClr val="accent2">
                    <a:lumMod val="75000"/>
                  </a:schemeClr>
                </a:solidFill>
              </a:rPr>
              <a:t>To convert a keyframe to a frame</a:t>
            </a:r>
            <a:r>
              <a:rPr lang="en-US" sz="3800" dirty="0" smtClean="0"/>
              <a:t>, select the keyframe then:</a:t>
            </a:r>
          </a:p>
          <a:p>
            <a:pPr lvl="1" algn="l" rtl="0"/>
            <a:r>
              <a:rPr lang="en-US" sz="3200" dirty="0" smtClean="0"/>
              <a:t> select Modify &gt; Timeline &gt; Clear Keyframe or ,</a:t>
            </a:r>
          </a:p>
          <a:p>
            <a:pPr lvl="1" algn="l" rtl="0"/>
            <a:r>
              <a:rPr lang="en-US" sz="3200" dirty="0" smtClean="0"/>
              <a:t>right-click it and select Clear Keyframe. </a:t>
            </a:r>
          </a:p>
          <a:p>
            <a:pPr lvl="1" algn="l" rtl="0"/>
            <a:r>
              <a:rPr lang="en-US" sz="3200" b="1" dirty="0" smtClean="0">
                <a:solidFill>
                  <a:schemeClr val="accent4">
                    <a:lumMod val="75000"/>
                  </a:schemeClr>
                </a:solidFill>
              </a:rPr>
              <a:t>Important: </a:t>
            </a:r>
            <a:r>
              <a:rPr lang="en-US" sz="3200" dirty="0" smtClean="0"/>
              <a:t>The cleared keyframe and all frames up to the subsequent keyframe are replaced with the contents of the frame preceding the cleared keyframe..</a:t>
            </a:r>
          </a:p>
          <a:p>
            <a:pPr algn="l" rtl="0"/>
            <a:r>
              <a:rPr lang="en-US" sz="3800" b="1" dirty="0" smtClean="0">
                <a:solidFill>
                  <a:schemeClr val="accent2">
                    <a:lumMod val="75000"/>
                  </a:schemeClr>
                </a:solidFill>
              </a:rPr>
              <a:t>To change the length of a </a:t>
            </a:r>
            <a:r>
              <a:rPr lang="en-US" sz="3800" b="1" dirty="0" err="1" smtClean="0">
                <a:solidFill>
                  <a:schemeClr val="accent2">
                    <a:lumMod val="75000"/>
                  </a:schemeClr>
                </a:solidFill>
              </a:rPr>
              <a:t>tweened</a:t>
            </a:r>
            <a:r>
              <a:rPr lang="en-US" sz="3800" b="1" dirty="0" smtClean="0">
                <a:solidFill>
                  <a:schemeClr val="accent2">
                    <a:lumMod val="75000"/>
                  </a:schemeClr>
                </a:solidFill>
              </a:rPr>
              <a:t> sequence</a:t>
            </a:r>
            <a:r>
              <a:rPr lang="en-US" sz="3800" dirty="0" smtClean="0"/>
              <a:t>, drag the beginning or ending keyframe left or right.</a:t>
            </a:r>
          </a:p>
          <a:p>
            <a:pPr algn="l" rtl="0"/>
            <a:r>
              <a:rPr lang="en-US" sz="3800" b="1" dirty="0" smtClean="0">
                <a:solidFill>
                  <a:schemeClr val="accent2">
                    <a:lumMod val="75000"/>
                  </a:schemeClr>
                </a:solidFill>
              </a:rPr>
              <a:t>To reverse an animation sequence</a:t>
            </a:r>
            <a:r>
              <a:rPr lang="en-US" sz="3800" dirty="0" smtClean="0"/>
              <a:t>, select the appropriate frames in one or more layers then:</a:t>
            </a:r>
          </a:p>
          <a:p>
            <a:pPr lvl="1" algn="l" rtl="0"/>
            <a:r>
              <a:rPr lang="en-US" sz="3400" dirty="0" smtClean="0"/>
              <a:t> select Modify </a:t>
            </a:r>
            <a:r>
              <a:rPr lang="en-US" sz="3400" dirty="0" smtClean="0">
                <a:sym typeface="Wingdings" pitchFamily="2" charset="2"/>
              </a:rPr>
              <a:t></a:t>
            </a:r>
            <a:r>
              <a:rPr lang="en-US" sz="3400" dirty="0" smtClean="0"/>
              <a:t> Timeline</a:t>
            </a:r>
            <a:r>
              <a:rPr lang="en-US" sz="3400" dirty="0" smtClean="0">
                <a:sym typeface="Wingdings" pitchFamily="2" charset="2"/>
              </a:rPr>
              <a:t></a:t>
            </a:r>
            <a:r>
              <a:rPr lang="en-US" sz="3400" dirty="0" smtClean="0"/>
              <a:t> Reverse Frames or</a:t>
            </a:r>
          </a:p>
          <a:p>
            <a:pPr lvl="1" algn="l" rtl="0"/>
            <a:r>
              <a:rPr lang="en-US" sz="3400" dirty="0" smtClean="0"/>
              <a:t>Right-click</a:t>
            </a:r>
            <a:r>
              <a:rPr lang="en-US" sz="3400" dirty="0" smtClean="0">
                <a:sym typeface="Wingdings" pitchFamily="2" charset="2"/>
              </a:rPr>
              <a:t> </a:t>
            </a:r>
            <a:r>
              <a:rPr lang="en-US" sz="3400" dirty="0" smtClean="0"/>
              <a:t>Reverse Frames </a:t>
            </a:r>
          </a:p>
          <a:p>
            <a:pPr lvl="1" algn="l" rtl="0"/>
            <a:r>
              <a:rPr lang="en-US" sz="3400" dirty="0" smtClean="0"/>
              <a:t> </a:t>
            </a:r>
            <a:r>
              <a:rPr lang="en-US" sz="3400" dirty="0" err="1" smtClean="0"/>
              <a:t>Keyframes</a:t>
            </a:r>
            <a:r>
              <a:rPr lang="en-US" sz="3400" dirty="0" smtClean="0"/>
              <a:t> must be at the beginning and end of the sequence.</a:t>
            </a:r>
          </a:p>
          <a:p>
            <a:pPr algn="l" rtl="0"/>
            <a:endParaRPr lang="ar-SA"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Basic components</a:t>
            </a:r>
            <a:endParaRPr lang="ar-SA" b="1" dirty="0"/>
          </a:p>
        </p:txBody>
      </p:sp>
      <p:pic>
        <p:nvPicPr>
          <p:cNvPr id="1026" name="Picture 2" descr="C:\Users\Hmra\Desktop\CT1514\ws_timeline_popup.png"/>
          <p:cNvPicPr>
            <a:picLocks noChangeAspect="1" noChangeArrowheads="1"/>
          </p:cNvPicPr>
          <p:nvPr/>
        </p:nvPicPr>
        <p:blipFill>
          <a:blip r:embed="rId3" cstate="print"/>
          <a:srcRect l="33613"/>
          <a:stretch>
            <a:fillRect/>
          </a:stretch>
        </p:blipFill>
        <p:spPr bwMode="auto">
          <a:xfrm>
            <a:off x="1403648" y="1700808"/>
            <a:ext cx="6849326" cy="42492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1547664" y="1331476"/>
            <a:ext cx="974947" cy="369332"/>
          </a:xfrm>
          <a:prstGeom prst="rect">
            <a:avLst/>
          </a:prstGeom>
          <a:noFill/>
        </p:spPr>
        <p:txBody>
          <a:bodyPr wrap="none" rtlCol="1">
            <a:spAutoFit/>
          </a:bodyPr>
          <a:lstStyle/>
          <a:p>
            <a:r>
              <a:rPr lang="en-US" b="1" dirty="0" smtClean="0">
                <a:solidFill>
                  <a:schemeClr val="accent4"/>
                </a:solidFill>
              </a:rPr>
              <a:t>Figure 5</a:t>
            </a:r>
            <a:endParaRPr lang="ar-SA" b="1" dirty="0">
              <a:solidFill>
                <a:schemeClr val="accent4"/>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Basic components</a:t>
            </a:r>
            <a:endParaRPr lang="ar-SA" dirty="0"/>
          </a:p>
        </p:txBody>
      </p:sp>
      <p:sp>
        <p:nvSpPr>
          <p:cNvPr id="3" name="Content Placeholder 2"/>
          <p:cNvSpPr>
            <a:spLocks noGrp="1"/>
          </p:cNvSpPr>
          <p:nvPr>
            <p:ph idx="1"/>
          </p:nvPr>
        </p:nvSpPr>
        <p:spPr>
          <a:xfrm>
            <a:off x="914400" y="1268760"/>
            <a:ext cx="4593704" cy="5086800"/>
          </a:xfrm>
        </p:spPr>
        <p:style>
          <a:lnRef idx="2">
            <a:schemeClr val="accent2"/>
          </a:lnRef>
          <a:fillRef idx="1">
            <a:schemeClr val="lt1"/>
          </a:fillRef>
          <a:effectRef idx="0">
            <a:schemeClr val="accent2"/>
          </a:effectRef>
          <a:fontRef idx="minor">
            <a:schemeClr val="dk1"/>
          </a:fontRef>
        </p:style>
        <p:txBody>
          <a:bodyPr>
            <a:normAutofit/>
          </a:bodyPr>
          <a:lstStyle/>
          <a:p>
            <a:pPr algn="l" rtl="0"/>
            <a:r>
              <a:rPr lang="en-US" sz="2400" i="1" dirty="0" smtClean="0">
                <a:solidFill>
                  <a:schemeClr val="accent2"/>
                </a:solidFill>
              </a:rPr>
              <a:t>A- Playhead: </a:t>
            </a:r>
            <a:r>
              <a:rPr lang="en-US" sz="2400" b="1" dirty="0" smtClean="0"/>
              <a:t>indicate the current frame displayed on the stage</a:t>
            </a:r>
          </a:p>
          <a:p>
            <a:pPr algn="l" rtl="0"/>
            <a:r>
              <a:rPr lang="en-US" sz="2400" i="1" dirty="0" smtClean="0">
                <a:solidFill>
                  <a:schemeClr val="accent2"/>
                </a:solidFill>
              </a:rPr>
              <a:t>B- Empty Keyframe: </a:t>
            </a:r>
            <a:r>
              <a:rPr lang="en-US" sz="2400" b="1" dirty="0" smtClean="0"/>
              <a:t>a keyframe that may contain changes in the future</a:t>
            </a:r>
          </a:p>
          <a:p>
            <a:pPr algn="l" rtl="0"/>
            <a:r>
              <a:rPr lang="en-US" sz="2400" i="1" dirty="0" smtClean="0">
                <a:solidFill>
                  <a:schemeClr val="accent2"/>
                </a:solidFill>
              </a:rPr>
              <a:t>E- Frame view pop-up menu</a:t>
            </a:r>
            <a:r>
              <a:rPr lang="en-US" sz="2400" b="1" dirty="0" smtClean="0"/>
              <a:t> Change the display of  frames in the Timeline </a:t>
            </a:r>
          </a:p>
          <a:p>
            <a:pPr algn="l" rtl="0"/>
            <a:r>
              <a:rPr lang="en-US" sz="2400" dirty="0" smtClean="0"/>
              <a:t> </a:t>
            </a:r>
            <a:r>
              <a:rPr lang="en-US" sz="2400" dirty="0" smtClean="0">
                <a:solidFill>
                  <a:schemeClr val="accent2"/>
                </a:solidFill>
              </a:rPr>
              <a:t> </a:t>
            </a:r>
            <a:r>
              <a:rPr lang="en-US" sz="2400" dirty="0" smtClean="0"/>
              <a:t> </a:t>
            </a:r>
            <a:endParaRPr lang="ar-SA" sz="2400" dirty="0"/>
          </a:p>
        </p:txBody>
      </p:sp>
      <p:pic>
        <p:nvPicPr>
          <p:cNvPr id="4098" name="Picture 2" descr="http://help.adobe.com/en_US/Flash/10.0_UsingFlash/images/ws_new_frame_view01.png"/>
          <p:cNvPicPr>
            <a:picLocks noChangeAspect="1" noChangeArrowheads="1"/>
          </p:cNvPicPr>
          <p:nvPr/>
        </p:nvPicPr>
        <p:blipFill>
          <a:blip r:embed="rId3" cstate="print"/>
          <a:srcRect/>
          <a:stretch>
            <a:fillRect/>
          </a:stretch>
        </p:blipFill>
        <p:spPr bwMode="auto">
          <a:xfrm>
            <a:off x="5704656" y="3717032"/>
            <a:ext cx="2971800" cy="2628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6" name="Straight Arrow Connector 5"/>
          <p:cNvCxnSpPr/>
          <p:nvPr/>
        </p:nvCxnSpPr>
        <p:spPr>
          <a:xfrm>
            <a:off x="4932040" y="3933056"/>
            <a:ext cx="2376264" cy="504056"/>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Basic components</a:t>
            </a:r>
            <a:endParaRPr lang="ar-SA" dirty="0"/>
          </a:p>
        </p:txBody>
      </p:sp>
      <p:sp>
        <p:nvSpPr>
          <p:cNvPr id="3" name="Content Placeholder 2"/>
          <p:cNvSpPr>
            <a:spLocks noGrp="1"/>
          </p:cNvSpPr>
          <p:nvPr>
            <p:ph idx="1"/>
          </p:nvPr>
        </p:nvSpPr>
        <p:spPr>
          <a:xfrm>
            <a:off x="914400" y="1268760"/>
            <a:ext cx="4593704" cy="5086800"/>
          </a:xfrm>
        </p:spPr>
        <p:style>
          <a:lnRef idx="2">
            <a:schemeClr val="accent2"/>
          </a:lnRef>
          <a:fillRef idx="1">
            <a:schemeClr val="lt1"/>
          </a:fillRef>
          <a:effectRef idx="0">
            <a:schemeClr val="accent2"/>
          </a:effectRef>
          <a:fontRef idx="minor">
            <a:schemeClr val="dk1"/>
          </a:fontRef>
        </p:style>
        <p:txBody>
          <a:bodyPr>
            <a:normAutofit fontScale="92500" lnSpcReduction="20000"/>
          </a:bodyPr>
          <a:lstStyle/>
          <a:p>
            <a:pPr algn="l" rtl="0"/>
            <a:r>
              <a:rPr lang="en-US" sz="2400" i="1" dirty="0" smtClean="0">
                <a:solidFill>
                  <a:schemeClr val="accent2"/>
                </a:solidFill>
              </a:rPr>
              <a:t>F- Frame by Frame animation: </a:t>
            </a:r>
            <a:r>
              <a:rPr lang="en-US" sz="2400" b="1" dirty="0" smtClean="0"/>
              <a:t>see (Frame_by_Frame.fla) file</a:t>
            </a:r>
          </a:p>
          <a:p>
            <a:pPr algn="l" rtl="0"/>
            <a:r>
              <a:rPr lang="en-US" sz="2400" i="1" dirty="0" smtClean="0">
                <a:solidFill>
                  <a:schemeClr val="accent2"/>
                </a:solidFill>
              </a:rPr>
              <a:t>G- </a:t>
            </a:r>
            <a:r>
              <a:rPr lang="en-US" sz="2400" i="1" dirty="0" err="1" smtClean="0">
                <a:solidFill>
                  <a:schemeClr val="accent2"/>
                </a:solidFill>
              </a:rPr>
              <a:t>Tweened</a:t>
            </a:r>
            <a:r>
              <a:rPr lang="en-US" sz="2400" i="1" dirty="0" smtClean="0">
                <a:solidFill>
                  <a:schemeClr val="accent2"/>
                </a:solidFill>
              </a:rPr>
              <a:t> Animation: </a:t>
            </a:r>
            <a:r>
              <a:rPr lang="en-US" sz="2400" b="1" dirty="0" smtClean="0"/>
              <a:t>a keyframe that may contain changes in the future</a:t>
            </a:r>
          </a:p>
          <a:p>
            <a:pPr algn="l" rtl="0"/>
            <a:r>
              <a:rPr lang="en-US" sz="2400" i="1" dirty="0" smtClean="0">
                <a:solidFill>
                  <a:schemeClr val="accent2"/>
                </a:solidFill>
              </a:rPr>
              <a:t>H- Scroll to Playhead: </a:t>
            </a:r>
            <a:r>
              <a:rPr lang="en-US" sz="2400" b="1" dirty="0" smtClean="0"/>
              <a:t>Center the timeline on the current frame</a:t>
            </a:r>
          </a:p>
          <a:p>
            <a:pPr algn="l" rtl="0"/>
            <a:r>
              <a:rPr lang="en-US" sz="2400" i="1" dirty="0" smtClean="0">
                <a:solidFill>
                  <a:schemeClr val="accent2"/>
                </a:solidFill>
              </a:rPr>
              <a:t>I- Onion Skinning Button:</a:t>
            </a:r>
            <a:r>
              <a:rPr lang="en-US" sz="2400" b="1" dirty="0" smtClean="0"/>
              <a:t>  see (Onion_Skinning.fla) file to view incremental changes between each keyframe . Useful with</a:t>
            </a:r>
          </a:p>
          <a:p>
            <a:pPr lvl="1" algn="l" rtl="0"/>
            <a:r>
              <a:rPr lang="en-US" sz="2000" i="1" dirty="0" smtClean="0"/>
              <a:t>Frame by frame animation</a:t>
            </a:r>
          </a:p>
          <a:p>
            <a:pPr lvl="1" algn="l" rtl="0"/>
            <a:r>
              <a:rPr lang="en-US" sz="2000" i="1" dirty="0" smtClean="0"/>
              <a:t>Motion </a:t>
            </a:r>
            <a:r>
              <a:rPr lang="en-US" sz="2000" i="1" dirty="0" err="1" smtClean="0"/>
              <a:t>tween</a:t>
            </a:r>
            <a:endParaRPr lang="en-US" sz="2000" i="1" dirty="0" smtClean="0"/>
          </a:p>
          <a:p>
            <a:pPr algn="l" rtl="0"/>
            <a:endParaRPr lang="en-US" sz="2400" b="1" dirty="0" smtClean="0"/>
          </a:p>
          <a:p>
            <a:pPr algn="l" rtl="0"/>
            <a:r>
              <a:rPr lang="en-US" sz="2400" dirty="0" smtClean="0"/>
              <a:t> </a:t>
            </a:r>
            <a:r>
              <a:rPr lang="en-US" sz="2400" dirty="0" smtClean="0">
                <a:solidFill>
                  <a:schemeClr val="accent2"/>
                </a:solidFill>
              </a:rPr>
              <a:t> </a:t>
            </a:r>
            <a:r>
              <a:rPr lang="en-US" sz="2400" dirty="0" smtClean="0"/>
              <a:t> </a:t>
            </a:r>
            <a:endParaRPr lang="ar-SA" sz="2400" dirty="0"/>
          </a:p>
        </p:txBody>
      </p:sp>
      <p:pic>
        <p:nvPicPr>
          <p:cNvPr id="48130" name="Picture 2"/>
          <p:cNvPicPr>
            <a:picLocks noChangeAspect="1" noChangeArrowheads="1"/>
          </p:cNvPicPr>
          <p:nvPr/>
        </p:nvPicPr>
        <p:blipFill>
          <a:blip r:embed="rId3" cstate="print"/>
          <a:srcRect l="17983" r="74822" b="74781"/>
          <a:stretch>
            <a:fillRect/>
          </a:stretch>
        </p:blipFill>
        <p:spPr bwMode="auto">
          <a:xfrm>
            <a:off x="6732240" y="2420888"/>
            <a:ext cx="1944216" cy="3831558"/>
          </a:xfrm>
          <a:prstGeom prst="rect">
            <a:avLst/>
          </a:prstGeom>
          <a:noFill/>
          <a:ln w="9525">
            <a:noFill/>
            <a:miter lim="800000"/>
            <a:headEnd/>
            <a:tailEnd/>
          </a:ln>
        </p:spPr>
      </p:pic>
      <p:cxnSp>
        <p:nvCxnSpPr>
          <p:cNvPr id="8" name="Straight Arrow Connector 7"/>
          <p:cNvCxnSpPr/>
          <p:nvPr/>
        </p:nvCxnSpPr>
        <p:spPr>
          <a:xfrm>
            <a:off x="4211960" y="3645024"/>
            <a:ext cx="3240360" cy="2232248"/>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9" name="Rounded Rectangle 8"/>
          <p:cNvSpPr/>
          <p:nvPr/>
        </p:nvSpPr>
        <p:spPr>
          <a:xfrm>
            <a:off x="6588224" y="5661248"/>
            <a:ext cx="2232248" cy="720080"/>
          </a:xfrm>
          <a:prstGeom prst="roundRect">
            <a:avLst/>
          </a:prstGeom>
          <a:noFill/>
          <a:ln w="57150"/>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Timeline Basic components</a:t>
            </a:r>
            <a:endParaRPr lang="ar-SA" dirty="0"/>
          </a:p>
        </p:txBody>
      </p:sp>
      <p:sp>
        <p:nvSpPr>
          <p:cNvPr id="3" name="Content Placeholder 2"/>
          <p:cNvSpPr>
            <a:spLocks noGrp="1"/>
          </p:cNvSpPr>
          <p:nvPr>
            <p:ph idx="1"/>
          </p:nvPr>
        </p:nvSpPr>
        <p:spPr>
          <a:xfrm>
            <a:off x="914400" y="1268760"/>
            <a:ext cx="4593704" cy="5086800"/>
          </a:xfrm>
        </p:spPr>
        <p:style>
          <a:lnRef idx="2">
            <a:schemeClr val="accent2"/>
          </a:lnRef>
          <a:fillRef idx="1">
            <a:schemeClr val="lt1"/>
          </a:fillRef>
          <a:effectRef idx="0">
            <a:schemeClr val="accent2"/>
          </a:effectRef>
          <a:fontRef idx="minor">
            <a:schemeClr val="dk1"/>
          </a:fontRef>
        </p:style>
        <p:txBody>
          <a:bodyPr>
            <a:normAutofit/>
          </a:bodyPr>
          <a:lstStyle/>
          <a:p>
            <a:pPr algn="l" rtl="0"/>
            <a:r>
              <a:rPr lang="en-US" sz="2400" i="1" dirty="0" smtClean="0">
                <a:solidFill>
                  <a:schemeClr val="accent2"/>
                </a:solidFill>
              </a:rPr>
              <a:t>K- Frame Rate indicator:</a:t>
            </a:r>
            <a:endParaRPr lang="en-US" sz="2400" b="1" dirty="0" smtClean="0"/>
          </a:p>
          <a:p>
            <a:pPr algn="l" rtl="0"/>
            <a:r>
              <a:rPr lang="en-US" sz="2400" i="1" dirty="0" smtClean="0">
                <a:solidFill>
                  <a:schemeClr val="accent2"/>
                </a:solidFill>
              </a:rPr>
              <a:t>L- Elapsed time indicator: </a:t>
            </a:r>
            <a:endParaRPr lang="en-US" sz="2400" b="1" dirty="0" smtClean="0"/>
          </a:p>
          <a:p>
            <a:pPr algn="l" rtl="0"/>
            <a:endParaRPr lang="en-US" sz="2400" b="1" dirty="0" smtClean="0"/>
          </a:p>
          <a:p>
            <a:pPr algn="l" rtl="0"/>
            <a:endParaRPr lang="en-US" sz="2400" b="1" dirty="0" smtClean="0"/>
          </a:p>
          <a:p>
            <a:pPr algn="l" rtl="0"/>
            <a:r>
              <a:rPr lang="en-US" sz="2400" dirty="0" smtClean="0"/>
              <a:t> </a:t>
            </a:r>
            <a:r>
              <a:rPr lang="en-US" sz="2400" dirty="0" smtClean="0">
                <a:solidFill>
                  <a:schemeClr val="accent2"/>
                </a:solidFill>
              </a:rPr>
              <a:t> </a:t>
            </a:r>
            <a:r>
              <a:rPr lang="en-US" sz="2400" dirty="0" smtClean="0"/>
              <a:t> </a:t>
            </a:r>
            <a:endParaRPr lang="ar-SA"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Type of Animations</a:t>
            </a:r>
            <a:endParaRPr lang="ar-SA" dirty="0"/>
          </a:p>
        </p:txBody>
      </p:sp>
      <p:sp>
        <p:nvSpPr>
          <p:cNvPr id="3" name="Content Placeholder 2"/>
          <p:cNvSpPr>
            <a:spLocks noGrp="1"/>
          </p:cNvSpPr>
          <p:nvPr>
            <p:ph idx="1"/>
          </p:nvPr>
        </p:nvSpPr>
        <p:spPr/>
        <p:txBody>
          <a:bodyPr/>
          <a:lstStyle/>
          <a:p>
            <a:pPr algn="l" rtl="0"/>
            <a:r>
              <a:rPr lang="en-US" i="1" dirty="0" smtClean="0">
                <a:solidFill>
                  <a:schemeClr val="accent2"/>
                </a:solidFill>
              </a:rPr>
              <a:t>Frame by Frame Animation</a:t>
            </a:r>
            <a:endParaRPr lang="en-US" dirty="0" smtClean="0"/>
          </a:p>
          <a:p>
            <a:pPr algn="l" rtl="0"/>
            <a:r>
              <a:rPr lang="en-US" i="1" dirty="0" smtClean="0">
                <a:solidFill>
                  <a:schemeClr val="accent2"/>
                </a:solidFill>
              </a:rPr>
              <a:t>Twined Animation</a:t>
            </a:r>
          </a:p>
          <a:p>
            <a:pPr algn="l" rtl="0">
              <a:buNone/>
            </a:pPr>
            <a:endParaRPr lang="en-US" i="1" dirty="0" smtClean="0">
              <a:solidFill>
                <a:schemeClr val="accent2"/>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Type of Animations</a:t>
            </a:r>
            <a:endParaRPr lang="ar-SA" dirty="0"/>
          </a:p>
        </p:txBody>
      </p:sp>
      <p:sp>
        <p:nvSpPr>
          <p:cNvPr id="3" name="Content Placeholder 2"/>
          <p:cNvSpPr>
            <a:spLocks noGrp="1"/>
          </p:cNvSpPr>
          <p:nvPr>
            <p:ph idx="1"/>
          </p:nvPr>
        </p:nvSpPr>
        <p:spPr/>
        <p:txBody>
          <a:bodyPr>
            <a:normAutofit/>
          </a:bodyPr>
          <a:lstStyle/>
          <a:p>
            <a:pPr algn="l" rtl="0"/>
            <a:r>
              <a:rPr lang="en-US" sz="2000" i="1" dirty="0" smtClean="0">
                <a:solidFill>
                  <a:schemeClr val="accent2"/>
                </a:solidFill>
              </a:rPr>
              <a:t>Frame by Frame Animation</a:t>
            </a:r>
          </a:p>
          <a:p>
            <a:pPr algn="l" rtl="0"/>
            <a:r>
              <a:rPr lang="en-US" sz="2000" dirty="0" smtClean="0"/>
              <a:t>frame-by-frame animation changes the contents of the Stage in every frame and is best suited to a complex animation in which an image changes in every frame instead of simply moving across the Stage. </a:t>
            </a:r>
            <a:r>
              <a:rPr lang="en-US" sz="1600" dirty="0" smtClean="0"/>
              <a:t>[8]</a:t>
            </a:r>
            <a:endParaRPr lang="en-US" sz="2000" dirty="0" smtClean="0"/>
          </a:p>
          <a:p>
            <a:pPr algn="l" rtl="0"/>
            <a:r>
              <a:rPr lang="en-US" sz="2000" dirty="0" smtClean="0"/>
              <a:t>To create a frame-by-frame animation, you define each frame as a keyframe and create a different (typically modified) image for each frame.</a:t>
            </a:r>
          </a:p>
          <a:p>
            <a:pPr algn="l" rtl="0">
              <a:buNone/>
            </a:pPr>
            <a:endParaRPr lang="en-US" sz="2000" i="1" dirty="0" smtClean="0">
              <a:solidFill>
                <a:schemeClr val="accent2"/>
              </a:solidFill>
            </a:endParaRPr>
          </a:p>
        </p:txBody>
      </p:sp>
      <p:sp>
        <p:nvSpPr>
          <p:cNvPr id="4" name="TextBox 3"/>
          <p:cNvSpPr txBox="1"/>
          <p:nvPr/>
        </p:nvSpPr>
        <p:spPr>
          <a:xfrm>
            <a:off x="467544" y="4725144"/>
            <a:ext cx="8496944" cy="120032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1">
            <a:spAutoFit/>
          </a:bodyPr>
          <a:lstStyle/>
          <a:p>
            <a:pPr algn="l"/>
            <a:r>
              <a:rPr lang="en-US" sz="2400" dirty="0" smtClean="0"/>
              <a:t>Note: This type of animation increases the file size more rapidly than </a:t>
            </a:r>
            <a:r>
              <a:rPr lang="en-US" sz="2400" dirty="0" err="1" smtClean="0"/>
              <a:t>tweened</a:t>
            </a:r>
            <a:r>
              <a:rPr lang="en-US" sz="2400" dirty="0" smtClean="0"/>
              <a:t> animation because Flash stores the values for each keyframe.</a:t>
            </a:r>
            <a:endParaRPr lang="ar-SA" sz="2400" dirty="0">
              <a:solidFill>
                <a:schemeClr val="accent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ar-SA" b="1" spc="0" dirty="0" smtClean="0">
                <a:ln/>
                <a:solidFill>
                  <a:schemeClr val="accent3"/>
                </a:solidFill>
              </a:rPr>
              <a:t> </a:t>
            </a:r>
            <a:r>
              <a:rPr lang="en-US" b="1" spc="0" dirty="0" smtClean="0">
                <a:ln/>
                <a:solidFill>
                  <a:schemeClr val="accent3"/>
                </a:solidFill>
              </a:rPr>
              <a:t> FLA  Vs. SWF File types</a:t>
            </a:r>
            <a:endParaRPr lang="ar-SA" b="1" spc="0" dirty="0">
              <a:ln/>
              <a:solidFill>
                <a:schemeClr val="accent3"/>
              </a:solidFill>
            </a:endParaRPr>
          </a:p>
        </p:txBody>
      </p:sp>
      <p:graphicFrame>
        <p:nvGraphicFramePr>
          <p:cNvPr id="4" name="Content Placeholder 3"/>
          <p:cNvGraphicFramePr>
            <a:graphicFrameLocks noGrp="1"/>
          </p:cNvGraphicFramePr>
          <p:nvPr>
            <p:ph idx="1"/>
          </p:nvPr>
        </p:nvGraphicFramePr>
        <p:xfrm>
          <a:off x="914400" y="1556792"/>
          <a:ext cx="7772400" cy="4759960"/>
        </p:xfrm>
        <a:graphic>
          <a:graphicData uri="http://schemas.openxmlformats.org/drawingml/2006/table">
            <a:tbl>
              <a:tblPr rtl="1" firstRow="1" bandRow="1">
                <a:tableStyleId>{F5AB1C69-6EDB-4FF4-983F-18BD219EF322}</a:tableStyleId>
              </a:tblPr>
              <a:tblGrid>
                <a:gridCol w="3886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70840">
                <a:tc>
                  <a:txBody>
                    <a:bodyPr/>
                    <a:lstStyle/>
                    <a:p>
                      <a:pPr algn="ctr" rtl="1"/>
                      <a:r>
                        <a:rPr lang="en-US" dirty="0" smtClean="0"/>
                        <a:t>.</a:t>
                      </a:r>
                      <a:r>
                        <a:rPr lang="en-US" dirty="0" err="1" smtClean="0"/>
                        <a:t>swf</a:t>
                      </a:r>
                      <a:endParaRPr lang="ar-SA" dirty="0"/>
                    </a:p>
                  </a:txBody>
                  <a:tcPr/>
                </a:tc>
                <a:tc>
                  <a:txBody>
                    <a:bodyPr/>
                    <a:lstStyle/>
                    <a:p>
                      <a:pPr algn="ctr" rtl="1"/>
                      <a:r>
                        <a:rPr lang="en-US" dirty="0" smtClean="0"/>
                        <a:t>.</a:t>
                      </a:r>
                      <a:r>
                        <a:rPr lang="en-US" dirty="0" err="1" smtClean="0"/>
                        <a:t>fla</a:t>
                      </a:r>
                      <a:endParaRPr lang="ar-SA" dirty="0"/>
                    </a:p>
                  </a:txBody>
                  <a:tcPr/>
                </a:tc>
                <a:extLst>
                  <a:ext uri="{0D108BD9-81ED-4DB2-BD59-A6C34878D82A}">
                    <a16:rowId xmlns:a16="http://schemas.microsoft.com/office/drawing/2014/main" val="10000"/>
                  </a:ext>
                </a:extLst>
              </a:tr>
              <a:tr h="370840">
                <a:tc>
                  <a:txBody>
                    <a:bodyPr/>
                    <a:lstStyle/>
                    <a:p>
                      <a:pPr rtl="1"/>
                      <a:endParaRPr lang="en-US" dirty="0" smtClean="0"/>
                    </a:p>
                    <a:p>
                      <a:pPr rtl="1"/>
                      <a:endParaRPr lang="ar-SA" dirty="0"/>
                    </a:p>
                  </a:txBody>
                  <a:tcPr/>
                </a:tc>
                <a:tc>
                  <a:txBody>
                    <a:bodyPr/>
                    <a:lstStyle/>
                    <a:p>
                      <a:pPr rtl="1"/>
                      <a:endParaRPr lang="ar-SA" dirty="0"/>
                    </a:p>
                  </a:txBody>
                  <a:tcPr/>
                </a:tc>
                <a:extLst>
                  <a:ext uri="{0D108BD9-81ED-4DB2-BD59-A6C34878D82A}">
                    <a16:rowId xmlns:a16="http://schemas.microsoft.com/office/drawing/2014/main" val="10001"/>
                  </a:ext>
                </a:extLst>
              </a:tr>
              <a:tr h="370840">
                <a:tc>
                  <a:txBody>
                    <a:bodyPr/>
                    <a:lstStyle/>
                    <a:p>
                      <a:pPr algn="l" rtl="0">
                        <a:buFont typeface="Arial" pitchFamily="34" charset="0"/>
                        <a:buChar char="•"/>
                      </a:pPr>
                      <a:r>
                        <a:rPr kumimoji="0" lang="en-US" kern="1200" dirty="0" smtClean="0"/>
                        <a:t>Animation created with Adobe </a:t>
                      </a:r>
                      <a:r>
                        <a:rPr kumimoji="0" lang="en-US" u="none" strike="noStrike" kern="1200" dirty="0" smtClean="0"/>
                        <a:t>Flash</a:t>
                      </a:r>
                    </a:p>
                    <a:p>
                      <a:pPr algn="l" rtl="0">
                        <a:buFont typeface="Arial" pitchFamily="34" charset="0"/>
                        <a:buChar char="•"/>
                      </a:pPr>
                      <a:r>
                        <a:rPr kumimoji="0" lang="en-US" kern="1200" dirty="0" smtClean="0"/>
                        <a:t>plays in Web browsers that have the Flash plug-in installed</a:t>
                      </a:r>
                      <a:endParaRPr lang="ar-SA" dirty="0"/>
                    </a:p>
                  </a:txBody>
                  <a:tcPr/>
                </a:tc>
                <a:tc>
                  <a:txBody>
                    <a:bodyPr/>
                    <a:lstStyle/>
                    <a:p>
                      <a:pPr algn="l" rtl="0"/>
                      <a:r>
                        <a:rPr kumimoji="0" lang="en-US" kern="1200" dirty="0" smtClean="0"/>
                        <a:t>Editable movie or animation created with Adobe Flash; i.e. open</a:t>
                      </a:r>
                      <a:r>
                        <a:rPr kumimoji="0" lang="en-US" kern="1200" baseline="0" dirty="0" smtClean="0"/>
                        <a:t> file</a:t>
                      </a:r>
                      <a:endParaRPr lang="ar-SA" dirty="0"/>
                    </a:p>
                  </a:txBody>
                  <a:tcPr/>
                </a:tc>
                <a:extLst>
                  <a:ext uri="{0D108BD9-81ED-4DB2-BD59-A6C34878D82A}">
                    <a16:rowId xmlns:a16="http://schemas.microsoft.com/office/drawing/2014/main" val="10002"/>
                  </a:ext>
                </a:extLst>
              </a:tr>
              <a:tr h="370840">
                <a:tc>
                  <a:txBody>
                    <a:bodyPr/>
                    <a:lstStyle/>
                    <a:p>
                      <a:pPr algn="l" rtl="0">
                        <a:buFont typeface="Arial" pitchFamily="34" charset="0"/>
                        <a:buChar char="•"/>
                      </a:pPr>
                      <a:r>
                        <a:rPr lang="en-US" dirty="0" smtClean="0"/>
                        <a:t>File </a:t>
                      </a:r>
                      <a:r>
                        <a:rPr lang="en-US" dirty="0" smtClean="0">
                          <a:sym typeface="Wingdings" pitchFamily="2" charset="2"/>
                        </a:rPr>
                        <a:t></a:t>
                      </a:r>
                      <a:r>
                        <a:rPr lang="en-US" dirty="0" smtClean="0"/>
                        <a:t>Export</a:t>
                      </a:r>
                      <a:r>
                        <a:rPr lang="en-US" dirty="0" smtClean="0">
                          <a:sym typeface="Wingdings" pitchFamily="2" charset="2"/>
                        </a:rPr>
                        <a:t> Movie </a:t>
                      </a:r>
                      <a:endParaRPr lang="ar-SA" dirty="0"/>
                    </a:p>
                  </a:txBody>
                  <a:tcPr/>
                </a:tc>
                <a:tc>
                  <a:txBody>
                    <a:bodyPr/>
                    <a:lstStyle/>
                    <a:p>
                      <a:pPr algn="l" rtl="0"/>
                      <a:r>
                        <a:rPr lang="en-US" dirty="0" err="1" smtClean="0"/>
                        <a:t>File</a:t>
                      </a:r>
                      <a:r>
                        <a:rPr lang="en-US" dirty="0" err="1" smtClean="0">
                          <a:sym typeface="Wingdings" pitchFamily="2" charset="2"/>
                        </a:rPr>
                        <a:t>Save</a:t>
                      </a:r>
                      <a:r>
                        <a:rPr lang="en-US" dirty="0" smtClean="0">
                          <a:sym typeface="Wingdings" pitchFamily="2" charset="2"/>
                        </a:rPr>
                        <a:t> As</a:t>
                      </a:r>
                      <a:endParaRPr lang="en-US" dirty="0" smtClean="0"/>
                    </a:p>
                    <a:p>
                      <a:pPr algn="l" rtl="0"/>
                      <a:endParaRPr lang="en-US" dirty="0" smtClean="0"/>
                    </a:p>
                    <a:p>
                      <a:pPr algn="l" rtl="0"/>
                      <a:endParaRPr lang="en-US" dirty="0" smtClean="0"/>
                    </a:p>
                    <a:p>
                      <a:pPr algn="l" rtl="0"/>
                      <a:endParaRPr lang="en-US" dirty="0" smtClean="0"/>
                    </a:p>
                    <a:p>
                      <a:pPr algn="l" rtl="0"/>
                      <a:endParaRPr lang="en-US" dirty="0" smtClean="0"/>
                    </a:p>
                    <a:p>
                      <a:pPr algn="l" rtl="0"/>
                      <a:endParaRPr lang="en-US" dirty="0" smtClean="0"/>
                    </a:p>
                    <a:p>
                      <a:pPr algn="l" rtl="0"/>
                      <a:endParaRPr lang="en-US" dirty="0" smtClean="0"/>
                    </a:p>
                    <a:p>
                      <a:pPr algn="l" rtl="0"/>
                      <a:endParaRPr lang="en-US" dirty="0" smtClean="0"/>
                    </a:p>
                    <a:p>
                      <a:pPr algn="l" rtl="0"/>
                      <a:endParaRPr lang="en-US" dirty="0" smtClean="0"/>
                    </a:p>
                    <a:p>
                      <a:pPr algn="l" rtl="0"/>
                      <a:endParaRPr lang="ar-SA" dirty="0"/>
                    </a:p>
                  </a:txBody>
                  <a:tcPr/>
                </a:tc>
                <a:extLst>
                  <a:ext uri="{0D108BD9-81ED-4DB2-BD59-A6C34878D82A}">
                    <a16:rowId xmlns:a16="http://schemas.microsoft.com/office/drawing/2014/main" val="10003"/>
                  </a:ext>
                </a:extLst>
              </a:tr>
            </a:tbl>
          </a:graphicData>
        </a:graphic>
      </p:graphicFrame>
      <p:pic>
        <p:nvPicPr>
          <p:cNvPr id="25602" name="Picture 2" descr="http://www.mapsofwar.com/images/flash-icon-big.gif"/>
          <p:cNvPicPr>
            <a:picLocks noChangeAspect="1" noChangeArrowheads="1"/>
          </p:cNvPicPr>
          <p:nvPr/>
        </p:nvPicPr>
        <p:blipFill>
          <a:blip r:embed="rId3" cstate="print"/>
          <a:srcRect r="36114" b="-2507"/>
          <a:stretch>
            <a:fillRect/>
          </a:stretch>
        </p:blipFill>
        <p:spPr bwMode="auto">
          <a:xfrm>
            <a:off x="6516216" y="1988840"/>
            <a:ext cx="432048" cy="576064"/>
          </a:xfrm>
          <a:prstGeom prst="rect">
            <a:avLst/>
          </a:prstGeom>
          <a:noFill/>
        </p:spPr>
      </p:pic>
      <p:sp>
        <p:nvSpPr>
          <p:cNvPr id="7" name="TextBox 6"/>
          <p:cNvSpPr txBox="1"/>
          <p:nvPr/>
        </p:nvSpPr>
        <p:spPr>
          <a:xfrm>
            <a:off x="905950" y="6381328"/>
            <a:ext cx="4890186" cy="369332"/>
          </a:xfrm>
          <a:prstGeom prst="rect">
            <a:avLst/>
          </a:prstGeom>
        </p:spPr>
        <p:style>
          <a:lnRef idx="2">
            <a:schemeClr val="accent4"/>
          </a:lnRef>
          <a:fillRef idx="1">
            <a:schemeClr val="lt1"/>
          </a:fillRef>
          <a:effectRef idx="0">
            <a:schemeClr val="accent4"/>
          </a:effectRef>
          <a:fontRef idx="minor">
            <a:schemeClr val="dk1"/>
          </a:fontRef>
        </p:style>
        <p:txBody>
          <a:bodyPr wrap="none" rtlCol="1">
            <a:spAutoFit/>
          </a:bodyPr>
          <a:lstStyle/>
          <a:p>
            <a:r>
              <a:rPr lang="en-US" b="1" dirty="0" smtClean="0"/>
              <a:t>Table 1: .</a:t>
            </a:r>
            <a:r>
              <a:rPr lang="en-US" b="1" dirty="0" err="1" smtClean="0"/>
              <a:t>fla</a:t>
            </a:r>
            <a:r>
              <a:rPr lang="en-US" b="1" dirty="0" smtClean="0"/>
              <a:t> file extension vs. .</a:t>
            </a:r>
            <a:r>
              <a:rPr lang="en-US" b="1" dirty="0" err="1" smtClean="0"/>
              <a:t>swf</a:t>
            </a:r>
            <a:r>
              <a:rPr lang="en-US" b="1" dirty="0" smtClean="0"/>
              <a:t> file extension</a:t>
            </a:r>
            <a:endParaRPr lang="ar-SA" b="1" dirty="0"/>
          </a:p>
        </p:txBody>
      </p:sp>
      <p:pic>
        <p:nvPicPr>
          <p:cNvPr id="25606" name="Picture 6"/>
          <p:cNvPicPr>
            <a:picLocks noChangeAspect="1" noChangeArrowheads="1"/>
          </p:cNvPicPr>
          <p:nvPr/>
        </p:nvPicPr>
        <p:blipFill>
          <a:blip r:embed="rId4" cstate="print"/>
          <a:srcRect l="12366" t="8657" r="40592" b="33266"/>
          <a:stretch>
            <a:fillRect/>
          </a:stretch>
        </p:blipFill>
        <p:spPr bwMode="auto">
          <a:xfrm>
            <a:off x="1043608" y="3933056"/>
            <a:ext cx="3215951" cy="2232248"/>
          </a:xfrm>
          <a:prstGeom prst="rect">
            <a:avLst/>
          </a:prstGeom>
          <a:noFill/>
          <a:ln w="9525">
            <a:noFill/>
            <a:miter lim="800000"/>
            <a:headEnd/>
            <a:tailEnd/>
          </a:ln>
        </p:spPr>
      </p:pic>
      <p:pic>
        <p:nvPicPr>
          <p:cNvPr id="25607" name="Picture 7"/>
          <p:cNvPicPr>
            <a:picLocks noChangeAspect="1" noChangeArrowheads="1"/>
          </p:cNvPicPr>
          <p:nvPr/>
        </p:nvPicPr>
        <p:blipFill>
          <a:blip r:embed="rId5" cstate="print"/>
          <a:srcRect l="12366" t="8656" r="40592" b="33266"/>
          <a:stretch>
            <a:fillRect/>
          </a:stretch>
        </p:blipFill>
        <p:spPr bwMode="auto">
          <a:xfrm>
            <a:off x="5004048" y="3933056"/>
            <a:ext cx="3240360" cy="22491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Type of Animations</a:t>
            </a:r>
            <a:endParaRPr lang="ar-SA" dirty="0"/>
          </a:p>
        </p:txBody>
      </p:sp>
      <p:sp>
        <p:nvSpPr>
          <p:cNvPr id="3" name="Content Placeholder 2"/>
          <p:cNvSpPr>
            <a:spLocks noGrp="1"/>
          </p:cNvSpPr>
          <p:nvPr>
            <p:ph idx="1"/>
          </p:nvPr>
        </p:nvSpPr>
        <p:spPr/>
        <p:txBody>
          <a:bodyPr/>
          <a:lstStyle/>
          <a:p>
            <a:pPr algn="l" rtl="0"/>
            <a:r>
              <a:rPr lang="en-US" i="1" dirty="0" err="1" smtClean="0">
                <a:solidFill>
                  <a:schemeClr val="accent2"/>
                </a:solidFill>
              </a:rPr>
              <a:t>Tweened</a:t>
            </a:r>
            <a:r>
              <a:rPr lang="en-US" i="1" dirty="0" smtClean="0">
                <a:solidFill>
                  <a:schemeClr val="accent2"/>
                </a:solidFill>
              </a:rPr>
              <a:t> Animation</a:t>
            </a:r>
            <a:r>
              <a:rPr lang="en-US" dirty="0" smtClean="0"/>
              <a:t>: A </a:t>
            </a:r>
            <a:r>
              <a:rPr lang="en-US" b="1" dirty="0" err="1" smtClean="0"/>
              <a:t>tween</a:t>
            </a:r>
            <a:r>
              <a:rPr lang="en-US" dirty="0" smtClean="0"/>
              <a:t> is an animation that is:</a:t>
            </a:r>
          </a:p>
          <a:p>
            <a:pPr lvl="1" algn="l" rtl="0"/>
            <a:r>
              <a:rPr lang="en-US" dirty="0" smtClean="0"/>
              <a:t> Created by specifying a value for an object property in one frame and another value for that same property in another frame. </a:t>
            </a:r>
          </a:p>
          <a:p>
            <a:pPr lvl="1" algn="l" rtl="0"/>
            <a:r>
              <a:rPr lang="en-US" dirty="0" smtClean="0"/>
              <a:t>Flash calculates the values for that property in between those two frames. The term </a:t>
            </a:r>
            <a:r>
              <a:rPr lang="en-US" dirty="0" err="1" smtClean="0"/>
              <a:t>tween</a:t>
            </a:r>
            <a:r>
              <a:rPr lang="en-US" dirty="0" smtClean="0"/>
              <a:t> comes from the words “in between”. </a:t>
            </a:r>
            <a:r>
              <a:rPr lang="en-US" sz="1600" dirty="0" smtClean="0"/>
              <a:t>[7]</a:t>
            </a:r>
            <a:endParaRPr lang="ar-SA"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Type of Animations</a:t>
            </a:r>
            <a:endParaRPr lang="ar-SA" dirty="0"/>
          </a:p>
        </p:txBody>
      </p:sp>
      <p:sp>
        <p:nvSpPr>
          <p:cNvPr id="3" name="Content Placeholder 2"/>
          <p:cNvSpPr>
            <a:spLocks noGrp="1"/>
          </p:cNvSpPr>
          <p:nvPr>
            <p:ph idx="1"/>
          </p:nvPr>
        </p:nvSpPr>
        <p:spPr/>
        <p:txBody>
          <a:bodyPr>
            <a:normAutofit fontScale="92500"/>
          </a:bodyPr>
          <a:lstStyle/>
          <a:p>
            <a:pPr algn="l" rtl="0"/>
            <a:r>
              <a:rPr lang="en-US" i="1" dirty="0" smtClean="0">
                <a:solidFill>
                  <a:schemeClr val="accent2"/>
                </a:solidFill>
              </a:rPr>
              <a:t>Type of </a:t>
            </a:r>
            <a:r>
              <a:rPr lang="en-US" i="1" dirty="0" err="1" smtClean="0">
                <a:solidFill>
                  <a:schemeClr val="accent2"/>
                </a:solidFill>
              </a:rPr>
              <a:t>Tweened</a:t>
            </a:r>
            <a:r>
              <a:rPr lang="en-US" i="1" dirty="0" smtClean="0">
                <a:solidFill>
                  <a:schemeClr val="accent2"/>
                </a:solidFill>
              </a:rPr>
              <a:t> Animation</a:t>
            </a:r>
            <a:r>
              <a:rPr lang="en-US" dirty="0" smtClean="0"/>
              <a:t>:</a:t>
            </a:r>
          </a:p>
          <a:p>
            <a:pPr marL="969264" lvl="1" indent="-514350" algn="l" rtl="0">
              <a:buFont typeface="+mj-lt"/>
              <a:buAutoNum type="arabicPeriod"/>
            </a:pPr>
            <a:r>
              <a:rPr lang="en-US" b="1" u="sng" dirty="0" smtClean="0">
                <a:solidFill>
                  <a:schemeClr val="accent4"/>
                </a:solidFill>
              </a:rPr>
              <a:t>Motion </a:t>
            </a:r>
            <a:r>
              <a:rPr lang="en-US" b="1" u="sng" dirty="0" err="1" smtClean="0">
                <a:solidFill>
                  <a:schemeClr val="accent4"/>
                </a:solidFill>
              </a:rPr>
              <a:t>tween</a:t>
            </a:r>
            <a:r>
              <a:rPr lang="en-US" sz="1600" b="1" u="sng" dirty="0" smtClean="0">
                <a:solidFill>
                  <a:schemeClr val="accent4"/>
                </a:solidFill>
              </a:rPr>
              <a:t>[9]</a:t>
            </a:r>
            <a:r>
              <a:rPr lang="en-US" b="1" u="sng" dirty="0" smtClean="0">
                <a:solidFill>
                  <a:schemeClr val="accent4"/>
                </a:solidFill>
              </a:rPr>
              <a:t>:</a:t>
            </a:r>
          </a:p>
          <a:p>
            <a:pPr lvl="1" algn="l" rtl="0"/>
            <a:r>
              <a:rPr lang="en-US" dirty="0" smtClean="0"/>
              <a:t>you create the motion </a:t>
            </a:r>
            <a:r>
              <a:rPr lang="en-US" dirty="0" err="1" smtClean="0"/>
              <a:t>tween</a:t>
            </a:r>
            <a:r>
              <a:rPr lang="en-US" dirty="0" smtClean="0"/>
              <a:t> and then define properties such as </a:t>
            </a:r>
            <a:r>
              <a:rPr lang="en-US" dirty="0" smtClean="0">
                <a:solidFill>
                  <a:schemeClr val="accent4"/>
                </a:solidFill>
              </a:rPr>
              <a:t>position</a:t>
            </a:r>
            <a:r>
              <a:rPr lang="en-US" dirty="0" smtClean="0"/>
              <a:t>, </a:t>
            </a:r>
            <a:r>
              <a:rPr lang="en-US" dirty="0" smtClean="0">
                <a:solidFill>
                  <a:schemeClr val="accent4"/>
                </a:solidFill>
              </a:rPr>
              <a:t>size</a:t>
            </a:r>
            <a:r>
              <a:rPr lang="en-US" dirty="0" smtClean="0"/>
              <a:t>, and </a:t>
            </a:r>
            <a:r>
              <a:rPr lang="en-US" dirty="0" smtClean="0">
                <a:solidFill>
                  <a:schemeClr val="accent4"/>
                </a:solidFill>
              </a:rPr>
              <a:t>rotation</a:t>
            </a:r>
            <a:r>
              <a:rPr lang="en-US" dirty="0" smtClean="0"/>
              <a:t> for an instance or text block at </a:t>
            </a:r>
            <a:r>
              <a:rPr lang="en-US" u="sng" dirty="0" smtClean="0"/>
              <a:t>one point in time</a:t>
            </a:r>
            <a:r>
              <a:rPr lang="en-US" dirty="0" smtClean="0"/>
              <a:t>, and then you </a:t>
            </a:r>
            <a:r>
              <a:rPr lang="en-US" u="sng" dirty="0" smtClean="0"/>
              <a:t>change</a:t>
            </a:r>
            <a:r>
              <a:rPr lang="en-US" dirty="0" smtClean="0"/>
              <a:t> those properties </a:t>
            </a:r>
            <a:r>
              <a:rPr lang="en-US" u="sng" dirty="0" smtClean="0"/>
              <a:t>at another point in time</a:t>
            </a:r>
            <a:r>
              <a:rPr lang="en-US" dirty="0" smtClean="0"/>
              <a:t>. </a:t>
            </a:r>
            <a:endParaRPr lang="en-US" b="1" u="sng" dirty="0" smtClean="0"/>
          </a:p>
          <a:p>
            <a:pPr lvl="1" algn="l" rtl="0"/>
            <a:r>
              <a:rPr lang="en-US" dirty="0" smtClean="0"/>
              <a:t>Flash automatically creates the gradual change between the first and second point in time.</a:t>
            </a:r>
          </a:p>
          <a:p>
            <a:pPr lvl="1" algn="l" rtl="0"/>
            <a:r>
              <a:rPr lang="en-US" dirty="0" smtClean="0"/>
              <a:t> You can also apply a motion </a:t>
            </a:r>
            <a:r>
              <a:rPr lang="en-US" dirty="0" err="1" smtClean="0"/>
              <a:t>tween</a:t>
            </a:r>
            <a:r>
              <a:rPr lang="en-US" dirty="0" smtClean="0"/>
              <a:t> that follows a motion path (</a:t>
            </a:r>
            <a:r>
              <a:rPr lang="en-US" dirty="0" smtClean="0">
                <a:solidFill>
                  <a:schemeClr val="accent4"/>
                </a:solidFill>
              </a:rPr>
              <a:t>Using</a:t>
            </a:r>
            <a:r>
              <a:rPr lang="en-US" dirty="0" smtClean="0"/>
              <a:t> </a:t>
            </a:r>
            <a:r>
              <a:rPr lang="en-US" u="sng" dirty="0" smtClean="0"/>
              <a:t>Motion </a:t>
            </a:r>
            <a:r>
              <a:rPr lang="en-US" u="sng" dirty="0" err="1" smtClean="0"/>
              <a:t>Guid</a:t>
            </a:r>
            <a:r>
              <a:rPr lang="en-US" u="sng" dirty="0" smtClean="0"/>
              <a:t> Layer</a:t>
            </a:r>
            <a:r>
              <a:rPr lang="en-US" dirty="0" smtClean="0"/>
              <a:t>).</a:t>
            </a:r>
          </a:p>
          <a:p>
            <a:pPr lvl="1" algn="l" rtl="0"/>
            <a:r>
              <a:rPr lang="en-US" dirty="0" smtClean="0"/>
              <a:t>It works on symbols and texts blocks </a:t>
            </a:r>
            <a:endParaRPr lang="ar-SA"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Type of Animations</a:t>
            </a:r>
            <a:endParaRPr lang="ar-SA" dirty="0"/>
          </a:p>
        </p:txBody>
      </p:sp>
      <p:sp>
        <p:nvSpPr>
          <p:cNvPr id="3" name="Content Placeholder 2"/>
          <p:cNvSpPr>
            <a:spLocks noGrp="1"/>
          </p:cNvSpPr>
          <p:nvPr>
            <p:ph idx="1"/>
          </p:nvPr>
        </p:nvSpPr>
        <p:spPr/>
        <p:txBody>
          <a:bodyPr>
            <a:normAutofit/>
          </a:bodyPr>
          <a:lstStyle/>
          <a:p>
            <a:pPr algn="l" rtl="0"/>
            <a:r>
              <a:rPr lang="en-US" i="1" dirty="0" smtClean="0">
                <a:solidFill>
                  <a:schemeClr val="accent2"/>
                </a:solidFill>
              </a:rPr>
              <a:t>Type of </a:t>
            </a:r>
            <a:r>
              <a:rPr lang="en-US" i="1" dirty="0" err="1" smtClean="0">
                <a:solidFill>
                  <a:schemeClr val="accent2"/>
                </a:solidFill>
              </a:rPr>
              <a:t>Tweened</a:t>
            </a:r>
            <a:r>
              <a:rPr lang="en-US" i="1" dirty="0" smtClean="0">
                <a:solidFill>
                  <a:schemeClr val="accent2"/>
                </a:solidFill>
              </a:rPr>
              <a:t> Animation</a:t>
            </a:r>
            <a:r>
              <a:rPr lang="en-US" dirty="0" smtClean="0"/>
              <a:t>:</a:t>
            </a:r>
          </a:p>
          <a:p>
            <a:pPr marL="969264" lvl="1" indent="-514350" algn="l" rtl="0">
              <a:buFont typeface="+mj-lt"/>
              <a:buAutoNum type="arabicPeriod" startAt="2"/>
            </a:pPr>
            <a:r>
              <a:rPr lang="en-US" b="1" u="sng" dirty="0" smtClean="0">
                <a:solidFill>
                  <a:schemeClr val="accent4"/>
                </a:solidFill>
              </a:rPr>
              <a:t>Shape </a:t>
            </a:r>
            <a:r>
              <a:rPr lang="en-US" b="1" u="sng" dirty="0" err="1" smtClean="0">
                <a:solidFill>
                  <a:schemeClr val="accent4"/>
                </a:solidFill>
              </a:rPr>
              <a:t>tween</a:t>
            </a:r>
            <a:r>
              <a:rPr lang="en-US" sz="1600" b="1" u="sng" dirty="0" smtClean="0">
                <a:solidFill>
                  <a:schemeClr val="accent4"/>
                </a:solidFill>
              </a:rPr>
              <a:t>[10]</a:t>
            </a:r>
            <a:r>
              <a:rPr lang="en-US" b="1" u="sng" dirty="0" smtClean="0">
                <a:solidFill>
                  <a:schemeClr val="accent4"/>
                </a:solidFill>
              </a:rPr>
              <a:t> :</a:t>
            </a:r>
          </a:p>
          <a:p>
            <a:pPr lvl="1" algn="l" rtl="0"/>
            <a:r>
              <a:rPr lang="en-US" dirty="0" smtClean="0"/>
              <a:t>involves drawing a vector shape on one specific keyframe in the Timeline and then creating another keyframe and drawing another shape on the second keyframe</a:t>
            </a:r>
          </a:p>
          <a:p>
            <a:pPr lvl="1" algn="l" rtl="0"/>
            <a:r>
              <a:rPr lang="en-US" dirty="0" smtClean="0"/>
              <a:t>Flash interpolates the intermediate shapes for the frames in between, creating an animation of the first shape morphing into the second shape.</a:t>
            </a:r>
            <a:endParaRPr lang="ar-SA" b="1" u="sng"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0" dirty="0" smtClean="0">
                <a:ln/>
                <a:solidFill>
                  <a:schemeClr val="accent3"/>
                </a:solidFill>
                <a:effectLst>
                  <a:reflection blurRad="6350" stA="55000" endA="300" endPos="45500" dir="5400000" sy="-100000" algn="bl" rotWithShape="0"/>
                </a:effectLst>
              </a:rPr>
              <a:t>Type of Animations</a:t>
            </a:r>
            <a:endParaRPr lang="ar-SA" dirty="0"/>
          </a:p>
        </p:txBody>
      </p:sp>
      <p:sp>
        <p:nvSpPr>
          <p:cNvPr id="3" name="Content Placeholder 2"/>
          <p:cNvSpPr>
            <a:spLocks noGrp="1"/>
          </p:cNvSpPr>
          <p:nvPr>
            <p:ph idx="1"/>
          </p:nvPr>
        </p:nvSpPr>
        <p:spPr/>
        <p:txBody>
          <a:bodyPr>
            <a:normAutofit/>
          </a:bodyPr>
          <a:lstStyle/>
          <a:p>
            <a:pPr algn="l" rtl="0"/>
            <a:r>
              <a:rPr lang="en-US" i="1" dirty="0" smtClean="0">
                <a:solidFill>
                  <a:schemeClr val="accent2"/>
                </a:solidFill>
              </a:rPr>
              <a:t>Shape </a:t>
            </a:r>
            <a:r>
              <a:rPr lang="en-US" i="1" dirty="0" err="1" smtClean="0">
                <a:solidFill>
                  <a:schemeClr val="accent2"/>
                </a:solidFill>
              </a:rPr>
              <a:t>tween</a:t>
            </a:r>
            <a:r>
              <a:rPr lang="en-US" i="1" dirty="0" smtClean="0">
                <a:solidFill>
                  <a:schemeClr val="accent2"/>
                </a:solidFill>
              </a:rPr>
              <a:t> vs. Motion </a:t>
            </a:r>
            <a:r>
              <a:rPr lang="en-US" i="1" dirty="0" err="1" smtClean="0">
                <a:solidFill>
                  <a:schemeClr val="accent2"/>
                </a:solidFill>
              </a:rPr>
              <a:t>tween</a:t>
            </a:r>
            <a:r>
              <a:rPr lang="en-US" dirty="0" err="1" smtClean="0"/>
              <a:t>:Beside</a:t>
            </a:r>
            <a:r>
              <a:rPr lang="en-US" dirty="0" smtClean="0"/>
              <a:t> the difference in the way which of them works </a:t>
            </a:r>
            <a:endParaRPr lang="ar-SA" b="1" u="sng" dirty="0"/>
          </a:p>
        </p:txBody>
      </p:sp>
      <p:graphicFrame>
        <p:nvGraphicFramePr>
          <p:cNvPr id="4" name="Table 3"/>
          <p:cNvGraphicFramePr>
            <a:graphicFrameLocks noGrp="1"/>
          </p:cNvGraphicFramePr>
          <p:nvPr/>
        </p:nvGraphicFramePr>
        <p:xfrm>
          <a:off x="1403648" y="2996952"/>
          <a:ext cx="6096000" cy="1010920"/>
        </p:xfrm>
        <a:graphic>
          <a:graphicData uri="http://schemas.openxmlformats.org/drawingml/2006/table">
            <a:tbl>
              <a:tblPr rtl="1" firstRow="1" bandRow="1">
                <a:tableStyleId>{F5AB1C69-6EDB-4FF4-983F-18BD219EF322}</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rtl="1"/>
                      <a:r>
                        <a:rPr lang="en-US" dirty="0" smtClean="0"/>
                        <a:t>Motion </a:t>
                      </a:r>
                      <a:r>
                        <a:rPr lang="en-US" dirty="0" err="1" smtClean="0"/>
                        <a:t>Tween</a:t>
                      </a:r>
                      <a:endParaRPr lang="ar-SA" dirty="0"/>
                    </a:p>
                  </a:txBody>
                  <a:tcPr/>
                </a:tc>
                <a:tc>
                  <a:txBody>
                    <a:bodyPr/>
                    <a:lstStyle/>
                    <a:p>
                      <a:pPr algn="ctr" rtl="1"/>
                      <a:r>
                        <a:rPr lang="en-US" dirty="0" smtClean="0"/>
                        <a:t>Shape </a:t>
                      </a:r>
                      <a:r>
                        <a:rPr lang="en-US" dirty="0" err="1" smtClean="0"/>
                        <a:t>Tween</a:t>
                      </a:r>
                      <a:endParaRPr lang="ar-SA" dirty="0"/>
                    </a:p>
                  </a:txBody>
                  <a:tcPr/>
                </a:tc>
                <a:extLst>
                  <a:ext uri="{0D108BD9-81ED-4DB2-BD59-A6C34878D82A}">
                    <a16:rowId xmlns:a16="http://schemas.microsoft.com/office/drawing/2014/main" val="10000"/>
                  </a:ext>
                </a:extLst>
              </a:tr>
              <a:tr h="370840">
                <a:tc>
                  <a:txBody>
                    <a:bodyPr/>
                    <a:lstStyle/>
                    <a:p>
                      <a:pPr algn="ctr" rtl="1"/>
                      <a:r>
                        <a:rPr lang="en-US" dirty="0" smtClean="0"/>
                        <a:t>Works on Symbols  and text blocks</a:t>
                      </a:r>
                      <a:endParaRPr lang="ar-SA" dirty="0"/>
                    </a:p>
                  </a:txBody>
                  <a:tcPr/>
                </a:tc>
                <a:tc>
                  <a:txBody>
                    <a:bodyPr/>
                    <a:lstStyle/>
                    <a:p>
                      <a:pPr algn="ctr" rtl="1"/>
                      <a:r>
                        <a:rPr lang="en-US" dirty="0" smtClean="0"/>
                        <a:t>Works on vector shapes</a:t>
                      </a:r>
                      <a:endParaRPr lang="ar-SA" dirty="0"/>
                    </a:p>
                  </a:txBody>
                  <a:tcPr/>
                </a:tc>
                <a:extLst>
                  <a:ext uri="{0D108BD9-81ED-4DB2-BD59-A6C34878D82A}">
                    <a16:rowId xmlns:a16="http://schemas.microsoft.com/office/drawing/2014/main" val="10001"/>
                  </a:ext>
                </a:extLst>
              </a:tr>
            </a:tbl>
          </a:graphicData>
        </a:graphic>
      </p:graphicFrame>
      <p:sp>
        <p:nvSpPr>
          <p:cNvPr id="5" name="TextBox 4"/>
          <p:cNvSpPr txBox="1"/>
          <p:nvPr/>
        </p:nvSpPr>
        <p:spPr>
          <a:xfrm>
            <a:off x="5901641" y="4077072"/>
            <a:ext cx="1694695"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pPr algn="ctr"/>
            <a:r>
              <a:rPr lang="en-US" dirty="0" smtClean="0"/>
              <a:t>Groups</a:t>
            </a:r>
          </a:p>
          <a:p>
            <a:pPr algn="ctr"/>
            <a:r>
              <a:rPr lang="en-US" dirty="0" smtClean="0"/>
              <a:t>instances,</a:t>
            </a:r>
          </a:p>
          <a:p>
            <a:pPr algn="ctr"/>
            <a:r>
              <a:rPr lang="en-US" dirty="0" smtClean="0"/>
              <a:t> bitmap images</a:t>
            </a:r>
            <a:endParaRPr lang="ar-SA" dirty="0"/>
          </a:p>
        </p:txBody>
      </p:sp>
      <p:sp>
        <p:nvSpPr>
          <p:cNvPr id="6" name="TextBox 5"/>
          <p:cNvSpPr txBox="1"/>
          <p:nvPr/>
        </p:nvSpPr>
        <p:spPr>
          <a:xfrm>
            <a:off x="6012160" y="6156012"/>
            <a:ext cx="1159035"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r>
              <a:rPr lang="en-US" dirty="0" smtClean="0"/>
              <a:t>Text block</a:t>
            </a:r>
            <a:endParaRPr lang="ar-SA" dirty="0"/>
          </a:p>
        </p:txBody>
      </p:sp>
      <p:sp>
        <p:nvSpPr>
          <p:cNvPr id="7" name="Left Arrow 6"/>
          <p:cNvSpPr/>
          <p:nvPr/>
        </p:nvSpPr>
        <p:spPr>
          <a:xfrm>
            <a:off x="2771800" y="4005064"/>
            <a:ext cx="3024336" cy="10801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Modify </a:t>
            </a:r>
            <a:r>
              <a:rPr lang="en-US" dirty="0" smtClean="0">
                <a:sym typeface="Wingdings" pitchFamily="2" charset="2"/>
              </a:rPr>
              <a:t> Break Apart</a:t>
            </a:r>
            <a:endParaRPr lang="ar-SA" dirty="0"/>
          </a:p>
        </p:txBody>
      </p:sp>
      <p:sp>
        <p:nvSpPr>
          <p:cNvPr id="8" name="Left Arrow 7"/>
          <p:cNvSpPr/>
          <p:nvPr/>
        </p:nvSpPr>
        <p:spPr>
          <a:xfrm>
            <a:off x="2771800" y="5805264"/>
            <a:ext cx="3024336" cy="10801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 </a:t>
            </a:r>
            <a:r>
              <a:rPr lang="en-US" dirty="0" smtClean="0"/>
              <a:t>Modify </a:t>
            </a:r>
            <a:r>
              <a:rPr lang="en-US" dirty="0" smtClean="0">
                <a:sym typeface="Wingdings" pitchFamily="2" charset="2"/>
              </a:rPr>
              <a:t> Break Apart (Twice)</a:t>
            </a:r>
            <a:endParaRPr lang="ar-SA" dirty="0"/>
          </a:p>
        </p:txBody>
      </p:sp>
      <p:sp>
        <p:nvSpPr>
          <p:cNvPr id="9" name="TextBox 8"/>
          <p:cNvSpPr txBox="1"/>
          <p:nvPr/>
        </p:nvSpPr>
        <p:spPr>
          <a:xfrm>
            <a:off x="513209" y="5013176"/>
            <a:ext cx="1673856"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1">
            <a:spAutoFit/>
          </a:bodyPr>
          <a:lstStyle/>
          <a:p>
            <a:pPr algn="ctr"/>
            <a:r>
              <a:rPr lang="en-US" dirty="0" smtClean="0"/>
              <a:t>Vector</a:t>
            </a:r>
          </a:p>
          <a:p>
            <a:pPr algn="ctr"/>
            <a:r>
              <a:rPr lang="en-US" dirty="0" smtClean="0"/>
              <a:t>Shape or image</a:t>
            </a:r>
            <a:endParaRPr lang="ar-SA" dirty="0"/>
          </a:p>
        </p:txBody>
      </p:sp>
      <p:sp>
        <p:nvSpPr>
          <p:cNvPr id="10" name="Right Arrow 9"/>
          <p:cNvSpPr/>
          <p:nvPr/>
        </p:nvSpPr>
        <p:spPr>
          <a:xfrm>
            <a:off x="2771800" y="4941168"/>
            <a:ext cx="3096344" cy="1008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F8</a:t>
            </a:r>
            <a:endParaRPr lang="ar-SA"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a:t>
            </a:r>
            <a:endParaRPr lang="ar-SA" dirty="0"/>
          </a:p>
        </p:txBody>
      </p:sp>
      <p:sp>
        <p:nvSpPr>
          <p:cNvPr id="3" name="Content Placeholder 2"/>
          <p:cNvSpPr>
            <a:spLocks noGrp="1"/>
          </p:cNvSpPr>
          <p:nvPr>
            <p:ph idx="1"/>
          </p:nvPr>
        </p:nvSpPr>
        <p:spPr/>
        <p:txBody>
          <a:bodyPr/>
          <a:lstStyle/>
          <a:p>
            <a:endParaRPr lang="ar-SA"/>
          </a:p>
        </p:txBody>
      </p:sp>
      <p:pic>
        <p:nvPicPr>
          <p:cNvPr id="47107" name="Picture 3"/>
          <p:cNvPicPr>
            <a:picLocks noChangeAspect="1" noChangeArrowheads="1"/>
          </p:cNvPicPr>
          <p:nvPr/>
        </p:nvPicPr>
        <p:blipFill>
          <a:blip r:embed="rId3" cstate="print"/>
          <a:srcRect l="31183" t="30313" r="41699" b="18500"/>
          <a:stretch>
            <a:fillRect/>
          </a:stretch>
        </p:blipFill>
        <p:spPr bwMode="auto">
          <a:xfrm>
            <a:off x="755576" y="1772816"/>
            <a:ext cx="3528392" cy="3744416"/>
          </a:xfrm>
          <a:prstGeom prst="rect">
            <a:avLst/>
          </a:prstGeom>
          <a:noFill/>
          <a:ln w="9525">
            <a:noFill/>
            <a:miter lim="800000"/>
            <a:headEnd/>
            <a:tailEnd/>
          </a:ln>
        </p:spPr>
      </p:pic>
      <p:pic>
        <p:nvPicPr>
          <p:cNvPr id="47108" name="Picture 4"/>
          <p:cNvPicPr>
            <a:picLocks noChangeAspect="1" noChangeArrowheads="1"/>
          </p:cNvPicPr>
          <p:nvPr/>
        </p:nvPicPr>
        <p:blipFill>
          <a:blip r:embed="rId4" cstate="print"/>
          <a:srcRect l="31737" t="30313" r="42252" b="18500"/>
          <a:stretch>
            <a:fillRect/>
          </a:stretch>
        </p:blipFill>
        <p:spPr bwMode="auto">
          <a:xfrm>
            <a:off x="5508104" y="1772816"/>
            <a:ext cx="3384376" cy="3744416"/>
          </a:xfrm>
          <a:prstGeom prst="rect">
            <a:avLst/>
          </a:prstGeom>
          <a:noFill/>
          <a:ln w="9525">
            <a:noFill/>
            <a:miter lim="800000"/>
            <a:headEnd/>
            <a:tailEnd/>
          </a:ln>
        </p:spPr>
      </p:pic>
      <p:sp>
        <p:nvSpPr>
          <p:cNvPr id="8" name="Right Arrow 7"/>
          <p:cNvSpPr/>
          <p:nvPr/>
        </p:nvSpPr>
        <p:spPr>
          <a:xfrm>
            <a:off x="3563888" y="3068960"/>
            <a:ext cx="2664296" cy="115212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dirty="0" smtClean="0"/>
              <a:t>Modify</a:t>
            </a:r>
            <a:r>
              <a:rPr lang="en-US" dirty="0" smtClean="0">
                <a:sym typeface="Wingdings" pitchFamily="2" charset="2"/>
              </a:rPr>
              <a:t> Break Apart</a:t>
            </a:r>
            <a:endParaRPr lang="ar-SA"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spc="0" dirty="0" smtClean="0">
                <a:ln/>
                <a:solidFill>
                  <a:schemeClr val="accent3"/>
                </a:solidFill>
              </a:rPr>
              <a:t>References</a:t>
            </a:r>
            <a:endParaRPr lang="ar-SA" b="1" spc="0" dirty="0">
              <a:ln/>
              <a:solidFill>
                <a:schemeClr val="accent3"/>
              </a:solidFill>
            </a:endParaRPr>
          </a:p>
        </p:txBody>
      </p:sp>
      <p:sp>
        <p:nvSpPr>
          <p:cNvPr id="3" name="Content Placeholder 2"/>
          <p:cNvSpPr>
            <a:spLocks noGrp="1"/>
          </p:cNvSpPr>
          <p:nvPr>
            <p:ph idx="1"/>
          </p:nvPr>
        </p:nvSpPr>
        <p:spPr/>
        <p:txBody>
          <a:bodyPr>
            <a:normAutofit fontScale="70000" lnSpcReduction="20000"/>
          </a:bodyPr>
          <a:lstStyle/>
          <a:p>
            <a:pPr algn="l" rtl="0"/>
            <a:r>
              <a:rPr lang="en-US" sz="2200" dirty="0" smtClean="0">
                <a:hlinkClick r:id="rId3"/>
              </a:rPr>
              <a:t>[1]http://en.wikipedia.org/wiki/Macromedia_Flash</a:t>
            </a:r>
            <a:endParaRPr lang="en-US" sz="2200" dirty="0" smtClean="0"/>
          </a:p>
          <a:p>
            <a:pPr algn="l" rtl="0"/>
            <a:r>
              <a:rPr lang="en-US" sz="2200" dirty="0" smtClean="0"/>
              <a:t>[2]http://www.lanoie.com/classes/Flash/Toolbox/lectures/lectureD.html</a:t>
            </a:r>
          </a:p>
          <a:p>
            <a:pPr algn="l" rtl="0"/>
            <a:r>
              <a:rPr lang="en-US" sz="2200" dirty="0" smtClean="0"/>
              <a:t>[3]http://www.peachpit.com/articles/article.aspx?p=605038&amp;seqNum=28</a:t>
            </a:r>
          </a:p>
          <a:p>
            <a:pPr algn="l" rtl="0"/>
            <a:r>
              <a:rPr lang="en-US" sz="2200" dirty="0" smtClean="0"/>
              <a:t>[4] </a:t>
            </a:r>
            <a:r>
              <a:rPr lang="en-US" sz="2200" dirty="0" smtClean="0">
                <a:hlinkClick r:id="rId4"/>
              </a:rPr>
              <a:t>http://www.informit.com/articles/article.aspx?p=131047</a:t>
            </a:r>
            <a:endParaRPr lang="en-US" sz="2200" dirty="0" smtClean="0"/>
          </a:p>
          <a:p>
            <a:pPr algn="l" rtl="0"/>
            <a:r>
              <a:rPr lang="en-US" sz="2400" dirty="0" smtClean="0"/>
              <a:t>[5]</a:t>
            </a:r>
            <a:r>
              <a:rPr lang="en-US" sz="2400" dirty="0" smtClean="0">
                <a:hlinkClick r:id="rId5"/>
              </a:rPr>
              <a:t>http://help.adobe.com/en_US/Flash/10.0_UsingFlash/WSd60f23110762d6b883b18f10cb1fe1af6-7f84a.html</a:t>
            </a:r>
            <a:endParaRPr lang="en-US" sz="2400" dirty="0" smtClean="0"/>
          </a:p>
          <a:p>
            <a:pPr algn="l" rtl="0"/>
            <a:r>
              <a:rPr lang="en-US" sz="2400" dirty="0" smtClean="0"/>
              <a:t>[6]</a:t>
            </a:r>
            <a:r>
              <a:rPr lang="en-US" sz="2400" dirty="0" smtClean="0">
                <a:hlinkClick r:id="rId6"/>
              </a:rPr>
              <a:t> http://www.dummies.com/how-to/content/creating-and-using-guide-layers-in-flash-cs3.html</a:t>
            </a:r>
            <a:endParaRPr lang="en-US" sz="2400" dirty="0" smtClean="0"/>
          </a:p>
          <a:p>
            <a:pPr algn="l" rtl="0"/>
            <a:r>
              <a:rPr lang="en-US" sz="2400" dirty="0" smtClean="0"/>
              <a:t>[7]</a:t>
            </a:r>
            <a:r>
              <a:rPr lang="en-US" sz="2400" dirty="0" smtClean="0">
                <a:hlinkClick r:id="rId7"/>
              </a:rPr>
              <a:t>http://help.adobe.com/en_US/Flash/10.0_UsingFlash/WSd60f23110762d6b883b18f10cb1fe1af6-7d8aa.html</a:t>
            </a:r>
            <a:endParaRPr lang="en-US" sz="2400" dirty="0" smtClean="0"/>
          </a:p>
          <a:p>
            <a:pPr algn="l" rtl="0"/>
            <a:r>
              <a:rPr lang="en-US" sz="2400" dirty="0" smtClean="0"/>
              <a:t>[8]</a:t>
            </a:r>
            <a:r>
              <a:rPr lang="en-US" sz="2400" dirty="0" smtClean="0">
                <a:hlinkClick r:id="rId8"/>
              </a:rPr>
              <a:t>http://www.adobe.com/devnet/flash/learning_guide/animation/part04.html</a:t>
            </a:r>
            <a:endParaRPr lang="en-US" sz="2400" dirty="0" smtClean="0"/>
          </a:p>
          <a:p>
            <a:pPr algn="l" rtl="0"/>
            <a:r>
              <a:rPr lang="en-US" sz="2400" dirty="0" smtClean="0"/>
              <a:t>[9]</a:t>
            </a:r>
            <a:r>
              <a:rPr lang="en-US" sz="2400" dirty="0" smtClean="0">
                <a:hlinkClick r:id="rId9"/>
              </a:rPr>
              <a:t>http://www.adobe.com/devnet/flash/learning_guide/animation/part05.html</a:t>
            </a:r>
            <a:endParaRPr lang="en-US" sz="2400" dirty="0" smtClean="0"/>
          </a:p>
          <a:p>
            <a:pPr algn="l" rtl="0"/>
            <a:r>
              <a:rPr lang="en-US" sz="2400" dirty="0" smtClean="0"/>
              <a:t>[10] </a:t>
            </a:r>
            <a:r>
              <a:rPr lang="en-US" sz="2400" dirty="0" smtClean="0">
                <a:hlinkClick r:id="rId10"/>
              </a:rPr>
              <a:t>http://www.adobe.com/devnet/flash/articles/concept_shape_tween.html</a:t>
            </a:r>
            <a:endParaRPr lang="en-US" sz="2400" dirty="0" smtClean="0"/>
          </a:p>
          <a:p>
            <a:pPr algn="l" rtl="0"/>
            <a:r>
              <a:rPr lang="en-US" sz="2400" dirty="0" smtClean="0"/>
              <a:t>[11] </a:t>
            </a:r>
            <a:r>
              <a:rPr lang="en-US" sz="2400" dirty="0" smtClean="0">
                <a:hlinkClick r:id="rId11"/>
              </a:rPr>
              <a:t>http://www.adobepress.com/articles/article.asp?p=30346&amp;seqNum=4</a:t>
            </a:r>
            <a:endParaRPr lang="en-US" sz="2400" dirty="0" smtClean="0"/>
          </a:p>
          <a:p>
            <a:pPr algn="l" rtl="0"/>
            <a:endParaRPr lang="en-US" sz="2200" dirty="0" smtClean="0"/>
          </a:p>
          <a:p>
            <a:pPr algn="l" rtl="0"/>
            <a:endParaRPr lang="ar-SA" sz="2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38336"/>
            <a:ext cx="7772400" cy="914400"/>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sz="3600" b="1" spc="0" dirty="0" smtClean="0">
                <a:ln/>
                <a:solidFill>
                  <a:schemeClr val="accent3"/>
                </a:solidFill>
                <a:effectLst>
                  <a:reflection blurRad="6350" stA="55000" endA="300" endPos="45500" dir="5400000" sy="-100000" algn="bl" rotWithShape="0"/>
                </a:effectLst>
              </a:rPr>
              <a:t>Adobe Flash Interface</a:t>
            </a:r>
            <a:endParaRPr lang="ar-SA" sz="3600" b="1" spc="0" dirty="0">
              <a:ln/>
              <a:solidFill>
                <a:schemeClr val="accent3"/>
              </a:solidFill>
              <a:effectLst>
                <a:reflection blurRad="6350" stA="55000" endA="300" endPos="45500" dir="5400000" sy="-100000" algn="bl" rotWithShape="0"/>
              </a:effectLst>
            </a:endParaRPr>
          </a:p>
        </p:txBody>
      </p:sp>
      <p:pic>
        <p:nvPicPr>
          <p:cNvPr id="4" name="عنصر نائب للمحتوى 3"/>
          <p:cNvPicPr>
            <a:picLocks noGrp="1" noChangeAspect="1"/>
          </p:cNvPicPr>
          <p:nvPr>
            <p:ph idx="1"/>
          </p:nvPr>
        </p:nvPicPr>
        <p:blipFill rotWithShape="1">
          <a:blip r:embed="rId3"/>
          <a:srcRect r="38318"/>
          <a:stretch/>
        </p:blipFill>
        <p:spPr>
          <a:xfrm>
            <a:off x="467544" y="980729"/>
            <a:ext cx="8204448" cy="568863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stretch>
            <a:fillRect/>
          </a:stretch>
        </p:blipFill>
        <p:spPr>
          <a:xfrm>
            <a:off x="1763688" y="1196752"/>
            <a:ext cx="6797555" cy="4248472"/>
          </a:xfrm>
          <a:prstGeom prst="rect">
            <a:avLst/>
          </a:prstGeom>
        </p:spPr>
      </p:pic>
      <p:cxnSp>
        <p:nvCxnSpPr>
          <p:cNvPr id="5" name="رابط كسهم مستقيم 4"/>
          <p:cNvCxnSpPr/>
          <p:nvPr/>
        </p:nvCxnSpPr>
        <p:spPr>
          <a:xfrm flipV="1">
            <a:off x="6732240" y="1772816"/>
            <a:ext cx="0" cy="4320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صورة 6"/>
          <p:cNvPicPr>
            <a:picLocks noChangeAspect="1"/>
          </p:cNvPicPr>
          <p:nvPr/>
        </p:nvPicPr>
        <p:blipFill>
          <a:blip r:embed="rId3"/>
          <a:stretch>
            <a:fillRect/>
          </a:stretch>
        </p:blipFill>
        <p:spPr>
          <a:xfrm>
            <a:off x="6244517" y="6093296"/>
            <a:ext cx="975445" cy="377985"/>
          </a:xfrm>
          <a:prstGeom prst="rect">
            <a:avLst/>
          </a:prstGeom>
        </p:spPr>
      </p:pic>
      <p:cxnSp>
        <p:nvCxnSpPr>
          <p:cNvPr id="8" name="رابط كسهم مستقيم 7"/>
          <p:cNvCxnSpPr/>
          <p:nvPr/>
        </p:nvCxnSpPr>
        <p:spPr>
          <a:xfrm>
            <a:off x="1275967" y="2636912"/>
            <a:ext cx="2647961"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4"/>
          <p:cNvSpPr txBox="1"/>
          <p:nvPr/>
        </p:nvSpPr>
        <p:spPr>
          <a:xfrm>
            <a:off x="527087" y="2483023"/>
            <a:ext cx="619080" cy="307777"/>
          </a:xfrm>
          <a:prstGeom prst="rect">
            <a:avLst/>
          </a:prstGeom>
          <a:noFill/>
        </p:spPr>
        <p:txBody>
          <a:bodyPr wrap="none" rtlCol="1">
            <a:spAutoFit/>
          </a:bodyPr>
          <a:lstStyle/>
          <a:p>
            <a:r>
              <a:rPr lang="en-US" sz="1400" dirty="0" smtClean="0"/>
              <a:t>Stage</a:t>
            </a:r>
            <a:endParaRPr lang="ar-SA" sz="1400" dirty="0"/>
          </a:p>
        </p:txBody>
      </p:sp>
      <p:sp>
        <p:nvSpPr>
          <p:cNvPr id="13" name="TextBox 11"/>
          <p:cNvSpPr txBox="1"/>
          <p:nvPr/>
        </p:nvSpPr>
        <p:spPr>
          <a:xfrm>
            <a:off x="1591458" y="394791"/>
            <a:ext cx="816056" cy="307777"/>
          </a:xfrm>
          <a:prstGeom prst="rect">
            <a:avLst/>
          </a:prstGeom>
          <a:noFill/>
        </p:spPr>
        <p:txBody>
          <a:bodyPr wrap="none" rtlCol="1">
            <a:spAutoFit/>
          </a:bodyPr>
          <a:lstStyle/>
          <a:p>
            <a:r>
              <a:rPr lang="en-US" sz="1400" dirty="0" smtClean="0"/>
              <a:t>Tool box</a:t>
            </a:r>
            <a:endParaRPr lang="ar-SA" sz="1400" dirty="0"/>
          </a:p>
        </p:txBody>
      </p:sp>
      <p:sp>
        <p:nvSpPr>
          <p:cNvPr id="14" name="TextBox 6"/>
          <p:cNvSpPr txBox="1"/>
          <p:nvPr/>
        </p:nvSpPr>
        <p:spPr>
          <a:xfrm>
            <a:off x="7020272" y="374759"/>
            <a:ext cx="1964000" cy="523220"/>
          </a:xfrm>
          <a:prstGeom prst="rect">
            <a:avLst/>
          </a:prstGeom>
          <a:noFill/>
        </p:spPr>
        <p:txBody>
          <a:bodyPr wrap="none" rtlCol="1">
            <a:spAutoFit/>
          </a:bodyPr>
          <a:lstStyle/>
          <a:p>
            <a:r>
              <a:rPr lang="en-US" sz="1400" dirty="0" smtClean="0"/>
              <a:t>Group of</a:t>
            </a:r>
          </a:p>
          <a:p>
            <a:r>
              <a:rPr lang="en-US" sz="1400" dirty="0" smtClean="0"/>
              <a:t>Plates(also called panel)</a:t>
            </a:r>
            <a:endParaRPr lang="ar-SA" sz="1400" dirty="0"/>
          </a:p>
        </p:txBody>
      </p:sp>
      <p:sp>
        <p:nvSpPr>
          <p:cNvPr id="15" name="TextBox 8"/>
          <p:cNvSpPr txBox="1"/>
          <p:nvPr/>
        </p:nvSpPr>
        <p:spPr>
          <a:xfrm>
            <a:off x="2971654" y="5974511"/>
            <a:ext cx="1276310" cy="307777"/>
          </a:xfrm>
          <a:prstGeom prst="rect">
            <a:avLst/>
          </a:prstGeom>
          <a:noFill/>
        </p:spPr>
        <p:txBody>
          <a:bodyPr wrap="none" rtlCol="1">
            <a:spAutoFit/>
          </a:bodyPr>
          <a:lstStyle/>
          <a:p>
            <a:r>
              <a:rPr lang="en-US" sz="1400" dirty="0" smtClean="0"/>
              <a:t>Timeline panel</a:t>
            </a:r>
            <a:endParaRPr lang="ar-SA" sz="1400" dirty="0"/>
          </a:p>
        </p:txBody>
      </p:sp>
      <p:cxnSp>
        <p:nvCxnSpPr>
          <p:cNvPr id="17" name="رابط كسهم مستقيم 16"/>
          <p:cNvCxnSpPr>
            <a:stCxn id="15" idx="0"/>
          </p:cNvCxnSpPr>
          <p:nvPr/>
        </p:nvCxnSpPr>
        <p:spPr>
          <a:xfrm flipV="1">
            <a:off x="3609809" y="4077072"/>
            <a:ext cx="0" cy="18974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p:cNvCxnSpPr/>
          <p:nvPr/>
        </p:nvCxnSpPr>
        <p:spPr>
          <a:xfrm>
            <a:off x="2195736" y="702568"/>
            <a:ext cx="504056" cy="782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رابط كسهم مستقيم 20"/>
          <p:cNvCxnSpPr/>
          <p:nvPr/>
        </p:nvCxnSpPr>
        <p:spPr>
          <a:xfrm>
            <a:off x="7812360" y="897979"/>
            <a:ext cx="0" cy="4427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939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r>
              <a:rPr lang="en-US" dirty="0" smtClean="0"/>
              <a:t>The Stage in Adobe Flash is the rectangular area where you place </a:t>
            </a:r>
            <a:r>
              <a:rPr lang="en-US" dirty="0" smtClean="0">
                <a:solidFill>
                  <a:srgbClr val="00B0F0"/>
                </a:solidFill>
              </a:rPr>
              <a:t>All the graphic contents.</a:t>
            </a:r>
          </a:p>
          <a:p>
            <a:pPr algn="l" rtl="0"/>
            <a:r>
              <a:rPr lang="en-US" dirty="0" smtClean="0"/>
              <a:t>The gray area surrounding the stage is called “</a:t>
            </a:r>
            <a:r>
              <a:rPr lang="en-US" dirty="0" smtClean="0">
                <a:solidFill>
                  <a:schemeClr val="accent4">
                    <a:lumMod val="75000"/>
                  </a:schemeClr>
                </a:solidFill>
              </a:rPr>
              <a:t>Work Area</a:t>
            </a:r>
            <a:r>
              <a:rPr lang="en-US" dirty="0" smtClean="0"/>
              <a:t>”</a:t>
            </a:r>
          </a:p>
          <a:p>
            <a:pPr algn="l" rtl="0"/>
            <a:r>
              <a:rPr lang="en-US" dirty="0" smtClean="0"/>
              <a:t>The work area  my contain graphical items also BUT only the ones on the stage will appear in the final flash file</a:t>
            </a:r>
            <a:endParaRPr lang="ar-SA" dirty="0"/>
          </a:p>
        </p:txBody>
      </p:sp>
      <p:sp>
        <p:nvSpPr>
          <p:cNvPr id="4" name="Title 1"/>
          <p:cNvSpPr txBox="1">
            <a:spLocks/>
          </p:cNvSpPr>
          <p:nvPr/>
        </p:nvSpPr>
        <p:spPr>
          <a:xfrm>
            <a:off x="1043608" y="404664"/>
            <a:ext cx="7772400" cy="914400"/>
          </a:xfrm>
          <a:prstGeom prst="rect">
            <a:avLst/>
          </a:prstGeom>
        </p:spPr>
        <p:txBody>
          <a:bodyPr vert="horz" anchor="t">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solidFill>
                  <a:schemeClr val="accent3"/>
                </a:solidFill>
                <a:effectLst/>
                <a:uLnTx/>
                <a:uFillTx/>
                <a:latin typeface="+mj-lt"/>
                <a:ea typeface="+mj-ea"/>
                <a:cs typeface="+mj-cs"/>
              </a:rPr>
              <a:t> </a:t>
            </a:r>
            <a:r>
              <a:rPr kumimoji="0" lang="en-US" sz="4000" b="1" i="0" u="none" strike="noStrike" kern="1200" cap="none" spc="0" normalizeH="0" baseline="0" noProof="0" dirty="0" smtClean="0">
                <a:ln/>
                <a:solidFill>
                  <a:schemeClr val="accent3"/>
                </a:solidFill>
                <a:effectLst/>
                <a:uLnTx/>
                <a:uFillTx/>
                <a:latin typeface="+mj-lt"/>
                <a:ea typeface="+mj-ea"/>
                <a:cs typeface="+mj-cs"/>
              </a:rPr>
              <a:t> 1.Stage</a:t>
            </a:r>
            <a:endParaRPr kumimoji="0" lang="ar-SA" sz="4000" b="1" i="0" u="none" strike="noStrike" kern="1200" cap="none" spc="0" normalizeH="0" baseline="0" noProof="0" dirty="0">
              <a:ln/>
              <a:solidFill>
                <a:schemeClr val="accent3"/>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EEC55A8A86FE499BE431AF273E7029" ma:contentTypeVersion="0" ma:contentTypeDescription="Create a new document." ma:contentTypeScope="" ma:versionID="e04859334cbd2ec3f2daecdc8aa07f9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F537E0A-FCFC-466A-8E5F-14BB3833F6B1}">
  <ds:schemaRefs>
    <ds:schemaRef ds:uri="http://schemas.microsoft.com/sharepoint/v3/contenttype/forms"/>
  </ds:schemaRefs>
</ds:datastoreItem>
</file>

<file path=customXml/itemProps2.xml><?xml version="1.0" encoding="utf-8"?>
<ds:datastoreItem xmlns:ds="http://schemas.openxmlformats.org/officeDocument/2006/customXml" ds:itemID="{7313CA8C-0532-4380-B48B-2D319B7DBA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BF8EF34-D6A6-48AF-9385-A12EC23524A9}">
  <ds:schemaRefs>
    <ds:schemaRef ds:uri="http://purl.org/dc/terms/"/>
    <ds:schemaRef ds:uri="http://schemas.microsoft.com/office/2006/metadata/properties"/>
    <ds:schemaRef ds:uri="http://www.w3.org/XML/1998/namespace"/>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Metro</Template>
  <TotalTime>9502</TotalTime>
  <Words>2055</Words>
  <Application>Microsoft Office PowerPoint</Application>
  <PresentationFormat>عرض على الشاشة (4:3)</PresentationFormat>
  <Paragraphs>395</Paragraphs>
  <Slides>65</Slides>
  <Notes>34</Notes>
  <HiddenSlides>0</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65</vt:i4>
      </vt:variant>
    </vt:vector>
  </HeadingPairs>
  <TitlesOfParts>
    <vt:vector size="74" baseType="lpstr">
      <vt:lpstr>Arial</vt:lpstr>
      <vt:lpstr>Calibri</vt:lpstr>
      <vt:lpstr>Consolas</vt:lpstr>
      <vt:lpstr>Corbel</vt:lpstr>
      <vt:lpstr>Tahoma</vt:lpstr>
      <vt:lpstr>Wingdings</vt:lpstr>
      <vt:lpstr>Wingdings 2</vt:lpstr>
      <vt:lpstr>Wingdings 3</vt:lpstr>
      <vt:lpstr>Metro</vt:lpstr>
      <vt:lpstr>Adobe Flash - Introduction</vt:lpstr>
      <vt:lpstr>What is Flash</vt:lpstr>
      <vt:lpstr>Flash Uses</vt:lpstr>
      <vt:lpstr>Flash Features</vt:lpstr>
      <vt:lpstr>    Adobe Flash Player</vt:lpstr>
      <vt:lpstr>  FLA  Vs. SWF File types</vt:lpstr>
      <vt:lpstr>Adobe Flash Interface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3.Tool Box: Drawing Tool</vt:lpstr>
      <vt:lpstr>  3.Tool Box: Drawing Tool</vt:lpstr>
      <vt:lpstr>  3.Tool Box: Drawing Tool</vt:lpstr>
      <vt:lpstr>  3.Tool Box: Drawing Tool</vt:lpstr>
      <vt:lpstr>  3.Tool Box: Drawing Tool</vt:lpstr>
      <vt:lpstr>  3.Tool Box: Drawing Tool</vt:lpstr>
      <vt:lpstr>  3.Tool Box: Drawing Tool</vt:lpstr>
      <vt:lpstr>  3.Tool Box: Drawing Tool</vt:lpstr>
      <vt:lpstr>عرض تقديمي في PowerPoint</vt:lpstr>
      <vt:lpstr>  3.Tool Box: Drawing Tool</vt:lpstr>
      <vt:lpstr>عرض تقديمي في PowerPoint</vt:lpstr>
      <vt:lpstr>  3.Tool Box: Drawing Tool</vt:lpstr>
      <vt:lpstr>عرض تقديمي في PowerPoint</vt:lpstr>
      <vt:lpstr>عرض تقديمي في PowerPoint</vt:lpstr>
      <vt:lpstr>  3.Tool Box: Drawing Tool</vt:lpstr>
      <vt:lpstr>  3.Tool Box: Drawing Tool</vt:lpstr>
      <vt:lpstr>  3.Tool Box: Drawing Tool</vt:lpstr>
      <vt:lpstr>عرض تقديمي في PowerPoint</vt:lpstr>
      <vt:lpstr>  3.Tool Box: Selection Tool</vt:lpstr>
      <vt:lpstr>  3.Tool Box: Selection Tool</vt:lpstr>
      <vt:lpstr>  3.Tool Box: Type Tool</vt:lpstr>
      <vt:lpstr>Dynamic Text Vs. Input Text</vt:lpstr>
      <vt:lpstr>  3.Tool Box: Type Tool</vt:lpstr>
      <vt:lpstr>  3.Tool Box: Freetramsform Tool</vt:lpstr>
      <vt:lpstr>عرض تقديمي في PowerPoint</vt:lpstr>
      <vt:lpstr>عرض تقديمي في PowerPoint</vt:lpstr>
      <vt:lpstr>عرض تقديمي في PowerPoint</vt:lpstr>
      <vt:lpstr>عرض تقديمي في PowerPoint</vt:lpstr>
      <vt:lpstr>عرض تقديمي في PowerPoint</vt:lpstr>
      <vt:lpstr>4.Timeline Panel: Left side</vt:lpstr>
      <vt:lpstr>Timeline Panel: Left side</vt:lpstr>
      <vt:lpstr>Timeline Panel: Guide Layer</vt:lpstr>
      <vt:lpstr>Timeline Panel: Guide Layer</vt:lpstr>
      <vt:lpstr>Timeline Panel: Motion Guide Layer</vt:lpstr>
      <vt:lpstr>Timeline Panel: Normal Layer</vt:lpstr>
      <vt:lpstr>Timeline Panel: Right side</vt:lpstr>
      <vt:lpstr>Frames:Types</vt:lpstr>
      <vt:lpstr>Frames: Types[11]</vt:lpstr>
      <vt:lpstr>Frames: Delete or modify a frame or keyframe </vt:lpstr>
      <vt:lpstr>Frames:Delete or modify a  frame or keyframe (Cont.) </vt:lpstr>
      <vt:lpstr>Timeline Basic components</vt:lpstr>
      <vt:lpstr>Timeline Basic components</vt:lpstr>
      <vt:lpstr>Timeline Basic components</vt:lpstr>
      <vt:lpstr>Timeline Basic components</vt:lpstr>
      <vt:lpstr>Type of Animations</vt:lpstr>
      <vt:lpstr>Type of Animations</vt:lpstr>
      <vt:lpstr>Type of Animations</vt:lpstr>
      <vt:lpstr>Type of Animations</vt:lpstr>
      <vt:lpstr>Type of Animations</vt:lpstr>
      <vt:lpstr>Type of Animations</vt:lpstr>
      <vt:lpstr>Example 1</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Macromedia Flash mx-1</dc:title>
  <dc:creator>Hmra</dc:creator>
  <cp:lastModifiedBy>Safaa Albassam</cp:lastModifiedBy>
  <cp:revision>123</cp:revision>
  <dcterms:created xsi:type="dcterms:W3CDTF">2012-03-31T20:57:25Z</dcterms:created>
  <dcterms:modified xsi:type="dcterms:W3CDTF">2017-03-22T05:49:27Z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0x01010079EEC55A8A86FE499BE431AF273E7029</vt:lpwstr>
  </property>
</Properties>
</file>