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5" r:id="rId3"/>
    <p:sldId id="306" r:id="rId4"/>
    <p:sldId id="282" r:id="rId5"/>
    <p:sldId id="298" r:id="rId6"/>
    <p:sldId id="284" r:id="rId7"/>
    <p:sldId id="297" r:id="rId8"/>
    <p:sldId id="258" r:id="rId9"/>
    <p:sldId id="299" r:id="rId10"/>
    <p:sldId id="307" r:id="rId1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4F6"/>
    <a:srgbClr val="6289F8"/>
    <a:srgbClr val="8097F8"/>
    <a:srgbClr val="2C61F6"/>
    <a:srgbClr val="F8F0D0"/>
    <a:srgbClr val="F2E4AA"/>
    <a:srgbClr val="000000"/>
    <a:srgbClr val="E4B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6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999B34C-70F7-4F5A-85C4-8EBA3EFFB8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4975" y="550863"/>
            <a:ext cx="3656013" cy="2741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82C063E-5F3B-431F-AA65-4DE9A7C86F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C063E-5F3B-431F-AA65-4DE9A7C86F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D9-56CE-4B7B-9653-4BAECE2B6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72"/>
          <p:cNvSpPr txBox="1">
            <a:spLocks noChangeArrowheads="1"/>
          </p:cNvSpPr>
          <p:nvPr userDrawn="1"/>
        </p:nvSpPr>
        <p:spPr bwMode="auto">
          <a:xfrm>
            <a:off x="152400" y="6451600"/>
            <a:ext cx="2387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© 2004 Goodrich, Tamassia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B3E5-79C8-4609-B29A-D18C761F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4CC9-80BA-4562-A197-36D221CF7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Stacks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0CE0C8-E017-4C00-8E19-D9F474F2F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C88F-D089-412D-B08F-70CF0F6CF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D17E-EBEA-49A0-98F9-41620AB31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F47B-04AD-42C1-9B30-F8A72A2B8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A4CE-9E13-4A0E-9550-CC984797D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011-C7C6-40D6-84A4-DD2BD48F2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E5E8-0892-4D0E-8D0F-217D66485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2B98-69F0-4801-83B6-A5802A7B2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EE4-D4F3-405C-9DA1-1E3AB76D5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1FC7-B5B3-44B2-93CE-526DEBE3EC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68"/>
          <p:cNvSpPr txBox="1">
            <a:spLocks noChangeArrowheads="1"/>
          </p:cNvSpPr>
          <p:nvPr userDrawn="1"/>
        </p:nvSpPr>
        <p:spPr bwMode="auto">
          <a:xfrm>
            <a:off x="152400" y="6451600"/>
            <a:ext cx="2387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© 2004 Goodrich, Tamassia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StackLL.html" TargetMode="External"/><Relationship Id="rId2" Type="http://schemas.openxmlformats.org/officeDocument/2006/relationships/hyperlink" Target="http://www.cs.usfca.edu/~galles/visualization/StackArra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rial Black" pitchFamily="34" charset="0"/>
              </a:rPr>
              <a:t>Stacks</a:t>
            </a:r>
          </a:p>
        </p:txBody>
      </p:sp>
      <p:grpSp>
        <p:nvGrpSpPr>
          <p:cNvPr id="3239" name="Group 167"/>
          <p:cNvGrpSpPr>
            <a:grpSpLocks/>
          </p:cNvGrpSpPr>
          <p:nvPr/>
        </p:nvGrpSpPr>
        <p:grpSpPr bwMode="auto">
          <a:xfrm>
            <a:off x="2514600" y="3886200"/>
            <a:ext cx="1295400" cy="1066800"/>
            <a:chOff x="1440" y="2448"/>
            <a:chExt cx="816" cy="672"/>
          </a:xfrm>
        </p:grpSpPr>
        <p:sp>
          <p:nvSpPr>
            <p:cNvPr id="3231" name="AutoShape 159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32" name="AutoShape 160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33" name="AutoShape 161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34" name="AutoShape 162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240" name="Group 168"/>
          <p:cNvGrpSpPr>
            <a:grpSpLocks/>
          </p:cNvGrpSpPr>
          <p:nvPr/>
        </p:nvGrpSpPr>
        <p:grpSpPr bwMode="auto">
          <a:xfrm flipH="1">
            <a:off x="4191000" y="3886200"/>
            <a:ext cx="1295400" cy="1066800"/>
            <a:chOff x="1440" y="2448"/>
            <a:chExt cx="816" cy="672"/>
          </a:xfrm>
        </p:grpSpPr>
        <p:sp>
          <p:nvSpPr>
            <p:cNvPr id="3241" name="AutoShape 169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2" name="AutoShape 170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3" name="AutoShape 171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4" name="AutoShape 172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245" name="Group 173"/>
          <p:cNvGrpSpPr>
            <a:grpSpLocks/>
          </p:cNvGrpSpPr>
          <p:nvPr/>
        </p:nvGrpSpPr>
        <p:grpSpPr bwMode="auto">
          <a:xfrm>
            <a:off x="5867400" y="3886200"/>
            <a:ext cx="1295400" cy="1066800"/>
            <a:chOff x="1440" y="2448"/>
            <a:chExt cx="816" cy="672"/>
          </a:xfrm>
        </p:grpSpPr>
        <p:sp>
          <p:nvSpPr>
            <p:cNvPr id="3246" name="AutoShape 174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7" name="AutoShape 175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8" name="AutoShape 176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9" name="AutoShape 177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Array-based Stack</a:t>
            </a:r>
          </a:p>
          <a:p>
            <a:r>
              <a:rPr lang="en-US" dirty="0">
                <a:hlinkClick r:id="rId2"/>
              </a:rPr>
              <a:t>http://www.cs.usfca.edu/~galles/visualization/StackArray.html</a:t>
            </a:r>
            <a:endParaRPr lang="en-US" dirty="0"/>
          </a:p>
          <a:p>
            <a:r>
              <a:rPr lang="en-US" dirty="0"/>
              <a:t>Link stack</a:t>
            </a:r>
          </a:p>
          <a:p>
            <a:r>
              <a:rPr lang="en-GB" dirty="0">
                <a:hlinkClick r:id="rId3"/>
              </a:rPr>
              <a:t>http://www.cs.usfca.edu/~galles/visualization/StackLL.html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7696200" cy="1600200"/>
          </a:xfrm>
        </p:spPr>
        <p:txBody>
          <a:bodyPr>
            <a:normAutofit fontScale="92500" lnSpcReduction="20000"/>
          </a:bodyPr>
          <a:lstStyle/>
          <a:p>
            <a:r>
              <a:rPr lang="en-GB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Stack: </a:t>
            </a:r>
            <a:r>
              <a:rPr lang="en-GB" sz="4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Last In First Out (LIFO)</a:t>
            </a:r>
            <a:r>
              <a:rPr lang="en-GB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.–Used in procedure calls, to compute arithmetic expressions etc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.•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895600"/>
            <a:ext cx="2133600" cy="2840355"/>
          </a:xfrm>
          <a:prstGeom prst="rect">
            <a:avLst/>
          </a:prstGeom>
        </p:spPr>
      </p:pic>
      <p:pic>
        <p:nvPicPr>
          <p:cNvPr id="8" name="Picture 7" descr="تنزي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362200"/>
            <a:ext cx="2438400" cy="36977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334962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Applications of Stacks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Direct applications </a:t>
            </a:r>
          </a:p>
          <a:p>
            <a:r>
              <a:rPr lang="en-GB" sz="2400" dirty="0"/>
              <a:t>◦Page-visited history in a Web browser </a:t>
            </a:r>
          </a:p>
          <a:p>
            <a:r>
              <a:rPr lang="en-GB" sz="2400" dirty="0"/>
              <a:t>◦Undo sequence in a text editor </a:t>
            </a:r>
          </a:p>
          <a:p>
            <a:r>
              <a:rPr lang="en-GB" sz="2400" dirty="0"/>
              <a:t>◦Chain of method calls in the Java Virtual Machine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Indirect applications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Auxiliary data structure for algorithms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Component of other data structures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8" name="Picture 2" descr="https://igor.io/img/stack-machine/stack-op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733800"/>
            <a:ext cx="5932343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Stack ADT (§4.2)</a:t>
            </a:r>
          </a:p>
        </p:txBody>
      </p:sp>
      <p:sp>
        <p:nvSpPr>
          <p:cNvPr id="3891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838200" y="1676400"/>
            <a:ext cx="4191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Stack</a:t>
            </a:r>
            <a:r>
              <a:rPr lang="en-US" sz="2400" dirty="0"/>
              <a:t> ADT stores arbitrary objects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Insertions and deletions follow the last-in first-out scheme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Main stack operations: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</a:rPr>
              <a:t>push</a:t>
            </a:r>
            <a:r>
              <a:rPr lang="en-US" sz="2000" dirty="0"/>
              <a:t>(object): inserts an element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object </a:t>
            </a:r>
            <a:r>
              <a:rPr lang="en-US" sz="2000" dirty="0">
                <a:solidFill>
                  <a:schemeClr val="tx2"/>
                </a:solidFill>
              </a:rPr>
              <a:t>pop</a:t>
            </a:r>
            <a:r>
              <a:rPr lang="en-US" sz="2000" dirty="0"/>
              <a:t>(): removes and returns the last inserted element</a:t>
            </a:r>
          </a:p>
        </p:txBody>
      </p:sp>
      <p:sp>
        <p:nvSpPr>
          <p:cNvPr id="38916" name="Rectangle 1028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>
          <a:xfrm>
            <a:off x="4572000" y="2209800"/>
            <a:ext cx="3810000" cy="4343400"/>
          </a:xfrm>
        </p:spPr>
        <p:txBody>
          <a:bodyPr/>
          <a:lstStyle/>
          <a:p>
            <a:r>
              <a:rPr lang="en-US" sz="2400" dirty="0"/>
              <a:t>Auxiliary stack operations:</a:t>
            </a:r>
          </a:p>
          <a:p>
            <a:pPr lvl="1"/>
            <a:r>
              <a:rPr lang="en-US" sz="2000" dirty="0"/>
              <a:t>object </a:t>
            </a:r>
            <a:r>
              <a:rPr lang="en-US" sz="2000" dirty="0">
                <a:solidFill>
                  <a:schemeClr val="tx2"/>
                </a:solidFill>
              </a:rPr>
              <a:t>top</a:t>
            </a:r>
            <a:r>
              <a:rPr lang="en-US" sz="2000" dirty="0"/>
              <a:t>(): returns the last inserted element without removing it</a:t>
            </a:r>
          </a:p>
          <a:p>
            <a:pPr lvl="1"/>
            <a:r>
              <a:rPr lang="en-US" sz="2000" dirty="0"/>
              <a:t>integer </a:t>
            </a:r>
            <a:r>
              <a:rPr lang="en-US" sz="2000" dirty="0">
                <a:solidFill>
                  <a:schemeClr val="tx2"/>
                </a:solidFill>
              </a:rPr>
              <a:t>size</a:t>
            </a:r>
            <a:r>
              <a:rPr lang="en-US" sz="2000" dirty="0"/>
              <a:t>(): returns the number of elements stored</a:t>
            </a:r>
          </a:p>
          <a:p>
            <a:pPr lvl="1"/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tx2"/>
                </a:solidFill>
              </a:rPr>
              <a:t>isEmpty</a:t>
            </a:r>
            <a:r>
              <a:rPr lang="en-US" sz="2000" dirty="0"/>
              <a:t>(): indicates whether no elements are stored</a:t>
            </a:r>
          </a:p>
        </p:txBody>
      </p:sp>
      <p:graphicFrame>
        <p:nvGraphicFramePr>
          <p:cNvPr id="38917" name="Object 1029"/>
          <p:cNvGraphicFramePr>
            <a:graphicFrameLocks noChangeAspect="1"/>
          </p:cNvGraphicFramePr>
          <p:nvPr/>
        </p:nvGraphicFramePr>
        <p:xfrm>
          <a:off x="7620000" y="228600"/>
          <a:ext cx="1116013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Photo Editor Photo" r:id="rId3" imgW="1980952" imgH="3610479" progId="">
                  <p:embed/>
                </p:oleObj>
              </mc:Choice>
              <mc:Fallback>
                <p:oleObj name="Photo Editor Photo" r:id="rId3" imgW="1980952" imgH="3610479" progId="">
                  <p:embed/>
                  <p:pic>
                    <p:nvPicPr>
                      <p:cNvPr id="0" name="Picture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EFEFE"/>
                          </a:clrFrom>
                          <a:clrTo>
                            <a:srgbClr val="FEFEFE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28600"/>
                        <a:ext cx="1116013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Interface in Java</a:t>
            </a:r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795463"/>
            <a:ext cx="3581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Java interface corresponding to our Stack ADT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Requires the definition of class </a:t>
            </a:r>
            <a:r>
              <a:rPr lang="en-US" sz="2800" dirty="0" err="1">
                <a:solidFill>
                  <a:schemeClr val="hlink"/>
                </a:solidFill>
                <a:latin typeface="Arial Narrow" pitchFamily="34" charset="0"/>
              </a:rPr>
              <a:t>EmptyStackException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Different from the built-in Java class </a:t>
            </a:r>
            <a:r>
              <a:rPr lang="en-US" sz="2800" dirty="0" err="1">
                <a:solidFill>
                  <a:schemeClr val="tx2"/>
                </a:solidFill>
                <a:latin typeface="Arial Narrow" pitchFamily="34" charset="0"/>
              </a:rPr>
              <a:t>java.util.Stack</a:t>
            </a:r>
            <a:endParaRPr lang="en-US" sz="28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343400" y="1643063"/>
            <a:ext cx="4267200" cy="430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2860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 interface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Stack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{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 Narrow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size()</a:t>
            </a:r>
            <a:r>
              <a:rPr lang="en-US" dirty="0">
                <a:latin typeface="Arial Narrow" pitchFamily="34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 Narrow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boolean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 Narrow" pitchFamily="34" charset="0"/>
              </a:rPr>
              <a:t>isEmpty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()</a:t>
            </a:r>
            <a:r>
              <a:rPr lang="en-US" dirty="0">
                <a:latin typeface="Arial Narrow" pitchFamily="34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 Narrow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</a:t>
            </a:r>
            <a:r>
              <a:rPr lang="en-US" dirty="0">
                <a:latin typeface="Arial Narrow" pitchFamily="34" charset="0"/>
              </a:rPr>
              <a:t> Object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top()</a:t>
            </a:r>
            <a:br>
              <a:rPr lang="en-US" dirty="0">
                <a:latin typeface="Arial Narrow" pitchFamily="34" charset="0"/>
              </a:rPr>
            </a:br>
            <a:r>
              <a:rPr lang="en-US" dirty="0">
                <a:latin typeface="Arial Narrow" pitchFamily="34" charset="0"/>
              </a:rPr>
              <a:t>		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throws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Arial Narrow" pitchFamily="34" charset="0"/>
              </a:rPr>
              <a:t>EmptyStackException</a:t>
            </a:r>
            <a:r>
              <a:rPr lang="en-US" dirty="0">
                <a:latin typeface="Arial Narrow" pitchFamily="34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 Narrow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 void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push(Object o)</a:t>
            </a:r>
            <a:r>
              <a:rPr lang="en-US" dirty="0">
                <a:latin typeface="Arial Narrow" pitchFamily="34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 Narrow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</a:t>
            </a:r>
            <a:r>
              <a:rPr lang="en-US" dirty="0">
                <a:latin typeface="Arial Narrow" pitchFamily="34" charset="0"/>
              </a:rPr>
              <a:t> Object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pop()</a:t>
            </a:r>
            <a:br>
              <a:rPr lang="en-US" dirty="0">
                <a:latin typeface="Arial Narrow" pitchFamily="34" charset="0"/>
              </a:rPr>
            </a:br>
            <a:r>
              <a:rPr lang="en-US" dirty="0">
                <a:latin typeface="Arial Narrow" pitchFamily="34" charset="0"/>
              </a:rPr>
              <a:t>			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throws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Arial Narrow" pitchFamily="34" charset="0"/>
              </a:rPr>
              <a:t>EmptyStackException</a:t>
            </a:r>
            <a:r>
              <a:rPr lang="en-US" dirty="0">
                <a:latin typeface="Arial Narrow" pitchFamily="34" charset="0"/>
              </a:rPr>
              <a:t>;</a:t>
            </a:r>
            <a:br>
              <a:rPr lang="en-US" dirty="0">
                <a:latin typeface="Arial Narrow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Stack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838200" y="1752600"/>
            <a:ext cx="33528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simple way of implementing the Stack ADT uses an array</a:t>
            </a:r>
          </a:p>
          <a:p>
            <a:pPr>
              <a:lnSpc>
                <a:spcPct val="90000"/>
              </a:lnSpc>
            </a:pPr>
            <a:r>
              <a:rPr lang="en-US" sz="2400"/>
              <a:t>We add elements from left to right</a:t>
            </a:r>
          </a:p>
          <a:p>
            <a:pPr>
              <a:lnSpc>
                <a:spcPct val="90000"/>
              </a:lnSpc>
            </a:pPr>
            <a:r>
              <a:rPr lang="en-US" sz="2400"/>
              <a:t>A variable keeps track of the  index of the top element </a:t>
            </a:r>
          </a:p>
        </p:txBody>
      </p:sp>
      <p:sp>
        <p:nvSpPr>
          <p:cNvPr id="40967" name="Freeform 7"/>
          <p:cNvSpPr>
            <a:spLocks/>
          </p:cNvSpPr>
          <p:nvPr/>
        </p:nvSpPr>
        <p:spPr bwMode="auto">
          <a:xfrm>
            <a:off x="5715000" y="5461000"/>
            <a:ext cx="1509713" cy="379413"/>
          </a:xfrm>
          <a:custGeom>
            <a:avLst/>
            <a:gdLst/>
            <a:ahLst/>
            <a:cxnLst>
              <a:cxn ang="0">
                <a:pos x="951" y="239"/>
              </a:cxn>
              <a:cxn ang="0">
                <a:pos x="951" y="0"/>
              </a:cxn>
              <a:cxn ang="0">
                <a:pos x="0" y="0"/>
              </a:cxn>
              <a:cxn ang="0">
                <a:pos x="24" y="103"/>
              </a:cxn>
              <a:cxn ang="0">
                <a:pos x="104" y="143"/>
              </a:cxn>
              <a:cxn ang="0">
                <a:pos x="120" y="239"/>
              </a:cxn>
              <a:cxn ang="0">
                <a:pos x="951" y="239"/>
              </a:cxn>
            </a:cxnLst>
            <a:rect l="0" t="0" r="r" b="b"/>
            <a:pathLst>
              <a:path w="951" h="239">
                <a:moveTo>
                  <a:pt x="951" y="239"/>
                </a:moveTo>
                <a:lnTo>
                  <a:pt x="951" y="0"/>
                </a:lnTo>
                <a:lnTo>
                  <a:pt x="0" y="0"/>
                </a:lnTo>
                <a:lnTo>
                  <a:pt x="24" y="103"/>
                </a:lnTo>
                <a:lnTo>
                  <a:pt x="104" y="143"/>
                </a:lnTo>
                <a:lnTo>
                  <a:pt x="120" y="239"/>
                </a:lnTo>
                <a:lnTo>
                  <a:pt x="951" y="2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1905000" y="5461000"/>
            <a:ext cx="2982913" cy="379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9"/>
              </a:cxn>
              <a:cxn ang="0">
                <a:pos x="1879" y="239"/>
              </a:cxn>
              <a:cxn ang="0">
                <a:pos x="1863" y="135"/>
              </a:cxn>
              <a:cxn ang="0">
                <a:pos x="1783" y="79"/>
              </a:cxn>
              <a:cxn ang="0">
                <a:pos x="1767" y="0"/>
              </a:cxn>
              <a:cxn ang="0">
                <a:pos x="0" y="0"/>
              </a:cxn>
            </a:cxnLst>
            <a:rect l="0" t="0" r="r" b="b"/>
            <a:pathLst>
              <a:path w="1879" h="239">
                <a:moveTo>
                  <a:pt x="0" y="0"/>
                </a:moveTo>
                <a:lnTo>
                  <a:pt x="0" y="239"/>
                </a:lnTo>
                <a:lnTo>
                  <a:pt x="1879" y="239"/>
                </a:lnTo>
                <a:lnTo>
                  <a:pt x="1863" y="135"/>
                </a:lnTo>
                <a:lnTo>
                  <a:pt x="1783" y="79"/>
                </a:lnTo>
                <a:lnTo>
                  <a:pt x="17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710113" y="5448300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1892300" y="5448300"/>
            <a:ext cx="28178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892300" y="5461000"/>
            <a:ext cx="25400" cy="392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887913" y="5827713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1905000" y="5827713"/>
            <a:ext cx="29829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5713413" y="5448300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726113" y="5448300"/>
            <a:ext cx="26400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8340725" y="5461000"/>
            <a:ext cx="25400" cy="392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5878513" y="5827713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5891213" y="5827713"/>
            <a:ext cx="24622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2286000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2286000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2286000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2667000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2667000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2667000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38084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38084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38084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34274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34274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34274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3048000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3048000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3048000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41894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41894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41894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68040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6804025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68040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45704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45704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45704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3" name="Rectangle 43"/>
          <p:cNvSpPr>
            <a:spLocks noChangeArrowheads="1"/>
          </p:cNvSpPr>
          <p:nvPr/>
        </p:nvSpPr>
        <p:spPr bwMode="auto">
          <a:xfrm>
            <a:off x="64246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>
            <a:off x="64246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5" name="Rectangle 45"/>
          <p:cNvSpPr>
            <a:spLocks noChangeArrowheads="1"/>
          </p:cNvSpPr>
          <p:nvPr/>
        </p:nvSpPr>
        <p:spPr bwMode="auto">
          <a:xfrm>
            <a:off x="64246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6" name="Rectangle 46"/>
          <p:cNvSpPr>
            <a:spLocks noChangeArrowheads="1"/>
          </p:cNvSpPr>
          <p:nvPr/>
        </p:nvSpPr>
        <p:spPr bwMode="auto">
          <a:xfrm>
            <a:off x="60436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7" name="Rectangle 47"/>
          <p:cNvSpPr>
            <a:spLocks noChangeArrowheads="1"/>
          </p:cNvSpPr>
          <p:nvPr/>
        </p:nvSpPr>
        <p:spPr bwMode="auto">
          <a:xfrm>
            <a:off x="60436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6043613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9" name="Rectangle 49"/>
          <p:cNvSpPr>
            <a:spLocks noChangeArrowheads="1"/>
          </p:cNvSpPr>
          <p:nvPr/>
        </p:nvSpPr>
        <p:spPr bwMode="auto">
          <a:xfrm>
            <a:off x="71977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0" name="Rectangle 50"/>
          <p:cNvSpPr>
            <a:spLocks noChangeArrowheads="1"/>
          </p:cNvSpPr>
          <p:nvPr/>
        </p:nvSpPr>
        <p:spPr bwMode="auto">
          <a:xfrm>
            <a:off x="7197725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1" name="Rectangle 51"/>
          <p:cNvSpPr>
            <a:spLocks noChangeArrowheads="1"/>
          </p:cNvSpPr>
          <p:nvPr/>
        </p:nvSpPr>
        <p:spPr bwMode="auto">
          <a:xfrm>
            <a:off x="71977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2" name="Rectangle 52"/>
          <p:cNvSpPr>
            <a:spLocks noChangeArrowheads="1"/>
          </p:cNvSpPr>
          <p:nvPr/>
        </p:nvSpPr>
        <p:spPr bwMode="auto">
          <a:xfrm>
            <a:off x="75787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7578725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4" name="Rectangle 54"/>
          <p:cNvSpPr>
            <a:spLocks noChangeArrowheads="1"/>
          </p:cNvSpPr>
          <p:nvPr/>
        </p:nvSpPr>
        <p:spPr bwMode="auto">
          <a:xfrm>
            <a:off x="75787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5" name="Rectangle 55"/>
          <p:cNvSpPr>
            <a:spLocks noChangeArrowheads="1"/>
          </p:cNvSpPr>
          <p:nvPr/>
        </p:nvSpPr>
        <p:spPr bwMode="auto">
          <a:xfrm>
            <a:off x="7959725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7" name="Rectangle 57"/>
          <p:cNvSpPr>
            <a:spLocks noChangeArrowheads="1"/>
          </p:cNvSpPr>
          <p:nvPr/>
        </p:nvSpPr>
        <p:spPr bwMode="auto">
          <a:xfrm>
            <a:off x="7959725" y="5461000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8" name="Rectangle 58"/>
          <p:cNvSpPr>
            <a:spLocks noChangeArrowheads="1"/>
          </p:cNvSpPr>
          <p:nvPr/>
        </p:nvSpPr>
        <p:spPr bwMode="auto">
          <a:xfrm>
            <a:off x="1447800" y="5499100"/>
            <a:ext cx="296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41019" name="Rectangle 59"/>
          <p:cNvSpPr>
            <a:spLocks noChangeArrowheads="1"/>
          </p:cNvSpPr>
          <p:nvPr/>
        </p:nvSpPr>
        <p:spPr bwMode="auto">
          <a:xfrm>
            <a:off x="2019300" y="58420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1020" name="Rectangle 60"/>
          <p:cNvSpPr>
            <a:spLocks noChangeArrowheads="1"/>
          </p:cNvSpPr>
          <p:nvPr/>
        </p:nvSpPr>
        <p:spPr bwMode="auto">
          <a:xfrm>
            <a:off x="2425700" y="58420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1021" name="Rectangle 61"/>
          <p:cNvSpPr>
            <a:spLocks noChangeArrowheads="1"/>
          </p:cNvSpPr>
          <p:nvPr/>
        </p:nvSpPr>
        <p:spPr bwMode="auto">
          <a:xfrm>
            <a:off x="2806700" y="58420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1025" name="Rectangle 65"/>
          <p:cNvSpPr>
            <a:spLocks noChangeArrowheads="1"/>
          </p:cNvSpPr>
          <p:nvPr/>
        </p:nvSpPr>
        <p:spPr bwMode="auto">
          <a:xfrm>
            <a:off x="6883400" y="5843588"/>
            <a:ext cx="28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t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41026" name="Rectangle 66"/>
          <p:cNvSpPr>
            <a:spLocks noChangeArrowheads="1"/>
          </p:cNvSpPr>
          <p:nvPr/>
        </p:nvSpPr>
        <p:spPr bwMode="auto">
          <a:xfrm>
            <a:off x="46974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7" name="Freeform 67"/>
          <p:cNvSpPr>
            <a:spLocks/>
          </p:cNvSpPr>
          <p:nvPr/>
        </p:nvSpPr>
        <p:spPr bwMode="auto">
          <a:xfrm>
            <a:off x="4697413" y="5461000"/>
            <a:ext cx="101600" cy="201613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32" y="71"/>
              </a:cxn>
              <a:cxn ang="0">
                <a:pos x="32" y="71"/>
              </a:cxn>
              <a:cxn ang="0">
                <a:pos x="32" y="71"/>
              </a:cxn>
              <a:cxn ang="0">
                <a:pos x="40" y="95"/>
              </a:cxn>
              <a:cxn ang="0">
                <a:pos x="40" y="95"/>
              </a:cxn>
              <a:cxn ang="0">
                <a:pos x="40" y="95"/>
              </a:cxn>
              <a:cxn ang="0">
                <a:pos x="64" y="119"/>
              </a:cxn>
              <a:cxn ang="0">
                <a:pos x="64" y="111"/>
              </a:cxn>
              <a:cxn ang="0">
                <a:pos x="56" y="127"/>
              </a:cxn>
              <a:cxn ang="0">
                <a:pos x="56" y="127"/>
              </a:cxn>
              <a:cxn ang="0">
                <a:pos x="32" y="103"/>
              </a:cxn>
              <a:cxn ang="0">
                <a:pos x="32" y="103"/>
              </a:cxn>
              <a:cxn ang="0">
                <a:pos x="24" y="103"/>
              </a:cxn>
              <a:cxn ang="0">
                <a:pos x="16" y="79"/>
              </a:cxn>
              <a:cxn ang="0">
                <a:pos x="16" y="79"/>
              </a:cxn>
              <a:cxn ang="0">
                <a:pos x="16" y="71"/>
              </a:cxn>
              <a:cxn ang="0">
                <a:pos x="0" y="0"/>
              </a:cxn>
              <a:cxn ang="0">
                <a:pos x="16" y="0"/>
              </a:cxn>
            </a:cxnLst>
            <a:rect l="0" t="0" r="r" b="b"/>
            <a:pathLst>
              <a:path w="64" h="127">
                <a:moveTo>
                  <a:pt x="16" y="0"/>
                </a:moveTo>
                <a:lnTo>
                  <a:pt x="32" y="71"/>
                </a:lnTo>
                <a:lnTo>
                  <a:pt x="32" y="71"/>
                </a:lnTo>
                <a:lnTo>
                  <a:pt x="32" y="71"/>
                </a:lnTo>
                <a:lnTo>
                  <a:pt x="40" y="95"/>
                </a:lnTo>
                <a:lnTo>
                  <a:pt x="40" y="95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56" y="127"/>
                </a:lnTo>
                <a:lnTo>
                  <a:pt x="32" y="103"/>
                </a:lnTo>
                <a:lnTo>
                  <a:pt x="32" y="103"/>
                </a:lnTo>
                <a:lnTo>
                  <a:pt x="24" y="103"/>
                </a:lnTo>
                <a:lnTo>
                  <a:pt x="16" y="79"/>
                </a:lnTo>
                <a:lnTo>
                  <a:pt x="16" y="79"/>
                </a:lnTo>
                <a:lnTo>
                  <a:pt x="16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8" name="Freeform 68"/>
          <p:cNvSpPr>
            <a:spLocks/>
          </p:cNvSpPr>
          <p:nvPr/>
        </p:nvSpPr>
        <p:spPr bwMode="auto">
          <a:xfrm>
            <a:off x="4786313" y="5637213"/>
            <a:ext cx="101600" cy="635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64" y="24"/>
              </a:cxn>
              <a:cxn ang="0">
                <a:pos x="64" y="32"/>
              </a:cxn>
              <a:cxn ang="0">
                <a:pos x="48" y="32"/>
              </a:cxn>
              <a:cxn ang="0">
                <a:pos x="56" y="40"/>
              </a:cxn>
              <a:cxn ang="0">
                <a:pos x="0" y="16"/>
              </a:cxn>
              <a:cxn ang="0">
                <a:pos x="8" y="0"/>
              </a:cxn>
            </a:cxnLst>
            <a:rect l="0" t="0" r="r" b="b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9" name="Rectangle 69"/>
          <p:cNvSpPr>
            <a:spLocks noChangeArrowheads="1"/>
          </p:cNvSpPr>
          <p:nvPr/>
        </p:nvSpPr>
        <p:spPr bwMode="auto">
          <a:xfrm>
            <a:off x="48879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0" name="Freeform 70"/>
          <p:cNvSpPr>
            <a:spLocks/>
          </p:cNvSpPr>
          <p:nvPr/>
        </p:nvSpPr>
        <p:spPr bwMode="auto">
          <a:xfrm>
            <a:off x="4862513" y="5688013"/>
            <a:ext cx="50800" cy="1524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0"/>
              </a:cxn>
              <a:cxn ang="0">
                <a:pos x="16" y="96"/>
              </a:cxn>
              <a:cxn ang="0">
                <a:pos x="32" y="96"/>
              </a:cxn>
              <a:cxn ang="0">
                <a:pos x="16" y="0"/>
              </a:cxn>
            </a:cxnLst>
            <a:rect l="0" t="0" r="r" b="b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1" name="Rectangle 71"/>
          <p:cNvSpPr>
            <a:spLocks noChangeArrowheads="1"/>
          </p:cNvSpPr>
          <p:nvPr/>
        </p:nvSpPr>
        <p:spPr bwMode="auto">
          <a:xfrm>
            <a:off x="5688013" y="5448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2" name="Freeform 72"/>
          <p:cNvSpPr>
            <a:spLocks/>
          </p:cNvSpPr>
          <p:nvPr/>
        </p:nvSpPr>
        <p:spPr bwMode="auto">
          <a:xfrm>
            <a:off x="5688013" y="5461000"/>
            <a:ext cx="101600" cy="201613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24" y="71"/>
              </a:cxn>
              <a:cxn ang="0">
                <a:pos x="24" y="71"/>
              </a:cxn>
              <a:cxn ang="0">
                <a:pos x="24" y="71"/>
              </a:cxn>
              <a:cxn ang="0">
                <a:pos x="40" y="95"/>
              </a:cxn>
              <a:cxn ang="0">
                <a:pos x="40" y="95"/>
              </a:cxn>
              <a:cxn ang="0">
                <a:pos x="40" y="95"/>
              </a:cxn>
              <a:cxn ang="0">
                <a:pos x="64" y="119"/>
              </a:cxn>
              <a:cxn ang="0">
                <a:pos x="64" y="111"/>
              </a:cxn>
              <a:cxn ang="0">
                <a:pos x="56" y="127"/>
              </a:cxn>
              <a:cxn ang="0">
                <a:pos x="56" y="127"/>
              </a:cxn>
              <a:cxn ang="0">
                <a:pos x="32" y="103"/>
              </a:cxn>
              <a:cxn ang="0">
                <a:pos x="32" y="103"/>
              </a:cxn>
              <a:cxn ang="0">
                <a:pos x="24" y="103"/>
              </a:cxn>
              <a:cxn ang="0">
                <a:pos x="8" y="79"/>
              </a:cxn>
              <a:cxn ang="0">
                <a:pos x="8" y="79"/>
              </a:cxn>
              <a:cxn ang="0">
                <a:pos x="8" y="71"/>
              </a:cxn>
              <a:cxn ang="0">
                <a:pos x="0" y="0"/>
              </a:cxn>
              <a:cxn ang="0">
                <a:pos x="16" y="0"/>
              </a:cxn>
            </a:cxnLst>
            <a:rect l="0" t="0" r="r" b="b"/>
            <a:pathLst>
              <a:path w="64" h="127">
                <a:moveTo>
                  <a:pt x="16" y="0"/>
                </a:moveTo>
                <a:lnTo>
                  <a:pt x="24" y="71"/>
                </a:lnTo>
                <a:lnTo>
                  <a:pt x="24" y="71"/>
                </a:lnTo>
                <a:lnTo>
                  <a:pt x="24" y="71"/>
                </a:lnTo>
                <a:lnTo>
                  <a:pt x="40" y="95"/>
                </a:lnTo>
                <a:lnTo>
                  <a:pt x="40" y="95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56" y="127"/>
                </a:lnTo>
                <a:lnTo>
                  <a:pt x="32" y="103"/>
                </a:lnTo>
                <a:lnTo>
                  <a:pt x="32" y="103"/>
                </a:lnTo>
                <a:lnTo>
                  <a:pt x="24" y="103"/>
                </a:lnTo>
                <a:lnTo>
                  <a:pt x="8" y="79"/>
                </a:lnTo>
                <a:lnTo>
                  <a:pt x="8" y="79"/>
                </a:lnTo>
                <a:lnTo>
                  <a:pt x="8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3" name="Freeform 73"/>
          <p:cNvSpPr>
            <a:spLocks/>
          </p:cNvSpPr>
          <p:nvPr/>
        </p:nvSpPr>
        <p:spPr bwMode="auto">
          <a:xfrm>
            <a:off x="5776913" y="5637213"/>
            <a:ext cx="101600" cy="635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64" y="24"/>
              </a:cxn>
              <a:cxn ang="0">
                <a:pos x="64" y="32"/>
              </a:cxn>
              <a:cxn ang="0">
                <a:pos x="48" y="32"/>
              </a:cxn>
              <a:cxn ang="0">
                <a:pos x="56" y="40"/>
              </a:cxn>
              <a:cxn ang="0">
                <a:pos x="0" y="16"/>
              </a:cxn>
              <a:cxn ang="0">
                <a:pos x="8" y="0"/>
              </a:cxn>
            </a:cxnLst>
            <a:rect l="0" t="0" r="r" b="b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4" name="Rectangle 74"/>
          <p:cNvSpPr>
            <a:spLocks noChangeArrowheads="1"/>
          </p:cNvSpPr>
          <p:nvPr/>
        </p:nvSpPr>
        <p:spPr bwMode="auto">
          <a:xfrm>
            <a:off x="5878513" y="5840413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5" name="Freeform 75"/>
          <p:cNvSpPr>
            <a:spLocks/>
          </p:cNvSpPr>
          <p:nvPr/>
        </p:nvSpPr>
        <p:spPr bwMode="auto">
          <a:xfrm>
            <a:off x="5853113" y="5688013"/>
            <a:ext cx="50800" cy="1524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0"/>
              </a:cxn>
              <a:cxn ang="0">
                <a:pos x="16" y="96"/>
              </a:cxn>
              <a:cxn ang="0">
                <a:pos x="32" y="96"/>
              </a:cxn>
              <a:cxn ang="0">
                <a:pos x="16" y="0"/>
              </a:cxn>
            </a:cxnLst>
            <a:rect l="0" t="0" r="r" b="b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6" name="Rectangle 76"/>
          <p:cNvSpPr>
            <a:spLocks noChangeArrowheads="1"/>
          </p:cNvSpPr>
          <p:nvPr/>
        </p:nvSpPr>
        <p:spPr bwMode="auto">
          <a:xfrm>
            <a:off x="5141913" y="533400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Times New Roman" pitchFamily="18" charset="0"/>
              </a:rPr>
              <a:t>…</a:t>
            </a:r>
          </a:p>
        </p:txBody>
      </p:sp>
      <p:sp>
        <p:nvSpPr>
          <p:cNvPr id="41038" name="Text Box 78"/>
          <p:cNvSpPr txBox="1">
            <a:spLocks noChangeArrowheads="1"/>
          </p:cNvSpPr>
          <p:nvPr/>
        </p:nvSpPr>
        <p:spPr bwMode="auto">
          <a:xfrm>
            <a:off x="4343400" y="1676400"/>
            <a:ext cx="4419600" cy="3387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2860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size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()</a:t>
            </a:r>
          </a:p>
          <a:p>
            <a:pPr defTabSz="228600"/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return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+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</a:t>
            </a:r>
          </a:p>
          <a:p>
            <a:pPr defTabSz="228600"/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pPr defTabSz="22860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pop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()</a:t>
            </a:r>
          </a:p>
          <a:p>
            <a:pPr defTabSz="228600"/>
            <a:r>
              <a:rPr lang="en-US">
                <a:latin typeface="Times New Roman" pitchFamily="18" charset="0"/>
                <a:sym typeface="Symbol" pitchFamily="18" charset="2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if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isEmpty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()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then</a:t>
            </a:r>
          </a:p>
          <a:p>
            <a:pPr defTabSz="228600"/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	throw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EmptyStackException</a:t>
            </a:r>
            <a:endParaRPr lang="en-US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defTabSz="228600"/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else 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endParaRPr lang="en-US">
              <a:latin typeface="Times New Roman" pitchFamily="18" charset="0"/>
            </a:endParaRPr>
          </a:p>
          <a:p>
            <a:pPr defTabSz="228600"/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		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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</a:t>
            </a:r>
          </a:p>
          <a:p>
            <a:pPr defTabSz="228600"/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	return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t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Array-based Stack (cont.)</a:t>
            </a:r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3657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array storing the stack elements may become full</a:t>
            </a:r>
          </a:p>
          <a:p>
            <a:pPr>
              <a:lnSpc>
                <a:spcPct val="90000"/>
              </a:lnSpc>
            </a:pPr>
            <a:r>
              <a:rPr lang="en-US" sz="2400"/>
              <a:t>A push operation will then throw a </a:t>
            </a:r>
            <a:r>
              <a:rPr lang="en-US" sz="2400">
                <a:solidFill>
                  <a:schemeClr val="hlink"/>
                </a:solidFill>
              </a:rPr>
              <a:t>FullStackException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Limitation of the array-based  implementation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 intrinsic to the Stack ADT</a:t>
            </a:r>
            <a:endParaRPr lang="en-US" sz="240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6325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752600"/>
            <a:ext cx="3581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/>
          </a:p>
        </p:txBody>
      </p:sp>
      <p:grpSp>
        <p:nvGrpSpPr>
          <p:cNvPr id="56326" name="Group 6"/>
          <p:cNvGrpSpPr>
            <a:grpSpLocks/>
          </p:cNvGrpSpPr>
          <p:nvPr/>
        </p:nvGrpSpPr>
        <p:grpSpPr bwMode="auto">
          <a:xfrm>
            <a:off x="1447800" y="5453063"/>
            <a:ext cx="6934200" cy="871537"/>
            <a:chOff x="912" y="3435"/>
            <a:chExt cx="4368" cy="549"/>
          </a:xfrm>
        </p:grpSpPr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4560" y="3512"/>
              <a:ext cx="720" cy="2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28" name="Freeform 8"/>
            <p:cNvSpPr>
              <a:spLocks/>
            </p:cNvSpPr>
            <p:nvPr/>
          </p:nvSpPr>
          <p:spPr bwMode="auto">
            <a:xfrm>
              <a:off x="3600" y="3515"/>
              <a:ext cx="951" cy="239"/>
            </a:xfrm>
            <a:custGeom>
              <a:avLst/>
              <a:gdLst/>
              <a:ahLst/>
              <a:cxnLst>
                <a:cxn ang="0">
                  <a:pos x="951" y="239"/>
                </a:cxn>
                <a:cxn ang="0">
                  <a:pos x="951" y="0"/>
                </a:cxn>
                <a:cxn ang="0">
                  <a:pos x="0" y="0"/>
                </a:cxn>
                <a:cxn ang="0">
                  <a:pos x="24" y="103"/>
                </a:cxn>
                <a:cxn ang="0">
                  <a:pos x="104" y="143"/>
                </a:cxn>
                <a:cxn ang="0">
                  <a:pos x="120" y="239"/>
                </a:cxn>
                <a:cxn ang="0">
                  <a:pos x="951" y="239"/>
                </a:cxn>
              </a:cxnLst>
              <a:rect l="0" t="0" r="r" b="b"/>
              <a:pathLst>
                <a:path w="951" h="239">
                  <a:moveTo>
                    <a:pt x="951" y="239"/>
                  </a:moveTo>
                  <a:lnTo>
                    <a:pt x="951" y="0"/>
                  </a:lnTo>
                  <a:lnTo>
                    <a:pt x="0" y="0"/>
                  </a:lnTo>
                  <a:lnTo>
                    <a:pt x="24" y="103"/>
                  </a:lnTo>
                  <a:lnTo>
                    <a:pt x="104" y="143"/>
                  </a:lnTo>
                  <a:lnTo>
                    <a:pt x="120" y="239"/>
                  </a:lnTo>
                  <a:lnTo>
                    <a:pt x="951" y="2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29" name="Freeform 9"/>
            <p:cNvSpPr>
              <a:spLocks/>
            </p:cNvSpPr>
            <p:nvPr/>
          </p:nvSpPr>
          <p:spPr bwMode="auto">
            <a:xfrm>
              <a:off x="1200" y="3515"/>
              <a:ext cx="1879" cy="2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9"/>
                </a:cxn>
                <a:cxn ang="0">
                  <a:pos x="1879" y="239"/>
                </a:cxn>
                <a:cxn ang="0">
                  <a:pos x="1863" y="135"/>
                </a:cxn>
                <a:cxn ang="0">
                  <a:pos x="1783" y="79"/>
                </a:cxn>
                <a:cxn ang="0">
                  <a:pos x="1767" y="0"/>
                </a:cxn>
                <a:cxn ang="0">
                  <a:pos x="0" y="0"/>
                </a:cxn>
              </a:cxnLst>
              <a:rect l="0" t="0" r="r" b="b"/>
              <a:pathLst>
                <a:path w="1879" h="239">
                  <a:moveTo>
                    <a:pt x="0" y="0"/>
                  </a:moveTo>
                  <a:lnTo>
                    <a:pt x="0" y="239"/>
                  </a:lnTo>
                  <a:lnTo>
                    <a:pt x="1879" y="239"/>
                  </a:lnTo>
                  <a:lnTo>
                    <a:pt x="1863" y="135"/>
                  </a:lnTo>
                  <a:lnTo>
                    <a:pt x="1783" y="79"/>
                  </a:lnTo>
                  <a:lnTo>
                    <a:pt x="17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2967" y="3507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1192" y="3507"/>
              <a:ext cx="1775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1192" y="3515"/>
              <a:ext cx="16" cy="2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079" y="3746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1200" y="3746"/>
              <a:ext cx="1879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3599" y="3507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3607" y="3507"/>
              <a:ext cx="1663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5254" y="3515"/>
              <a:ext cx="16" cy="2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3703" y="3746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3711" y="3746"/>
              <a:ext cx="1551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1440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1440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42" name="Rectangle 22"/>
            <p:cNvSpPr>
              <a:spLocks noChangeArrowheads="1"/>
            </p:cNvSpPr>
            <p:nvPr/>
          </p:nvSpPr>
          <p:spPr bwMode="auto">
            <a:xfrm>
              <a:off x="1440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43" name="Rectangle 23"/>
            <p:cNvSpPr>
              <a:spLocks noChangeArrowheads="1"/>
            </p:cNvSpPr>
            <p:nvPr/>
          </p:nvSpPr>
          <p:spPr bwMode="auto">
            <a:xfrm>
              <a:off x="1680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44" name="Rectangle 24"/>
            <p:cNvSpPr>
              <a:spLocks noChangeArrowheads="1"/>
            </p:cNvSpPr>
            <p:nvPr/>
          </p:nvSpPr>
          <p:spPr bwMode="auto">
            <a:xfrm>
              <a:off x="1680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45" name="Rectangle 25"/>
            <p:cNvSpPr>
              <a:spLocks noChangeArrowheads="1"/>
            </p:cNvSpPr>
            <p:nvPr/>
          </p:nvSpPr>
          <p:spPr bwMode="auto">
            <a:xfrm>
              <a:off x="1680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46" name="Rectangle 26"/>
            <p:cNvSpPr>
              <a:spLocks noChangeArrowheads="1"/>
            </p:cNvSpPr>
            <p:nvPr/>
          </p:nvSpPr>
          <p:spPr bwMode="auto">
            <a:xfrm>
              <a:off x="239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47" name="Rectangle 27"/>
            <p:cNvSpPr>
              <a:spLocks noChangeArrowheads="1"/>
            </p:cNvSpPr>
            <p:nvPr/>
          </p:nvSpPr>
          <p:spPr bwMode="auto">
            <a:xfrm>
              <a:off x="239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48" name="Rectangle 28"/>
            <p:cNvSpPr>
              <a:spLocks noChangeArrowheads="1"/>
            </p:cNvSpPr>
            <p:nvPr/>
          </p:nvSpPr>
          <p:spPr bwMode="auto">
            <a:xfrm>
              <a:off x="239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49" name="Rectangle 29"/>
            <p:cNvSpPr>
              <a:spLocks noChangeArrowheads="1"/>
            </p:cNvSpPr>
            <p:nvPr/>
          </p:nvSpPr>
          <p:spPr bwMode="auto">
            <a:xfrm>
              <a:off x="215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50" name="Rectangle 30"/>
            <p:cNvSpPr>
              <a:spLocks noChangeArrowheads="1"/>
            </p:cNvSpPr>
            <p:nvPr/>
          </p:nvSpPr>
          <p:spPr bwMode="auto">
            <a:xfrm>
              <a:off x="215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51" name="Rectangle 31"/>
            <p:cNvSpPr>
              <a:spLocks noChangeArrowheads="1"/>
            </p:cNvSpPr>
            <p:nvPr/>
          </p:nvSpPr>
          <p:spPr bwMode="auto">
            <a:xfrm>
              <a:off x="215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52" name="Rectangle 32"/>
            <p:cNvSpPr>
              <a:spLocks noChangeArrowheads="1"/>
            </p:cNvSpPr>
            <p:nvPr/>
          </p:nvSpPr>
          <p:spPr bwMode="auto">
            <a:xfrm>
              <a:off x="1920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53" name="Rectangle 33"/>
            <p:cNvSpPr>
              <a:spLocks noChangeArrowheads="1"/>
            </p:cNvSpPr>
            <p:nvPr/>
          </p:nvSpPr>
          <p:spPr bwMode="auto">
            <a:xfrm>
              <a:off x="1920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54" name="Rectangle 34"/>
            <p:cNvSpPr>
              <a:spLocks noChangeArrowheads="1"/>
            </p:cNvSpPr>
            <p:nvPr/>
          </p:nvSpPr>
          <p:spPr bwMode="auto">
            <a:xfrm>
              <a:off x="1920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55" name="Rectangle 35"/>
            <p:cNvSpPr>
              <a:spLocks noChangeArrowheads="1"/>
            </p:cNvSpPr>
            <p:nvPr/>
          </p:nvSpPr>
          <p:spPr bwMode="auto">
            <a:xfrm>
              <a:off x="263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56" name="Rectangle 36"/>
            <p:cNvSpPr>
              <a:spLocks noChangeArrowheads="1"/>
            </p:cNvSpPr>
            <p:nvPr/>
          </p:nvSpPr>
          <p:spPr bwMode="auto">
            <a:xfrm>
              <a:off x="263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57" name="Rectangle 37"/>
            <p:cNvSpPr>
              <a:spLocks noChangeArrowheads="1"/>
            </p:cNvSpPr>
            <p:nvPr/>
          </p:nvSpPr>
          <p:spPr bwMode="auto">
            <a:xfrm>
              <a:off x="263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58" name="Rectangle 38"/>
            <p:cNvSpPr>
              <a:spLocks noChangeArrowheads="1"/>
            </p:cNvSpPr>
            <p:nvPr/>
          </p:nvSpPr>
          <p:spPr bwMode="auto">
            <a:xfrm>
              <a:off x="4286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59" name="Rectangle 39"/>
            <p:cNvSpPr>
              <a:spLocks noChangeArrowheads="1"/>
            </p:cNvSpPr>
            <p:nvPr/>
          </p:nvSpPr>
          <p:spPr bwMode="auto">
            <a:xfrm>
              <a:off x="5016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60" name="Rectangle 40"/>
            <p:cNvSpPr>
              <a:spLocks noChangeArrowheads="1"/>
            </p:cNvSpPr>
            <p:nvPr/>
          </p:nvSpPr>
          <p:spPr bwMode="auto">
            <a:xfrm>
              <a:off x="4286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61" name="Rectangle 41"/>
            <p:cNvSpPr>
              <a:spLocks noChangeArrowheads="1"/>
            </p:cNvSpPr>
            <p:nvPr/>
          </p:nvSpPr>
          <p:spPr bwMode="auto">
            <a:xfrm>
              <a:off x="287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62" name="Rectangle 42"/>
            <p:cNvSpPr>
              <a:spLocks noChangeArrowheads="1"/>
            </p:cNvSpPr>
            <p:nvPr/>
          </p:nvSpPr>
          <p:spPr bwMode="auto">
            <a:xfrm>
              <a:off x="287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63" name="Rectangle 43"/>
            <p:cNvSpPr>
              <a:spLocks noChangeArrowheads="1"/>
            </p:cNvSpPr>
            <p:nvPr/>
          </p:nvSpPr>
          <p:spPr bwMode="auto">
            <a:xfrm>
              <a:off x="287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64" name="Rectangle 44"/>
            <p:cNvSpPr>
              <a:spLocks noChangeArrowheads="1"/>
            </p:cNvSpPr>
            <p:nvPr/>
          </p:nvSpPr>
          <p:spPr bwMode="auto">
            <a:xfrm>
              <a:off x="4047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65" name="Rectangle 45"/>
            <p:cNvSpPr>
              <a:spLocks noChangeArrowheads="1"/>
            </p:cNvSpPr>
            <p:nvPr/>
          </p:nvSpPr>
          <p:spPr bwMode="auto">
            <a:xfrm>
              <a:off x="4047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66" name="Rectangle 46"/>
            <p:cNvSpPr>
              <a:spLocks noChangeArrowheads="1"/>
            </p:cNvSpPr>
            <p:nvPr/>
          </p:nvSpPr>
          <p:spPr bwMode="auto">
            <a:xfrm>
              <a:off x="4047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67" name="Rectangle 47"/>
            <p:cNvSpPr>
              <a:spLocks noChangeArrowheads="1"/>
            </p:cNvSpPr>
            <p:nvPr/>
          </p:nvSpPr>
          <p:spPr bwMode="auto">
            <a:xfrm>
              <a:off x="3807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68" name="Rectangle 48"/>
            <p:cNvSpPr>
              <a:spLocks noChangeArrowheads="1"/>
            </p:cNvSpPr>
            <p:nvPr/>
          </p:nvSpPr>
          <p:spPr bwMode="auto">
            <a:xfrm>
              <a:off x="3807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69" name="Rectangle 49"/>
            <p:cNvSpPr>
              <a:spLocks noChangeArrowheads="1"/>
            </p:cNvSpPr>
            <p:nvPr/>
          </p:nvSpPr>
          <p:spPr bwMode="auto">
            <a:xfrm>
              <a:off x="3807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70" name="Rectangle 50"/>
            <p:cNvSpPr>
              <a:spLocks noChangeArrowheads="1"/>
            </p:cNvSpPr>
            <p:nvPr/>
          </p:nvSpPr>
          <p:spPr bwMode="auto">
            <a:xfrm>
              <a:off x="4534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71" name="Rectangle 51"/>
            <p:cNvSpPr>
              <a:spLocks noChangeArrowheads="1"/>
            </p:cNvSpPr>
            <p:nvPr/>
          </p:nvSpPr>
          <p:spPr bwMode="auto">
            <a:xfrm>
              <a:off x="5264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72" name="Rectangle 52"/>
            <p:cNvSpPr>
              <a:spLocks noChangeArrowheads="1"/>
            </p:cNvSpPr>
            <p:nvPr/>
          </p:nvSpPr>
          <p:spPr bwMode="auto">
            <a:xfrm>
              <a:off x="4534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73" name="Rectangle 53"/>
            <p:cNvSpPr>
              <a:spLocks noChangeArrowheads="1"/>
            </p:cNvSpPr>
            <p:nvPr/>
          </p:nvSpPr>
          <p:spPr bwMode="auto">
            <a:xfrm>
              <a:off x="4774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74" name="Rectangle 54"/>
            <p:cNvSpPr>
              <a:spLocks noChangeArrowheads="1"/>
            </p:cNvSpPr>
            <p:nvPr/>
          </p:nvSpPr>
          <p:spPr bwMode="auto">
            <a:xfrm>
              <a:off x="4774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75" name="Rectangle 55"/>
            <p:cNvSpPr>
              <a:spLocks noChangeArrowheads="1"/>
            </p:cNvSpPr>
            <p:nvPr/>
          </p:nvSpPr>
          <p:spPr bwMode="auto">
            <a:xfrm>
              <a:off x="4774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76" name="Rectangle 56"/>
            <p:cNvSpPr>
              <a:spLocks noChangeArrowheads="1"/>
            </p:cNvSpPr>
            <p:nvPr/>
          </p:nvSpPr>
          <p:spPr bwMode="auto">
            <a:xfrm>
              <a:off x="5014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77" name="Rectangle 57"/>
            <p:cNvSpPr>
              <a:spLocks noChangeArrowheads="1"/>
            </p:cNvSpPr>
            <p:nvPr/>
          </p:nvSpPr>
          <p:spPr bwMode="auto">
            <a:xfrm>
              <a:off x="5014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78" name="Rectangle 58"/>
            <p:cNvSpPr>
              <a:spLocks noChangeArrowheads="1"/>
            </p:cNvSpPr>
            <p:nvPr/>
          </p:nvSpPr>
          <p:spPr bwMode="auto">
            <a:xfrm>
              <a:off x="912" y="3539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56379" name="Rectangle 59"/>
            <p:cNvSpPr>
              <a:spLocks noChangeArrowheads="1"/>
            </p:cNvSpPr>
            <p:nvPr/>
          </p:nvSpPr>
          <p:spPr bwMode="auto">
            <a:xfrm>
              <a:off x="1272" y="3753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6380" name="Rectangle 60"/>
            <p:cNvSpPr>
              <a:spLocks noChangeArrowheads="1"/>
            </p:cNvSpPr>
            <p:nvPr/>
          </p:nvSpPr>
          <p:spPr bwMode="auto">
            <a:xfrm>
              <a:off x="1528" y="3753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6381" name="Rectangle 61"/>
            <p:cNvSpPr>
              <a:spLocks noChangeArrowheads="1"/>
            </p:cNvSpPr>
            <p:nvPr/>
          </p:nvSpPr>
          <p:spPr bwMode="auto">
            <a:xfrm>
              <a:off x="1768" y="3753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6382" name="Rectangle 62"/>
            <p:cNvSpPr>
              <a:spLocks noChangeArrowheads="1"/>
            </p:cNvSpPr>
            <p:nvPr/>
          </p:nvSpPr>
          <p:spPr bwMode="auto">
            <a:xfrm>
              <a:off x="5066" y="3754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56383" name="Rectangle 63"/>
            <p:cNvSpPr>
              <a:spLocks noChangeArrowheads="1"/>
            </p:cNvSpPr>
            <p:nvPr/>
          </p:nvSpPr>
          <p:spPr bwMode="auto">
            <a:xfrm>
              <a:off x="295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84" name="Freeform 64"/>
            <p:cNvSpPr>
              <a:spLocks/>
            </p:cNvSpPr>
            <p:nvPr/>
          </p:nvSpPr>
          <p:spPr bwMode="auto">
            <a:xfrm>
              <a:off x="2959" y="3515"/>
              <a:ext cx="64" cy="12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2" y="71"/>
                </a:cxn>
                <a:cxn ang="0">
                  <a:pos x="32" y="71"/>
                </a:cxn>
                <a:cxn ang="0">
                  <a:pos x="32" y="71"/>
                </a:cxn>
                <a:cxn ang="0">
                  <a:pos x="40" y="95"/>
                </a:cxn>
                <a:cxn ang="0">
                  <a:pos x="40" y="95"/>
                </a:cxn>
                <a:cxn ang="0">
                  <a:pos x="40" y="95"/>
                </a:cxn>
                <a:cxn ang="0">
                  <a:pos x="64" y="119"/>
                </a:cxn>
                <a:cxn ang="0">
                  <a:pos x="64" y="111"/>
                </a:cxn>
                <a:cxn ang="0">
                  <a:pos x="56" y="127"/>
                </a:cxn>
                <a:cxn ang="0">
                  <a:pos x="56" y="127"/>
                </a:cxn>
                <a:cxn ang="0">
                  <a:pos x="32" y="103"/>
                </a:cxn>
                <a:cxn ang="0">
                  <a:pos x="32" y="103"/>
                </a:cxn>
                <a:cxn ang="0">
                  <a:pos x="24" y="103"/>
                </a:cxn>
                <a:cxn ang="0">
                  <a:pos x="16" y="79"/>
                </a:cxn>
                <a:cxn ang="0">
                  <a:pos x="16" y="79"/>
                </a:cxn>
                <a:cxn ang="0">
                  <a:pos x="16" y="71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64" h="127">
                  <a:moveTo>
                    <a:pt x="16" y="0"/>
                  </a:moveTo>
                  <a:lnTo>
                    <a:pt x="32" y="71"/>
                  </a:lnTo>
                  <a:lnTo>
                    <a:pt x="32" y="71"/>
                  </a:lnTo>
                  <a:lnTo>
                    <a:pt x="32" y="71"/>
                  </a:lnTo>
                  <a:lnTo>
                    <a:pt x="40" y="95"/>
                  </a:lnTo>
                  <a:lnTo>
                    <a:pt x="40" y="95"/>
                  </a:lnTo>
                  <a:lnTo>
                    <a:pt x="40" y="95"/>
                  </a:lnTo>
                  <a:lnTo>
                    <a:pt x="64" y="119"/>
                  </a:lnTo>
                  <a:lnTo>
                    <a:pt x="64" y="111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24" y="103"/>
                  </a:lnTo>
                  <a:lnTo>
                    <a:pt x="16" y="79"/>
                  </a:lnTo>
                  <a:lnTo>
                    <a:pt x="16" y="79"/>
                  </a:lnTo>
                  <a:lnTo>
                    <a:pt x="16" y="71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85" name="Freeform 65"/>
            <p:cNvSpPr>
              <a:spLocks/>
            </p:cNvSpPr>
            <p:nvPr/>
          </p:nvSpPr>
          <p:spPr bwMode="auto">
            <a:xfrm>
              <a:off x="3015" y="3626"/>
              <a:ext cx="64" cy="4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4" y="24"/>
                </a:cxn>
                <a:cxn ang="0">
                  <a:pos x="64" y="32"/>
                </a:cxn>
                <a:cxn ang="0">
                  <a:pos x="48" y="32"/>
                </a:cxn>
                <a:cxn ang="0">
                  <a:pos x="56" y="40"/>
                </a:cxn>
                <a:cxn ang="0">
                  <a:pos x="0" y="16"/>
                </a:cxn>
                <a:cxn ang="0">
                  <a:pos x="8" y="0"/>
                </a:cxn>
              </a:cxnLst>
              <a:rect l="0" t="0" r="r" b="b"/>
              <a:pathLst>
                <a:path w="64" h="40">
                  <a:moveTo>
                    <a:pt x="8" y="0"/>
                  </a:moveTo>
                  <a:lnTo>
                    <a:pt x="64" y="24"/>
                  </a:lnTo>
                  <a:lnTo>
                    <a:pt x="64" y="32"/>
                  </a:lnTo>
                  <a:lnTo>
                    <a:pt x="48" y="32"/>
                  </a:lnTo>
                  <a:lnTo>
                    <a:pt x="56" y="40"/>
                  </a:lnTo>
                  <a:lnTo>
                    <a:pt x="0" y="1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86" name="Rectangle 66"/>
            <p:cNvSpPr>
              <a:spLocks noChangeArrowheads="1"/>
            </p:cNvSpPr>
            <p:nvPr/>
          </p:nvSpPr>
          <p:spPr bwMode="auto">
            <a:xfrm>
              <a:off x="307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87" name="Freeform 67"/>
            <p:cNvSpPr>
              <a:spLocks/>
            </p:cNvSpPr>
            <p:nvPr/>
          </p:nvSpPr>
          <p:spPr bwMode="auto">
            <a:xfrm>
              <a:off x="3063" y="3658"/>
              <a:ext cx="32" cy="9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16" y="96"/>
                </a:cxn>
                <a:cxn ang="0">
                  <a:pos x="32" y="96"/>
                </a:cxn>
                <a:cxn ang="0">
                  <a:pos x="16" y="0"/>
                </a:cxn>
              </a:cxnLst>
              <a:rect l="0" t="0" r="r" b="b"/>
              <a:pathLst>
                <a:path w="32" h="96">
                  <a:moveTo>
                    <a:pt x="16" y="0"/>
                  </a:moveTo>
                  <a:lnTo>
                    <a:pt x="0" y="0"/>
                  </a:lnTo>
                  <a:lnTo>
                    <a:pt x="16" y="96"/>
                  </a:lnTo>
                  <a:lnTo>
                    <a:pt x="32" y="9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88" name="Rectangle 68"/>
            <p:cNvSpPr>
              <a:spLocks noChangeArrowheads="1"/>
            </p:cNvSpPr>
            <p:nvPr/>
          </p:nvSpPr>
          <p:spPr bwMode="auto">
            <a:xfrm>
              <a:off x="3583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89" name="Freeform 69"/>
            <p:cNvSpPr>
              <a:spLocks/>
            </p:cNvSpPr>
            <p:nvPr/>
          </p:nvSpPr>
          <p:spPr bwMode="auto">
            <a:xfrm>
              <a:off x="3583" y="3515"/>
              <a:ext cx="64" cy="12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4" y="71"/>
                </a:cxn>
                <a:cxn ang="0">
                  <a:pos x="24" y="71"/>
                </a:cxn>
                <a:cxn ang="0">
                  <a:pos x="24" y="71"/>
                </a:cxn>
                <a:cxn ang="0">
                  <a:pos x="40" y="95"/>
                </a:cxn>
                <a:cxn ang="0">
                  <a:pos x="40" y="95"/>
                </a:cxn>
                <a:cxn ang="0">
                  <a:pos x="40" y="95"/>
                </a:cxn>
                <a:cxn ang="0">
                  <a:pos x="64" y="119"/>
                </a:cxn>
                <a:cxn ang="0">
                  <a:pos x="64" y="111"/>
                </a:cxn>
                <a:cxn ang="0">
                  <a:pos x="56" y="127"/>
                </a:cxn>
                <a:cxn ang="0">
                  <a:pos x="56" y="127"/>
                </a:cxn>
                <a:cxn ang="0">
                  <a:pos x="32" y="103"/>
                </a:cxn>
                <a:cxn ang="0">
                  <a:pos x="32" y="103"/>
                </a:cxn>
                <a:cxn ang="0">
                  <a:pos x="24" y="103"/>
                </a:cxn>
                <a:cxn ang="0">
                  <a:pos x="8" y="79"/>
                </a:cxn>
                <a:cxn ang="0">
                  <a:pos x="8" y="79"/>
                </a:cxn>
                <a:cxn ang="0">
                  <a:pos x="8" y="71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64" h="127">
                  <a:moveTo>
                    <a:pt x="16" y="0"/>
                  </a:moveTo>
                  <a:lnTo>
                    <a:pt x="24" y="71"/>
                  </a:lnTo>
                  <a:lnTo>
                    <a:pt x="24" y="71"/>
                  </a:lnTo>
                  <a:lnTo>
                    <a:pt x="24" y="71"/>
                  </a:lnTo>
                  <a:lnTo>
                    <a:pt x="40" y="95"/>
                  </a:lnTo>
                  <a:lnTo>
                    <a:pt x="40" y="95"/>
                  </a:lnTo>
                  <a:lnTo>
                    <a:pt x="40" y="95"/>
                  </a:lnTo>
                  <a:lnTo>
                    <a:pt x="64" y="119"/>
                  </a:lnTo>
                  <a:lnTo>
                    <a:pt x="64" y="111"/>
                  </a:lnTo>
                  <a:lnTo>
                    <a:pt x="56" y="127"/>
                  </a:lnTo>
                  <a:lnTo>
                    <a:pt x="56" y="127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24" y="103"/>
                  </a:lnTo>
                  <a:lnTo>
                    <a:pt x="8" y="79"/>
                  </a:lnTo>
                  <a:lnTo>
                    <a:pt x="8" y="79"/>
                  </a:lnTo>
                  <a:lnTo>
                    <a:pt x="8" y="71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90" name="Freeform 70"/>
            <p:cNvSpPr>
              <a:spLocks/>
            </p:cNvSpPr>
            <p:nvPr/>
          </p:nvSpPr>
          <p:spPr bwMode="auto">
            <a:xfrm>
              <a:off x="3639" y="3626"/>
              <a:ext cx="64" cy="4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4" y="24"/>
                </a:cxn>
                <a:cxn ang="0">
                  <a:pos x="64" y="32"/>
                </a:cxn>
                <a:cxn ang="0">
                  <a:pos x="48" y="32"/>
                </a:cxn>
                <a:cxn ang="0">
                  <a:pos x="56" y="40"/>
                </a:cxn>
                <a:cxn ang="0">
                  <a:pos x="0" y="16"/>
                </a:cxn>
                <a:cxn ang="0">
                  <a:pos x="8" y="0"/>
                </a:cxn>
              </a:cxnLst>
              <a:rect l="0" t="0" r="r" b="b"/>
              <a:pathLst>
                <a:path w="64" h="40">
                  <a:moveTo>
                    <a:pt x="8" y="0"/>
                  </a:moveTo>
                  <a:lnTo>
                    <a:pt x="64" y="24"/>
                  </a:lnTo>
                  <a:lnTo>
                    <a:pt x="64" y="32"/>
                  </a:lnTo>
                  <a:lnTo>
                    <a:pt x="48" y="32"/>
                  </a:lnTo>
                  <a:lnTo>
                    <a:pt x="56" y="40"/>
                  </a:lnTo>
                  <a:lnTo>
                    <a:pt x="0" y="1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91" name="Rectangle 71"/>
            <p:cNvSpPr>
              <a:spLocks noChangeArrowheads="1"/>
            </p:cNvSpPr>
            <p:nvPr/>
          </p:nvSpPr>
          <p:spPr bwMode="auto">
            <a:xfrm>
              <a:off x="3703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92" name="Freeform 72"/>
            <p:cNvSpPr>
              <a:spLocks/>
            </p:cNvSpPr>
            <p:nvPr/>
          </p:nvSpPr>
          <p:spPr bwMode="auto">
            <a:xfrm>
              <a:off x="3687" y="3658"/>
              <a:ext cx="32" cy="9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16" y="96"/>
                </a:cxn>
                <a:cxn ang="0">
                  <a:pos x="32" y="96"/>
                </a:cxn>
                <a:cxn ang="0">
                  <a:pos x="16" y="0"/>
                </a:cxn>
              </a:cxnLst>
              <a:rect l="0" t="0" r="r" b="b"/>
              <a:pathLst>
                <a:path w="32" h="96">
                  <a:moveTo>
                    <a:pt x="16" y="0"/>
                  </a:moveTo>
                  <a:lnTo>
                    <a:pt x="0" y="0"/>
                  </a:lnTo>
                  <a:lnTo>
                    <a:pt x="16" y="96"/>
                  </a:lnTo>
                  <a:lnTo>
                    <a:pt x="32" y="9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393" name="Rectangle 73"/>
            <p:cNvSpPr>
              <a:spLocks noChangeArrowheads="1"/>
            </p:cNvSpPr>
            <p:nvPr/>
          </p:nvSpPr>
          <p:spPr bwMode="auto">
            <a:xfrm>
              <a:off x="3239" y="343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56394" name="Text Box 74"/>
          <p:cNvSpPr txBox="1">
            <a:spLocks noChangeArrowheads="1"/>
          </p:cNvSpPr>
          <p:nvPr/>
        </p:nvSpPr>
        <p:spPr bwMode="auto">
          <a:xfrm>
            <a:off x="4343400" y="2143125"/>
            <a:ext cx="4419600" cy="2292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28600"/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</a:rPr>
              <a:t>push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</a:rPr>
              <a:t>o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  <a:p>
            <a:pPr defTabSz="228600"/>
            <a:r>
              <a:rPr lang="en-US" dirty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if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S.length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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then</a:t>
            </a:r>
          </a:p>
          <a:p>
            <a:pPr defTabSz="228600"/>
            <a:r>
              <a:rPr lang="en-US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	throw </a:t>
            </a:r>
            <a:r>
              <a:rPr lang="en-US" b="1" i="1" dirty="0" err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FullStackException</a:t>
            </a:r>
            <a:endParaRPr lang="en-US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else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 </a:t>
            </a:r>
            <a:endParaRPr lang="en-US" dirty="0">
              <a:latin typeface="Times New Roman" pitchFamily="18" charset="0"/>
            </a:endParaRP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pitchFamily="18" charset="0"/>
              </a:rPr>
              <a:t>		</a:t>
            </a:r>
            <a:r>
              <a:rPr lang="en-US" b="1" i="1" dirty="0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+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</a:t>
            </a:r>
          </a:p>
          <a:p>
            <a:pPr defTabSz="228600"/>
            <a:r>
              <a:rPr lang="en-US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	</a:t>
            </a:r>
            <a:r>
              <a:rPr lang="en-US" b="1" i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b="1" i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/>
              <a:t>Performance and Limitations</a:t>
            </a:r>
          </a:p>
        </p:txBody>
      </p:sp>
      <p:sp>
        <p:nvSpPr>
          <p:cNvPr id="7174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696200" cy="4267200"/>
          </a:xfrm>
          <a:noFill/>
          <a:ln/>
        </p:spPr>
        <p:txBody>
          <a:bodyPr/>
          <a:lstStyle/>
          <a:p>
            <a:r>
              <a:rPr lang="en-US" sz="2800"/>
              <a:t>Performance</a:t>
            </a:r>
          </a:p>
          <a:p>
            <a:pPr lvl="1"/>
            <a:r>
              <a:rPr lang="en-US" sz="2400"/>
              <a:t>Let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/>
              <a:t> be the number of elements in the stack</a:t>
            </a:r>
          </a:p>
          <a:p>
            <a:pPr lvl="1"/>
            <a:r>
              <a:rPr lang="en-US" sz="2400"/>
              <a:t>The space used is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  <a:endParaRPr lang="en-US" sz="2400"/>
          </a:p>
          <a:p>
            <a:pPr lvl="1"/>
            <a:r>
              <a:rPr lang="en-US" sz="2400"/>
              <a:t>Each operation runs in time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(1)</a:t>
            </a:r>
          </a:p>
          <a:p>
            <a:r>
              <a:rPr lang="en-US" sz="2800"/>
              <a:t>Limitations</a:t>
            </a:r>
          </a:p>
          <a:p>
            <a:pPr lvl="1"/>
            <a:r>
              <a:rPr lang="en-US" sz="2400"/>
              <a:t>The maximum size of the stack must be defined a priori and cannot be changed</a:t>
            </a:r>
          </a:p>
          <a:p>
            <a:pPr lvl="1"/>
            <a:r>
              <a:rPr lang="en-US" sz="2400"/>
              <a:t>Trying to push a new element into a full stack causes an implementation-specific exception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Stack in Java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85800" y="1768475"/>
            <a:ext cx="3657600" cy="395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28600">
              <a:spcBef>
                <a:spcPct val="50000"/>
              </a:spcBef>
            </a:pP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public class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Arial Narrow" pitchFamily="34" charset="0"/>
              </a:rPr>
              <a:t>ArrayStack</a:t>
            </a:r>
            <a:br>
              <a:rPr lang="en-US" sz="2200" dirty="0">
                <a:solidFill>
                  <a:schemeClr val="tx2"/>
                </a:solidFill>
                <a:latin typeface="Arial Narrow" pitchFamily="34" charset="0"/>
              </a:rPr>
            </a:b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		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implements </a:t>
            </a: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Stack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{</a:t>
            </a:r>
          </a:p>
          <a:p>
            <a:pPr defTabSz="228600">
              <a:spcBef>
                <a:spcPct val="50000"/>
              </a:spcBef>
            </a:pPr>
            <a:r>
              <a:rPr lang="en-US" sz="2200" dirty="0">
                <a:latin typeface="Arial Narrow" pitchFamily="34" charset="0"/>
              </a:rPr>
              <a:t>	</a:t>
            </a:r>
            <a:r>
              <a:rPr lang="en-US" sz="2200" dirty="0">
                <a:solidFill>
                  <a:srgbClr val="E4BB0C"/>
                </a:solidFill>
                <a:latin typeface="Arial Narrow" pitchFamily="34" charset="0"/>
              </a:rPr>
              <a:t>// holds the stack elements</a:t>
            </a:r>
            <a:r>
              <a:rPr lang="en-US" sz="2200" dirty="0">
                <a:latin typeface="Arial Narrow" pitchFamily="34" charset="0"/>
              </a:rPr>
              <a:t> </a:t>
            </a:r>
            <a:br>
              <a:rPr lang="en-US" sz="2200" dirty="0">
                <a:latin typeface="Arial Narrow" pitchFamily="34" charset="0"/>
              </a:rPr>
            </a:br>
            <a:r>
              <a:rPr lang="en-US" sz="2200" dirty="0">
                <a:latin typeface="Arial Narrow" pitchFamily="34" charset="0"/>
              </a:rPr>
              <a:t>	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private </a:t>
            </a:r>
            <a:r>
              <a:rPr lang="en-US" sz="2200" dirty="0">
                <a:latin typeface="Arial Narrow" pitchFamily="34" charset="0"/>
              </a:rPr>
              <a:t>Object S[ ];</a:t>
            </a:r>
          </a:p>
          <a:p>
            <a:pPr defTabSz="228600">
              <a:spcBef>
                <a:spcPct val="50000"/>
              </a:spcBef>
            </a:pPr>
            <a:r>
              <a:rPr lang="en-US" sz="2200" dirty="0">
                <a:latin typeface="Arial Narrow" pitchFamily="34" charset="0"/>
              </a:rPr>
              <a:t>	</a:t>
            </a:r>
            <a:r>
              <a:rPr lang="en-US" sz="2200" dirty="0">
                <a:solidFill>
                  <a:srgbClr val="E4BB0C"/>
                </a:solidFill>
                <a:latin typeface="Arial Narrow" pitchFamily="34" charset="0"/>
              </a:rPr>
              <a:t>// index to top element</a:t>
            </a:r>
            <a:br>
              <a:rPr lang="en-US" sz="2200" dirty="0">
                <a:solidFill>
                  <a:srgbClr val="E4BB0C"/>
                </a:solidFill>
                <a:latin typeface="Arial Narrow" pitchFamily="34" charset="0"/>
              </a:rPr>
            </a:br>
            <a:r>
              <a:rPr lang="en-US" sz="2200" dirty="0">
                <a:solidFill>
                  <a:srgbClr val="E4BB0C"/>
                </a:solidFill>
                <a:latin typeface="Arial Narrow" pitchFamily="34" charset="0"/>
              </a:rPr>
              <a:t>	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private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err="1">
                <a:latin typeface="Arial Narrow" pitchFamily="34" charset="0"/>
              </a:rPr>
              <a:t>int</a:t>
            </a:r>
            <a:r>
              <a:rPr lang="en-US" sz="2200" dirty="0">
                <a:latin typeface="Arial Narrow" pitchFamily="34" charset="0"/>
              </a:rPr>
              <a:t> top = -1;</a:t>
            </a:r>
            <a:endParaRPr lang="en-US" sz="2200" dirty="0">
              <a:solidFill>
                <a:srgbClr val="E4BB0C"/>
              </a:solidFill>
              <a:latin typeface="Arial Narrow" pitchFamily="34" charset="0"/>
            </a:endParaRPr>
          </a:p>
          <a:p>
            <a:pPr defTabSz="228600">
              <a:spcBef>
                <a:spcPct val="50000"/>
              </a:spcBef>
            </a:pPr>
            <a:r>
              <a:rPr lang="en-US" sz="2200" dirty="0">
                <a:latin typeface="Arial Narrow" pitchFamily="34" charset="0"/>
              </a:rPr>
              <a:t>	</a:t>
            </a:r>
            <a:r>
              <a:rPr lang="en-US" sz="2200" dirty="0">
                <a:solidFill>
                  <a:srgbClr val="E4BB0C"/>
                </a:solidFill>
                <a:latin typeface="Arial Narrow" pitchFamily="34" charset="0"/>
              </a:rPr>
              <a:t>// constructor</a:t>
            </a:r>
            <a:br>
              <a:rPr lang="en-US" sz="2200" dirty="0">
                <a:solidFill>
                  <a:srgbClr val="E4BB0C"/>
                </a:solidFill>
                <a:latin typeface="Arial Narrow" pitchFamily="34" charset="0"/>
              </a:rPr>
            </a:br>
            <a:r>
              <a:rPr lang="en-US" sz="2200" dirty="0">
                <a:latin typeface="Arial Narrow" pitchFamily="34" charset="0"/>
              </a:rPr>
              <a:t>	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public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Arial Narrow" pitchFamily="34" charset="0"/>
              </a:rPr>
              <a:t>ArrayStack</a:t>
            </a: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(</a:t>
            </a:r>
            <a:r>
              <a:rPr lang="en-US" sz="2200" dirty="0" err="1">
                <a:solidFill>
                  <a:schemeClr val="tx2"/>
                </a:solidFill>
                <a:latin typeface="Arial Narrow" pitchFamily="34" charset="0"/>
              </a:rPr>
              <a:t>int</a:t>
            </a: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 capacity)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{</a:t>
            </a:r>
            <a:br>
              <a:rPr lang="en-US" sz="2200" dirty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		 </a:t>
            </a:r>
            <a:r>
              <a:rPr lang="en-US" sz="2200" dirty="0">
                <a:latin typeface="Arial Narrow" pitchFamily="34" charset="0"/>
              </a:rPr>
              <a:t>S = new Object[capacity]);</a:t>
            </a:r>
            <a:br>
              <a:rPr lang="en-US" sz="2200" dirty="0">
                <a:latin typeface="Arial Narrow" pitchFamily="34" charset="0"/>
              </a:rPr>
            </a:br>
            <a:r>
              <a:rPr lang="en-US" sz="2200" dirty="0">
                <a:latin typeface="Arial Narrow" pitchFamily="34" charset="0"/>
              </a:rPr>
              <a:t>	 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}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495800" y="1854200"/>
            <a:ext cx="4267200" cy="3786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28600">
              <a:spcBef>
                <a:spcPct val="50000"/>
              </a:spcBef>
            </a:pPr>
            <a:r>
              <a:rPr lang="en-US" sz="2200" dirty="0">
                <a:latin typeface="Arial Narrow" pitchFamily="34" charset="0"/>
              </a:rPr>
              <a:t>	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public</a:t>
            </a:r>
            <a:r>
              <a:rPr lang="en-US" sz="2200" dirty="0">
                <a:latin typeface="Arial Narrow" pitchFamily="34" charset="0"/>
              </a:rPr>
              <a:t> Object </a:t>
            </a: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pop()</a:t>
            </a:r>
            <a:br>
              <a:rPr lang="en-US" sz="2200" dirty="0">
                <a:solidFill>
                  <a:schemeClr val="tx2"/>
                </a:solidFill>
                <a:latin typeface="Arial Narrow" pitchFamily="34" charset="0"/>
              </a:rPr>
            </a:b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			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throws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hlink"/>
                </a:solidFill>
                <a:latin typeface="Arial Narrow" pitchFamily="34" charset="0"/>
              </a:rPr>
              <a:t>EmptyStackException</a:t>
            </a: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{</a:t>
            </a:r>
            <a:br>
              <a:rPr lang="en-US" sz="2200" dirty="0">
                <a:latin typeface="Arial Narrow" pitchFamily="34" charset="0"/>
              </a:rPr>
            </a:br>
            <a:r>
              <a:rPr lang="en-US" sz="2200" dirty="0">
                <a:latin typeface="Arial Narrow" pitchFamily="34" charset="0"/>
              </a:rPr>
              <a:t>		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if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err="1">
                <a:latin typeface="Arial Narrow" pitchFamily="34" charset="0"/>
              </a:rPr>
              <a:t>isEmpty</a:t>
            </a:r>
            <a:r>
              <a:rPr lang="en-US" sz="2200" dirty="0">
                <a:latin typeface="Arial Narrow" pitchFamily="34" charset="0"/>
              </a:rPr>
              <a:t>()</a:t>
            </a:r>
            <a:br>
              <a:rPr lang="en-US" sz="2200" dirty="0">
                <a:latin typeface="Arial Narrow" pitchFamily="34" charset="0"/>
              </a:rPr>
            </a:br>
            <a:r>
              <a:rPr lang="en-US" sz="2200" dirty="0">
                <a:latin typeface="Arial Narrow" pitchFamily="34" charset="0"/>
              </a:rPr>
              <a:t>			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throw new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hlink"/>
                </a:solidFill>
                <a:latin typeface="Arial Narrow" pitchFamily="34" charset="0"/>
              </a:rPr>
              <a:t>EmptyStackException</a:t>
            </a:r>
            <a:br>
              <a:rPr lang="en-US" sz="2200" dirty="0">
                <a:solidFill>
                  <a:schemeClr val="hlink"/>
                </a:solidFill>
                <a:latin typeface="Arial Narrow" pitchFamily="34" charset="0"/>
              </a:rPr>
            </a:br>
            <a:r>
              <a:rPr lang="en-US" sz="2200" dirty="0">
                <a:solidFill>
                  <a:schemeClr val="hlink"/>
                </a:solidFill>
                <a:latin typeface="Arial Narrow" pitchFamily="34" charset="0"/>
              </a:rPr>
              <a:t>				</a:t>
            </a:r>
            <a:r>
              <a:rPr lang="en-US" sz="2200" dirty="0">
                <a:latin typeface="Arial Narrow" pitchFamily="34" charset="0"/>
              </a:rPr>
              <a:t>(“</a:t>
            </a:r>
            <a:r>
              <a:rPr lang="en-US" sz="2200" dirty="0">
                <a:solidFill>
                  <a:schemeClr val="accent2"/>
                </a:solidFill>
                <a:latin typeface="Arial Narrow" pitchFamily="34" charset="0"/>
              </a:rPr>
              <a:t>Empty stack: cannot pop</a:t>
            </a:r>
            <a:r>
              <a:rPr lang="en-US" sz="2200" dirty="0">
                <a:latin typeface="Arial Narrow" pitchFamily="34" charset="0"/>
              </a:rPr>
              <a:t>”);</a:t>
            </a:r>
            <a:br>
              <a:rPr lang="en-US" sz="2200" dirty="0">
                <a:solidFill>
                  <a:schemeClr val="tx2"/>
                </a:solidFill>
                <a:latin typeface="Arial Narrow" pitchFamily="34" charset="0"/>
              </a:rPr>
            </a:b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		</a:t>
            </a:r>
            <a:r>
              <a:rPr lang="en-US" sz="2200" dirty="0">
                <a:latin typeface="Arial Narrow" pitchFamily="34" charset="0"/>
              </a:rPr>
              <a:t>Object temp = S[top];</a:t>
            </a:r>
            <a:br>
              <a:rPr lang="en-US" sz="2200" dirty="0">
                <a:latin typeface="Arial Narrow" pitchFamily="34" charset="0"/>
              </a:rPr>
            </a:br>
            <a:r>
              <a:rPr lang="en-US" sz="2200" dirty="0">
                <a:latin typeface="Arial Narrow" pitchFamily="34" charset="0"/>
              </a:rPr>
              <a:t>		</a:t>
            </a:r>
            <a:r>
              <a:rPr lang="en-US" sz="2200" dirty="0">
                <a:solidFill>
                  <a:srgbClr val="E4BB0C"/>
                </a:solidFill>
                <a:latin typeface="Arial Narrow" pitchFamily="34" charset="0"/>
              </a:rPr>
              <a:t>// facilitates garbage collection</a:t>
            </a:r>
            <a:r>
              <a:rPr lang="en-US" sz="2200" dirty="0">
                <a:latin typeface="Arial Narrow" pitchFamily="34" charset="0"/>
              </a:rPr>
              <a:t> </a:t>
            </a:r>
            <a:br>
              <a:rPr lang="en-US" sz="2200" dirty="0">
                <a:latin typeface="Arial Narrow" pitchFamily="34" charset="0"/>
              </a:rPr>
            </a:br>
            <a:r>
              <a:rPr lang="en-US" sz="2200" dirty="0">
                <a:latin typeface="Arial Narrow" pitchFamily="34" charset="0"/>
              </a:rPr>
              <a:t>		S[top] =</a:t>
            </a: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null</a:t>
            </a:r>
            <a:r>
              <a:rPr lang="en-US" sz="2200" dirty="0">
                <a:latin typeface="Arial Narrow" pitchFamily="34" charset="0"/>
              </a:rPr>
              <a:t>;</a:t>
            </a:r>
            <a:br>
              <a:rPr lang="en-US" sz="2200" dirty="0">
                <a:latin typeface="Arial Narrow" pitchFamily="34" charset="0"/>
              </a:rPr>
            </a:br>
            <a:r>
              <a:rPr lang="en-US" sz="2200" dirty="0">
                <a:latin typeface="Arial Narrow" pitchFamily="34" charset="0"/>
              </a:rPr>
              <a:t>		top = top – 1;</a:t>
            </a:r>
            <a:br>
              <a:rPr lang="en-US" sz="2200" dirty="0">
                <a:solidFill>
                  <a:schemeClr val="tx2"/>
                </a:solidFill>
                <a:latin typeface="Arial Narrow" pitchFamily="34" charset="0"/>
              </a:rPr>
            </a:b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		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return</a:t>
            </a: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200" dirty="0">
                <a:latin typeface="Arial Narrow" pitchFamily="34" charset="0"/>
              </a:rPr>
              <a:t>temp;</a:t>
            </a:r>
            <a:br>
              <a:rPr lang="en-US" sz="2200" dirty="0">
                <a:solidFill>
                  <a:schemeClr val="tx2"/>
                </a:solidFill>
                <a:latin typeface="Arial Narrow" pitchFamily="34" charset="0"/>
              </a:rPr>
            </a:br>
            <a:r>
              <a:rPr lang="en-US" sz="2200" dirty="0">
                <a:solidFill>
                  <a:schemeClr val="tx2"/>
                </a:solidFill>
                <a:latin typeface="Arial Narrow" pitchFamily="34" charset="0"/>
              </a:rPr>
              <a:t>	 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</TotalTime>
  <Words>360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Arial Narrow</vt:lpstr>
      <vt:lpstr>Calibri</vt:lpstr>
      <vt:lpstr>Symbol</vt:lpstr>
      <vt:lpstr>Tahoma</vt:lpstr>
      <vt:lpstr>Times New Roman</vt:lpstr>
      <vt:lpstr>Wingdings</vt:lpstr>
      <vt:lpstr>Office Theme</vt:lpstr>
      <vt:lpstr>Photo Editor Photo</vt:lpstr>
      <vt:lpstr>Stacks</vt:lpstr>
      <vt:lpstr>PowerPoint Presentation</vt:lpstr>
      <vt:lpstr>Applications of Stacks</vt:lpstr>
      <vt:lpstr>The Stack ADT (§4.2)</vt:lpstr>
      <vt:lpstr>Stack Interface in Java</vt:lpstr>
      <vt:lpstr>Array-based Stack</vt:lpstr>
      <vt:lpstr>Array-based Stack (cont.)</vt:lpstr>
      <vt:lpstr>Performance and Limitations</vt:lpstr>
      <vt:lpstr>Array-based Stack in Java</vt:lpstr>
      <vt:lpstr>Stack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Sara Almudauh</cp:lastModifiedBy>
  <cp:revision>239</cp:revision>
  <dcterms:created xsi:type="dcterms:W3CDTF">2002-01-21T02:22:10Z</dcterms:created>
  <dcterms:modified xsi:type="dcterms:W3CDTF">2016-12-02T20:00:07Z</dcterms:modified>
</cp:coreProperties>
</file>