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sldIdLst>
    <p:sldId id="257" r:id="rId2"/>
    <p:sldId id="267" r:id="rId3"/>
    <p:sldId id="295" r:id="rId4"/>
    <p:sldId id="288" r:id="rId5"/>
    <p:sldId id="287" r:id="rId6"/>
    <p:sldId id="276" r:id="rId7"/>
    <p:sldId id="273" r:id="rId8"/>
    <p:sldId id="274" r:id="rId9"/>
    <p:sldId id="275" r:id="rId10"/>
    <p:sldId id="290" r:id="rId11"/>
    <p:sldId id="260" r:id="rId12"/>
    <p:sldId id="262" r:id="rId13"/>
    <p:sldId id="293" r:id="rId14"/>
    <p:sldId id="294" r:id="rId15"/>
    <p:sldId id="264" r:id="rId16"/>
    <p:sldId id="266" r:id="rId17"/>
    <p:sldId id="278" r:id="rId18"/>
    <p:sldId id="282" r:id="rId19"/>
    <p:sldId id="283" r:id="rId20"/>
    <p:sldId id="284" r:id="rId21"/>
    <p:sldId id="285" r:id="rId22"/>
    <p:sldId id="279" r:id="rId23"/>
    <p:sldId id="280" r:id="rId24"/>
    <p:sldId id="281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A9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04B6C9-56F9-46BE-99C5-719068AD44E1}" type="datetimeFigureOut">
              <a:rPr lang="en-US" smtClean="0"/>
              <a:pPr/>
              <a:t>10/2/2022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9994E1-85CC-4EC6-8966-D11DCE61A23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51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/>
          </a:p>
        </p:txBody>
      </p:sp>
      <p:sp>
        <p:nvSpPr>
          <p:cNvPr id="73732" name="Slide Number Placeholder 3"/>
          <p:cNvSpPr txBox="1">
            <a:spLocks noGrp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fontAlgn="base" hangingPunct="1">
              <a:spcBef>
                <a:spcPct val="0"/>
              </a:spcBef>
              <a:spcAft>
                <a:spcPct val="0"/>
              </a:spcAft>
            </a:pPr>
            <a:fld id="{05FC107A-9DCB-4AB8-AC52-6746FC7E4F20}" type="slidenum">
              <a:rPr lang="ar-SA" sz="1200" smtClean="0">
                <a:solidFill>
                  <a:srgbClr val="000000"/>
                </a:solidFill>
              </a:rPr>
              <a:pPr algn="l" eaLnBrk="1" fontAlgn="base" hangingPunct="1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ar-SA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/>
          </a:p>
        </p:txBody>
      </p:sp>
      <p:sp>
        <p:nvSpPr>
          <p:cNvPr id="74756" name="Slide Number Placeholder 3"/>
          <p:cNvSpPr txBox="1">
            <a:spLocks noGrp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fontAlgn="base" hangingPunct="1">
              <a:spcBef>
                <a:spcPct val="0"/>
              </a:spcBef>
              <a:spcAft>
                <a:spcPct val="0"/>
              </a:spcAft>
            </a:pPr>
            <a:fld id="{40375254-65A7-4D2A-8C5B-F75EE13AC570}" type="slidenum">
              <a:rPr lang="ar-SA" sz="1200" smtClean="0">
                <a:solidFill>
                  <a:srgbClr val="000000"/>
                </a:solidFill>
              </a:rPr>
              <a:pPr algn="l" eaLnBrk="1" fontAlgn="base" hangingPunct="1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ar-SA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FA838-E43D-4012-BDE5-30FBB54FA200}" type="datetime1">
              <a:rPr lang="en-US" smtClean="0"/>
              <a:t>10/2/2022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A53822-74B0-475E-9C98-CFDE37F3F4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2589D-5A84-4715-ACA2-7ABD543FDAF3}" type="datetime1">
              <a:rPr lang="en-US" smtClean="0"/>
              <a:t>10/2/2022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53822-74B0-475E-9C98-CFDE37F3F45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D6D5F-C4E4-4E27-9856-921280EBF2C1}" type="datetime1">
              <a:rPr lang="en-US" smtClean="0"/>
              <a:t>10/2/2022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53822-74B0-475E-9C98-CFDE37F3F45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865D3-4631-4879-AC7E-EE84D905020A}" type="datetime1">
              <a:rPr lang="en-US" smtClean="0"/>
              <a:t>10/2/2022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53822-74B0-475E-9C98-CFDE37F3F45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4D4F4-4CCF-4D7A-B7EA-40163B3112DE}" type="datetime1">
              <a:rPr lang="en-US" smtClean="0"/>
              <a:t>10/2/2022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53822-74B0-475E-9C98-CFDE37F3F4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2CD8-DAB4-42E4-8B26-70C53B3CFAFD}" type="datetime1">
              <a:rPr lang="en-US" smtClean="0"/>
              <a:t>10/2/2022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53822-74B0-475E-9C98-CFDE37F3F4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5E046-3B56-43FA-8077-8B84F9C2774C}" type="datetime1">
              <a:rPr lang="en-US" smtClean="0"/>
              <a:t>10/2/2022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53822-74B0-475E-9C98-CFDE37F3F4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3CD43-A31A-4DF4-8657-75C6F488CFC5}" type="datetime1">
              <a:rPr lang="en-US" smtClean="0"/>
              <a:t>10/2/2022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53822-74B0-475E-9C98-CFDE37F3F45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D9836-B48D-444C-86DC-6B286C49B1E6}" type="datetime1">
              <a:rPr lang="en-US" smtClean="0"/>
              <a:t>10/2/2022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53822-74B0-475E-9C98-CFDE37F3F45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DB4DE-2FB3-462E-8ED3-50925635DC37}" type="datetime1">
              <a:rPr lang="en-US" smtClean="0"/>
              <a:t>10/2/2022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53822-74B0-475E-9C98-CFDE37F3F45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843BB-9C75-4FAF-A2E6-EE8564F6C65B}" type="datetime1">
              <a:rPr lang="en-US" smtClean="0"/>
              <a:t>10/2/2022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53822-74B0-475E-9C98-CFDE37F3F45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CBAE1E4A-3437-49B7-9D2F-345C0E99A563}" type="datetime1">
              <a:rPr lang="en-US" smtClean="0"/>
              <a:t>10/2/2022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4BA53822-74B0-475E-9C98-CFDE37F3F4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1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440339" y="990600"/>
            <a:ext cx="5577522" cy="2554545"/>
          </a:xfrm>
          <a:prstGeom prst="rect">
            <a:avLst/>
          </a:prstGeom>
          <a:solidFill>
            <a:schemeClr val="bg2">
              <a:alpha val="81000"/>
            </a:schemeClr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US" sz="4000" b="1" dirty="0">
              <a:solidFill>
                <a:srgbClr val="0070C0"/>
              </a:solidFill>
              <a:latin typeface="Adobe Song Std L" pitchFamily="18" charset="-128"/>
              <a:ea typeface="Adobe Song Std L" pitchFamily="18" charset="-128"/>
            </a:endParaRPr>
          </a:p>
          <a:p>
            <a:pPr algn="ctr"/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Song Std L" pitchFamily="18" charset="-128"/>
                <a:ea typeface="Adobe Song Std L" pitchFamily="18" charset="-128"/>
              </a:rPr>
              <a:t>Zoo 103 </a:t>
            </a:r>
          </a:p>
          <a:p>
            <a:pPr algn="ctr"/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Song Std L" pitchFamily="18" charset="-128"/>
                <a:ea typeface="Adobe Song Std L" pitchFamily="18" charset="-128"/>
              </a:rPr>
              <a:t>Lab 6</a:t>
            </a:r>
          </a:p>
          <a:p>
            <a:pPr algn="ctr"/>
            <a:endParaRPr lang="en-US" sz="4000" b="1" dirty="0">
              <a:solidFill>
                <a:srgbClr val="0070C0"/>
              </a:solidFill>
              <a:latin typeface="Adobe Song Std L" pitchFamily="18" charset="-128"/>
              <a:ea typeface="Adobe Song Std L" pitchFamily="18" charset="-128"/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1981200" y="4648200"/>
            <a:ext cx="44958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>
                <a:solidFill>
                  <a:schemeClr val="bg1">
                    <a:lumMod val="50000"/>
                  </a:schemeClr>
                </a:solidFill>
              </a:rPr>
              <a:t>By</a:t>
            </a:r>
            <a:endParaRPr lang="en-US" sz="2400" b="1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lecturer: </a:t>
            </a:r>
            <a:r>
              <a:rPr lang="en-US" sz="2400" b="1" dirty="0" err="1">
                <a:solidFill>
                  <a:schemeClr val="bg1">
                    <a:lumMod val="50000"/>
                  </a:schemeClr>
                </a:solidFill>
              </a:rPr>
              <a:t>Jawahir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bg1">
                    <a:lumMod val="50000"/>
                  </a:schemeClr>
                </a:solidFill>
              </a:rPr>
              <a:t>ALGhamdi</a:t>
            </a:r>
            <a:endParaRPr lang="en-US" sz="2400" b="1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             </a:t>
            </a:r>
            <a:r>
              <a:rPr lang="en-US" sz="2400" b="1" dirty="0" err="1">
                <a:solidFill>
                  <a:schemeClr val="bg1">
                    <a:lumMod val="50000"/>
                  </a:schemeClr>
                </a:solidFill>
              </a:rPr>
              <a:t>Reem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bg1">
                    <a:lumMod val="50000"/>
                  </a:schemeClr>
                </a:solidFill>
              </a:rPr>
              <a:t>ALDosari</a:t>
            </a:r>
            <a:endParaRPr lang="en-U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53822-74B0-475E-9C98-CFDE37F3F45B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1120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219200" y="863784"/>
            <a:ext cx="2223686" cy="769441"/>
          </a:xfrm>
          <a:prstGeom prst="rect">
            <a:avLst/>
          </a:prstGeom>
          <a:solidFill>
            <a:schemeClr val="bg2">
              <a:lumMod val="90000"/>
              <a:alpha val="54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4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Sponges</a:t>
            </a:r>
            <a:endParaRPr lang="ar-SA" sz="44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5828653" y="872811"/>
            <a:ext cx="3276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ea typeface="Adobe Song Std L" pitchFamily="18" charset="-128"/>
                <a:cs typeface="Times New Roman" panose="02020603050405020304" pitchFamily="18" charset="0"/>
              </a:rPr>
              <a:t>Kindom:Animalia</a:t>
            </a:r>
            <a:endParaRPr lang="en-US" sz="2000" b="1" dirty="0">
              <a:latin typeface="Times New Roman" panose="02020603050405020304" pitchFamily="18" charset="0"/>
              <a:ea typeface="Adobe Song Std L" pitchFamily="18" charset="-128"/>
              <a:cs typeface="Times New Roman" panose="02020603050405020304" pitchFamily="18" charset="0"/>
            </a:endParaRPr>
          </a:p>
          <a:p>
            <a:r>
              <a:rPr lang="en-US" sz="2000" b="1" dirty="0">
                <a:latin typeface="Times New Roman" panose="02020603050405020304" pitchFamily="18" charset="0"/>
                <a:ea typeface="Adobe Song Std L" pitchFamily="18" charset="-128"/>
                <a:cs typeface="Times New Roman" panose="02020603050405020304" pitchFamily="18" charset="0"/>
              </a:rPr>
              <a:t>Sub kingdom :Parazoa</a:t>
            </a:r>
          </a:p>
          <a:p>
            <a:r>
              <a:rPr lang="en-US" sz="2000" b="1" dirty="0">
                <a:latin typeface="Times New Roman" panose="02020603050405020304" pitchFamily="18" charset="0"/>
                <a:ea typeface="Adobe Song Std L" pitchFamily="18" charset="-128"/>
                <a:cs typeface="Times New Roman" panose="02020603050405020304" pitchFamily="18" charset="0"/>
              </a:rPr>
              <a:t>Phylum : Porifera</a:t>
            </a:r>
          </a:p>
          <a:p>
            <a:r>
              <a:rPr lang="en-US" sz="2000" b="1" dirty="0">
                <a:latin typeface="Times New Roman" panose="02020603050405020304" pitchFamily="18" charset="0"/>
                <a:ea typeface="Adobe Song Std L" pitchFamily="18" charset="-128"/>
                <a:cs typeface="Times New Roman" panose="02020603050405020304" pitchFamily="18" charset="0"/>
              </a:rPr>
              <a:t>Genus:  </a:t>
            </a:r>
            <a:r>
              <a:rPr lang="en-US" sz="2000" b="1" i="1" dirty="0">
                <a:latin typeface="Times New Roman" panose="02020603050405020304" pitchFamily="18" charset="0"/>
                <a:ea typeface="Adobe Song Std L" pitchFamily="18" charset="-128"/>
                <a:cs typeface="Times New Roman" panose="02020603050405020304" pitchFamily="18" charset="0"/>
              </a:rPr>
              <a:t>Sponges</a:t>
            </a:r>
            <a:r>
              <a:rPr lang="en-US" sz="2000" b="1" dirty="0">
                <a:latin typeface="Times New Roman" panose="02020603050405020304" pitchFamily="18" charset="0"/>
                <a:ea typeface="Adobe Song Std L" pitchFamily="18" charset="-128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533400" y="2164188"/>
            <a:ext cx="8175170" cy="44730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n-US" sz="2400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Features</a:t>
            </a:r>
            <a:r>
              <a:rPr lang="ar-SA" sz="2400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:</a:t>
            </a:r>
            <a:endParaRPr lang="en-US" sz="2000" dirty="0">
              <a:solidFill>
                <a:srgbClr val="0070C0"/>
              </a:solidFill>
              <a:latin typeface="Times New Roman"/>
              <a:ea typeface="MS Mincho"/>
            </a:endParaRPr>
          </a:p>
          <a:p>
            <a:pPr marL="342900" lvl="0" indent="-342900" algn="just">
              <a:spcAft>
                <a:spcPts val="1000"/>
              </a:spcAft>
              <a:buFont typeface="Times New Roman"/>
              <a:buChar char="•"/>
              <a:tabLst>
                <a:tab pos="-228600" algn="l"/>
              </a:tabLst>
            </a:pPr>
            <a:r>
              <a:rPr lang="en-GB" sz="2000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Sponges are </a:t>
            </a: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sessile</a:t>
            </a:r>
            <a:r>
              <a:rPr lang="en-GB" sz="2000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 with </a:t>
            </a:r>
            <a:r>
              <a:rPr lang="en-GB" sz="2000" dirty="0">
                <a:latin typeface="Times New Roman"/>
                <a:ea typeface="Times New Roman"/>
                <a:cs typeface="Arial"/>
              </a:rPr>
              <a:t>porous</a:t>
            </a:r>
            <a:r>
              <a:rPr lang="en-GB" sz="2000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 bodies and  </a:t>
            </a:r>
            <a:r>
              <a:rPr lang="en-GB" sz="2000" dirty="0" err="1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choanocytes</a:t>
            </a:r>
            <a:r>
              <a:rPr lang="en-GB" sz="2000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.</a:t>
            </a:r>
            <a:endParaRPr lang="en-US" sz="1600" dirty="0">
              <a:ea typeface="Calibri"/>
              <a:cs typeface="Arial"/>
            </a:endParaRPr>
          </a:p>
          <a:p>
            <a:pPr marL="342900" lvl="0" indent="-342900" algn="just">
              <a:spcAft>
                <a:spcPts val="1000"/>
              </a:spcAft>
              <a:buFont typeface="Times New Roman"/>
              <a:buChar char="•"/>
            </a:pPr>
            <a:r>
              <a:rPr lang="en-GB" sz="2000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Sponges </a:t>
            </a: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lack</a:t>
            </a:r>
            <a:r>
              <a:rPr lang="en-GB" sz="2000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en-GB" sz="2000" b="1" dirty="0">
                <a:latin typeface="Times New Roman"/>
                <a:ea typeface="Times New Roman"/>
                <a:cs typeface="Arial"/>
              </a:rPr>
              <a:t>nerves</a:t>
            </a:r>
            <a:r>
              <a:rPr lang="en-GB" sz="2000" dirty="0">
                <a:latin typeface="Times New Roman"/>
                <a:ea typeface="Times New Roman"/>
                <a:cs typeface="Arial"/>
              </a:rPr>
              <a:t> </a:t>
            </a:r>
            <a:r>
              <a:rPr lang="en-GB" sz="2000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or </a:t>
            </a:r>
            <a:r>
              <a:rPr lang="en-GB" sz="2000" dirty="0">
                <a:latin typeface="Times New Roman"/>
                <a:ea typeface="Times New Roman"/>
                <a:cs typeface="Arial"/>
              </a:rPr>
              <a:t>muscles</a:t>
            </a:r>
            <a:r>
              <a:rPr lang="en-GB" sz="2000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.</a:t>
            </a:r>
            <a:endParaRPr lang="en-US" sz="1600" dirty="0">
              <a:ea typeface="Calibri"/>
              <a:cs typeface="Arial"/>
            </a:endParaRPr>
          </a:p>
          <a:p>
            <a:pPr marL="342900" lvl="0" indent="-342900" algn="just">
              <a:spcAft>
                <a:spcPts val="1000"/>
              </a:spcAft>
              <a:buFont typeface="Times New Roman"/>
              <a:buChar char="•"/>
              <a:tabLst>
                <a:tab pos="228600" algn="l"/>
              </a:tabLst>
            </a:pPr>
            <a:r>
              <a:rPr lang="en-GB" sz="2000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Most sponges are </a:t>
            </a:r>
            <a:r>
              <a:rPr lang="en-GB" sz="2000" b="1" dirty="0">
                <a:latin typeface="Times New Roman"/>
                <a:ea typeface="Times New Roman"/>
                <a:cs typeface="Arial"/>
              </a:rPr>
              <a:t>marine</a:t>
            </a:r>
            <a:r>
              <a:rPr lang="en-GB" sz="2000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 and some live in </a:t>
            </a:r>
            <a:r>
              <a:rPr lang="en-GB" sz="2000" b="1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fresh</a:t>
            </a:r>
            <a:r>
              <a:rPr lang="en-GB" sz="2000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 water. </a:t>
            </a:r>
            <a:endParaRPr lang="en-US" sz="1600" dirty="0">
              <a:ea typeface="Calibri"/>
              <a:cs typeface="Arial"/>
            </a:endParaRPr>
          </a:p>
          <a:p>
            <a:pPr marL="342900" lvl="0" indent="-342900" algn="just">
              <a:spcAft>
                <a:spcPts val="1000"/>
              </a:spcAft>
              <a:buFont typeface="Times New Roman"/>
              <a:buChar char="•"/>
              <a:tabLst>
                <a:tab pos="228600" algn="l"/>
              </a:tabLst>
            </a:pPr>
            <a:r>
              <a:rPr lang="en-GB" sz="2000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The body of a sponge consists of </a:t>
            </a:r>
            <a:r>
              <a:rPr lang="en-GB" sz="2000" b="1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two cell layers </a:t>
            </a:r>
            <a:r>
              <a:rPr lang="en-GB" sz="2000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separated by a </a:t>
            </a: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gelatinous region</a:t>
            </a:r>
            <a:r>
              <a:rPr lang="en-GB" sz="2000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, the </a:t>
            </a:r>
            <a:r>
              <a:rPr lang="en-GB" sz="2000" dirty="0" err="1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mesohyl</a:t>
            </a:r>
            <a:r>
              <a:rPr lang="en-GB" sz="2000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.</a:t>
            </a:r>
            <a:endParaRPr lang="en-US" sz="1600" dirty="0">
              <a:ea typeface="Calibri"/>
              <a:cs typeface="Arial"/>
            </a:endParaRPr>
          </a:p>
          <a:p>
            <a:pPr marL="342900" lvl="0" indent="-342900" algn="just">
              <a:spcAft>
                <a:spcPts val="1000"/>
              </a:spcAft>
              <a:buFont typeface="Times New Roman"/>
              <a:buChar char="•"/>
              <a:tabLst>
                <a:tab pos="228600" algn="l"/>
              </a:tabLst>
            </a:pPr>
            <a:r>
              <a:rPr lang="en-GB" sz="2000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Most sponges are </a:t>
            </a: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hermaphrodites</a:t>
            </a:r>
            <a:r>
              <a:rPr lang="en-GB" sz="2000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.</a:t>
            </a:r>
            <a:endParaRPr lang="en-US" sz="1600" dirty="0">
              <a:ea typeface="Calibri"/>
              <a:cs typeface="Arial"/>
            </a:endParaRPr>
          </a:p>
          <a:p>
            <a:pPr marL="342900" lvl="0" indent="-342900" algn="just">
              <a:spcAft>
                <a:spcPts val="1000"/>
              </a:spcAft>
              <a:buFont typeface="Times New Roman"/>
              <a:buChar char="•"/>
              <a:tabLst>
                <a:tab pos="228600" algn="l"/>
              </a:tabLst>
            </a:pPr>
            <a:r>
              <a:rPr lang="en-GB" sz="2000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The body of a simple sponge resembles a </a:t>
            </a: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sac</a:t>
            </a:r>
            <a:r>
              <a:rPr lang="en-GB" sz="2000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 perforated with </a:t>
            </a: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holes</a:t>
            </a:r>
            <a:r>
              <a:rPr lang="en-GB" sz="2000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.</a:t>
            </a:r>
            <a:endParaRPr lang="en-US" sz="1600" dirty="0">
              <a:ea typeface="Calibri"/>
              <a:cs typeface="Arial"/>
            </a:endParaRPr>
          </a:p>
          <a:p>
            <a:pPr marL="342900" lvl="0" indent="-342900" algn="just">
              <a:spcAft>
                <a:spcPts val="1000"/>
              </a:spcAft>
              <a:buFont typeface="Times New Roman"/>
              <a:buChar char="•"/>
              <a:tabLst>
                <a:tab pos="228600" algn="l"/>
              </a:tabLst>
            </a:pPr>
            <a:r>
              <a:rPr lang="en-GB" sz="2000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Nearly all sponges are </a:t>
            </a: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suspension feeders</a:t>
            </a:r>
            <a:r>
              <a:rPr lang="en-GB" sz="2000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, collecting food particles from water.</a:t>
            </a:r>
            <a:endParaRPr lang="en-US" sz="1600" dirty="0">
              <a:ea typeface="Calibri"/>
              <a:cs typeface="Arial"/>
            </a:endParaRPr>
          </a:p>
          <a:p>
            <a:pPr marL="342900" lvl="0" indent="-342900" algn="just">
              <a:spcAft>
                <a:spcPts val="1000"/>
              </a:spcAft>
              <a:buFont typeface="Times New Roman"/>
              <a:buChar char="•"/>
              <a:tabLst>
                <a:tab pos="457200" algn="l"/>
              </a:tabLst>
            </a:pPr>
            <a:endParaRPr lang="en-US" sz="1400" dirty="0">
              <a:effectLst/>
              <a:latin typeface="Times New Roman"/>
              <a:ea typeface="MS Mincho"/>
            </a:endParaRPr>
          </a:p>
        </p:txBody>
      </p:sp>
      <p:sp>
        <p:nvSpPr>
          <p:cNvPr id="5" name="قوس كبير أيسر 4"/>
          <p:cNvSpPr/>
          <p:nvPr/>
        </p:nvSpPr>
        <p:spPr>
          <a:xfrm rot="10800000">
            <a:off x="8306426" y="678116"/>
            <a:ext cx="261136" cy="1695676"/>
          </a:xfrm>
          <a:prstGeom prst="leftBrace">
            <a:avLst>
              <a:gd name="adj1" fmla="val 82936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قوس كبير أيسر 5"/>
          <p:cNvSpPr/>
          <p:nvPr/>
        </p:nvSpPr>
        <p:spPr>
          <a:xfrm>
            <a:off x="5505262" y="678117"/>
            <a:ext cx="284543" cy="1716458"/>
          </a:xfrm>
          <a:prstGeom prst="leftBrace">
            <a:avLst>
              <a:gd name="adj1" fmla="val 82936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53822-74B0-475E-9C98-CFDE37F3F45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8" name="مستطيل 7"/>
          <p:cNvSpPr/>
          <p:nvPr/>
        </p:nvSpPr>
        <p:spPr>
          <a:xfrm>
            <a:off x="5951501" y="499616"/>
            <a:ext cx="21932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 Classification</a:t>
            </a:r>
            <a:endParaRPr lang="ar-SA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3734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10"/>
          <p:cNvPicPr>
            <a:picLocks noChangeAspect="1" noChangeArrowheads="1"/>
          </p:cNvPicPr>
          <p:nvPr/>
        </p:nvPicPr>
        <p:blipFill>
          <a:blip r:embed="rId2" cstate="print"/>
          <a:srcRect b="50795"/>
          <a:stretch>
            <a:fillRect/>
          </a:stretch>
        </p:blipFill>
        <p:spPr bwMode="auto">
          <a:xfrm>
            <a:off x="179512" y="116632"/>
            <a:ext cx="8712968" cy="655272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سهم مسنن إلى اليمين 1"/>
          <p:cNvSpPr/>
          <p:nvPr/>
        </p:nvSpPr>
        <p:spPr>
          <a:xfrm>
            <a:off x="2484438" y="2362200"/>
            <a:ext cx="2662237" cy="381000"/>
          </a:xfrm>
          <a:prstGeom prst="notched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>
              <a:solidFill>
                <a:srgbClr val="009999"/>
              </a:solidFill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188640"/>
            <a:ext cx="3240360" cy="345638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سهم إلى اليسار 4"/>
          <p:cNvSpPr/>
          <p:nvPr/>
        </p:nvSpPr>
        <p:spPr>
          <a:xfrm>
            <a:off x="4535996" y="1143000"/>
            <a:ext cx="2329148" cy="320315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>
              <a:solidFill>
                <a:srgbClr val="009999"/>
              </a:solidFill>
            </a:endParaRPr>
          </a:p>
        </p:txBody>
      </p:sp>
      <p:pic>
        <p:nvPicPr>
          <p:cNvPr id="1029" name="Picture 7" descr="SpongeAnatomy"/>
          <p:cNvPicPr>
            <a:picLocks noChangeAspect="1" noChangeArrowheads="1"/>
          </p:cNvPicPr>
          <p:nvPr/>
        </p:nvPicPr>
        <p:blipFill rotWithShape="1">
          <a:blip r:embed="rId4" cstate="print"/>
          <a:srcRect l="57317" b="35920"/>
          <a:stretch/>
        </p:blipFill>
        <p:spPr bwMode="auto">
          <a:xfrm>
            <a:off x="179512" y="116632"/>
            <a:ext cx="4176464" cy="309634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53822-74B0-475E-9C98-CFDE37F3F45B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093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6" name="Rectangle 3"/>
          <p:cNvSpPr>
            <a:spLocks noChangeArrowheads="1"/>
          </p:cNvSpPr>
          <p:nvPr/>
        </p:nvSpPr>
        <p:spPr bwMode="auto">
          <a:xfrm>
            <a:off x="3309948" y="4355838"/>
            <a:ext cx="2386013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4000" b="1" i="1" u="sng" dirty="0">
                <a:solidFill>
                  <a:srgbClr val="0000FF"/>
                </a:solidFill>
                <a:cs typeface="Arial" pitchFamily="34" charset="0"/>
              </a:rPr>
              <a:t>Euspongia</a:t>
            </a:r>
          </a:p>
        </p:txBody>
      </p:sp>
      <p:pic>
        <p:nvPicPr>
          <p:cNvPr id="9" name="Picture 4" descr="Euspongia"/>
          <p:cNvPicPr>
            <a:picLocks noChangeAspect="1" noChangeArrowheads="1"/>
          </p:cNvPicPr>
          <p:nvPr/>
        </p:nvPicPr>
        <p:blipFill rotWithShape="1">
          <a:blip r:embed="rId2" cstate="print"/>
          <a:srcRect b="14321"/>
          <a:stretch/>
        </p:blipFill>
        <p:spPr bwMode="auto">
          <a:xfrm>
            <a:off x="2895600" y="1524000"/>
            <a:ext cx="3214710" cy="283183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53822-74B0-475E-9C98-CFDE37F3F45B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0819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905000" y="1327582"/>
            <a:ext cx="2705100" cy="923330"/>
          </a:xfrm>
          <a:prstGeom prst="rect">
            <a:avLst/>
          </a:prstGeom>
          <a:solidFill>
            <a:schemeClr val="bg2">
              <a:lumMod val="90000"/>
              <a:alpha val="54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54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 Hydra</a:t>
            </a:r>
            <a:endParaRPr lang="ar-SA" sz="54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5866408" y="615019"/>
            <a:ext cx="3389085" cy="28466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  <a:spcAft>
                <a:spcPts val="1000"/>
              </a:spcAft>
            </a:pPr>
            <a:r>
              <a:rPr lang="en-US" sz="1600" b="1" dirty="0">
                <a:solidFill>
                  <a:srgbClr val="0D0D0D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Kingdom: Animalia</a:t>
            </a:r>
            <a:endParaRPr lang="en-US" sz="16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spcAft>
                <a:spcPts val="1000"/>
              </a:spcAft>
            </a:pPr>
            <a:r>
              <a:rPr lang="en-US" sz="1600" b="1" dirty="0">
                <a:solidFill>
                  <a:srgbClr val="0D0D0D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Subkingdom: </a:t>
            </a:r>
            <a:r>
              <a:rPr lang="en-US" sz="1600" b="1" dirty="0" err="1">
                <a:solidFill>
                  <a:srgbClr val="0D0D0D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Metazoa</a:t>
            </a:r>
            <a:endParaRPr lang="en-US" sz="16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spcAft>
                <a:spcPts val="1000"/>
              </a:spcAft>
            </a:pPr>
            <a:r>
              <a:rPr lang="en-US" sz="1600" b="1" dirty="0">
                <a:solidFill>
                  <a:srgbClr val="0D0D0D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Division: </a:t>
            </a:r>
            <a:r>
              <a:rPr lang="en-US" sz="1600" b="1" dirty="0" err="1">
                <a:solidFill>
                  <a:srgbClr val="0D0D0D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Diplobiastic</a:t>
            </a:r>
            <a:endParaRPr lang="en-US" sz="16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spcAft>
                <a:spcPts val="1000"/>
              </a:spcAft>
            </a:pPr>
            <a:r>
              <a:rPr lang="en-US" sz="16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Phylum: </a:t>
            </a:r>
            <a:r>
              <a:rPr lang="en-US" sz="1600" b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Coelenterata</a:t>
            </a:r>
            <a:endParaRPr lang="en-US" sz="16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spcAft>
                <a:spcPts val="1000"/>
              </a:spcAft>
            </a:pPr>
            <a:r>
              <a:rPr lang="en-US" sz="16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Class:  Hydrozoa</a:t>
            </a:r>
            <a:endParaRPr lang="en-US" sz="16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1">
              <a:lnSpc>
                <a:spcPct val="115000"/>
              </a:lnSpc>
              <a:spcAft>
                <a:spcPts val="1000"/>
              </a:spcAft>
            </a:pPr>
            <a:r>
              <a:rPr lang="en-US" sz="16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Ex.</a:t>
            </a:r>
            <a:r>
              <a:rPr lang="en-US" sz="1600" dirty="0">
                <a:solidFill>
                  <a:srgbClr val="B3CC8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  <a:r>
              <a:rPr lang="en-US" sz="16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1600" b="1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Hydra</a:t>
            </a:r>
            <a:endParaRPr lang="en-US" sz="1600" i="1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228600" y="3827956"/>
            <a:ext cx="8458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285750" algn="just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dobe Song Std L" pitchFamily="18" charset="-128"/>
                <a:ea typeface="Adobe Song Std L" pitchFamily="18" charset="-128"/>
              </a:rPr>
              <a:t> </a:t>
            </a:r>
            <a:r>
              <a:rPr lang="en-GB" sz="2400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They are </a:t>
            </a:r>
            <a:r>
              <a:rPr lang="en-GB" sz="2400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radial symmetrical animals</a:t>
            </a:r>
            <a:r>
              <a:rPr lang="en-GB" sz="2400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, mostly </a:t>
            </a:r>
            <a:r>
              <a:rPr lang="en-GB" sz="2400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marine</a:t>
            </a:r>
            <a:r>
              <a:rPr lang="en-GB" sz="2400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, solitary or </a:t>
            </a:r>
            <a:r>
              <a:rPr lang="en-GB" sz="2400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colonial</a:t>
            </a:r>
            <a:r>
              <a:rPr lang="en-GB" sz="2400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 and sedentary or </a:t>
            </a:r>
            <a:r>
              <a:rPr lang="en-GB" sz="2400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free-swim­</a:t>
            </a:r>
            <a:r>
              <a:rPr lang="en-GB" sz="2400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, their body is built up of </a:t>
            </a:r>
            <a:r>
              <a:rPr lang="en-GB" sz="2400" b="1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two cellular layers</a:t>
            </a:r>
            <a:r>
              <a:rPr lang="en-GB" sz="2400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 only, an outer </a:t>
            </a:r>
            <a:r>
              <a:rPr lang="en-GB" sz="2400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ectoderm</a:t>
            </a:r>
            <a:r>
              <a:rPr lang="en-GB" sz="2400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 and an inner </a:t>
            </a:r>
            <a:r>
              <a:rPr lang="en-GB" sz="2400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endo­derm. </a:t>
            </a:r>
            <a:endParaRPr lang="en-US" sz="2400" dirty="0">
              <a:solidFill>
                <a:srgbClr val="FF0000"/>
              </a:solidFill>
              <a:latin typeface="Calibri"/>
              <a:ea typeface="Calibri"/>
              <a:cs typeface="Arial"/>
            </a:endParaRPr>
          </a:p>
        </p:txBody>
      </p:sp>
      <p:sp>
        <p:nvSpPr>
          <p:cNvPr id="7" name="قوس كبير أيسر 6"/>
          <p:cNvSpPr/>
          <p:nvPr/>
        </p:nvSpPr>
        <p:spPr>
          <a:xfrm rot="10800000">
            <a:off x="8382000" y="549914"/>
            <a:ext cx="304800" cy="2955285"/>
          </a:xfrm>
          <a:prstGeom prst="leftBrace">
            <a:avLst>
              <a:gd name="adj1" fmla="val 82936"/>
              <a:gd name="adj2" fmla="val 4896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قوس كبير أيسر 7"/>
          <p:cNvSpPr/>
          <p:nvPr/>
        </p:nvSpPr>
        <p:spPr>
          <a:xfrm>
            <a:off x="5852553" y="549916"/>
            <a:ext cx="380999" cy="2955284"/>
          </a:xfrm>
          <a:prstGeom prst="leftBrace">
            <a:avLst>
              <a:gd name="adj1" fmla="val 82936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53822-74B0-475E-9C98-CFDE37F3F45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مستطيل 5"/>
          <p:cNvSpPr/>
          <p:nvPr/>
        </p:nvSpPr>
        <p:spPr>
          <a:xfrm>
            <a:off x="6233552" y="248759"/>
            <a:ext cx="21932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 Classification</a:t>
            </a:r>
            <a:endParaRPr lang="ar-SA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7621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304800" y="1600200"/>
            <a:ext cx="8632371" cy="42319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lphaLcParenR"/>
            </a:pPr>
            <a:r>
              <a:rPr lang="en-GB" sz="2000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They have a relatively </a:t>
            </a: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simple body </a:t>
            </a:r>
            <a:r>
              <a:rPr lang="en-GB" sz="2000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construction.</a:t>
            </a:r>
            <a:endParaRPr lang="en-US" sz="2000" dirty="0">
              <a:latin typeface="Calibri"/>
              <a:ea typeface="Calibri"/>
              <a:cs typeface="Arial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lphaLcParenR"/>
            </a:pPr>
            <a:r>
              <a:rPr lang="en-GB" sz="2000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The basic body plan is a </a:t>
            </a: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sac</a:t>
            </a:r>
            <a:r>
              <a:rPr lang="en-GB" sz="2000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 with a central digestive compartment, the </a:t>
            </a: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gastrovascular cavity</a:t>
            </a:r>
            <a:r>
              <a:rPr lang="en-GB" sz="2000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. </a:t>
            </a:r>
            <a:endParaRPr lang="en-US" sz="2000" dirty="0">
              <a:latin typeface="Calibri"/>
              <a:ea typeface="Calibri"/>
              <a:cs typeface="Arial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lphaLcParenR"/>
            </a:pPr>
            <a:r>
              <a:rPr lang="en-GB" sz="2000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Hydra exist only in the </a:t>
            </a: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polyp form</a:t>
            </a:r>
            <a:r>
              <a:rPr lang="en-GB" sz="2000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.</a:t>
            </a:r>
            <a:endParaRPr lang="en-US" sz="2000" dirty="0">
              <a:latin typeface="Calibri"/>
              <a:ea typeface="Calibri"/>
              <a:cs typeface="Arial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lphaLcParenR"/>
            </a:pPr>
            <a:r>
              <a:rPr lang="en-GB" sz="2000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When </a:t>
            </a: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environmental conditions </a:t>
            </a:r>
            <a:r>
              <a:rPr lang="en-GB" sz="2000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are favourable, a hydra reproduces </a:t>
            </a: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asexually</a:t>
            </a:r>
            <a:r>
              <a:rPr lang="en-GB" sz="2000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 by </a:t>
            </a: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budding. </a:t>
            </a:r>
            <a:endParaRPr lang="en-US" sz="2000" dirty="0">
              <a:solidFill>
                <a:srgbClr val="FF0000"/>
              </a:solidFill>
              <a:latin typeface="Calibri"/>
              <a:ea typeface="Calibri"/>
              <a:cs typeface="Arial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lphaLcParenR"/>
            </a:pPr>
            <a:r>
              <a:rPr lang="en-GB" sz="2000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When condition deteriorate hydra can reproduce </a:t>
            </a: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sexually Forming resistant zygote</a:t>
            </a:r>
            <a:r>
              <a:rPr lang="en-GB" sz="2000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.</a:t>
            </a:r>
            <a:endParaRPr lang="en-US" sz="2000" dirty="0">
              <a:latin typeface="Calibri"/>
              <a:ea typeface="Calibri"/>
              <a:cs typeface="Arial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lphaLcParenR"/>
            </a:pPr>
            <a:r>
              <a:rPr lang="en-GB" sz="2000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Hydra has </a:t>
            </a: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testes</a:t>
            </a:r>
            <a:r>
              <a:rPr lang="en-GB" sz="2000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 at </a:t>
            </a: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upper part </a:t>
            </a:r>
            <a:r>
              <a:rPr lang="en-GB" sz="2000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and </a:t>
            </a: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ovary</a:t>
            </a:r>
            <a:r>
              <a:rPr lang="en-GB" sz="2000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 at the </a:t>
            </a: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lower</a:t>
            </a:r>
            <a:r>
              <a:rPr lang="en-GB" sz="2000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part</a:t>
            </a:r>
            <a:r>
              <a:rPr lang="en-GB" sz="2000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 of the body. </a:t>
            </a:r>
            <a:endParaRPr lang="en-US" sz="2000" dirty="0">
              <a:latin typeface="Calibri"/>
              <a:ea typeface="Calibri"/>
              <a:cs typeface="Arial"/>
            </a:endParaRPr>
          </a:p>
          <a:p>
            <a:endParaRPr lang="ar-SA" sz="1200" dirty="0"/>
          </a:p>
        </p:txBody>
      </p:sp>
      <p:sp>
        <p:nvSpPr>
          <p:cNvPr id="3" name="مستطيل 2"/>
          <p:cNvSpPr/>
          <p:nvPr/>
        </p:nvSpPr>
        <p:spPr>
          <a:xfrm>
            <a:off x="2895600" y="533400"/>
            <a:ext cx="32558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External Features:</a:t>
            </a:r>
            <a:endParaRPr lang="en-US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53822-74B0-475E-9C98-CFDE37F3F45B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wwwww"/>
          <p:cNvPicPr>
            <a:picLocks noChangeAspect="1" noChangeArrowheads="1"/>
          </p:cNvPicPr>
          <p:nvPr/>
        </p:nvPicPr>
        <p:blipFill rotWithShape="1">
          <a:blip r:embed="rId2" cstate="print"/>
          <a:srcRect l="49299" r="19291" b="32589"/>
          <a:stretch/>
        </p:blipFill>
        <p:spPr bwMode="auto">
          <a:xfrm>
            <a:off x="6248400" y="609600"/>
            <a:ext cx="2315677" cy="397788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 descr="wwwww"/>
          <p:cNvPicPr>
            <a:picLocks noChangeAspect="1" noChangeArrowheads="1"/>
          </p:cNvPicPr>
          <p:nvPr/>
        </p:nvPicPr>
        <p:blipFill rotWithShape="1">
          <a:blip r:embed="rId2" cstate="print"/>
          <a:srcRect l="49299" r="19291" b="33148"/>
          <a:stretch/>
        </p:blipFill>
        <p:spPr bwMode="auto">
          <a:xfrm>
            <a:off x="3200400" y="609600"/>
            <a:ext cx="2446985" cy="4038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2" descr="wwwww"/>
          <p:cNvPicPr>
            <a:picLocks noChangeAspect="1" noChangeArrowheads="1"/>
          </p:cNvPicPr>
          <p:nvPr/>
        </p:nvPicPr>
        <p:blipFill rotWithShape="1">
          <a:blip r:embed="rId2" cstate="print"/>
          <a:srcRect l="8381" r="68115" b="31786"/>
          <a:stretch/>
        </p:blipFill>
        <p:spPr bwMode="auto">
          <a:xfrm>
            <a:off x="533400" y="609600"/>
            <a:ext cx="2453269" cy="40123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Rectangle 10"/>
          <p:cNvSpPr/>
          <p:nvPr/>
        </p:nvSpPr>
        <p:spPr>
          <a:xfrm>
            <a:off x="838200" y="4953000"/>
            <a:ext cx="19622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/>
              <a:t>Reproduction way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010400" y="4800600"/>
            <a:ext cx="10038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Adobe Song Std L" pitchFamily="18" charset="-128"/>
                <a:ea typeface="Adobe Song Std L" pitchFamily="18" charset="-128"/>
              </a:rPr>
              <a:t>Hydra</a:t>
            </a:r>
            <a:endParaRPr lang="en-US" sz="2400" dirty="0">
              <a:latin typeface="Adobe Song Std L" pitchFamily="18" charset="-128"/>
              <a:ea typeface="Adobe Song Std L" pitchFamily="18" charset="-128"/>
            </a:endParaRPr>
          </a:p>
        </p:txBody>
      </p:sp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53822-74B0-475E-9C98-CFDE37F3F45B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6588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wwwww"/>
          <p:cNvPicPr>
            <a:picLocks noChangeAspect="1" noChangeArrowheads="1"/>
          </p:cNvPicPr>
          <p:nvPr/>
        </p:nvPicPr>
        <p:blipFill>
          <a:blip r:embed="rId2" cstate="print"/>
          <a:srcRect r="17213" b="20885"/>
          <a:stretch>
            <a:fillRect/>
          </a:stretch>
        </p:blipFill>
        <p:spPr bwMode="auto">
          <a:xfrm>
            <a:off x="251520" y="188640"/>
            <a:ext cx="8640960" cy="648072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53822-74B0-475E-9C98-CFDE37F3F45B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1025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6524" y="2565400"/>
            <a:ext cx="902522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6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Under The Microscope</a:t>
            </a:r>
            <a:endParaRPr lang="ar-SA" sz="6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53822-74B0-475E-9C98-CFDE37F3F45B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4059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298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3207" t="2296" r="32657" b="13894"/>
          <a:stretch/>
        </p:blipFill>
        <p:spPr bwMode="auto">
          <a:xfrm>
            <a:off x="446314" y="293913"/>
            <a:ext cx="3909786" cy="383177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83299" name="Picture 3"/>
          <p:cNvPicPr>
            <a:picLocks noChangeAspect="1" noChangeArrowheads="1"/>
          </p:cNvPicPr>
          <p:nvPr/>
        </p:nvPicPr>
        <p:blipFill rotWithShape="1">
          <a:blip r:embed="rId3" cstate="print"/>
          <a:srcRect l="21199" t="1599" r="12657" b="12296"/>
          <a:stretch/>
        </p:blipFill>
        <p:spPr bwMode="auto">
          <a:xfrm>
            <a:off x="4860925" y="293913"/>
            <a:ext cx="3959547" cy="383177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6564" name="Line 4"/>
          <p:cNvSpPr>
            <a:spLocks noChangeShapeType="1"/>
          </p:cNvSpPr>
          <p:nvPr/>
        </p:nvSpPr>
        <p:spPr bwMode="auto">
          <a:xfrm flipH="1">
            <a:off x="1763713" y="765175"/>
            <a:ext cx="2736850" cy="86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66565" name="Line 5"/>
          <p:cNvSpPr>
            <a:spLocks noChangeShapeType="1"/>
          </p:cNvSpPr>
          <p:nvPr/>
        </p:nvSpPr>
        <p:spPr bwMode="auto">
          <a:xfrm>
            <a:off x="4716463" y="765175"/>
            <a:ext cx="3097212" cy="10763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66566" name="Line 6"/>
          <p:cNvSpPr>
            <a:spLocks noChangeShapeType="1"/>
          </p:cNvSpPr>
          <p:nvPr/>
        </p:nvSpPr>
        <p:spPr bwMode="auto">
          <a:xfrm flipH="1">
            <a:off x="2627313" y="1341438"/>
            <a:ext cx="1944687" cy="7905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66567" name="Line 7"/>
          <p:cNvSpPr>
            <a:spLocks noChangeShapeType="1"/>
          </p:cNvSpPr>
          <p:nvPr/>
        </p:nvSpPr>
        <p:spPr bwMode="auto">
          <a:xfrm>
            <a:off x="4787900" y="1341438"/>
            <a:ext cx="1871663" cy="10080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66568" name="Line 8"/>
          <p:cNvSpPr>
            <a:spLocks noChangeShapeType="1"/>
          </p:cNvSpPr>
          <p:nvPr/>
        </p:nvSpPr>
        <p:spPr bwMode="auto">
          <a:xfrm>
            <a:off x="4716463" y="2060575"/>
            <a:ext cx="1079500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66569" name="Line 9"/>
          <p:cNvSpPr>
            <a:spLocks noChangeShapeType="1"/>
          </p:cNvSpPr>
          <p:nvPr/>
        </p:nvSpPr>
        <p:spPr bwMode="auto">
          <a:xfrm flipH="1">
            <a:off x="3635375" y="2060575"/>
            <a:ext cx="865188" cy="720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66570" name="Text Box 10"/>
          <p:cNvSpPr txBox="1">
            <a:spLocks noChangeArrowheads="1"/>
          </p:cNvSpPr>
          <p:nvPr/>
        </p:nvSpPr>
        <p:spPr bwMode="auto">
          <a:xfrm>
            <a:off x="4427538" y="1844675"/>
            <a:ext cx="3079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66571" name="Text Box 11"/>
          <p:cNvSpPr txBox="1">
            <a:spLocks noChangeArrowheads="1"/>
          </p:cNvSpPr>
          <p:nvPr/>
        </p:nvSpPr>
        <p:spPr bwMode="auto">
          <a:xfrm>
            <a:off x="4500563" y="1196975"/>
            <a:ext cx="3079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66572" name="Text Box 12"/>
          <p:cNvSpPr txBox="1">
            <a:spLocks noChangeArrowheads="1"/>
          </p:cNvSpPr>
          <p:nvPr/>
        </p:nvSpPr>
        <p:spPr bwMode="auto">
          <a:xfrm>
            <a:off x="4427538" y="549275"/>
            <a:ext cx="3079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83309" name="Text Box 13"/>
          <p:cNvSpPr txBox="1">
            <a:spLocks noChangeArrowheads="1"/>
          </p:cNvSpPr>
          <p:nvPr/>
        </p:nvSpPr>
        <p:spPr bwMode="auto">
          <a:xfrm>
            <a:off x="1196975" y="4437063"/>
            <a:ext cx="6769100" cy="224631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Fasciola egg</a:t>
            </a:r>
            <a:r>
              <a:rPr lang="ar-SA" sz="3200" dirty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l">
              <a:spcBef>
                <a:spcPct val="50000"/>
              </a:spcBef>
              <a:defRPr/>
            </a:pPr>
            <a:r>
              <a:rPr lang="en-US" sz="2400" dirty="0">
                <a:solidFill>
                  <a:prstClr val="black"/>
                </a:solidFill>
                <a:cs typeface="Arial" pitchFamily="34" charset="0"/>
              </a:rPr>
              <a:t>1-Operculum.</a:t>
            </a:r>
            <a:r>
              <a:rPr lang="ar-SA" sz="2400" dirty="0">
                <a:solidFill>
                  <a:prstClr val="black"/>
                </a:solidFill>
              </a:rPr>
              <a:t> </a:t>
            </a:r>
          </a:p>
          <a:p>
            <a:pPr algn="l">
              <a:spcBef>
                <a:spcPct val="50000"/>
              </a:spcBef>
              <a:defRPr/>
            </a:pPr>
            <a:r>
              <a:rPr lang="en-US" sz="2400" dirty="0">
                <a:solidFill>
                  <a:prstClr val="black"/>
                </a:solidFill>
                <a:cs typeface="Arial" pitchFamily="34" charset="0"/>
              </a:rPr>
              <a:t>2-Developing miracidium.</a:t>
            </a:r>
            <a:r>
              <a:rPr lang="ar-SA" sz="2400" dirty="0">
                <a:solidFill>
                  <a:prstClr val="black"/>
                </a:solidFill>
              </a:rPr>
              <a:t> </a:t>
            </a:r>
          </a:p>
          <a:p>
            <a:pPr algn="l">
              <a:spcBef>
                <a:spcPct val="50000"/>
              </a:spcBef>
              <a:defRPr/>
            </a:pPr>
            <a:r>
              <a:rPr lang="en-US" sz="2400" dirty="0">
                <a:solidFill>
                  <a:prstClr val="black"/>
                </a:solidFill>
                <a:cs typeface="Arial" pitchFamily="34" charset="0"/>
              </a:rPr>
              <a:t>3-Egg shell.</a:t>
            </a:r>
          </a:p>
        </p:txBody>
      </p:sp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53822-74B0-475E-9C98-CFDE37F3F45B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3520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lum bright="-24000"/>
          </a:blip>
          <a:srcRect l="4323" b="8646"/>
          <a:stretch/>
        </p:blipFill>
        <p:spPr bwMode="auto">
          <a:xfrm>
            <a:off x="1835149" y="188913"/>
            <a:ext cx="5832475" cy="374414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7587" name="Line 4"/>
          <p:cNvSpPr>
            <a:spLocks noChangeShapeType="1"/>
          </p:cNvSpPr>
          <p:nvPr/>
        </p:nvSpPr>
        <p:spPr bwMode="auto">
          <a:xfrm flipH="1">
            <a:off x="4284663" y="476250"/>
            <a:ext cx="792162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67588" name="Line 5"/>
          <p:cNvSpPr>
            <a:spLocks noChangeShapeType="1"/>
          </p:cNvSpPr>
          <p:nvPr/>
        </p:nvSpPr>
        <p:spPr bwMode="auto">
          <a:xfrm flipH="1">
            <a:off x="4500563" y="1125538"/>
            <a:ext cx="129540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67589" name="Line 6"/>
          <p:cNvSpPr>
            <a:spLocks noChangeShapeType="1"/>
          </p:cNvSpPr>
          <p:nvPr/>
        </p:nvSpPr>
        <p:spPr bwMode="auto">
          <a:xfrm flipV="1">
            <a:off x="2051050" y="1412875"/>
            <a:ext cx="1871663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67590" name="Line 7"/>
          <p:cNvSpPr>
            <a:spLocks noChangeShapeType="1"/>
          </p:cNvSpPr>
          <p:nvPr/>
        </p:nvSpPr>
        <p:spPr bwMode="auto">
          <a:xfrm flipH="1">
            <a:off x="4643438" y="2060575"/>
            <a:ext cx="1441450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67591" name="Text Box 8"/>
          <p:cNvSpPr txBox="1">
            <a:spLocks noChangeArrowheads="1"/>
          </p:cNvSpPr>
          <p:nvPr/>
        </p:nvSpPr>
        <p:spPr bwMode="auto">
          <a:xfrm>
            <a:off x="5724525" y="901700"/>
            <a:ext cx="3079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67592" name="Text Box 9"/>
          <p:cNvSpPr txBox="1">
            <a:spLocks noChangeArrowheads="1"/>
          </p:cNvSpPr>
          <p:nvPr/>
        </p:nvSpPr>
        <p:spPr bwMode="auto">
          <a:xfrm>
            <a:off x="1835150" y="1262063"/>
            <a:ext cx="3079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67593" name="Text Box 10"/>
          <p:cNvSpPr txBox="1">
            <a:spLocks noChangeArrowheads="1"/>
          </p:cNvSpPr>
          <p:nvPr/>
        </p:nvSpPr>
        <p:spPr bwMode="auto">
          <a:xfrm>
            <a:off x="4984750" y="260350"/>
            <a:ext cx="3079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67594" name="Text Box 11"/>
          <p:cNvSpPr txBox="1">
            <a:spLocks noChangeArrowheads="1"/>
          </p:cNvSpPr>
          <p:nvPr/>
        </p:nvSpPr>
        <p:spPr bwMode="auto">
          <a:xfrm>
            <a:off x="6064250" y="1838325"/>
            <a:ext cx="3079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1331913" y="3933825"/>
            <a:ext cx="6769100" cy="28003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3200" b="1" dirty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Miracidium of Fasciola </a:t>
            </a:r>
            <a:endParaRPr lang="en-US" sz="3200" b="1" dirty="0">
              <a:solidFill>
                <a:srgbClr val="66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algn="l">
              <a:spcBef>
                <a:spcPct val="50000"/>
              </a:spcBef>
              <a:defRPr/>
            </a:pPr>
            <a:r>
              <a:rPr lang="en-US" sz="2400" dirty="0">
                <a:solidFill>
                  <a:prstClr val="black"/>
                </a:solidFill>
                <a:cs typeface="Arial" pitchFamily="34" charset="0"/>
              </a:rPr>
              <a:t>1-Boring papilla.</a:t>
            </a:r>
            <a:r>
              <a:rPr lang="ar-SA" sz="2400" dirty="0">
                <a:solidFill>
                  <a:prstClr val="black"/>
                </a:solidFill>
              </a:rPr>
              <a:t> </a:t>
            </a:r>
          </a:p>
          <a:p>
            <a:pPr algn="l">
              <a:spcBef>
                <a:spcPct val="50000"/>
              </a:spcBef>
              <a:defRPr/>
            </a:pPr>
            <a:r>
              <a:rPr lang="en-US" sz="2400" dirty="0">
                <a:solidFill>
                  <a:prstClr val="black"/>
                </a:solidFill>
                <a:cs typeface="Arial" pitchFamily="34" charset="0"/>
              </a:rPr>
              <a:t>2-Cilia.</a:t>
            </a:r>
            <a:r>
              <a:rPr lang="ar-SA" sz="2400" dirty="0">
                <a:solidFill>
                  <a:prstClr val="black"/>
                </a:solidFill>
              </a:rPr>
              <a:t> </a:t>
            </a:r>
          </a:p>
          <a:p>
            <a:pPr algn="l">
              <a:spcBef>
                <a:spcPct val="50000"/>
              </a:spcBef>
              <a:defRPr/>
            </a:pPr>
            <a:r>
              <a:rPr lang="en-US" sz="2400" dirty="0">
                <a:solidFill>
                  <a:prstClr val="black"/>
                </a:solidFill>
                <a:cs typeface="Arial" pitchFamily="34" charset="0"/>
              </a:rPr>
              <a:t>3-Eye Spots.</a:t>
            </a:r>
            <a:endParaRPr lang="ar-SA" sz="2400" dirty="0">
              <a:solidFill>
                <a:prstClr val="black"/>
              </a:solidFill>
            </a:endParaRPr>
          </a:p>
          <a:p>
            <a:pPr algn="l">
              <a:spcBef>
                <a:spcPct val="50000"/>
              </a:spcBef>
              <a:defRPr/>
            </a:pPr>
            <a:r>
              <a:rPr lang="en-US" sz="2400" dirty="0">
                <a:solidFill>
                  <a:prstClr val="black"/>
                </a:solidFill>
                <a:cs typeface="Arial" pitchFamily="34" charset="0"/>
              </a:rPr>
              <a:t>4-Germ celis.                               </a:t>
            </a:r>
          </a:p>
        </p:txBody>
      </p:sp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53822-74B0-475E-9C98-CFDE37F3F45B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354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3177368" y="228600"/>
            <a:ext cx="2512226" cy="830997"/>
          </a:xfrm>
          <a:prstGeom prst="rect">
            <a:avLst/>
          </a:prstGeom>
          <a:solidFill>
            <a:schemeClr val="bg2">
              <a:lumMod val="90000"/>
              <a:alpha val="75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4800" b="1" i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Fasciola</a:t>
            </a:r>
            <a:endParaRPr lang="ar-SA" sz="60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1143000" y="2486286"/>
            <a:ext cx="5105400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b="1" dirty="0">
                <a:solidFill>
                  <a:srgbClr val="0D0D0D"/>
                </a:solidFill>
                <a:latin typeface="Times New Roman"/>
                <a:ea typeface="Calibri"/>
              </a:rPr>
              <a:t>Kingdom :Animalia		</a:t>
            </a:r>
            <a:endParaRPr lang="en-US" sz="2000" dirty="0">
              <a:latin typeface="Calibri"/>
              <a:ea typeface="Calibri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2000" b="1" dirty="0">
                <a:solidFill>
                  <a:srgbClr val="0D0D0D"/>
                </a:solidFill>
                <a:latin typeface="Times New Roman"/>
                <a:ea typeface="Calibri"/>
              </a:rPr>
              <a:t>Phylum: Platyhelminthes</a:t>
            </a:r>
            <a:endParaRPr lang="en-US" sz="2000" dirty="0">
              <a:latin typeface="Calibri"/>
              <a:ea typeface="Calibri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2000" b="1" dirty="0">
                <a:solidFill>
                  <a:srgbClr val="0D0D0D"/>
                </a:solidFill>
                <a:latin typeface="Times New Roman"/>
                <a:ea typeface="Calibri"/>
              </a:rPr>
              <a:t>Class :</a:t>
            </a:r>
            <a:r>
              <a:rPr lang="en-US" sz="2000" b="1" dirty="0" err="1">
                <a:solidFill>
                  <a:srgbClr val="0D0D0D"/>
                </a:solidFill>
                <a:latin typeface="Times New Roman"/>
                <a:ea typeface="Calibri"/>
              </a:rPr>
              <a:t>Trematoda</a:t>
            </a:r>
            <a:endParaRPr lang="en-US" sz="2000" dirty="0">
              <a:latin typeface="Calibri"/>
              <a:ea typeface="Calibri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2000" b="1" dirty="0">
                <a:solidFill>
                  <a:srgbClr val="0D0D0D"/>
                </a:solidFill>
                <a:latin typeface="Times New Roman"/>
                <a:ea typeface="Calibri"/>
              </a:rPr>
              <a:t>Genus:  </a:t>
            </a:r>
            <a:r>
              <a:rPr lang="en-US" sz="2000" b="1" i="1" dirty="0" err="1">
                <a:solidFill>
                  <a:srgbClr val="0D0D0D"/>
                </a:solidFill>
                <a:latin typeface="Times New Roman"/>
                <a:ea typeface="Calibri"/>
              </a:rPr>
              <a:t>Fasciola</a:t>
            </a:r>
            <a:endParaRPr lang="en-US" sz="2000" dirty="0">
              <a:effectLst/>
              <a:latin typeface="Calibri"/>
              <a:ea typeface="Calibri"/>
            </a:endParaRPr>
          </a:p>
        </p:txBody>
      </p:sp>
      <p:pic>
        <p:nvPicPr>
          <p:cNvPr id="7" name="Picture 6" descr="C:\Users\Nouf\Pictures\2h5qr13.jpg"/>
          <p:cNvPicPr>
            <a:picLocks noChangeAspect="1" noChangeArrowheads="1"/>
          </p:cNvPicPr>
          <p:nvPr/>
        </p:nvPicPr>
        <p:blipFill rotWithShape="1">
          <a:blip r:embed="rId2" cstate="print"/>
          <a:srcRect l="4491" t="16494" r="50000" b="3772"/>
          <a:stretch/>
        </p:blipFill>
        <p:spPr bwMode="auto">
          <a:xfrm>
            <a:off x="5486400" y="1295400"/>
            <a:ext cx="2616206" cy="52141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قوس كبير أيسر 4"/>
          <p:cNvSpPr/>
          <p:nvPr/>
        </p:nvSpPr>
        <p:spPr>
          <a:xfrm rot="10800000">
            <a:off x="3976280" y="2057399"/>
            <a:ext cx="457201" cy="2971802"/>
          </a:xfrm>
          <a:prstGeom prst="leftBrace">
            <a:avLst>
              <a:gd name="adj1" fmla="val 82936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قوس كبير أيسر 5"/>
          <p:cNvSpPr/>
          <p:nvPr/>
        </p:nvSpPr>
        <p:spPr>
          <a:xfrm>
            <a:off x="468086" y="2057399"/>
            <a:ext cx="674914" cy="2971801"/>
          </a:xfrm>
          <a:prstGeom prst="leftBrace">
            <a:avLst>
              <a:gd name="adj1" fmla="val 82936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53822-74B0-475E-9C98-CFDE37F3F45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مستطيل 2"/>
          <p:cNvSpPr/>
          <p:nvPr/>
        </p:nvSpPr>
        <p:spPr>
          <a:xfrm>
            <a:off x="1502471" y="1754777"/>
            <a:ext cx="2193229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solidFill>
                  <a:srgbClr val="0070C0"/>
                </a:solidFill>
              </a:rPr>
              <a:t>Classification </a:t>
            </a:r>
          </a:p>
        </p:txBody>
      </p:sp>
    </p:spTree>
    <p:extLst>
      <p:ext uri="{BB962C8B-B14F-4D97-AF65-F5344CB8AC3E}">
        <p14:creationId xmlns:p14="http://schemas.microsoft.com/office/powerpoint/2010/main" val="35948338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3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lum bright="-6000"/>
          </a:blip>
          <a:srcRect l="22252" t="10912" r="13700" b="13489"/>
          <a:stretch/>
        </p:blipFill>
        <p:spPr bwMode="auto">
          <a:xfrm>
            <a:off x="1157359" y="223837"/>
            <a:ext cx="2928257" cy="460851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8637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lum bright="-6000"/>
          </a:blip>
          <a:srcRect l="2760" r="55105"/>
          <a:stretch/>
        </p:blipFill>
        <p:spPr bwMode="auto">
          <a:xfrm>
            <a:off x="6240462" y="279400"/>
            <a:ext cx="2568575" cy="4572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86372" name="Text Box 4"/>
          <p:cNvSpPr txBox="1">
            <a:spLocks noChangeArrowheads="1"/>
          </p:cNvSpPr>
          <p:nvPr/>
        </p:nvSpPr>
        <p:spPr bwMode="auto">
          <a:xfrm>
            <a:off x="1331913" y="4876800"/>
            <a:ext cx="6769100" cy="18145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Daughter radia of Fasciola   </a:t>
            </a:r>
            <a:endParaRPr lang="ar-SA" sz="2800" b="1" dirty="0">
              <a:solidFill>
                <a:srgbClr val="66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>
              <a:spcBef>
                <a:spcPct val="50000"/>
              </a:spcBef>
              <a:defRPr/>
            </a:pPr>
            <a:r>
              <a:rPr lang="en-US" sz="2800" dirty="0">
                <a:solidFill>
                  <a:prstClr val="black"/>
                </a:solidFill>
                <a:cs typeface="Arial" pitchFamily="34" charset="0"/>
              </a:rPr>
              <a:t>1- Developing radiae.</a:t>
            </a:r>
            <a:endParaRPr lang="ar-SA" sz="2800" dirty="0">
              <a:solidFill>
                <a:prstClr val="black"/>
              </a:solidFill>
            </a:endParaRPr>
          </a:p>
          <a:p>
            <a:pPr algn="l">
              <a:spcBef>
                <a:spcPct val="50000"/>
              </a:spcBef>
              <a:defRPr/>
            </a:pPr>
            <a:r>
              <a:rPr lang="en-US" sz="2800" dirty="0">
                <a:solidFill>
                  <a:prstClr val="black"/>
                </a:solidFill>
                <a:cs typeface="Arial" pitchFamily="34" charset="0"/>
              </a:rPr>
              <a:t>2- Sporocyst.</a:t>
            </a:r>
          </a:p>
        </p:txBody>
      </p:sp>
      <p:sp>
        <p:nvSpPr>
          <p:cNvPr id="68613" name="Line 5"/>
          <p:cNvSpPr>
            <a:spLocks noChangeShapeType="1"/>
          </p:cNvSpPr>
          <p:nvPr/>
        </p:nvSpPr>
        <p:spPr bwMode="auto">
          <a:xfrm flipH="1">
            <a:off x="2771775" y="1341438"/>
            <a:ext cx="2592388" cy="10080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68614" name="Line 6"/>
          <p:cNvSpPr>
            <a:spLocks noChangeShapeType="1"/>
          </p:cNvSpPr>
          <p:nvPr/>
        </p:nvSpPr>
        <p:spPr bwMode="auto">
          <a:xfrm>
            <a:off x="5580063" y="1341438"/>
            <a:ext cx="1944687" cy="9350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68615" name="Text Box 7"/>
          <p:cNvSpPr txBox="1">
            <a:spLocks noChangeArrowheads="1"/>
          </p:cNvSpPr>
          <p:nvPr/>
        </p:nvSpPr>
        <p:spPr bwMode="auto">
          <a:xfrm>
            <a:off x="5292725" y="1125538"/>
            <a:ext cx="3079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68616" name="Line 8"/>
          <p:cNvSpPr>
            <a:spLocks noChangeShapeType="1"/>
          </p:cNvSpPr>
          <p:nvPr/>
        </p:nvSpPr>
        <p:spPr bwMode="auto">
          <a:xfrm flipH="1" flipV="1">
            <a:off x="3419475" y="2636838"/>
            <a:ext cx="20161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68617" name="Line 9"/>
          <p:cNvSpPr>
            <a:spLocks noChangeShapeType="1"/>
          </p:cNvSpPr>
          <p:nvPr/>
        </p:nvSpPr>
        <p:spPr bwMode="auto">
          <a:xfrm flipV="1">
            <a:off x="5867400" y="2565400"/>
            <a:ext cx="1441450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68618" name="Text Box 10"/>
          <p:cNvSpPr txBox="1">
            <a:spLocks noChangeArrowheads="1"/>
          </p:cNvSpPr>
          <p:nvPr/>
        </p:nvSpPr>
        <p:spPr bwMode="auto">
          <a:xfrm>
            <a:off x="5508625" y="2701925"/>
            <a:ext cx="3079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53822-74B0-475E-9C98-CFDE37F3F45B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982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394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20115" r="20104" b="12485"/>
          <a:stretch/>
        </p:blipFill>
        <p:spPr bwMode="auto">
          <a:xfrm>
            <a:off x="4707065" y="262050"/>
            <a:ext cx="3644220" cy="400118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9635" name="Line 3"/>
          <p:cNvSpPr>
            <a:spLocks noChangeShapeType="1"/>
          </p:cNvSpPr>
          <p:nvPr/>
        </p:nvSpPr>
        <p:spPr bwMode="auto">
          <a:xfrm>
            <a:off x="5013325" y="1539875"/>
            <a:ext cx="1800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69636" name="Text Box 6"/>
          <p:cNvSpPr txBox="1">
            <a:spLocks noChangeArrowheads="1"/>
          </p:cNvSpPr>
          <p:nvPr/>
        </p:nvSpPr>
        <p:spPr bwMode="auto">
          <a:xfrm>
            <a:off x="4716463" y="1355725"/>
            <a:ext cx="3079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69637" name="Text Box 7"/>
          <p:cNvSpPr txBox="1">
            <a:spLocks noChangeArrowheads="1"/>
          </p:cNvSpPr>
          <p:nvPr/>
        </p:nvSpPr>
        <p:spPr bwMode="auto">
          <a:xfrm>
            <a:off x="5651500" y="2565400"/>
            <a:ext cx="3079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69638" name="Text Box 8"/>
          <p:cNvSpPr txBox="1">
            <a:spLocks noChangeArrowheads="1"/>
          </p:cNvSpPr>
          <p:nvPr/>
        </p:nvSpPr>
        <p:spPr bwMode="auto">
          <a:xfrm>
            <a:off x="4573588" y="836613"/>
            <a:ext cx="4175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87401" name="Text Box 9"/>
          <p:cNvSpPr txBox="1">
            <a:spLocks noChangeArrowheads="1"/>
          </p:cNvSpPr>
          <p:nvPr/>
        </p:nvSpPr>
        <p:spPr bwMode="auto">
          <a:xfrm>
            <a:off x="1352550" y="4437063"/>
            <a:ext cx="6769100" cy="246221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Cercaria of Fasciola   </a:t>
            </a:r>
            <a:endParaRPr lang="ar-SA" sz="2800" dirty="0">
              <a:solidFill>
                <a:srgbClr val="66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>
              <a:spcBef>
                <a:spcPct val="50000"/>
              </a:spcBef>
              <a:defRPr/>
            </a:pPr>
            <a:r>
              <a:rPr lang="en-US" sz="2800" dirty="0">
                <a:solidFill>
                  <a:prstClr val="black"/>
                </a:solidFill>
                <a:cs typeface="Arial" pitchFamily="34" charset="0"/>
              </a:rPr>
              <a:t>1- Head.</a:t>
            </a:r>
            <a:endParaRPr lang="ar-SA" sz="2800" dirty="0">
              <a:solidFill>
                <a:prstClr val="black"/>
              </a:solidFill>
            </a:endParaRPr>
          </a:p>
          <a:p>
            <a:pPr algn="l">
              <a:spcBef>
                <a:spcPct val="50000"/>
              </a:spcBef>
              <a:defRPr/>
            </a:pPr>
            <a:r>
              <a:rPr lang="en-US" sz="2800" dirty="0">
                <a:solidFill>
                  <a:prstClr val="black"/>
                </a:solidFill>
                <a:cs typeface="Arial" pitchFamily="34" charset="0"/>
              </a:rPr>
              <a:t>2-Tail.                    </a:t>
            </a:r>
            <a:endParaRPr lang="ar-SA" sz="2800" dirty="0">
              <a:solidFill>
                <a:prstClr val="black"/>
              </a:solidFill>
            </a:endParaRPr>
          </a:p>
          <a:p>
            <a:pPr algn="l">
              <a:spcBef>
                <a:spcPct val="50000"/>
              </a:spcBef>
              <a:defRPr/>
            </a:pPr>
            <a:r>
              <a:rPr lang="en-US" sz="2800" dirty="0">
                <a:solidFill>
                  <a:prstClr val="black"/>
                </a:solidFill>
                <a:cs typeface="Arial" pitchFamily="34" charset="0"/>
              </a:rPr>
              <a:t>3-Eye spot.       </a:t>
            </a:r>
            <a:endParaRPr lang="ar-SA" sz="2800" dirty="0">
              <a:solidFill>
                <a:prstClr val="black"/>
              </a:solidFill>
            </a:endParaRPr>
          </a:p>
        </p:txBody>
      </p:sp>
      <p:pic>
        <p:nvPicPr>
          <p:cNvPr id="10" name="Picture 28" descr="200px-Fascioloides_magna_cercariae"/>
          <p:cNvPicPr>
            <a:picLocks noChangeAspect="1" noChangeArrowheads="1"/>
          </p:cNvPicPr>
          <p:nvPr/>
        </p:nvPicPr>
        <p:blipFill rotWithShape="1">
          <a:blip r:embed="rId3" cstate="print"/>
          <a:srcRect l="11844" t="11826" b="24295"/>
          <a:stretch/>
        </p:blipFill>
        <p:spPr bwMode="auto">
          <a:xfrm rot="16200000">
            <a:off x="227465" y="506893"/>
            <a:ext cx="4001178" cy="352102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9641" name="Line 5"/>
          <p:cNvSpPr>
            <a:spLocks noChangeShapeType="1"/>
          </p:cNvSpPr>
          <p:nvPr/>
        </p:nvSpPr>
        <p:spPr bwMode="auto">
          <a:xfrm flipH="1">
            <a:off x="2700338" y="2708275"/>
            <a:ext cx="2952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69642" name="Line 4"/>
          <p:cNvSpPr>
            <a:spLocks noChangeShapeType="1"/>
          </p:cNvSpPr>
          <p:nvPr/>
        </p:nvSpPr>
        <p:spPr bwMode="auto">
          <a:xfrm flipH="1" flipV="1">
            <a:off x="3276600" y="1127125"/>
            <a:ext cx="1296988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53822-74B0-475E-9C98-CFDE37F3F45B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9127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ponge fibers.png"/>
          <p:cNvPicPr>
            <a:picLocks noChangeAspect="1"/>
          </p:cNvPicPr>
          <p:nvPr/>
        </p:nvPicPr>
        <p:blipFill>
          <a:blip r:embed="rId2" cstate="print"/>
          <a:srcRect l="2096"/>
          <a:stretch>
            <a:fillRect/>
          </a:stretch>
        </p:blipFill>
        <p:spPr>
          <a:xfrm>
            <a:off x="1571604" y="476672"/>
            <a:ext cx="5986101" cy="459047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مربع نص 2"/>
          <p:cNvSpPr txBox="1"/>
          <p:nvPr/>
        </p:nvSpPr>
        <p:spPr>
          <a:xfrm>
            <a:off x="1752600" y="5445125"/>
            <a:ext cx="5483225" cy="523875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1-Spongia fibers from bath sponge</a:t>
            </a:r>
            <a:r>
              <a:rPr lang="en-US" dirty="0">
                <a:solidFill>
                  <a:prstClr val="black"/>
                </a:solidFill>
                <a:cs typeface="Arial" pitchFamily="34" charset="0"/>
              </a:rPr>
              <a:t>.</a:t>
            </a:r>
            <a:endParaRPr lang="ar-SA" dirty="0">
              <a:solidFill>
                <a:prstClr val="black"/>
              </a:solidFill>
            </a:endParaRPr>
          </a:p>
        </p:txBody>
      </p:sp>
      <p:sp>
        <p:nvSpPr>
          <p:cNvPr id="63492" name="Line 10"/>
          <p:cNvSpPr>
            <a:spLocks noChangeShapeType="1"/>
          </p:cNvSpPr>
          <p:nvPr/>
        </p:nvSpPr>
        <p:spPr bwMode="auto">
          <a:xfrm flipV="1">
            <a:off x="3708400" y="2492375"/>
            <a:ext cx="1655763" cy="5762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prstClr val="black"/>
              </a:solidFill>
              <a:latin typeface="Arial" pitchFamily="34" charset="0"/>
            </a:endParaRPr>
          </a:p>
        </p:txBody>
      </p:sp>
      <p:pic>
        <p:nvPicPr>
          <p:cNvPr id="6349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525" y="2933700"/>
            <a:ext cx="500063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4" name="Line 10"/>
          <p:cNvSpPr>
            <a:spLocks noChangeShapeType="1"/>
          </p:cNvSpPr>
          <p:nvPr/>
        </p:nvSpPr>
        <p:spPr bwMode="auto">
          <a:xfrm flipV="1">
            <a:off x="3708400" y="2276475"/>
            <a:ext cx="647700" cy="7921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53822-74B0-475E-9C98-CFDE37F3F45B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0421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" name="Text Box 3"/>
          <p:cNvSpPr txBox="1">
            <a:spLocks noChangeArrowheads="1"/>
          </p:cNvSpPr>
          <p:nvPr/>
        </p:nvSpPr>
        <p:spPr bwMode="auto">
          <a:xfrm>
            <a:off x="2074863" y="4611688"/>
            <a:ext cx="5526087" cy="22463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Hydra - Male</a:t>
            </a:r>
            <a:endParaRPr lang="ar-SA" sz="3200" b="1" dirty="0">
              <a:solidFill>
                <a:srgbClr val="66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eaLnBrk="1" hangingPunct="1">
              <a:spcBef>
                <a:spcPct val="50000"/>
              </a:spcBef>
              <a:defRPr/>
            </a:pPr>
            <a:r>
              <a:rPr lang="en-US" sz="2400" dirty="0">
                <a:solidFill>
                  <a:prstClr val="black"/>
                </a:solidFill>
              </a:rPr>
              <a:t>1-Testes.</a:t>
            </a:r>
            <a:endParaRPr lang="ar-SA" sz="2400" dirty="0">
              <a:solidFill>
                <a:prstClr val="black"/>
              </a:solidFill>
            </a:endParaRPr>
          </a:p>
          <a:p>
            <a:pPr algn="l" eaLnBrk="1" hangingPunct="1">
              <a:spcBef>
                <a:spcPct val="50000"/>
              </a:spcBef>
              <a:defRPr/>
            </a:pPr>
            <a:r>
              <a:rPr lang="en-US" sz="2400" dirty="0">
                <a:solidFill>
                  <a:prstClr val="black"/>
                </a:solidFill>
              </a:rPr>
              <a:t>2-Oral cone. </a:t>
            </a:r>
            <a:endParaRPr lang="ar-SA" sz="2400" dirty="0">
              <a:solidFill>
                <a:prstClr val="black"/>
              </a:solidFill>
            </a:endParaRPr>
          </a:p>
          <a:p>
            <a:pPr algn="l" eaLnBrk="1" hangingPunct="1">
              <a:spcBef>
                <a:spcPct val="50000"/>
              </a:spcBef>
              <a:defRPr/>
            </a:pPr>
            <a:r>
              <a:rPr lang="en-US" sz="2400" dirty="0">
                <a:solidFill>
                  <a:prstClr val="black"/>
                </a:solidFill>
              </a:rPr>
              <a:t>3-Tentacles.  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2070100" y="150813"/>
            <a:ext cx="5526088" cy="4357687"/>
            <a:chOff x="1304" y="5"/>
            <a:chExt cx="3481" cy="2881"/>
          </a:xfrm>
        </p:grpSpPr>
        <p:pic>
          <p:nvPicPr>
            <p:cNvPr id="103426" name="Picture 2" descr="شريحة8"/>
            <p:cNvPicPr>
              <a:picLocks noChangeAspect="1" noChangeArrowheads="1"/>
            </p:cNvPicPr>
            <p:nvPr/>
          </p:nvPicPr>
          <p:blipFill>
            <a:blip r:embed="rId3" cstate="print"/>
            <a:srcRect l="20473" t="22572" r="18898" b="10498"/>
            <a:stretch>
              <a:fillRect/>
            </a:stretch>
          </p:blipFill>
          <p:spPr bwMode="auto">
            <a:xfrm>
              <a:off x="1304" y="5"/>
              <a:ext cx="3481" cy="2881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64517" name="Line 4"/>
            <p:cNvSpPr>
              <a:spLocks noChangeShapeType="1"/>
            </p:cNvSpPr>
            <p:nvPr/>
          </p:nvSpPr>
          <p:spPr bwMode="auto">
            <a:xfrm>
              <a:off x="2562" y="1253"/>
              <a:ext cx="0" cy="72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64518" name="Line 5"/>
            <p:cNvSpPr>
              <a:spLocks noChangeShapeType="1"/>
            </p:cNvSpPr>
            <p:nvPr/>
          </p:nvSpPr>
          <p:spPr bwMode="auto">
            <a:xfrm>
              <a:off x="2562" y="1253"/>
              <a:ext cx="545" cy="81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64519" name="Line 6"/>
            <p:cNvSpPr>
              <a:spLocks noChangeShapeType="1"/>
            </p:cNvSpPr>
            <p:nvPr/>
          </p:nvSpPr>
          <p:spPr bwMode="auto">
            <a:xfrm flipV="1">
              <a:off x="2653" y="164"/>
              <a:ext cx="1361" cy="9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64520" name="Line 7"/>
            <p:cNvSpPr>
              <a:spLocks noChangeShapeType="1"/>
            </p:cNvSpPr>
            <p:nvPr/>
          </p:nvSpPr>
          <p:spPr bwMode="auto">
            <a:xfrm flipV="1">
              <a:off x="2699" y="384"/>
              <a:ext cx="1285" cy="9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64521" name="Text Box 8"/>
            <p:cNvSpPr txBox="1">
              <a:spLocks noChangeArrowheads="1"/>
            </p:cNvSpPr>
            <p:nvPr/>
          </p:nvSpPr>
          <p:spPr bwMode="auto">
            <a:xfrm>
              <a:off x="2381" y="1026"/>
              <a:ext cx="31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FF3300"/>
                  </a:solidFill>
                </a:rPr>
                <a:t>1</a:t>
              </a:r>
            </a:p>
          </p:txBody>
        </p:sp>
        <p:sp>
          <p:nvSpPr>
            <p:cNvPr id="64522" name="Text Box 9"/>
            <p:cNvSpPr txBox="1">
              <a:spLocks noChangeArrowheads="1"/>
            </p:cNvSpPr>
            <p:nvPr/>
          </p:nvSpPr>
          <p:spPr bwMode="auto">
            <a:xfrm>
              <a:off x="2336" y="119"/>
              <a:ext cx="31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FF3300"/>
                  </a:solidFill>
                </a:rPr>
                <a:t>3</a:t>
              </a:r>
            </a:p>
          </p:txBody>
        </p:sp>
        <p:sp>
          <p:nvSpPr>
            <p:cNvPr id="64523" name="Text Box 10"/>
            <p:cNvSpPr txBox="1">
              <a:spLocks noChangeArrowheads="1"/>
            </p:cNvSpPr>
            <p:nvPr/>
          </p:nvSpPr>
          <p:spPr bwMode="auto">
            <a:xfrm>
              <a:off x="2335" y="391"/>
              <a:ext cx="31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FF3300"/>
                  </a:solidFill>
                </a:rPr>
                <a:t>2</a:t>
              </a:r>
            </a:p>
          </p:txBody>
        </p:sp>
      </p:grp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53822-74B0-475E-9C98-CFDE37F3F45B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7044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5" name="Text Box 3"/>
          <p:cNvSpPr txBox="1">
            <a:spLocks noChangeArrowheads="1"/>
          </p:cNvSpPr>
          <p:nvPr/>
        </p:nvSpPr>
        <p:spPr bwMode="auto">
          <a:xfrm>
            <a:off x="1835150" y="4581525"/>
            <a:ext cx="5616575" cy="21844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Hydra - Female</a:t>
            </a:r>
            <a:endParaRPr lang="ar-SA" sz="2800" b="1" dirty="0">
              <a:solidFill>
                <a:srgbClr val="66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eaLnBrk="1" hangingPunct="1">
              <a:spcBef>
                <a:spcPct val="50000"/>
              </a:spcBef>
              <a:defRPr/>
            </a:pPr>
            <a:r>
              <a:rPr lang="en-US" sz="2400" dirty="0">
                <a:solidFill>
                  <a:prstClr val="black"/>
                </a:solidFill>
              </a:rPr>
              <a:t>1-Ovary.</a:t>
            </a:r>
            <a:endParaRPr lang="ar-SA" sz="2400" dirty="0">
              <a:solidFill>
                <a:prstClr val="black"/>
              </a:solidFill>
            </a:endParaRPr>
          </a:p>
          <a:p>
            <a:pPr algn="l" eaLnBrk="1" hangingPunct="1">
              <a:spcBef>
                <a:spcPct val="50000"/>
              </a:spcBef>
              <a:defRPr/>
            </a:pPr>
            <a:r>
              <a:rPr lang="en-US" sz="2400" dirty="0">
                <a:solidFill>
                  <a:prstClr val="black"/>
                </a:solidFill>
              </a:rPr>
              <a:t>2-Oral cone. </a:t>
            </a:r>
            <a:endParaRPr lang="ar-SA" sz="2400" dirty="0">
              <a:solidFill>
                <a:prstClr val="black"/>
              </a:solidFill>
            </a:endParaRPr>
          </a:p>
          <a:p>
            <a:pPr algn="l" eaLnBrk="1" hangingPunct="1">
              <a:spcBef>
                <a:spcPct val="50000"/>
              </a:spcBef>
              <a:defRPr/>
            </a:pPr>
            <a:r>
              <a:rPr lang="en-US" sz="2400" dirty="0">
                <a:solidFill>
                  <a:prstClr val="black"/>
                </a:solidFill>
              </a:rPr>
              <a:t>3-Tentacles.   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835150" y="333375"/>
            <a:ext cx="5616575" cy="4032250"/>
            <a:chOff x="1156" y="121"/>
            <a:chExt cx="3538" cy="2782"/>
          </a:xfrm>
        </p:grpSpPr>
        <p:pic>
          <p:nvPicPr>
            <p:cNvPr id="105474" name="Picture 2" descr="شريحة9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19685" t="27301" r="19685" b="9160"/>
            <a:stretch/>
          </p:blipFill>
          <p:spPr bwMode="auto">
            <a:xfrm>
              <a:off x="1156" y="121"/>
              <a:ext cx="3538" cy="2782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65541" name="Line 4"/>
            <p:cNvSpPr>
              <a:spLocks noChangeShapeType="1"/>
            </p:cNvSpPr>
            <p:nvPr/>
          </p:nvSpPr>
          <p:spPr bwMode="auto">
            <a:xfrm flipV="1">
              <a:off x="1882" y="1798"/>
              <a:ext cx="817" cy="4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65542" name="Line 5"/>
            <p:cNvSpPr>
              <a:spLocks noChangeShapeType="1"/>
            </p:cNvSpPr>
            <p:nvPr/>
          </p:nvSpPr>
          <p:spPr bwMode="auto">
            <a:xfrm flipV="1">
              <a:off x="1655" y="391"/>
              <a:ext cx="1361" cy="9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65543" name="Line 6"/>
            <p:cNvSpPr>
              <a:spLocks noChangeShapeType="1"/>
            </p:cNvSpPr>
            <p:nvPr/>
          </p:nvSpPr>
          <p:spPr bwMode="auto">
            <a:xfrm flipV="1">
              <a:off x="1838" y="799"/>
              <a:ext cx="1270" cy="9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65544" name="Text Box 7"/>
            <p:cNvSpPr txBox="1">
              <a:spLocks noChangeArrowheads="1"/>
            </p:cNvSpPr>
            <p:nvPr/>
          </p:nvSpPr>
          <p:spPr bwMode="auto">
            <a:xfrm>
              <a:off x="1609" y="1748"/>
              <a:ext cx="31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FF3300"/>
                  </a:solidFill>
                </a:rPr>
                <a:t>1</a:t>
              </a:r>
            </a:p>
          </p:txBody>
        </p:sp>
        <p:sp>
          <p:nvSpPr>
            <p:cNvPr id="65545" name="Text Box 8"/>
            <p:cNvSpPr txBox="1">
              <a:spLocks noChangeArrowheads="1"/>
            </p:cNvSpPr>
            <p:nvPr/>
          </p:nvSpPr>
          <p:spPr bwMode="auto">
            <a:xfrm>
              <a:off x="1338" y="391"/>
              <a:ext cx="31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FF3300"/>
                  </a:solidFill>
                </a:rPr>
                <a:t>3</a:t>
              </a:r>
            </a:p>
          </p:txBody>
        </p:sp>
        <p:sp>
          <p:nvSpPr>
            <p:cNvPr id="65546" name="Text Box 9"/>
            <p:cNvSpPr txBox="1">
              <a:spLocks noChangeArrowheads="1"/>
            </p:cNvSpPr>
            <p:nvPr/>
          </p:nvSpPr>
          <p:spPr bwMode="auto">
            <a:xfrm>
              <a:off x="1474" y="799"/>
              <a:ext cx="31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FF3300"/>
                  </a:solidFill>
                </a:rPr>
                <a:t>2</a:t>
              </a:r>
            </a:p>
          </p:txBody>
        </p:sp>
      </p:grp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53822-74B0-475E-9C98-CFDE37F3F45B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221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81000" y="685800"/>
            <a:ext cx="5181600" cy="5437386"/>
          </a:xfrm>
          <a:prstGeom prst="rect">
            <a:avLst/>
          </a:prstGeom>
          <a:ln>
            <a:solidFill>
              <a:srgbClr val="4472C4">
                <a:lumMod val="75000"/>
              </a:srgbClr>
            </a:solidFill>
            <a:prstDash val="dash"/>
          </a:ln>
        </p:spPr>
        <p:txBody>
          <a:bodyPr wrap="square">
            <a:spAutoFit/>
          </a:bodyPr>
          <a:lstStyle/>
          <a:p>
            <a:pPr marL="514350" indent="-285750" algn="just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GB" sz="800" b="1" dirty="0">
              <a:solidFill>
                <a:schemeClr val="tx2">
                  <a:lumMod val="75000"/>
                </a:schemeClr>
              </a:solidFill>
              <a:latin typeface="Times New Roman"/>
              <a:ea typeface="Times New Roman"/>
              <a:cs typeface="Arial"/>
            </a:endParaRPr>
          </a:p>
          <a:p>
            <a:pPr marL="514350" indent="-285750" algn="just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Arial"/>
              </a:rPr>
              <a:t>Causes the disease:</a:t>
            </a:r>
            <a:r>
              <a:rPr lang="en-GB" i="1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en-US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Fascioliasis</a:t>
            </a:r>
            <a:endParaRPr lang="en-US" dirty="0">
              <a:solidFill>
                <a:srgbClr val="FF0000"/>
              </a:solidFill>
              <a:latin typeface="Calibri"/>
              <a:ea typeface="Calibri"/>
              <a:cs typeface="Arial"/>
            </a:endParaRPr>
          </a:p>
          <a:p>
            <a:pPr marL="514350" indent="-285750" algn="just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Arial"/>
              </a:rPr>
              <a:t>Definitive host:</a:t>
            </a:r>
            <a:r>
              <a:rPr lang="en-GB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en-GB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Sheep, goat, cattle or </a:t>
            </a:r>
            <a:r>
              <a:rPr lang="en-GB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man</a:t>
            </a:r>
            <a:r>
              <a:rPr lang="en-GB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. </a:t>
            </a:r>
            <a:endParaRPr lang="en-US" dirty="0">
              <a:latin typeface="Calibri"/>
              <a:ea typeface="Calibri"/>
              <a:cs typeface="Arial"/>
            </a:endParaRPr>
          </a:p>
          <a:p>
            <a:pPr marL="514350" indent="-285750" algn="just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Arial"/>
              </a:rPr>
              <a:t>Intermediate hosts:</a:t>
            </a:r>
            <a:r>
              <a:rPr lang="en-GB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en-GB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Snails</a:t>
            </a:r>
            <a:r>
              <a:rPr lang="en-GB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 </a:t>
            </a:r>
          </a:p>
          <a:p>
            <a:pPr marL="514350" indent="-285750" algn="just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Arial"/>
              </a:rPr>
              <a:t>Habitat:</a:t>
            </a:r>
            <a:r>
              <a:rPr lang="en-GB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 The adult worm lives in the </a:t>
            </a:r>
            <a:r>
              <a:rPr lang="en-GB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bile duct </a:t>
            </a:r>
            <a:r>
              <a:rPr lang="en-GB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of the </a:t>
            </a:r>
            <a:r>
              <a:rPr lang="en-GB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liver</a:t>
            </a:r>
            <a:r>
              <a:rPr lang="en-GB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 of mammals. </a:t>
            </a:r>
            <a:endParaRPr lang="en-US" dirty="0">
              <a:latin typeface="Calibri"/>
              <a:ea typeface="Calibri"/>
              <a:cs typeface="Arial"/>
            </a:endParaRPr>
          </a:p>
          <a:p>
            <a:pPr marL="514350" indent="-285750" algn="just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Arial"/>
              </a:rPr>
              <a:t>Mode of infection:</a:t>
            </a:r>
            <a:r>
              <a:rPr lang="en-GB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en-GB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Humans</a:t>
            </a:r>
            <a:r>
              <a:rPr lang="en-GB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 can become infected </a:t>
            </a:r>
            <a:r>
              <a:rPr lang="en-GB" b="1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by ingesting </a:t>
            </a:r>
            <a:r>
              <a:rPr lang="en-GB" b="1" dirty="0" err="1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metacercariae</a:t>
            </a:r>
            <a:r>
              <a:rPr lang="en-GB" b="1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-containing freshwater</a:t>
            </a:r>
            <a:r>
              <a:rPr lang="en-GB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plants</a:t>
            </a:r>
            <a:r>
              <a:rPr lang="en-GB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, especially watercress.</a:t>
            </a:r>
            <a:endParaRPr lang="en-US" dirty="0">
              <a:latin typeface="Calibri"/>
              <a:ea typeface="Calibri"/>
              <a:cs typeface="Arial"/>
            </a:endParaRPr>
          </a:p>
          <a:p>
            <a:pPr marL="514350" indent="-285750" algn="just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Infective stage:</a:t>
            </a:r>
            <a:r>
              <a:rPr lang="en-GB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metacercaria</a:t>
            </a:r>
            <a:endParaRPr lang="en-GB" dirty="0">
              <a:solidFill>
                <a:srgbClr val="000000"/>
              </a:solidFill>
              <a:latin typeface="Times New Roman"/>
              <a:ea typeface="Times New Roman"/>
              <a:cs typeface="Arial"/>
            </a:endParaRPr>
          </a:p>
          <a:p>
            <a:pPr marL="228600" algn="just">
              <a:spcAft>
                <a:spcPts val="1000"/>
              </a:spcAft>
            </a:pPr>
            <a:endParaRPr lang="en-US" sz="700" dirty="0">
              <a:effectLst/>
              <a:latin typeface="Calibri"/>
              <a:ea typeface="Calibri"/>
              <a:cs typeface="Arial"/>
            </a:endParaRPr>
          </a:p>
        </p:txBody>
      </p:sp>
      <p:pic>
        <p:nvPicPr>
          <p:cNvPr id="3" name="Picture 2" descr="~AUT0056"/>
          <p:cNvPicPr>
            <a:picLocks noChangeAspect="1" noChangeArrowheads="1"/>
          </p:cNvPicPr>
          <p:nvPr/>
        </p:nvPicPr>
        <p:blipFill rotWithShape="1">
          <a:blip r:embed="rId2" cstate="print"/>
          <a:srcRect l="34767" t="77904" r="32673" b="593"/>
          <a:stretch/>
        </p:blipFill>
        <p:spPr bwMode="auto">
          <a:xfrm>
            <a:off x="5715000" y="1600200"/>
            <a:ext cx="2971800" cy="2971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53822-74B0-475E-9C98-CFDE37F3F45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029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~AUT0057"/>
          <p:cNvPicPr>
            <a:picLocks noChangeAspect="1" noChangeArrowheads="1"/>
          </p:cNvPicPr>
          <p:nvPr/>
        </p:nvPicPr>
        <p:blipFill>
          <a:blip r:embed="rId2" cstate="print"/>
          <a:srcRect t="61458" r="59342"/>
          <a:stretch>
            <a:fillRect/>
          </a:stretch>
        </p:blipFill>
        <p:spPr bwMode="auto">
          <a:xfrm>
            <a:off x="5105401" y="304800"/>
            <a:ext cx="3905602" cy="640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مستطيل 4"/>
          <p:cNvSpPr/>
          <p:nvPr/>
        </p:nvSpPr>
        <p:spPr>
          <a:xfrm>
            <a:off x="533401" y="1066800"/>
            <a:ext cx="4572000" cy="43858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GB" sz="2400" b="1" u="sng" dirty="0">
                <a:solidFill>
                  <a:srgbClr val="0070C0"/>
                </a:solidFill>
                <a:latin typeface="Times New Roman"/>
                <a:ea typeface="MS Mincho"/>
                <a:cs typeface="Times New Roman"/>
              </a:rPr>
              <a:t>The characteristics of stages:</a:t>
            </a:r>
            <a:endParaRPr lang="en-US" dirty="0">
              <a:solidFill>
                <a:srgbClr val="0070C0"/>
              </a:solidFill>
              <a:latin typeface="Times New Roman"/>
              <a:ea typeface="MS Mincho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GB" b="1" u="sng" dirty="0">
                <a:latin typeface="Times New Roman"/>
                <a:ea typeface="MS Mincho"/>
                <a:cs typeface="Times New Roman"/>
              </a:rPr>
              <a:t>The adult worm:</a:t>
            </a:r>
            <a:endParaRPr lang="en-US" sz="1600" dirty="0">
              <a:latin typeface="Times New Roman"/>
              <a:ea typeface="MS Mincho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lphaLcParenR"/>
            </a:pPr>
            <a:r>
              <a:rPr lang="en-GB" dirty="0">
                <a:latin typeface="Times New Roman"/>
                <a:ea typeface="MS Mincho"/>
                <a:cs typeface="Times New Roman"/>
              </a:rPr>
              <a:t>It is </a:t>
            </a:r>
            <a:r>
              <a:rPr lang="en-GB" dirty="0">
                <a:solidFill>
                  <a:srgbClr val="FF0000"/>
                </a:solidFill>
                <a:latin typeface="Times New Roman"/>
                <a:ea typeface="MS Mincho"/>
                <a:cs typeface="Times New Roman"/>
              </a:rPr>
              <a:t>leaf-like</a:t>
            </a:r>
            <a:r>
              <a:rPr lang="en-GB" dirty="0">
                <a:latin typeface="Times New Roman"/>
                <a:ea typeface="MS Mincho"/>
                <a:cs typeface="Times New Roman"/>
              </a:rPr>
              <a:t> shape.</a:t>
            </a:r>
            <a:endParaRPr lang="en-US" sz="1600" dirty="0">
              <a:latin typeface="Times New Roman"/>
              <a:ea typeface="MS Mincho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lphaLcParenR"/>
            </a:pPr>
            <a:r>
              <a:rPr lang="en-GB" dirty="0">
                <a:latin typeface="Times New Roman"/>
                <a:ea typeface="MS Mincho"/>
                <a:cs typeface="Times New Roman"/>
              </a:rPr>
              <a:t>There are two </a:t>
            </a:r>
            <a:r>
              <a:rPr lang="en-GB" b="1" dirty="0">
                <a:solidFill>
                  <a:srgbClr val="FF0000"/>
                </a:solidFill>
                <a:latin typeface="Times New Roman"/>
                <a:ea typeface="MS Mincho"/>
                <a:cs typeface="Times New Roman"/>
              </a:rPr>
              <a:t>suckers</a:t>
            </a:r>
            <a:r>
              <a:rPr lang="en-GB" dirty="0">
                <a:latin typeface="Times New Roman"/>
                <a:ea typeface="MS Mincho"/>
                <a:cs typeface="Times New Roman"/>
              </a:rPr>
              <a:t>, the </a:t>
            </a:r>
            <a:r>
              <a:rPr lang="en-GB" b="1" dirty="0">
                <a:latin typeface="Times New Roman"/>
                <a:ea typeface="MS Mincho"/>
                <a:cs typeface="Times New Roman"/>
              </a:rPr>
              <a:t>oral sucker and ventral sucker.</a:t>
            </a:r>
            <a:endParaRPr lang="en-US" sz="1600" b="1" dirty="0">
              <a:latin typeface="Times New Roman"/>
              <a:ea typeface="MS Mincho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lphaLcParenR"/>
            </a:pPr>
            <a:r>
              <a:rPr lang="en-GB" b="1" dirty="0">
                <a:latin typeface="Times New Roman"/>
                <a:ea typeface="MS Mincho"/>
                <a:cs typeface="Times New Roman"/>
              </a:rPr>
              <a:t>The alimentary canal</a:t>
            </a:r>
            <a:r>
              <a:rPr lang="en-GB" dirty="0">
                <a:latin typeface="Times New Roman"/>
                <a:ea typeface="MS Mincho"/>
                <a:cs typeface="Times New Roman"/>
              </a:rPr>
              <a:t> begins with the month opening. This leads into a short muscular </a:t>
            </a:r>
            <a:r>
              <a:rPr lang="en-GB" dirty="0">
                <a:solidFill>
                  <a:srgbClr val="FF0000"/>
                </a:solidFill>
                <a:latin typeface="Times New Roman"/>
                <a:ea typeface="MS Mincho"/>
                <a:cs typeface="Times New Roman"/>
              </a:rPr>
              <a:t>pharynx</a:t>
            </a:r>
            <a:r>
              <a:rPr lang="en-GB" dirty="0">
                <a:latin typeface="Times New Roman"/>
                <a:ea typeface="MS Mincho"/>
                <a:cs typeface="Times New Roman"/>
              </a:rPr>
              <a:t>. is fol­lowed by the intestine which divides into two </a:t>
            </a:r>
            <a:r>
              <a:rPr lang="en-GB" dirty="0">
                <a:solidFill>
                  <a:srgbClr val="FF0000"/>
                </a:solidFill>
                <a:latin typeface="Times New Roman"/>
                <a:ea typeface="MS Mincho"/>
                <a:cs typeface="Times New Roman"/>
              </a:rPr>
              <a:t>right and left branches</a:t>
            </a:r>
            <a:r>
              <a:rPr lang="en-GB" dirty="0">
                <a:latin typeface="Times New Roman"/>
                <a:ea typeface="MS Mincho"/>
                <a:cs typeface="Times New Roman"/>
              </a:rPr>
              <a:t>. </a:t>
            </a:r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53822-74B0-475E-9C98-CFDE37F3F45B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3" t="1313" r="2591" b="2342"/>
          <a:stretch/>
        </p:blipFill>
        <p:spPr bwMode="auto">
          <a:xfrm>
            <a:off x="4593662" y="381000"/>
            <a:ext cx="4242225" cy="6248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8600" y="1676400"/>
            <a:ext cx="40386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GB" sz="2000" b="1" dirty="0">
                <a:solidFill>
                  <a:prstClr val="black"/>
                </a:solidFill>
                <a:latin typeface="Times New Roman"/>
                <a:ea typeface="MS Mincho"/>
                <a:cs typeface="Times New Roman"/>
              </a:rPr>
              <a:t>e) The male genital system</a:t>
            </a:r>
            <a:r>
              <a:rPr lang="en-GB" sz="2000" dirty="0">
                <a:solidFill>
                  <a:prstClr val="black"/>
                </a:solidFill>
                <a:latin typeface="Times New Roman"/>
                <a:ea typeface="MS Mincho"/>
                <a:cs typeface="Times New Roman"/>
              </a:rPr>
              <a:t> consists of </a:t>
            </a:r>
            <a:r>
              <a:rPr lang="en-GB" sz="2000" dirty="0">
                <a:solidFill>
                  <a:srgbClr val="FF0000"/>
                </a:solidFill>
                <a:latin typeface="Times New Roman"/>
                <a:ea typeface="MS Mincho"/>
                <a:cs typeface="Times New Roman"/>
              </a:rPr>
              <a:t>two</a:t>
            </a:r>
            <a:r>
              <a:rPr lang="en-GB" sz="2000" dirty="0">
                <a:solidFill>
                  <a:prstClr val="black"/>
                </a:solidFill>
                <a:latin typeface="Times New Roman"/>
                <a:ea typeface="MS Mincho"/>
                <a:cs typeface="Times New Roman"/>
              </a:rPr>
              <a:t> </a:t>
            </a:r>
            <a:r>
              <a:rPr lang="en-GB" sz="2000" dirty="0">
                <a:solidFill>
                  <a:srgbClr val="FF0000"/>
                </a:solidFill>
                <a:latin typeface="Times New Roman"/>
                <a:ea typeface="MS Mincho"/>
                <a:cs typeface="Times New Roman"/>
              </a:rPr>
              <a:t>testes</a:t>
            </a:r>
            <a:r>
              <a:rPr lang="en-GB" sz="2000" dirty="0">
                <a:solidFill>
                  <a:prstClr val="black"/>
                </a:solidFill>
                <a:latin typeface="Times New Roman"/>
                <a:ea typeface="MS Mincho"/>
                <a:cs typeface="Times New Roman"/>
              </a:rPr>
              <a:t> lying approximately in the </a:t>
            </a:r>
            <a:r>
              <a:rPr lang="en-GB" sz="2000" dirty="0">
                <a:solidFill>
                  <a:srgbClr val="FF0000"/>
                </a:solidFill>
                <a:latin typeface="Times New Roman"/>
                <a:ea typeface="MS Mincho"/>
                <a:cs typeface="Times New Roman"/>
              </a:rPr>
              <a:t>centre</a:t>
            </a:r>
            <a:r>
              <a:rPr lang="en-GB" sz="2000" dirty="0">
                <a:solidFill>
                  <a:prstClr val="black"/>
                </a:solidFill>
                <a:latin typeface="Times New Roman"/>
                <a:ea typeface="MS Mincho"/>
                <a:cs typeface="Times New Roman"/>
              </a:rPr>
              <a:t> of the body branched and each gives off a </a:t>
            </a:r>
            <a:r>
              <a:rPr lang="en-GB" sz="2000" dirty="0">
                <a:solidFill>
                  <a:srgbClr val="FF0000"/>
                </a:solidFill>
                <a:latin typeface="Times New Roman"/>
                <a:ea typeface="MS Mincho"/>
                <a:cs typeface="Times New Roman"/>
              </a:rPr>
              <a:t>vas deferens</a:t>
            </a:r>
            <a:r>
              <a:rPr lang="en-GB" sz="2000" dirty="0">
                <a:solidFill>
                  <a:prstClr val="black"/>
                </a:solidFill>
                <a:latin typeface="Times New Roman"/>
                <a:ea typeface="MS Mincho"/>
                <a:cs typeface="Times New Roman"/>
              </a:rPr>
              <a:t>. </a:t>
            </a:r>
            <a:endParaRPr lang="en-US" dirty="0">
              <a:solidFill>
                <a:prstClr val="black"/>
              </a:solidFill>
              <a:latin typeface="Times New Roman"/>
              <a:ea typeface="MS Mincho"/>
            </a:endParaRPr>
          </a:p>
          <a:p>
            <a:pPr lvl="0" algn="just">
              <a:lnSpc>
                <a:spcPct val="150000"/>
              </a:lnSpc>
            </a:pPr>
            <a:r>
              <a:rPr lang="en-GB" sz="2000" b="1" dirty="0">
                <a:solidFill>
                  <a:prstClr val="black"/>
                </a:solidFill>
                <a:latin typeface="Times New Roman"/>
                <a:ea typeface="MS Mincho"/>
                <a:cs typeface="Times New Roman"/>
              </a:rPr>
              <a:t>f) The female genital system</a:t>
            </a:r>
            <a:r>
              <a:rPr lang="en-GB" sz="2000" dirty="0">
                <a:solidFill>
                  <a:prstClr val="black"/>
                </a:solidFill>
                <a:latin typeface="Times New Roman"/>
                <a:ea typeface="MS Mincho"/>
                <a:cs typeface="Times New Roman"/>
              </a:rPr>
              <a:t> consists of a </a:t>
            </a:r>
            <a:r>
              <a:rPr lang="en-GB" sz="2000" dirty="0">
                <a:solidFill>
                  <a:srgbClr val="FF0000"/>
                </a:solidFill>
                <a:latin typeface="Times New Roman"/>
                <a:ea typeface="MS Mincho"/>
                <a:cs typeface="Times New Roman"/>
              </a:rPr>
              <a:t>single</a:t>
            </a:r>
            <a:r>
              <a:rPr lang="en-GB" sz="2000" dirty="0">
                <a:solidFill>
                  <a:prstClr val="black"/>
                </a:solidFill>
                <a:latin typeface="Times New Roman"/>
                <a:ea typeface="MS Mincho"/>
                <a:cs typeface="Times New Roman"/>
              </a:rPr>
              <a:t> branched </a:t>
            </a:r>
            <a:r>
              <a:rPr lang="en-GB" sz="2000" dirty="0">
                <a:solidFill>
                  <a:srgbClr val="FF0000"/>
                </a:solidFill>
                <a:latin typeface="Times New Roman"/>
                <a:ea typeface="MS Mincho"/>
                <a:cs typeface="Times New Roman"/>
              </a:rPr>
              <a:t>ovary</a:t>
            </a:r>
            <a:r>
              <a:rPr lang="en-GB" sz="2000" dirty="0">
                <a:solidFill>
                  <a:prstClr val="black"/>
                </a:solidFill>
                <a:latin typeface="Times New Roman"/>
                <a:ea typeface="MS Mincho"/>
                <a:cs typeface="Times New Roman"/>
              </a:rPr>
              <a:t>.</a:t>
            </a:r>
            <a:endParaRPr lang="en-US" dirty="0">
              <a:solidFill>
                <a:prstClr val="black"/>
              </a:solidFill>
              <a:latin typeface="Times New Roman"/>
              <a:ea typeface="MS Mincho"/>
            </a:endParaRPr>
          </a:p>
          <a:p>
            <a:pPr lvl="0" indent="228600" algn="justLow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dobe Song Std L" pitchFamily="18" charset="-128"/>
                <a:ea typeface="Adobe Song Std L" pitchFamily="18" charset="-128"/>
                <a:cs typeface="Arial" pitchFamily="34" charset="0"/>
              </a:rPr>
              <a:t>.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53822-74B0-475E-9C98-CFDE37F3F45B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5" descr="Life cycle of Fasciola hepatic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836712"/>
            <a:ext cx="8784976" cy="58326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0419" name="مستطيل 1"/>
          <p:cNvSpPr>
            <a:spLocks noChangeArrowheads="1"/>
          </p:cNvSpPr>
          <p:nvPr/>
        </p:nvSpPr>
        <p:spPr bwMode="auto">
          <a:xfrm>
            <a:off x="1530142" y="4763"/>
            <a:ext cx="608371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4000" b="1" dirty="0">
                <a:solidFill>
                  <a:srgbClr val="0070C0"/>
                </a:solidFill>
                <a:cs typeface="Arial" pitchFamily="34" charset="0"/>
              </a:rPr>
              <a:t>The Life cycle of Fasciola</a:t>
            </a:r>
            <a:endParaRPr lang="en-US" sz="4000" dirty="0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53822-74B0-475E-9C98-CFDE37F3F45B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5262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653350" y="1903095"/>
            <a:ext cx="538638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GB" sz="2400" b="1" u="sng" dirty="0">
                <a:solidFill>
                  <a:schemeClr val="tx2">
                    <a:lumMod val="75000"/>
                  </a:schemeClr>
                </a:solidFill>
                <a:latin typeface="Times New Roman"/>
                <a:ea typeface="MS Mincho"/>
                <a:cs typeface="Times New Roman"/>
              </a:rPr>
              <a:t>The egg</a:t>
            </a:r>
            <a:r>
              <a:rPr lang="en-GB" sz="2400" dirty="0">
                <a:solidFill>
                  <a:schemeClr val="tx2">
                    <a:lumMod val="75000"/>
                  </a:schemeClr>
                </a:solidFill>
                <a:latin typeface="Times New Roman"/>
                <a:ea typeface="MS Mincho"/>
                <a:cs typeface="Times New Roman"/>
              </a:rPr>
              <a:t> </a:t>
            </a:r>
            <a:r>
              <a:rPr lang="en-GB" sz="2400" dirty="0">
                <a:solidFill>
                  <a:srgbClr val="000000"/>
                </a:solidFill>
                <a:latin typeface="Times New Roman"/>
                <a:ea typeface="MS Mincho"/>
                <a:cs typeface="Times New Roman"/>
              </a:rPr>
              <a:t>is</a:t>
            </a:r>
            <a:r>
              <a:rPr lang="en-GB" sz="2400" b="1" dirty="0">
                <a:solidFill>
                  <a:srgbClr val="000000"/>
                </a:solidFill>
                <a:latin typeface="Times New Roman"/>
                <a:ea typeface="MS Mincho"/>
                <a:cs typeface="Times New Roman"/>
              </a:rPr>
              <a:t> </a:t>
            </a:r>
            <a:r>
              <a:rPr lang="en-GB" sz="2400" dirty="0">
                <a:latin typeface="Times New Roman"/>
                <a:ea typeface="MS Mincho"/>
                <a:cs typeface="Times New Roman"/>
              </a:rPr>
              <a:t>Large, </a:t>
            </a:r>
            <a:r>
              <a:rPr lang="en-GB" sz="2400" dirty="0" err="1">
                <a:latin typeface="Times New Roman"/>
                <a:ea typeface="MS Mincho"/>
                <a:cs typeface="Times New Roman"/>
              </a:rPr>
              <a:t>operculated</a:t>
            </a:r>
            <a:r>
              <a:rPr lang="en-GB" sz="2400" dirty="0">
                <a:latin typeface="Times New Roman"/>
                <a:ea typeface="MS Mincho"/>
                <a:cs typeface="Times New Roman"/>
              </a:rPr>
              <a:t>, ovoid in shape, brownish yellow in colour (bile stained)</a:t>
            </a:r>
            <a:r>
              <a:rPr lang="en-US" sz="2400" dirty="0">
                <a:solidFill>
                  <a:prstClr val="black"/>
                </a:solidFill>
                <a:latin typeface="Adobe Song Std L" pitchFamily="18" charset="-128"/>
                <a:ea typeface="Adobe Song Std L" pitchFamily="18" charset="-128"/>
                <a:cs typeface="Arial" pitchFamily="34" charset="0"/>
              </a:rPr>
              <a:t>.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en-GB" sz="2400" dirty="0">
              <a:solidFill>
                <a:prstClr val="black"/>
              </a:solidFill>
              <a:latin typeface="Adobe Song Std L" pitchFamily="18" charset="-128"/>
              <a:ea typeface="Adobe Song Std L" pitchFamily="18" charset="-128"/>
              <a:cs typeface="Arial" pitchFamily="34" charset="0"/>
            </a:endParaRPr>
          </a:p>
          <a:p>
            <a:pPr lvl="0" algn="just">
              <a:lnSpc>
                <a:spcPct val="150000"/>
              </a:lnSpc>
            </a:pPr>
            <a:r>
              <a:rPr lang="en-GB" sz="2400" b="1" u="sng" dirty="0">
                <a:solidFill>
                  <a:schemeClr val="tx2">
                    <a:lumMod val="75000"/>
                  </a:schemeClr>
                </a:solidFill>
                <a:latin typeface="Times New Roman"/>
                <a:ea typeface="MS Mincho"/>
                <a:cs typeface="Times New Roman"/>
              </a:rPr>
              <a:t>2. The </a:t>
            </a:r>
            <a:r>
              <a:rPr lang="en-GB" sz="2400" b="1" u="sng" dirty="0" err="1">
                <a:solidFill>
                  <a:schemeClr val="tx2">
                    <a:lumMod val="75000"/>
                  </a:schemeClr>
                </a:solidFill>
                <a:latin typeface="Times New Roman"/>
                <a:ea typeface="MS Mincho"/>
                <a:cs typeface="Times New Roman"/>
              </a:rPr>
              <a:t>miracidium</a:t>
            </a:r>
            <a:r>
              <a:rPr lang="en-GB" sz="2400" dirty="0">
                <a:solidFill>
                  <a:schemeClr val="tx2">
                    <a:lumMod val="75000"/>
                  </a:schemeClr>
                </a:solidFill>
                <a:latin typeface="Times New Roman"/>
                <a:ea typeface="MS Mincho"/>
                <a:cs typeface="Times New Roman"/>
              </a:rPr>
              <a:t> </a:t>
            </a:r>
            <a:r>
              <a:rPr lang="en-GB" sz="2400" dirty="0">
                <a:latin typeface="Times New Roman"/>
                <a:ea typeface="MS Mincho"/>
                <a:cs typeface="Times New Roman"/>
              </a:rPr>
              <a:t>is a free-living larva with an elongated body covered by cilia.</a:t>
            </a:r>
            <a:endParaRPr lang="en-US" sz="2000" dirty="0">
              <a:latin typeface="Times New Roman"/>
              <a:ea typeface="MS Mincho"/>
            </a:endParaRPr>
          </a:p>
          <a:p>
            <a:pPr algn="l">
              <a:lnSpc>
                <a:spcPct val="200000"/>
              </a:lnSpc>
              <a:defRPr/>
            </a:pPr>
            <a:endParaRPr lang="ar-SA" sz="2000" dirty="0">
              <a:solidFill>
                <a:prstClr val="black"/>
              </a:solidFill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460520" y="101000"/>
            <a:ext cx="6526212" cy="8967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GB" sz="4000" b="1" dirty="0">
                <a:solidFill>
                  <a:srgbClr val="0070C0"/>
                </a:solidFill>
                <a:latin typeface="Adobe Song Std L" pitchFamily="18" charset="-128"/>
                <a:ea typeface="Adobe Song Std L" pitchFamily="18" charset="-128"/>
              </a:rPr>
              <a:t>Stages in The Life ­cycle</a:t>
            </a:r>
            <a:r>
              <a:rPr lang="en-US" sz="4000" b="1" dirty="0">
                <a:solidFill>
                  <a:srgbClr val="0070C0"/>
                </a:solidFill>
                <a:latin typeface="Adobe Song Std L" pitchFamily="18" charset="-128"/>
                <a:ea typeface="Adobe Song Std L" pitchFamily="18" charset="-128"/>
              </a:rPr>
              <a:t>:-</a:t>
            </a:r>
            <a:endParaRPr lang="en-US" sz="3200" dirty="0">
              <a:solidFill>
                <a:srgbClr val="0070C0"/>
              </a:solidFill>
              <a:latin typeface="Adobe Song Std L" pitchFamily="18" charset="-128"/>
              <a:ea typeface="Adobe Song Std L" pitchFamily="18" charset="-128"/>
            </a:endParaRP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1021652"/>
            <a:ext cx="2122388" cy="2712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714" y="4010505"/>
            <a:ext cx="2115461" cy="26188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350" name="Picture 6"/>
          <p:cNvSpPr>
            <a:spLocks noChangeAspect="1" noChangeArrowheads="1"/>
          </p:cNvSpPr>
          <p:nvPr/>
        </p:nvSpPr>
        <p:spPr bwMode="auto">
          <a:xfrm>
            <a:off x="6950075" y="4857750"/>
            <a:ext cx="2051050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53822-74B0-475E-9C98-CFDE37F3F45B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1641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990600" y="836613"/>
            <a:ext cx="4697413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GB" sz="2400" b="1" u="sng" dirty="0">
                <a:latin typeface="Times New Roman"/>
                <a:ea typeface="MS Mincho"/>
                <a:cs typeface="Times New Roman"/>
              </a:rPr>
              <a:t>3. The </a:t>
            </a:r>
            <a:r>
              <a:rPr lang="en-GB" sz="2400" b="1" u="sng" dirty="0" err="1">
                <a:latin typeface="Times New Roman"/>
                <a:ea typeface="MS Mincho"/>
                <a:cs typeface="Times New Roman"/>
              </a:rPr>
              <a:t>sporocyst</a:t>
            </a:r>
            <a:r>
              <a:rPr lang="en-GB" sz="2400" dirty="0">
                <a:latin typeface="Times New Roman"/>
                <a:ea typeface="MS Mincho"/>
                <a:cs typeface="Times New Roman"/>
              </a:rPr>
              <a:t> is sac­like.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en-GB" sz="2400" dirty="0">
              <a:solidFill>
                <a:prstClr val="black"/>
              </a:solidFill>
              <a:latin typeface="Times New Roman"/>
              <a:ea typeface="Adobe Song Std L" pitchFamily="18" charset="-128"/>
              <a:cs typeface="Times New Roman"/>
            </a:endParaRPr>
          </a:p>
          <a:p>
            <a:pPr lvl="0" algn="just">
              <a:lnSpc>
                <a:spcPct val="150000"/>
              </a:lnSpc>
            </a:pPr>
            <a:endParaRPr lang="en-GB" sz="2400" dirty="0">
              <a:solidFill>
                <a:prstClr val="black"/>
              </a:solidFill>
              <a:latin typeface="Times New Roman"/>
              <a:ea typeface="Adobe Song Std L" pitchFamily="18" charset="-128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en-GB" sz="2400" dirty="0">
              <a:solidFill>
                <a:prstClr val="black"/>
              </a:solidFill>
              <a:latin typeface="Times New Roman"/>
              <a:ea typeface="Adobe Song Std L" pitchFamily="18" charset="-128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ar-SA" sz="2400" dirty="0">
              <a:solidFill>
                <a:prstClr val="black"/>
              </a:solidFill>
              <a:latin typeface="Adobe Song Std L" pitchFamily="18" charset="-128"/>
              <a:ea typeface="Adobe Song Std L" pitchFamily="18" charset="-128"/>
            </a:endParaRPr>
          </a:p>
          <a:p>
            <a:pPr lvl="0" algn="just">
              <a:lnSpc>
                <a:spcPct val="150000"/>
              </a:lnSpc>
            </a:pPr>
            <a:r>
              <a:rPr lang="en-GB" sz="2400" b="1" u="sng" dirty="0">
                <a:latin typeface="Times New Roman"/>
                <a:ea typeface="MS Mincho"/>
                <a:cs typeface="Times New Roman"/>
              </a:rPr>
              <a:t>4. The </a:t>
            </a:r>
            <a:r>
              <a:rPr lang="en-GB" sz="2400" b="1" u="sng" dirty="0" err="1">
                <a:latin typeface="Times New Roman"/>
                <a:ea typeface="MS Mincho"/>
                <a:cs typeface="Times New Roman"/>
              </a:rPr>
              <a:t>redia</a:t>
            </a:r>
            <a:r>
              <a:rPr lang="en-GB" sz="2400" dirty="0">
                <a:latin typeface="Times New Roman"/>
                <a:ea typeface="MS Mincho"/>
                <a:cs typeface="Times New Roman"/>
              </a:rPr>
              <a:t> has an elongated body with many </a:t>
            </a:r>
            <a:r>
              <a:rPr lang="en-GB" sz="2400" dirty="0" err="1">
                <a:latin typeface="Times New Roman"/>
                <a:ea typeface="MS Mincho"/>
                <a:cs typeface="Times New Roman"/>
              </a:rPr>
              <a:t>cercariae</a:t>
            </a:r>
            <a:r>
              <a:rPr lang="en-GB" sz="2400" dirty="0">
                <a:latin typeface="Times New Roman"/>
                <a:ea typeface="MS Mincho"/>
                <a:cs typeface="Times New Roman"/>
              </a:rPr>
              <a:t> .</a:t>
            </a:r>
            <a:endParaRPr lang="en-US" sz="2000" dirty="0">
              <a:latin typeface="Times New Roman"/>
              <a:ea typeface="MS Mincho"/>
            </a:endParaRPr>
          </a:p>
          <a:p>
            <a:pPr algn="l" rtl="0">
              <a:lnSpc>
                <a:spcPct val="250000"/>
              </a:lnSpc>
              <a:defRPr/>
            </a:pPr>
            <a:endParaRPr lang="en-GB" sz="2400" dirty="0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402" y="3485361"/>
            <a:ext cx="2735079" cy="30110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~AUT0056"/>
          <p:cNvPicPr>
            <a:picLocks noChangeAspect="1" noChangeArrowheads="1"/>
          </p:cNvPicPr>
          <p:nvPr/>
        </p:nvPicPr>
        <p:blipFill rotWithShape="1">
          <a:blip r:embed="rId3" cstate="print"/>
          <a:srcRect l="56681" t="56488" r="12947" b="10525"/>
          <a:stretch/>
        </p:blipFill>
        <p:spPr bwMode="auto">
          <a:xfrm>
            <a:off x="6157403" y="260648"/>
            <a:ext cx="2735078" cy="27458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مستطيل 2"/>
          <p:cNvSpPr/>
          <p:nvPr/>
        </p:nvSpPr>
        <p:spPr>
          <a:xfrm>
            <a:off x="6157913" y="2081213"/>
            <a:ext cx="1008062" cy="5762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ar-SA">
              <a:solidFill>
                <a:prstClr val="white"/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53822-74B0-475E-9C98-CFDE37F3F45B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9507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مستطيل 1"/>
          <p:cNvSpPr>
            <a:spLocks noChangeArrowheads="1"/>
          </p:cNvSpPr>
          <p:nvPr/>
        </p:nvSpPr>
        <p:spPr bwMode="auto">
          <a:xfrm>
            <a:off x="990600" y="948138"/>
            <a:ext cx="4932363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GB" sz="2000" b="1" u="sng" dirty="0">
                <a:latin typeface="Times New Roman"/>
                <a:ea typeface="MS Mincho"/>
                <a:cs typeface="Times New Roman"/>
              </a:rPr>
              <a:t>5. The </a:t>
            </a:r>
            <a:r>
              <a:rPr lang="en-GB" sz="2000" b="1" u="sng" dirty="0" err="1">
                <a:latin typeface="Times New Roman"/>
                <a:ea typeface="MS Mincho"/>
                <a:cs typeface="Times New Roman"/>
              </a:rPr>
              <a:t>cercaria</a:t>
            </a:r>
            <a:r>
              <a:rPr lang="en-GB" sz="2000" dirty="0">
                <a:latin typeface="Times New Roman"/>
                <a:ea typeface="MS Mincho"/>
                <a:cs typeface="Times New Roman"/>
              </a:rPr>
              <a:t> has a heart-shaped body, a long simple tail, two suckers, and a pharynx.</a:t>
            </a:r>
          </a:p>
          <a:p>
            <a:pPr lvl="0" algn="just">
              <a:lnSpc>
                <a:spcPct val="150000"/>
              </a:lnSpc>
            </a:pPr>
            <a:endParaRPr lang="en-GB" sz="2000" dirty="0">
              <a:latin typeface="Times New Roman"/>
              <a:ea typeface="MS Mincho"/>
              <a:cs typeface="Times New Roman"/>
            </a:endParaRPr>
          </a:p>
          <a:p>
            <a:pPr lvl="0" algn="just">
              <a:lnSpc>
                <a:spcPct val="150000"/>
              </a:lnSpc>
            </a:pPr>
            <a:endParaRPr lang="en-GB" sz="2000" dirty="0">
              <a:latin typeface="Times New Roman"/>
              <a:ea typeface="MS Mincho"/>
              <a:cs typeface="Times New Roman"/>
            </a:endParaRPr>
          </a:p>
          <a:p>
            <a:pPr lvl="0" algn="just">
              <a:lnSpc>
                <a:spcPct val="150000"/>
              </a:lnSpc>
            </a:pPr>
            <a:endParaRPr lang="en-US" sz="2000" dirty="0">
              <a:latin typeface="Times New Roman"/>
              <a:ea typeface="MS Mincho"/>
            </a:endParaRPr>
          </a:p>
          <a:p>
            <a:pPr lvl="0" algn="just">
              <a:lnSpc>
                <a:spcPct val="150000"/>
              </a:lnSpc>
            </a:pPr>
            <a:r>
              <a:rPr lang="en-US" sz="2000" b="1" u="sng" dirty="0">
                <a:latin typeface="Times New Roman"/>
                <a:ea typeface="MS Mincho"/>
                <a:cs typeface="Times New Roman"/>
              </a:rPr>
              <a:t>6. </a:t>
            </a:r>
            <a:r>
              <a:rPr lang="en-GB" sz="2000" b="1" u="sng" dirty="0">
                <a:latin typeface="Times New Roman"/>
                <a:ea typeface="MS Mincho"/>
                <a:cs typeface="Times New Roman"/>
              </a:rPr>
              <a:t>The </a:t>
            </a:r>
            <a:r>
              <a:rPr lang="en-GB" sz="2000" b="1" u="sng" dirty="0" err="1">
                <a:latin typeface="Times New Roman"/>
                <a:ea typeface="MS Mincho"/>
                <a:cs typeface="Times New Roman"/>
              </a:rPr>
              <a:t>metacercaria</a:t>
            </a:r>
            <a:r>
              <a:rPr lang="en-GB" sz="2000" dirty="0">
                <a:latin typeface="Times New Roman"/>
                <a:ea typeface="MS Mincho"/>
                <a:cs typeface="Times New Roman"/>
              </a:rPr>
              <a:t> or encysted </a:t>
            </a:r>
            <a:r>
              <a:rPr lang="en-GB" sz="2000" dirty="0" err="1">
                <a:latin typeface="Times New Roman"/>
                <a:ea typeface="MS Mincho"/>
                <a:cs typeface="Times New Roman"/>
              </a:rPr>
              <a:t>cercaria</a:t>
            </a:r>
            <a:r>
              <a:rPr lang="en-GB" sz="2000" dirty="0">
                <a:latin typeface="Times New Roman"/>
                <a:ea typeface="MS Mincho"/>
                <a:cs typeface="Times New Roman"/>
              </a:rPr>
              <a:t> is  Round in shape, has lost the tail and is enclosed in a thick cyst</a:t>
            </a:r>
            <a:r>
              <a:rPr lang="en-GB" sz="2000" dirty="0">
                <a:solidFill>
                  <a:prstClr val="black"/>
                </a:solidFill>
                <a:latin typeface="Adobe Song Std L" pitchFamily="18" charset="-128"/>
                <a:ea typeface="Adobe Song Std L" pitchFamily="18" charset="-128"/>
                <a:cs typeface="Arial" pitchFamily="34" charset="0"/>
              </a:rPr>
              <a:t>.</a:t>
            </a:r>
            <a:endParaRPr lang="en-US" sz="2000" dirty="0">
              <a:solidFill>
                <a:prstClr val="black"/>
              </a:solidFill>
              <a:latin typeface="Adobe Song Std L" pitchFamily="18" charset="-128"/>
              <a:ea typeface="Adobe Song Std L" pitchFamily="18" charset="-128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199" y="427133"/>
            <a:ext cx="2238401" cy="24651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~AUT0056"/>
          <p:cNvPicPr>
            <a:picLocks noChangeAspect="1" noChangeArrowheads="1"/>
          </p:cNvPicPr>
          <p:nvPr/>
        </p:nvPicPr>
        <p:blipFill rotWithShape="1">
          <a:blip r:embed="rId3" cstate="print"/>
          <a:srcRect l="34767" t="77904" r="32673" b="593"/>
          <a:stretch/>
        </p:blipFill>
        <p:spPr bwMode="auto">
          <a:xfrm>
            <a:off x="6351417" y="3124200"/>
            <a:ext cx="2259183" cy="20712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53822-74B0-475E-9C98-CFDE37F3F45B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8864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مدير تنفيذي">
  <a:themeElements>
    <a:clrScheme name="مدير تنفيذي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مدير تنفيذي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مدير تنفيذي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351</TotalTime>
  <Words>653</Words>
  <Application>Microsoft Office PowerPoint</Application>
  <PresentationFormat>On-screen Show (4:3)</PresentationFormat>
  <Paragraphs>146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Adobe Song Std L</vt:lpstr>
      <vt:lpstr>Arial</vt:lpstr>
      <vt:lpstr>Calibri</vt:lpstr>
      <vt:lpstr>Century Gothic</vt:lpstr>
      <vt:lpstr>Courier New</vt:lpstr>
      <vt:lpstr>Palatino Linotype</vt:lpstr>
      <vt:lpstr>Times New Roman</vt:lpstr>
      <vt:lpstr>مدير تنفيذي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reealdossari</dc:creator>
  <cp:lastModifiedBy>ABDULAZIZ AHMED ABDULAZIZ ALJANOBI</cp:lastModifiedBy>
  <cp:revision>39</cp:revision>
  <dcterms:created xsi:type="dcterms:W3CDTF">2013-03-10T04:05:46Z</dcterms:created>
  <dcterms:modified xsi:type="dcterms:W3CDTF">2022-10-02T09:47:39Z</dcterms:modified>
</cp:coreProperties>
</file>