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5.xml" ContentType="application/vnd.openxmlformats-officedocument.themeOverr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2"/>
  </p:notesMasterIdLst>
  <p:sldIdLst>
    <p:sldId id="256" r:id="rId2"/>
    <p:sldId id="262" r:id="rId3"/>
    <p:sldId id="257" r:id="rId4"/>
    <p:sldId id="259" r:id="rId5"/>
    <p:sldId id="260" r:id="rId6"/>
    <p:sldId id="263" r:id="rId7"/>
    <p:sldId id="261" r:id="rId8"/>
    <p:sldId id="264" r:id="rId9"/>
    <p:sldId id="266" r:id="rId10"/>
    <p:sldId id="267" r:id="rId11"/>
    <p:sldId id="268" r:id="rId12"/>
    <p:sldId id="269" r:id="rId13"/>
    <p:sldId id="276" r:id="rId14"/>
    <p:sldId id="270" r:id="rId15"/>
    <p:sldId id="271" r:id="rId16"/>
    <p:sldId id="272" r:id="rId17"/>
    <p:sldId id="265" r:id="rId18"/>
    <p:sldId id="274" r:id="rId19"/>
    <p:sldId id="275" r:id="rId20"/>
    <p:sldId id="273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7" d="100"/>
          <a:sy n="77" d="100"/>
        </p:scale>
        <p:origin x="-1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6BBAFF8-4812-4FA5-95A5-37A32A4B5151}" type="datetimeFigureOut">
              <a:rPr lang="ar-SA" smtClean="0"/>
              <a:pPr/>
              <a:t>13/01/1435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BADB404-9ED7-4C75-9395-DCD162A622D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DB404-9ED7-4C75-9395-DCD162A622D0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722376" y="2688336"/>
            <a:ext cx="7772400" cy="3108960"/>
          </a:xfrm>
        </p:spPr>
        <p:txBody>
          <a:bodyPr anchor="t" anchorCtr="0">
            <a:noAutofit/>
          </a:bodyPr>
          <a:lstStyle>
            <a:lvl1pPr algn="ctr">
              <a:defRPr lang="en-US" sz="6200" b="1" cap="none" spc="0" dirty="0" smtClean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722376" y="1133856"/>
            <a:ext cx="7772400" cy="1508760"/>
          </a:xfrm>
        </p:spPr>
        <p:txBody>
          <a:bodyPr anchor="b">
            <a:normAutofit/>
          </a:bodyPr>
          <a:lstStyle>
            <a:lvl1pPr marL="0" indent="0" algn="ctr">
              <a:buNone/>
              <a:defRPr lang="en-US" sz="2200" b="0">
                <a:solidFill>
                  <a:schemeClr val="tx2">
                    <a:shade val="55000"/>
                  </a:schemeClr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EE403623-BE78-421D-95C9-A8A0F50A843A}" type="datetimeFigureOut">
              <a:rPr lang="ar-SA" smtClean="0"/>
              <a:pPr/>
              <a:t>13/01/1435</a:t>
            </a:fld>
            <a:endParaRPr lang="ar-SA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888AB828-89C5-41E6-B62C-E83B6B5D5D9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3623-BE78-421D-95C9-A8A0F50A843A}" type="datetimeFigureOut">
              <a:rPr lang="ar-SA" smtClean="0"/>
              <a:pPr/>
              <a:t>13/01/1435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B828-89C5-41E6-B62C-E83B6B5D5D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3623-BE78-421D-95C9-A8A0F50A843A}" type="datetimeFigureOut">
              <a:rPr lang="ar-SA" smtClean="0"/>
              <a:pPr/>
              <a:t>13/01/1435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B828-89C5-41E6-B62C-E83B6B5D5D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3623-BE78-421D-95C9-A8A0F50A843A}" type="datetimeFigureOut">
              <a:rPr lang="ar-SA" smtClean="0"/>
              <a:pPr/>
              <a:t>13/01/1435</a:t>
            </a:fld>
            <a:endParaRPr lang="ar-SA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B828-89C5-41E6-B62C-E83B6B5D5D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690563" y="491696"/>
            <a:ext cx="7762875" cy="5874608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77240" y="795996"/>
            <a:ext cx="7589520" cy="3112843"/>
          </a:xfrm>
        </p:spPr>
        <p:txBody>
          <a:bodyPr anchor="b">
            <a:normAutofit/>
          </a:bodyPr>
          <a:lstStyle>
            <a:lvl1pPr algn="ctr">
              <a:buNone/>
              <a:defRPr lang="en-US" sz="6200" b="1" cap="none" spc="0" dirty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77240" y="3948552"/>
            <a:ext cx="7589520" cy="1509712"/>
          </a:xfrm>
        </p:spPr>
        <p:txBody>
          <a:bodyPr anchor="t">
            <a:normAutofit/>
          </a:bodyPr>
          <a:lstStyle>
            <a:lvl1pPr indent="0" algn="ctr">
              <a:buNone/>
              <a:defRPr lang="en-US" sz="22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xfrm>
            <a:off x="762000" y="5958840"/>
            <a:ext cx="2133600" cy="365760"/>
          </a:xfrm>
        </p:spPr>
        <p:txBody>
          <a:bodyPr/>
          <a:lstStyle/>
          <a:p>
            <a:fld id="{EE403623-BE78-421D-95C9-A8A0F50A843A}" type="datetimeFigureOut">
              <a:rPr lang="ar-SA" smtClean="0"/>
              <a:pPr/>
              <a:t>13/01/1435</a:t>
            </a:fld>
            <a:endParaRPr lang="ar-SA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xfrm>
            <a:off x="3124200" y="5958840"/>
            <a:ext cx="28956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xfrm>
            <a:off x="6248400" y="5958840"/>
            <a:ext cx="2133600" cy="365760"/>
          </a:xfrm>
        </p:spPr>
        <p:txBody>
          <a:bodyPr/>
          <a:lstStyle/>
          <a:p>
            <a:fld id="{888AB828-89C5-41E6-B62C-E83B6B5D5D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3623-BE78-421D-95C9-A8A0F50A843A}" type="datetimeFigureOut">
              <a:rPr lang="ar-SA" smtClean="0"/>
              <a:pPr/>
              <a:t>13/01/1435</a:t>
            </a:fld>
            <a:endParaRPr lang="ar-SA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B828-89C5-41E6-B62C-E83B6B5D5D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965960" y="2785402"/>
            <a:ext cx="5760720" cy="914400"/>
          </a:xfrm>
        </p:spPr>
        <p:txBody>
          <a:bodyPr lIns="91440" rIns="91440" anchor="ctr">
            <a:noAutofit/>
          </a:bodyPr>
          <a:lstStyle>
            <a:lvl1pPr algn="ctr">
              <a:defRPr sz="35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1600200" y="547468"/>
            <a:ext cx="3383280" cy="639762"/>
          </a:xfrm>
          <a:prstGeom prst="roundRect">
            <a:avLst>
              <a:gd name="adj" fmla="val 6772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1600200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5128846" y="547468"/>
            <a:ext cx="3383280" cy="639762"/>
          </a:xfrm>
          <a:prstGeom prst="roundRect">
            <a:avLst>
              <a:gd name="adj" fmla="val 5673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5128846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3623-BE78-421D-95C9-A8A0F50A843A}" type="datetimeFigureOut">
              <a:rPr lang="ar-SA" smtClean="0"/>
              <a:pPr/>
              <a:t>13/01/1435</a:t>
            </a:fld>
            <a:endParaRPr lang="ar-SA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888AB828-89C5-41E6-B62C-E83B6B5D5D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3623-BE78-421D-95C9-A8A0F50A843A}" type="datetimeFigureOut">
              <a:rPr lang="ar-SA" smtClean="0"/>
              <a:pPr/>
              <a:t>13/01/1435</a:t>
            </a:fld>
            <a:endParaRPr lang="ar-SA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B828-89C5-41E6-B62C-E83B6B5D5D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3623-BE78-421D-95C9-A8A0F50A843A}" type="datetimeFigureOut">
              <a:rPr lang="ar-SA" smtClean="0"/>
              <a:pPr/>
              <a:t>13/01/1435</a:t>
            </a:fld>
            <a:endParaRPr lang="ar-SA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B828-89C5-41E6-B62C-E83B6B5D5D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828801" y="2888565"/>
            <a:ext cx="5486400" cy="914400"/>
          </a:xfrm>
        </p:spPr>
        <p:txBody>
          <a:bodyPr anchor="b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l">
              <a:defRPr sz="28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590800" y="602566"/>
            <a:ext cx="5943600" cy="5486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 rot="16200000">
            <a:off x="-859303" y="2888566"/>
            <a:ext cx="5486400" cy="914400"/>
          </a:xfrm>
        </p:spPr>
        <p:txBody>
          <a:bodyPr lIns="91440" rIns="91440"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3623-BE78-421D-95C9-A8A0F50A843A}" type="datetimeFigureOut">
              <a:rPr lang="ar-SA" smtClean="0"/>
              <a:pPr/>
              <a:t>13/01/1435</a:t>
            </a:fld>
            <a:endParaRPr lang="ar-SA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888AB828-89C5-41E6-B62C-E83B6B5D5D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4740812" y="794822"/>
            <a:ext cx="3960051" cy="5294376"/>
          </a:xfrm>
          <a:prstGeom prst="roundRect">
            <a:avLst>
              <a:gd name="adj" fmla="val 3541"/>
            </a:avLst>
          </a:prstGeom>
          <a:solidFill>
            <a:srgbClr val="FFFFFF">
              <a:alpha val="40000"/>
            </a:srgb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277728" y="3501743"/>
            <a:ext cx="3200400" cy="1143000"/>
          </a:xfrm>
        </p:spPr>
        <p:txBody>
          <a:bodyPr anchor="t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ctr">
              <a:buNone/>
              <a:defRPr sz="26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527537" y="821202"/>
            <a:ext cx="4550899" cy="5215597"/>
          </a:xfrm>
          <a:prstGeom prst="roundRect">
            <a:avLst>
              <a:gd name="adj" fmla="val 622"/>
            </a:avLst>
          </a:prstGeom>
          <a:solidFill>
            <a:schemeClr val="bg1">
              <a:lumMod val="85000"/>
            </a:schemeClr>
          </a:solidFill>
          <a:ln w="101600">
            <a:solidFill>
              <a:srgbClr val="FFFFFF"/>
            </a:solidFill>
            <a:miter lim="800000"/>
          </a:ln>
          <a:effectLst>
            <a:outerShdw blurRad="65000" dist="25000" dir="5400000" algn="t" rotWithShape="0">
              <a:schemeClr val="bg2">
                <a:shade val="30000"/>
                <a:satMod val="250000"/>
                <a:alpha val="85000"/>
              </a:schemeClr>
            </a:outerShdw>
          </a:effectLst>
          <a:scene3d>
            <a:camera prst="orthographicFront"/>
            <a:lightRig rig="soft" dir="t">
              <a:rot lat="0" lon="0" rev="20100000"/>
            </a:lightRig>
          </a:scene3d>
          <a:sp3d contourW="3810">
            <a:bevelT w="95250" h="25400"/>
            <a:contourClr>
              <a:schemeClr val="bg2">
                <a:shade val="45000"/>
                <a:satMod val="145000"/>
              </a:schemeClr>
            </a:contourClr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ar-SA" sz="2000" smtClean="0"/>
              <a:t>انقر فوق الرمز لإضافة صورة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277728" y="1600200"/>
            <a:ext cx="3200400" cy="1825343"/>
          </a:xfrm>
        </p:spPr>
        <p:txBody>
          <a:bodyPr bIns="0" anchor="b">
            <a:normAutofit/>
          </a:bodyPr>
          <a:lstStyle>
            <a:lvl1pPr marL="0" marR="0" indent="0" algn="ctr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3623-BE78-421D-95C9-A8A0F50A843A}" type="datetimeFigureOut">
              <a:rPr lang="ar-SA" smtClean="0"/>
              <a:pPr/>
              <a:t>13/01/1435</a:t>
            </a:fld>
            <a:endParaRPr lang="ar-SA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B828-89C5-41E6-B62C-E83B6B5D5D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42900" y="228600"/>
            <a:ext cx="8458200" cy="6400800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EE403623-BE78-421D-95C9-A8A0F50A843A}" type="datetimeFigureOut">
              <a:rPr lang="ar-SA" smtClean="0"/>
              <a:pPr/>
              <a:t>13/01/1435</a:t>
            </a:fld>
            <a:endParaRPr lang="ar-SA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14404"/>
            <a:ext cx="2895600" cy="36576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ar-SA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888AB828-89C5-41E6-B62C-E83B6B5D5D9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defPPr>
        <a:defRPr sz="4400">
          <a:solidFill>
            <a:schemeClr val="tx2">
              <a:shade val="80000"/>
              <a:satMod val="150000"/>
            </a:schemeClr>
          </a:solidFill>
          <a:latin typeface="+mj-lt"/>
          <a:ea typeface="+mj-ea"/>
          <a:cs typeface="+mj-cs"/>
        </a:defRPr>
      </a:defPPr>
      <a:lvl1pPr algn="ctr" rtl="1" eaLnBrk="1" hangingPunct="1">
        <a:buNone/>
        <a:defRPr lang="en-US" sz="53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/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457200" indent="-274320" algn="r" rtl="1" eaLnBrk="1" hangingPunct="1">
        <a:buClr>
          <a:schemeClr val="accent1"/>
        </a:buClr>
        <a:buSzPct val="80000"/>
        <a:buFont typeface="Wingdings 2" pitchFamily="18" charset="2"/>
        <a:buChar char="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758952" indent="-228600" algn="r" rtl="1" eaLnBrk="1" hangingPunct="1">
        <a:buClr>
          <a:schemeClr val="accent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1033272" indent="-228600" algn="r" rtl="1" eaLnBrk="1" hangingPunct="1">
        <a:buClr>
          <a:schemeClr val="accent3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298448" indent="-228600" algn="r" rtl="1" eaLnBrk="1" hangingPunct="1">
        <a:buClr>
          <a:schemeClr val="accent4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554480" indent="-228600" algn="r" rtl="1" eaLnBrk="1" hangingPunct="1">
        <a:buClr>
          <a:schemeClr val="accent5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810512" indent="-228600" algn="r" rtl="1" eaLnBrk="1" hangingPunct="1">
        <a:buClr>
          <a:schemeClr val="accent6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2075688" indent="-228600" algn="r" rtl="1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340864" indent="-228600" algn="r" rtl="1" eaLnBrk="1" hangingPunct="1">
        <a:buClr>
          <a:schemeClr val="accent2"/>
        </a:buClr>
        <a:buFont typeface="Wingdings 2" pitchFamily="18" charset="2"/>
        <a:buChar char=""/>
        <a:defRPr sz="1600" baseline="0">
          <a:latin typeface="+mn-lt"/>
        </a:defRPr>
      </a:lvl8pPr>
      <a:lvl9pPr marL="2596896" indent="-228600" algn="r" rtl="1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algn="r" rtl="1" eaLnBrk="1" hangingPunct="1"/>
      <a:lvl2pPr marL="457200" algn="r" rtl="1" eaLnBrk="1" hangingPunct="1"/>
      <a:lvl3pPr marL="914400" algn="r" rtl="1" eaLnBrk="1" hangingPunct="1"/>
      <a:lvl4pPr marL="1371600" algn="r" rtl="1" eaLnBrk="1" hangingPunct="1"/>
      <a:lvl5pPr marL="1828800" algn="r" rtl="1" eaLnBrk="1" hangingPunct="1"/>
      <a:lvl6pPr marL="2286000" algn="r" rtl="1" eaLnBrk="1" hangingPunct="1"/>
      <a:lvl7pPr marL="2743200" algn="r" rtl="1" eaLnBrk="1" hangingPunct="1"/>
      <a:lvl8pPr marL="3200400" algn="r" rtl="1" eaLnBrk="1" hangingPunct="1"/>
      <a:lvl9pPr marL="3657600" algn="r" rtl="1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2.jpeg"/><Relationship Id="rId5" Type="http://schemas.openxmlformats.org/officeDocument/2006/relationships/image" Target="../media/image10.jpe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16.jpe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20.jpeg"/><Relationship Id="rId5" Type="http://schemas.openxmlformats.org/officeDocument/2006/relationships/image" Target="../media/image19.gif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22.jpeg"/><Relationship Id="rId5" Type="http://schemas.openxmlformats.org/officeDocument/2006/relationships/hyperlink" Target="http://arabic.alibaba.com/product-free-img/dried-brown-sargassum-seaweed-118117104.html" TargetMode="Externa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23.jpeg"/><Relationship Id="rId5" Type="http://schemas.openxmlformats.org/officeDocument/2006/relationships/hyperlink" Target="//upload.wikimedia.org/wikipedia/commons/9/92/Sargassum_natans_Meyer.jpg" TargetMode="Externa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hyperlink" Target="http://www.google.com/imgres?imgurl=http://www.dr-ralf-wagner.de/Bilder/Batrachospermum_turfosum.jpg&amp;imgrefurl=http://www.photomacrography.net/forum/viewtopic.php?t=2463&amp;sid=4ea1137d6daf65b44fc1667635bffec9&amp;usg=___ILQqCzUS-HIFGcbCcdcFtGo1Rw=&amp;h=600&amp;w=800&amp;sz=114&amp;hl=ar&amp;start=3&amp;itbs=1&amp;tbnid=glV7X767SFYO5M:&amp;tbnh=107&amp;tbnw=143&amp;prev=/images?q=Batrachospermum&amp;hl=ar&amp;safe=active&amp;gbv=2&amp;tbs=isch:1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hyperlink" Target="http://www.algaebase.org/_mediafiles/algaebase/5F9471CB0301822605XLP1D0DCA2/yDnDBGc9i4S5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://aquazoo2.com/vb/showthread.php?t=94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9.jpe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11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27584" y="2060848"/>
            <a:ext cx="7772400" cy="310896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ar-SA" sz="6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280 حدق</a:t>
            </a:r>
            <a:br>
              <a:rPr lang="ar-SA" sz="6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ar-SA" sz="6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(</a:t>
            </a:r>
            <a:r>
              <a:rPr lang="ar-SA" sz="6000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أحيائية</a:t>
            </a:r>
            <a:r>
              <a:rPr lang="ar-SA" sz="6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الطحالب الدقيقة</a:t>
            </a:r>
            <a:r>
              <a:rPr lang="ar-SA" sz="6000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</a:t>
            </a:r>
            <a:r>
              <a:rPr lang="ar-SA" sz="6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ar-SA" sz="6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ar-SA" sz="6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ar-SA" sz="6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ar-SA" sz="6000" u="sng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المعمل الثامن </a:t>
            </a:r>
            <a:endParaRPr lang="ar-SA" sz="6000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subTitle" idx="1"/>
          </p:nvPr>
        </p:nvSpPr>
        <p:spPr>
          <a:xfrm>
            <a:off x="722376" y="1133856"/>
            <a:ext cx="7772400" cy="566952"/>
          </a:xfrm>
        </p:spPr>
        <p:txBody>
          <a:bodyPr>
            <a:noAutofit/>
          </a:bodyPr>
          <a:lstStyle/>
          <a:p>
            <a:pPr eaLnBrk="1" hangingPunct="1"/>
            <a:r>
              <a:rPr lang="ar-S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بسم الله الرحمن الرحيم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>
            <a:duotone>
              <a:schemeClr val="bg2">
                <a:tint val="95000"/>
                <a:satMod val="190000"/>
              </a:schemeClr>
              <a:schemeClr val="bg2">
                <a:shade val="78000"/>
                <a:satMod val="180000"/>
              </a:schemeClr>
            </a:duotone>
            <a:lum bright="-48000" contrast="1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4525963"/>
          </a:xfrm>
        </p:spPr>
        <p:txBody>
          <a:bodyPr/>
          <a:lstStyle/>
          <a:p>
            <a:pPr>
              <a:lnSpc>
                <a:spcPct val="150000"/>
              </a:lnSpc>
              <a:buNone/>
              <a:defRPr/>
            </a:pP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</a:rPr>
              <a:t>التكاثر </a:t>
            </a:r>
            <a:r>
              <a:rPr lang="ar-SA" sz="2400" b="1" dirty="0" err="1" smtClean="0">
                <a:solidFill>
                  <a:schemeClr val="accent1">
                    <a:lumMod val="50000"/>
                  </a:schemeClr>
                </a:solidFill>
              </a:rPr>
              <a:t>اللاجنسي</a:t>
            </a: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Asexual reproduction</a:t>
            </a: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ar-SA" sz="2400" b="1" dirty="0" err="1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ar-SA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  <a:buNone/>
              <a:defRPr/>
            </a:pPr>
            <a:r>
              <a:rPr lang="ar-SA" sz="2400" b="1" dirty="0" smtClean="0">
                <a:solidFill>
                  <a:schemeClr val="bg2">
                    <a:lumMod val="25000"/>
                  </a:schemeClr>
                </a:solidFill>
              </a:rPr>
              <a:t>1- حوافظ جرثومية مركبة متعددة الغرف 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  <a:r>
              <a:rPr lang="en-US" sz="2400" b="1" dirty="0" err="1" smtClean="0">
                <a:solidFill>
                  <a:schemeClr val="bg2">
                    <a:lumMod val="25000"/>
                  </a:schemeClr>
                </a:solidFill>
              </a:rPr>
              <a:t>Plurilocular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 sporangia </a:t>
            </a:r>
          </a:p>
          <a:p>
            <a:pPr>
              <a:buNone/>
              <a:defRPr/>
            </a:pP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ar-SA" sz="2400" b="1" dirty="0" smtClean="0">
                <a:solidFill>
                  <a:schemeClr val="bg2">
                    <a:lumMod val="25000"/>
                  </a:schemeClr>
                </a:solidFill>
              </a:rPr>
              <a:t>2- حوافظ جرثومية بسيطة وحيدة الغرف </a:t>
            </a:r>
            <a:r>
              <a:rPr lang="en-US" sz="2400" b="1" dirty="0" err="1" smtClean="0">
                <a:solidFill>
                  <a:schemeClr val="bg2">
                    <a:lumMod val="25000"/>
                  </a:schemeClr>
                </a:solidFill>
              </a:rPr>
              <a:t>Unilocular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 sporangium</a:t>
            </a:r>
            <a:endParaRPr lang="ar-SA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Rectangle 7"/>
          <p:cNvSpPr txBox="1">
            <a:spLocks noChangeArrowheads="1"/>
          </p:cNvSpPr>
          <p:nvPr/>
        </p:nvSpPr>
        <p:spPr bwMode="auto">
          <a:xfrm>
            <a:off x="457200" y="260648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 anchorCtr="0">
            <a:sp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sng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lt"/>
                <a:cs typeface="+mj-lt"/>
              </a:rPr>
              <a:t>Ectocarpus</a:t>
            </a:r>
            <a:endParaRPr kumimoji="0" lang="en-US" sz="4400" b="1" i="1" u="sng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44034" name="Picture 2" descr="http://www.asturnatura.com/Imagenes/especie/ectocarpus-siliculosus-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3212976"/>
            <a:ext cx="2857500" cy="2800351"/>
          </a:xfrm>
          <a:prstGeom prst="rect">
            <a:avLst/>
          </a:prstGeom>
          <a:noFill/>
        </p:spPr>
      </p:pic>
      <p:pic>
        <p:nvPicPr>
          <p:cNvPr id="44036" name="Picture 4" descr="http://starcentral.mbl.edu/msr/rawdata/viewable/ectocarpus_conifervoides_1271319570_g_543w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3212976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>
            <a:duotone>
              <a:schemeClr val="bg2">
                <a:tint val="95000"/>
                <a:satMod val="190000"/>
              </a:schemeClr>
              <a:schemeClr val="bg2">
                <a:shade val="78000"/>
                <a:satMod val="180000"/>
              </a:schemeClr>
            </a:duotone>
            <a:lum bright="-48000" contrast="1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pPr algn="l">
              <a:buNone/>
              <a:defRPr/>
            </a:pPr>
            <a:r>
              <a:rPr lang="en-US" dirty="0" smtClean="0"/>
              <a:t>D/ </a:t>
            </a:r>
            <a:r>
              <a:rPr lang="en-US" dirty="0" err="1" smtClean="0"/>
              <a:t>Phaeophyta</a:t>
            </a:r>
            <a:r>
              <a:rPr lang="en-US" dirty="0" smtClean="0"/>
              <a:t>      </a:t>
            </a:r>
            <a:br>
              <a:rPr lang="en-US" dirty="0" smtClean="0"/>
            </a:br>
            <a:r>
              <a:rPr lang="en-US" dirty="0" err="1" smtClean="0"/>
              <a:t>Cl</a:t>
            </a:r>
            <a:r>
              <a:rPr lang="en-US" dirty="0" smtClean="0"/>
              <a:t>/ </a:t>
            </a:r>
            <a:r>
              <a:rPr lang="en-US" dirty="0" err="1" smtClean="0"/>
              <a:t>Phaeophyceae</a:t>
            </a:r>
            <a:endParaRPr lang="en-US" b="1" dirty="0" smtClean="0"/>
          </a:p>
          <a:p>
            <a:pPr algn="l">
              <a:buNone/>
              <a:defRPr/>
            </a:pPr>
            <a:r>
              <a:rPr lang="en-US" b="1" dirty="0" smtClean="0"/>
              <a:t>Or/ </a:t>
            </a:r>
            <a:r>
              <a:rPr lang="en-US" b="1" dirty="0" err="1" smtClean="0"/>
              <a:t>Fucales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F/ </a:t>
            </a:r>
            <a:r>
              <a:rPr lang="en-US" dirty="0" err="1" smtClean="0"/>
              <a:t>Fucaceae</a:t>
            </a:r>
            <a:endParaRPr lang="ar-SA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123728" y="476672"/>
            <a:ext cx="209063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i="1" u="sng" dirty="0" err="1">
                <a:solidFill>
                  <a:schemeClr val="bg2">
                    <a:lumMod val="50000"/>
                  </a:schemeClr>
                </a:solidFill>
              </a:rPr>
              <a:t>Fucus</a:t>
            </a:r>
            <a:endParaRPr lang="en-US" sz="5400" i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صورة 6" descr="الفيوكس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5244207" y="3188841"/>
            <a:ext cx="2779713" cy="354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AutoShape 2" descr="http://johnslfi.files.wordpress.com/2009/11/fucus_vesiculosus_wales.jpg"/>
          <p:cNvSpPr>
            <a:spLocks noChangeAspect="1" noChangeArrowheads="1"/>
          </p:cNvSpPr>
          <p:nvPr/>
        </p:nvSpPr>
        <p:spPr bwMode="auto">
          <a:xfrm>
            <a:off x="-61913" y="-136525"/>
            <a:ext cx="6619876" cy="4200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41988" name="Picture 4" descr="https://encrypted-tbn0.gstatic.com/images?q=tbn:ANd9GcSNXo_7UAOP_-xUTWeqvRuGcl3w8L88CtFNweVbbiE-8DfwKSEYBQ"/>
          <p:cNvPicPr>
            <a:picLocks noChangeAspect="1" noChangeArrowheads="1"/>
          </p:cNvPicPr>
          <p:nvPr/>
        </p:nvPicPr>
        <p:blipFill>
          <a:blip r:embed="rId6" cstate="print"/>
          <a:srcRect t="8331" b="4189"/>
          <a:stretch>
            <a:fillRect/>
          </a:stretch>
        </p:blipFill>
        <p:spPr bwMode="auto">
          <a:xfrm>
            <a:off x="5220072" y="476672"/>
            <a:ext cx="2971458" cy="3024336"/>
          </a:xfrm>
          <a:prstGeom prst="rect">
            <a:avLst/>
          </a:prstGeom>
          <a:noFill/>
        </p:spPr>
      </p:pic>
      <p:pic>
        <p:nvPicPr>
          <p:cNvPr id="41990" name="Picture 6" descr="https://encrypted-tbn1.gstatic.com/images?q=tbn:ANd9GcR4v_pC_7xVpCvMjmIjS_ygvHYV4rzl_lDu_UP29LhnSFOzie7ZMQ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0068" y="3573016"/>
            <a:ext cx="4083940" cy="25922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>
            <a:duotone>
              <a:schemeClr val="bg2">
                <a:tint val="95000"/>
                <a:satMod val="190000"/>
              </a:schemeClr>
              <a:schemeClr val="bg2">
                <a:shade val="78000"/>
                <a:satMod val="180000"/>
              </a:schemeClr>
            </a:duotone>
            <a:lum bright="-48000" contrast="1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فرعي 2"/>
          <p:cNvSpPr txBox="1">
            <a:spLocks/>
          </p:cNvSpPr>
          <p:nvPr/>
        </p:nvSpPr>
        <p:spPr bwMode="auto">
          <a:xfrm>
            <a:off x="4499992" y="1883618"/>
            <a:ext cx="42576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ar-SA" sz="2800" b="1" dirty="0" smtClean="0"/>
              <a:t>يوجد </a:t>
            </a:r>
            <a:r>
              <a:rPr lang="ar-SA" sz="2800" b="1" dirty="0"/>
              <a:t>على السواحل الصخرية للبحر خاصة المناطق </a:t>
            </a:r>
            <a:r>
              <a:rPr lang="ar-SA" sz="2800" b="1" dirty="0" err="1" smtClean="0"/>
              <a:t>الباردة.</a:t>
            </a:r>
            <a:r>
              <a:rPr lang="ar-SA" sz="2800" b="1" dirty="0" smtClean="0"/>
              <a:t> </a:t>
            </a:r>
            <a:endParaRPr lang="ar-SA" sz="2800" b="1" dirty="0"/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 smtClean="0">
                <a:solidFill>
                  <a:schemeClr val="accent4">
                    <a:lumMod val="50000"/>
                  </a:schemeClr>
                </a:solidFill>
              </a:rPr>
              <a:t>يعرف </a:t>
            </a:r>
            <a:r>
              <a:rPr lang="ar-SA" sz="2800" b="1" dirty="0">
                <a:solidFill>
                  <a:schemeClr val="accent4">
                    <a:lumMod val="50000"/>
                  </a:schemeClr>
                </a:solidFill>
              </a:rPr>
              <a:t>باسم عشب </a:t>
            </a:r>
            <a:r>
              <a:rPr lang="ar-SA" sz="2800" b="1" dirty="0" err="1">
                <a:solidFill>
                  <a:schemeClr val="accent4">
                    <a:lumMod val="50000"/>
                  </a:schemeClr>
                </a:solidFill>
              </a:rPr>
              <a:t>البحر </a:t>
            </a:r>
            <a:r>
              <a:rPr lang="ar-SA" sz="2800" b="1" dirty="0" err="1" smtClean="0">
                <a:solidFill>
                  <a:schemeClr val="accent4">
                    <a:lumMod val="50000"/>
                  </a:schemeClr>
                </a:solidFill>
              </a:rPr>
              <a:t>.</a:t>
            </a:r>
            <a:endParaRPr lang="ar-SA" sz="2800" b="1" dirty="0">
              <a:solidFill>
                <a:schemeClr val="accent4">
                  <a:lumMod val="50000"/>
                </a:schemeClr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 smtClean="0"/>
              <a:t>طحلب </a:t>
            </a:r>
            <a:r>
              <a:rPr lang="ar-SA" sz="2800" b="1" dirty="0" err="1"/>
              <a:t>الفيوكس</a:t>
            </a:r>
            <a:r>
              <a:rPr lang="ar-SA" sz="2800" b="1" dirty="0"/>
              <a:t> منبسط ذو لون بني داكن ويتفرع تفرعاً ثنائي الشعب ويوجد على </a:t>
            </a:r>
            <a:r>
              <a:rPr lang="ar-SA" sz="2800" b="1" dirty="0" err="1" smtClean="0"/>
              <a:t>الثالوس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مثانات</a:t>
            </a:r>
            <a:r>
              <a:rPr lang="ar-SA" sz="2800" b="1" dirty="0" smtClean="0"/>
              <a:t> </a:t>
            </a:r>
            <a:r>
              <a:rPr lang="ar-SA" sz="2800" b="1" dirty="0"/>
              <a:t>هوائية على طول العرق الوسطي تمكنه من الطفو على </a:t>
            </a:r>
            <a:r>
              <a:rPr lang="ar-SA" sz="2800" b="1" dirty="0" err="1"/>
              <a:t>الماء .</a:t>
            </a:r>
            <a:endParaRPr lang="en-US" sz="2800" b="1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3635896" y="476672"/>
            <a:ext cx="209063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i="1" u="sng" dirty="0" err="1">
                <a:solidFill>
                  <a:schemeClr val="bg2">
                    <a:lumMod val="50000"/>
                  </a:schemeClr>
                </a:solidFill>
              </a:rPr>
              <a:t>Fucus</a:t>
            </a:r>
            <a:endParaRPr lang="en-US" sz="5400" i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4274" name="Picture 2" descr="http://www.hierbas.cl/wp-content/uploads/import/77-200706161345032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2204864"/>
            <a:ext cx="3695700" cy="3238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017093" y="1196752"/>
            <a:ext cx="426578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i="1" u="sng" dirty="0" err="1" smtClean="0">
                <a:solidFill>
                  <a:srgbClr val="C00000"/>
                </a:solidFill>
              </a:rPr>
              <a:t>Fucus</a:t>
            </a:r>
            <a:r>
              <a:rPr lang="en-US" sz="4000" i="1" u="sng" dirty="0" smtClean="0">
                <a:solidFill>
                  <a:srgbClr val="C00000"/>
                </a:solidFill>
              </a:rPr>
              <a:t>-</a:t>
            </a:r>
            <a:r>
              <a:rPr lang="en-US" sz="4000" u="sng" dirty="0" smtClean="0">
                <a:solidFill>
                  <a:srgbClr val="C00000"/>
                </a:solidFill>
              </a:rPr>
              <a:t>conceptacle</a:t>
            </a:r>
            <a:endParaRPr lang="en-US" sz="4000" u="sng" dirty="0">
              <a:solidFill>
                <a:srgbClr val="C00000"/>
              </a:solidFill>
            </a:endParaRPr>
          </a:p>
        </p:txBody>
      </p:sp>
      <p:pic>
        <p:nvPicPr>
          <p:cNvPr id="54274" name="Picture 2" descr="http://www.hierbas.cl/wp-content/uploads/import/77-200706161345032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6672"/>
            <a:ext cx="2736304" cy="2397793"/>
          </a:xfrm>
          <a:prstGeom prst="rect">
            <a:avLst/>
          </a:prstGeom>
          <a:noFill/>
        </p:spPr>
      </p:pic>
      <p:pic>
        <p:nvPicPr>
          <p:cNvPr id="2050" name="Picture 2" descr="http://www.skidmore.edu/academics/biology/plant_bio/Lab%208/Phaeophyta-Fucus%20Male%20con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212976"/>
            <a:ext cx="3432015" cy="2325242"/>
          </a:xfrm>
          <a:prstGeom prst="rect">
            <a:avLst/>
          </a:prstGeom>
          <a:noFill/>
        </p:spPr>
      </p:pic>
      <p:pic>
        <p:nvPicPr>
          <p:cNvPr id="2052" name="Picture 4" descr="http://userwww.sfsu.edu/biol240/labs/lab_09algae/media/fucus.concep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034630"/>
            <a:ext cx="4114800" cy="2914650"/>
          </a:xfrm>
          <a:prstGeom prst="rect">
            <a:avLst/>
          </a:prstGeom>
          <a:noFill/>
        </p:spPr>
      </p:pic>
      <p:sp>
        <p:nvSpPr>
          <p:cNvPr id="7" name="Rectangle 10"/>
          <p:cNvSpPr txBox="1">
            <a:spLocks noChangeArrowheads="1"/>
          </p:cNvSpPr>
          <p:nvPr/>
        </p:nvSpPr>
        <p:spPr bwMode="auto">
          <a:xfrm>
            <a:off x="5796136" y="5517232"/>
            <a:ext cx="23428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 anchorCtr="0">
            <a:sp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lt"/>
                <a:cs typeface="+mj-lt"/>
              </a:rPr>
              <a:t>Male </a:t>
            </a: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lt"/>
                <a:cs typeface="+mj-lt"/>
              </a:rPr>
              <a:t>conceptacle</a:t>
            </a:r>
            <a:endParaRPr kumimoji="0" lang="en-US" sz="2400" b="1" i="0" u="sng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lt"/>
              <a:cs typeface="+mj-lt"/>
            </a:endParaRPr>
          </a:p>
        </p:txBody>
      </p:sp>
      <p:sp>
        <p:nvSpPr>
          <p:cNvPr id="8" name="Rectangle 10"/>
          <p:cNvSpPr txBox="1">
            <a:spLocks noChangeArrowheads="1"/>
          </p:cNvSpPr>
          <p:nvPr/>
        </p:nvSpPr>
        <p:spPr bwMode="auto">
          <a:xfrm>
            <a:off x="1403648" y="5949280"/>
            <a:ext cx="23928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 anchorCtr="0">
            <a:sp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lt"/>
                <a:cs typeface="+mj-lt"/>
              </a:rPr>
              <a:t>Feale </a:t>
            </a: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lt"/>
                <a:cs typeface="+mj-lt"/>
              </a:rPr>
              <a:t>conceptacle</a:t>
            </a:r>
            <a:endParaRPr kumimoji="0" lang="en-US" sz="2400" b="1" i="0" u="sng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lt"/>
              <a:cs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>
            <a:duotone>
              <a:schemeClr val="bg2">
                <a:tint val="95000"/>
                <a:satMod val="190000"/>
              </a:schemeClr>
              <a:schemeClr val="bg2">
                <a:shade val="78000"/>
                <a:satMod val="180000"/>
              </a:schemeClr>
            </a:duotone>
            <a:lum bright="-48000" contrast="1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  <a:defRPr/>
            </a:pPr>
            <a:r>
              <a:rPr lang="en-US" dirty="0" smtClean="0"/>
              <a:t>D/ </a:t>
            </a:r>
            <a:r>
              <a:rPr lang="en-US" dirty="0" err="1" smtClean="0"/>
              <a:t>Phaeophyta</a:t>
            </a:r>
            <a:r>
              <a:rPr lang="en-US" dirty="0" smtClean="0"/>
              <a:t>      </a:t>
            </a:r>
            <a:br>
              <a:rPr lang="en-US" dirty="0" smtClean="0"/>
            </a:br>
            <a:r>
              <a:rPr lang="en-US" dirty="0" err="1" smtClean="0"/>
              <a:t>Cl</a:t>
            </a:r>
            <a:r>
              <a:rPr lang="en-US" dirty="0" smtClean="0"/>
              <a:t>/ </a:t>
            </a:r>
            <a:r>
              <a:rPr lang="en-US" dirty="0" err="1" smtClean="0"/>
              <a:t>Phaeophyceae</a:t>
            </a:r>
            <a:endParaRPr lang="en-US" b="1" dirty="0" smtClean="0"/>
          </a:p>
          <a:p>
            <a:pPr algn="l">
              <a:buNone/>
              <a:defRPr/>
            </a:pPr>
            <a:r>
              <a:rPr lang="en-US" b="1" dirty="0" smtClean="0"/>
              <a:t>Or/ </a:t>
            </a:r>
            <a:r>
              <a:rPr lang="en-US" b="1" dirty="0" err="1" smtClean="0"/>
              <a:t>Fucales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F/  </a:t>
            </a:r>
            <a:r>
              <a:rPr lang="en-US" dirty="0" err="1" smtClean="0"/>
              <a:t>Sargassaceae</a:t>
            </a:r>
            <a:r>
              <a:rPr lang="en-US" dirty="0" smtClean="0"/>
              <a:t> </a:t>
            </a:r>
          </a:p>
          <a:p>
            <a:pPr algn="l">
              <a:buNone/>
              <a:defRPr/>
            </a:pPr>
            <a:endParaRPr lang="en-US" b="1" dirty="0" smtClean="0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619672" y="548680"/>
            <a:ext cx="386958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sz="5400" b="1" i="1" u="sng" dirty="0" err="1">
                <a:solidFill>
                  <a:schemeClr val="bg2">
                    <a:lumMod val="50000"/>
                  </a:schemeClr>
                </a:solidFill>
                <a:latin typeface="+mj-lt"/>
                <a:ea typeface="+mj-lt"/>
                <a:cs typeface="+mj-lt"/>
              </a:rPr>
              <a:t>Sargassum</a:t>
            </a:r>
            <a:endParaRPr lang="en-US" sz="5400" b="1" i="1" u="sng" dirty="0">
              <a:solidFill>
                <a:schemeClr val="bg2">
                  <a:lumMod val="50000"/>
                </a:schemeClr>
              </a:solidFill>
              <a:latin typeface="+mj-lt"/>
              <a:ea typeface="+mj-lt"/>
              <a:cs typeface="+mj-lt"/>
            </a:endParaRPr>
          </a:p>
        </p:txBody>
      </p:sp>
      <p:pic>
        <p:nvPicPr>
          <p:cNvPr id="52226" name="Picture 2" descr="http://www.baertierchen.de/sargas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04664"/>
            <a:ext cx="2733675" cy="3371851"/>
          </a:xfrm>
          <a:prstGeom prst="rect">
            <a:avLst/>
          </a:prstGeom>
          <a:noFill/>
        </p:spPr>
      </p:pic>
      <p:pic>
        <p:nvPicPr>
          <p:cNvPr id="52228" name="Picture 4" descr="http://1.bp.blogspot.com/_c_a8Mekl9hE/TSrT2zLuVoI/AAAAAAAABOA/hy9dWV_xKCI/s1600/Sargassum-seaweed-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3717032"/>
            <a:ext cx="2550790" cy="2839140"/>
          </a:xfrm>
          <a:prstGeom prst="rect">
            <a:avLst/>
          </a:prstGeom>
          <a:noFill/>
        </p:spPr>
      </p:pic>
      <p:pic>
        <p:nvPicPr>
          <p:cNvPr id="52230" name="Picture 6" descr="http://manuel.gonzales.free.fr/pages/sargassum_vulgar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19672" y="3669332"/>
            <a:ext cx="3906230" cy="29280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>
            <a:duotone>
              <a:schemeClr val="bg2">
                <a:tint val="95000"/>
                <a:satMod val="190000"/>
              </a:schemeClr>
              <a:schemeClr val="bg2">
                <a:shade val="78000"/>
                <a:satMod val="180000"/>
              </a:schemeClr>
            </a:duotone>
            <a:lum bright="-48000" contrast="1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75856" y="1196752"/>
            <a:ext cx="5338936" cy="4525963"/>
          </a:xfrm>
        </p:spPr>
        <p:txBody>
          <a:bodyPr/>
          <a:lstStyle/>
          <a:p>
            <a:pPr>
              <a:defRPr/>
            </a:pPr>
            <a:r>
              <a:rPr lang="ar-SA" b="1" dirty="0" smtClean="0"/>
              <a:t>يسمى" </a:t>
            </a:r>
            <a:r>
              <a:rPr lang="ar-SA" b="1" dirty="0" err="1" smtClean="0"/>
              <a:t>سارجاسم</a:t>
            </a:r>
            <a:r>
              <a:rPr lang="ar-SA" b="1" dirty="0" smtClean="0"/>
              <a:t> " </a:t>
            </a:r>
            <a:r>
              <a:rPr lang="ar-SA" b="1" dirty="0" err="1" smtClean="0"/>
              <a:t>حامول</a:t>
            </a:r>
            <a:r>
              <a:rPr lang="ar-SA" b="1" dirty="0" smtClean="0"/>
              <a:t> البحر.</a:t>
            </a:r>
          </a:p>
          <a:p>
            <a:pPr>
              <a:defRPr/>
            </a:pPr>
            <a:r>
              <a:rPr lang="ar-SA" b="1" dirty="0" smtClean="0"/>
              <a:t>تطفو بعض أصنافه بواسطة حبيبات مملوءة بالهواء .</a:t>
            </a:r>
          </a:p>
          <a:p>
            <a:pPr>
              <a:defRPr/>
            </a:pPr>
            <a:r>
              <a:rPr lang="ar-SA" b="1" dirty="0" smtClean="0"/>
              <a:t>حيث يطفو بكميات كبيرة على المياه على هيئة كتل كبيرة تعوق حركة القوارب والسفن.</a:t>
            </a:r>
          </a:p>
          <a:p>
            <a:pPr>
              <a:defRPr/>
            </a:pPr>
            <a:endParaRPr lang="ar-SA" b="1" dirty="0" smtClean="0"/>
          </a:p>
          <a:p>
            <a:pPr algn="l">
              <a:buNone/>
              <a:defRPr/>
            </a:pPr>
            <a:endParaRPr lang="ar-SA" b="1" dirty="0" smtClean="0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539552" y="404664"/>
            <a:ext cx="386958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sz="5400" b="1" i="1" u="sng" dirty="0" err="1">
                <a:solidFill>
                  <a:schemeClr val="bg2">
                    <a:lumMod val="50000"/>
                  </a:schemeClr>
                </a:solidFill>
                <a:latin typeface="+mj-lt"/>
                <a:ea typeface="+mj-lt"/>
                <a:cs typeface="+mj-lt"/>
              </a:rPr>
              <a:t>Sargassum</a:t>
            </a:r>
            <a:endParaRPr lang="en-US" sz="5400" b="1" i="1" u="sng" dirty="0">
              <a:solidFill>
                <a:schemeClr val="bg2">
                  <a:lumMod val="50000"/>
                </a:schemeClr>
              </a:solidFill>
              <a:latin typeface="+mj-lt"/>
              <a:ea typeface="+mj-lt"/>
              <a:cs typeface="+mj-lt"/>
            </a:endParaRPr>
          </a:p>
        </p:txBody>
      </p:sp>
      <p:pic>
        <p:nvPicPr>
          <p:cNvPr id="50178" name="Picture 2" descr="جفت الطحلب البني sargassum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84628" y="3429000"/>
            <a:ext cx="4123476" cy="31220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>
            <a:duotone>
              <a:schemeClr val="bg2">
                <a:tint val="95000"/>
                <a:satMod val="190000"/>
              </a:schemeClr>
              <a:schemeClr val="bg2">
                <a:shade val="78000"/>
                <a:satMod val="180000"/>
              </a:schemeClr>
            </a:duotone>
            <a:lum bright="-48000" contrast="1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779912" y="1600200"/>
            <a:ext cx="4906888" cy="4525963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ar-SA" b="1" dirty="0" err="1" smtClean="0"/>
              <a:t>المحورعادة</a:t>
            </a:r>
            <a:r>
              <a:rPr lang="ar-SA" b="1" dirty="0" smtClean="0"/>
              <a:t> قصير.</a:t>
            </a:r>
          </a:p>
          <a:p>
            <a:pPr>
              <a:lnSpc>
                <a:spcPct val="150000"/>
              </a:lnSpc>
              <a:defRPr/>
            </a:pPr>
            <a:r>
              <a:rPr lang="ar-SA" b="1" dirty="0" smtClean="0"/>
              <a:t>الفروع الأولية </a:t>
            </a:r>
            <a:r>
              <a:rPr lang="ar-SA" b="1" dirty="0" err="1" smtClean="0"/>
              <a:t>مسطحة </a:t>
            </a:r>
            <a:r>
              <a:rPr lang="ar-SA" b="1" dirty="0" smtClean="0"/>
              <a:t>، </a:t>
            </a:r>
            <a:r>
              <a:rPr lang="ar-SA" b="1" dirty="0" err="1" smtClean="0"/>
              <a:t>مسننة </a:t>
            </a:r>
            <a:r>
              <a:rPr lang="ar-SA" b="1" dirty="0" smtClean="0"/>
              <a:t>، ترتيبها </a:t>
            </a:r>
            <a:r>
              <a:rPr lang="ar-SA" b="1" dirty="0" err="1" smtClean="0"/>
              <a:t>شعاعي .</a:t>
            </a:r>
            <a:endParaRPr lang="ar-SA" b="1" dirty="0" smtClean="0"/>
          </a:p>
          <a:p>
            <a:pPr>
              <a:lnSpc>
                <a:spcPct val="150000"/>
              </a:lnSpc>
              <a:defRPr/>
            </a:pPr>
            <a:r>
              <a:rPr lang="ar-SA" b="1" dirty="0" smtClean="0"/>
              <a:t> فروعها تكون خصبة وتأخذ شكل الأصابع.</a:t>
            </a:r>
          </a:p>
          <a:p>
            <a:pPr algn="l">
              <a:buNone/>
              <a:defRPr/>
            </a:pPr>
            <a:endParaRPr lang="ar-SA" dirty="0" smtClean="0"/>
          </a:p>
          <a:p>
            <a:pPr algn="l">
              <a:buNone/>
              <a:defRPr/>
            </a:pPr>
            <a:endParaRPr lang="ar-SA" dirty="0" smtClean="0"/>
          </a:p>
          <a:p>
            <a:pPr algn="l">
              <a:buNone/>
              <a:defRPr/>
            </a:pPr>
            <a:endParaRPr lang="ar-SA" dirty="0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790647" y="332656"/>
            <a:ext cx="386958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sz="5400" b="1" i="1" u="sng" dirty="0" err="1">
                <a:solidFill>
                  <a:schemeClr val="bg2">
                    <a:lumMod val="50000"/>
                  </a:schemeClr>
                </a:solidFill>
                <a:latin typeface="+mj-lt"/>
                <a:ea typeface="+mj-lt"/>
                <a:cs typeface="+mj-lt"/>
              </a:rPr>
              <a:t>Sargassum</a:t>
            </a:r>
            <a:endParaRPr lang="en-US" sz="5400" b="1" i="1" u="sng" dirty="0">
              <a:solidFill>
                <a:schemeClr val="bg2">
                  <a:lumMod val="50000"/>
                </a:schemeClr>
              </a:solidFill>
              <a:latin typeface="+mj-lt"/>
              <a:ea typeface="+mj-lt"/>
              <a:cs typeface="+mj-lt"/>
            </a:endParaRPr>
          </a:p>
        </p:txBody>
      </p:sp>
      <p:pic>
        <p:nvPicPr>
          <p:cNvPr id="48130" name="Picture 2" descr="File:Sargassum natans Meyer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1340768"/>
            <a:ext cx="3423270" cy="494008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200000"/>
              </a:lnSpc>
              <a:buNone/>
            </a:pPr>
            <a:r>
              <a:rPr lang="en-US" sz="4000" b="1" dirty="0" err="1" smtClean="0">
                <a:solidFill>
                  <a:srgbClr val="FF0000"/>
                </a:solidFill>
              </a:rPr>
              <a:t>Rhodophyta</a:t>
            </a:r>
            <a:endParaRPr lang="ar-SA" sz="40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200000"/>
              </a:lnSpc>
              <a:buNone/>
            </a:pPr>
            <a:r>
              <a:rPr lang="ar-SA" sz="4000" b="1" dirty="0" smtClean="0">
                <a:solidFill>
                  <a:srgbClr val="FF0000"/>
                </a:solidFill>
              </a:rPr>
              <a:t>الطحالب الحمراء 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  <a:defRPr/>
            </a:pPr>
            <a:r>
              <a:rPr lang="en-US" dirty="0" smtClean="0"/>
              <a:t>D/ </a:t>
            </a:r>
            <a:r>
              <a:rPr lang="en-US" dirty="0" err="1" smtClean="0"/>
              <a:t>Rhodophyta</a:t>
            </a:r>
            <a:r>
              <a:rPr lang="en-US" dirty="0" smtClean="0"/>
              <a:t>      </a:t>
            </a:r>
            <a:br>
              <a:rPr lang="en-US" dirty="0" smtClean="0"/>
            </a:br>
            <a:r>
              <a:rPr lang="en-US" dirty="0" err="1" smtClean="0"/>
              <a:t>Cl</a:t>
            </a:r>
            <a:r>
              <a:rPr lang="en-US" dirty="0" smtClean="0"/>
              <a:t>/ </a:t>
            </a:r>
            <a:r>
              <a:rPr lang="en-US" dirty="0" err="1" smtClean="0"/>
              <a:t>Rhodophyceae</a:t>
            </a:r>
            <a:endParaRPr lang="en-US" dirty="0" smtClean="0"/>
          </a:p>
          <a:p>
            <a:pPr algn="l">
              <a:buNone/>
              <a:defRPr/>
            </a:pPr>
            <a:r>
              <a:rPr lang="en-US" dirty="0" smtClean="0"/>
              <a:t>Or/ </a:t>
            </a:r>
            <a:r>
              <a:rPr lang="en-US" dirty="0" err="1" smtClean="0"/>
              <a:t>Lemaneales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F/ </a:t>
            </a:r>
            <a:r>
              <a:rPr lang="en-US" dirty="0" err="1" smtClean="0"/>
              <a:t>Batrachospermaceae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097405" y="332656"/>
            <a:ext cx="600517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i="1" u="sng" dirty="0" err="1">
                <a:solidFill>
                  <a:srgbClr val="CC0000"/>
                </a:solidFill>
              </a:rPr>
              <a:t>Batrachospermum</a:t>
            </a:r>
            <a:endParaRPr lang="en-US" sz="4400" b="1" i="1" u="sng" dirty="0">
              <a:solidFill>
                <a:srgbClr val="CC0000"/>
              </a:solidFill>
            </a:endParaRPr>
          </a:p>
        </p:txBody>
      </p:sp>
      <p:pic>
        <p:nvPicPr>
          <p:cNvPr id="5" name="Picture 3" descr="Batrachospermum_turfosum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3471253"/>
            <a:ext cx="2449066" cy="2955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sp_0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263" y="1196975"/>
            <a:ext cx="36703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0" name="Picture 2" descr="https://encrypted-tbn3.gstatic.com/images?q=tbn:ANd9GcQS5elwPVTKgeha_e796whRZCS37DDaewSKf24ap27eqAP1kWlQ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4822" y="3933056"/>
            <a:ext cx="3332185" cy="2495922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556792"/>
            <a:ext cx="4834880" cy="4669979"/>
          </a:xfrm>
        </p:spPr>
        <p:txBody>
          <a:bodyPr/>
          <a:lstStyle/>
          <a:p>
            <a:pPr>
              <a:buClr>
                <a:srgbClr val="008000"/>
              </a:buClr>
            </a:pPr>
            <a:r>
              <a:rPr lang="ar-IQ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طحلب لونه اما ازرق مخضر او بنفسجي وله ملمس ناعم </a:t>
            </a:r>
            <a:r>
              <a:rPr lang="ar-IQ" sz="2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وجيلاتيني</a:t>
            </a:r>
            <a:endParaRPr lang="en-US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>
              <a:buClr>
                <a:srgbClr val="008000"/>
              </a:buClr>
            </a:pPr>
            <a:r>
              <a:rPr lang="ar-IQ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ويكون المحور مؤلف من الخلايا الاسطوانية.</a:t>
            </a:r>
            <a:endParaRPr lang="en-US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>
              <a:buClr>
                <a:srgbClr val="008000"/>
              </a:buClr>
            </a:pPr>
            <a:endParaRPr lang="en-US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>
              <a:buClr>
                <a:srgbClr val="008000"/>
              </a:buClr>
            </a:pPr>
            <a:endParaRPr lang="en-US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>
              <a:buClr>
                <a:srgbClr val="008000"/>
              </a:buClr>
            </a:pPr>
            <a:r>
              <a:rPr lang="ar-IQ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تحتوي هذه الطحالب على </a:t>
            </a:r>
            <a:r>
              <a:rPr lang="ar-IQ" sz="2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صبغات</a:t>
            </a:r>
            <a:r>
              <a:rPr lang="ar-IQ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ar-IQ" sz="2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الفايكوبيلين</a:t>
            </a:r>
            <a:r>
              <a:rPr lang="ar-IQ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، </a:t>
            </a:r>
            <a:r>
              <a:rPr lang="ar-IQ" sz="2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والفايكوارثرين</a:t>
            </a:r>
            <a:r>
              <a:rPr lang="ar-IQ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ar-IQ" sz="2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والفايكوسيانين</a:t>
            </a:r>
            <a:r>
              <a:rPr lang="ar-IQ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ar-IQ" sz="2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بالاضافة</a:t>
            </a:r>
            <a:r>
              <a:rPr lang="ar-IQ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الى </a:t>
            </a:r>
            <a:r>
              <a:rPr lang="ar-IQ" sz="2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صبغات</a:t>
            </a:r>
            <a:r>
              <a:rPr lang="ar-IQ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ar-IQ" sz="2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الكلوروفيل (</a:t>
            </a: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A, B, C</a:t>
            </a:r>
            <a:r>
              <a:rPr lang="ar-IQ" sz="2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).</a:t>
            </a:r>
            <a:endParaRPr lang="en-US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ar-S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097405" y="548680"/>
            <a:ext cx="600517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 i="1" u="sng" dirty="0" err="1">
                <a:solidFill>
                  <a:srgbClr val="CC0000"/>
                </a:solidFill>
              </a:rPr>
              <a:t>Batrachospermum</a:t>
            </a:r>
            <a:endParaRPr lang="en-US" sz="4400" b="1" i="1" u="sng" dirty="0">
              <a:solidFill>
                <a:srgbClr val="CC0000"/>
              </a:solidFill>
            </a:endParaRPr>
          </a:p>
        </p:txBody>
      </p:sp>
      <p:pic>
        <p:nvPicPr>
          <p:cNvPr id="56322" name="Picture 2" descr="http://www.algaebase.org/_mediafiles/algaebase/5F9471CB0301822605XLP1D0DCA2/dwrckAnLE5Pm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r="8126"/>
          <a:stretch>
            <a:fillRect/>
          </a:stretch>
        </p:blipFill>
        <p:spPr bwMode="auto">
          <a:xfrm>
            <a:off x="4818373" y="1340768"/>
            <a:ext cx="3930092" cy="2880320"/>
          </a:xfrm>
          <a:prstGeom prst="rect">
            <a:avLst/>
          </a:prstGeom>
          <a:noFill/>
        </p:spPr>
      </p:pic>
      <p:pic>
        <p:nvPicPr>
          <p:cNvPr id="56324" name="Picture 4" descr="Photomicrography: brightfield of Batrachospermum 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4293096"/>
            <a:ext cx="3456384" cy="2268252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Diatoms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>
              <a:lnSpc>
                <a:spcPct val="150000"/>
              </a:lnSpc>
              <a:buNone/>
            </a:pPr>
            <a:r>
              <a:rPr lang="en-US" dirty="0" smtClean="0"/>
              <a:t>D:</a:t>
            </a:r>
            <a:r>
              <a:rPr lang="en-US" b="1" dirty="0" smtClean="0"/>
              <a:t>Bacillariophyta</a:t>
            </a:r>
            <a:endParaRPr lang="en-US" dirty="0" smtClean="0"/>
          </a:p>
          <a:p>
            <a:pPr algn="ctr" rtl="0">
              <a:lnSpc>
                <a:spcPct val="150000"/>
              </a:lnSpc>
              <a:buNone/>
            </a:pPr>
            <a:r>
              <a:rPr lang="en-US" dirty="0" err="1" smtClean="0"/>
              <a:t>Cl:</a:t>
            </a:r>
            <a:r>
              <a:rPr lang="en-US" b="1" dirty="0" err="1" smtClean="0"/>
              <a:t>Bacillariophyceae</a:t>
            </a:r>
            <a:endParaRPr lang="en-US" b="1" dirty="0" smtClean="0"/>
          </a:p>
        </p:txBody>
      </p:sp>
      <p:pic>
        <p:nvPicPr>
          <p:cNvPr id="27650" name="Picture 2" descr="https://encrypted-tbn0.gstatic.com/images?q=tbn:ANd9GcS7fvJGiTs92YgS3HxlGw0DrmCmkPBXYp5xkLWke3GhS8yqkHSdB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924944"/>
            <a:ext cx="3583285" cy="3567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229600" cy="374441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Good luck…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ar-SA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أ.شروق </a:t>
            </a:r>
            <a:r>
              <a:rPr lang="ar-SA" dirty="0" err="1" smtClean="0">
                <a:solidFill>
                  <a:schemeClr val="accent1">
                    <a:lumMod val="75000"/>
                  </a:schemeClr>
                </a:solidFill>
              </a:rPr>
              <a:t>الشهراني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ar-SA" sz="36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قسم الطحالب الصفراء أو الذهبية</a:t>
            </a:r>
            <a:br>
              <a:rPr lang="ar-SA" sz="3600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en-US" sz="3600" dirty="0">
                <a:solidFill>
                  <a:schemeClr val="tx2">
                    <a:lumMod val="90000"/>
                    <a:lumOff val="10000"/>
                  </a:schemeClr>
                </a:solidFill>
                <a:latin typeface="Arial" pitchFamily="34" charset="0"/>
                <a:cs typeface="Arial" pitchFamily="34" charset="0"/>
              </a:rPr>
              <a:t>Diatoms (Golden Algae)</a:t>
            </a:r>
            <a:endParaRPr lang="ar-SA" sz="36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071389"/>
            <a:ext cx="8229600" cy="4525963"/>
          </a:xfrm>
        </p:spPr>
        <p:txBody>
          <a:bodyPr>
            <a:normAutofit/>
          </a:bodyPr>
          <a:lstStyle/>
          <a:p>
            <a:r>
              <a:rPr lang="ar-SA" sz="2400" b="1" dirty="0" smtClean="0"/>
              <a:t>يعيش معظمها في المياه العذبة وبعضها في المياه المالحة </a:t>
            </a:r>
          </a:p>
          <a:p>
            <a:r>
              <a:rPr lang="ar-SA" sz="2400" b="1" dirty="0" smtClean="0"/>
              <a:t>وتسمى أيضا بالطحالب </a:t>
            </a:r>
            <a:r>
              <a:rPr lang="ar-SA" sz="2400" b="1" dirty="0" err="1" smtClean="0"/>
              <a:t>العصوية .</a:t>
            </a:r>
            <a:endParaRPr lang="ar-SA" sz="2400" b="1" dirty="0" smtClean="0"/>
          </a:p>
          <a:p>
            <a:r>
              <a:rPr lang="ar-SA" sz="2400" b="1" dirty="0" smtClean="0"/>
              <a:t>تحتوي صبغة الكلوروفيل </a:t>
            </a:r>
            <a:r>
              <a:rPr lang="en-US" sz="2400" b="1" dirty="0" smtClean="0"/>
              <a:t>a </a:t>
            </a:r>
            <a:r>
              <a:rPr lang="ar-SA" sz="2400" b="1" dirty="0" smtClean="0"/>
              <a:t>و</a:t>
            </a:r>
            <a:r>
              <a:rPr lang="en-US" sz="2400" b="1" dirty="0" smtClean="0"/>
              <a:t>c </a:t>
            </a:r>
            <a:r>
              <a:rPr lang="ar-SA" sz="2400" b="1" dirty="0" smtClean="0"/>
              <a:t>البنية وصبغتي </a:t>
            </a:r>
            <a:r>
              <a:rPr lang="ar-SA" sz="2400" b="1" dirty="0" err="1" smtClean="0"/>
              <a:t>كاروتين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وفيوكوزانثين</a:t>
            </a:r>
            <a:r>
              <a:rPr lang="ar-SA" sz="2400" b="1" dirty="0" smtClean="0"/>
              <a:t> وتسود على الصبغة الخضراء فيظهر اللون البني </a:t>
            </a:r>
            <a:r>
              <a:rPr lang="ar-SA" sz="2400" b="1" dirty="0" err="1" smtClean="0"/>
              <a:t>المذهب .</a:t>
            </a:r>
            <a:endParaRPr lang="ar-SA" sz="2400" b="1" dirty="0" smtClean="0"/>
          </a:p>
          <a:p>
            <a:r>
              <a:rPr lang="ar-SA" sz="2400" b="1" dirty="0" smtClean="0"/>
              <a:t>تحاط بجدار خلوي من </a:t>
            </a:r>
            <a:r>
              <a:rPr lang="ar-SA" sz="2400" b="1" dirty="0" err="1" smtClean="0"/>
              <a:t>السليولوز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والسيليكا</a:t>
            </a:r>
            <a:r>
              <a:rPr lang="ar-SA" sz="2400" b="1" dirty="0" smtClean="0"/>
              <a:t> وكربونات الكالسيوم.</a:t>
            </a:r>
          </a:p>
          <a:p>
            <a:r>
              <a:rPr lang="ar-SA" sz="2400" b="1" dirty="0" smtClean="0"/>
              <a:t>معظم افرادها وحيد الخلية وبعضها على شكل </a:t>
            </a:r>
            <a:r>
              <a:rPr lang="ar-SA" sz="2400" b="1" dirty="0" err="1" smtClean="0"/>
              <a:t>مستعمرات .</a:t>
            </a:r>
            <a:endParaRPr lang="ar-SA" sz="2400" b="1" dirty="0" smtClean="0"/>
          </a:p>
          <a:p>
            <a:r>
              <a:rPr lang="ar-SA" sz="2400" b="1" dirty="0" smtClean="0">
                <a:cs typeface="+mn-cs"/>
              </a:rPr>
              <a:t>تقسم حسب تناظرها إلى نوعين، الأول هو </a:t>
            </a:r>
            <a:r>
              <a:rPr lang="ar-SA" sz="2400" b="1" dirty="0" err="1" smtClean="0">
                <a:solidFill>
                  <a:schemeClr val="accent4">
                    <a:lumMod val="75000"/>
                  </a:schemeClr>
                </a:solidFill>
                <a:cs typeface="+mn-cs"/>
              </a:rPr>
              <a:t>الدياتومات</a:t>
            </a:r>
            <a:r>
              <a:rPr lang="ar-SA" sz="2400" b="1" dirty="0" smtClean="0">
                <a:solidFill>
                  <a:schemeClr val="accent4">
                    <a:lumMod val="75000"/>
                  </a:schemeClr>
                </a:solidFill>
                <a:cs typeface="+mn-cs"/>
              </a:rPr>
              <a:t> </a:t>
            </a:r>
            <a:r>
              <a:rPr lang="ar-SA" sz="2400" b="1" dirty="0" err="1" smtClean="0">
                <a:solidFill>
                  <a:schemeClr val="accent4">
                    <a:lumMod val="75000"/>
                  </a:schemeClr>
                </a:solidFill>
                <a:cs typeface="+mn-cs"/>
              </a:rPr>
              <a:t>الريشية</a:t>
            </a:r>
            <a:r>
              <a:rPr lang="ar-SA" sz="2400" b="1" dirty="0" smtClean="0">
                <a:solidFill>
                  <a:schemeClr val="accent4">
                    <a:lumMod val="75000"/>
                  </a:schemeClr>
                </a:solidFill>
                <a:cs typeface="+mn-cs"/>
              </a:rPr>
              <a:t> </a:t>
            </a:r>
            <a:r>
              <a:rPr lang="ar-SA" sz="2400" b="1" dirty="0" smtClean="0">
                <a:cs typeface="+mn-cs"/>
              </a:rPr>
              <a:t>وتتميز بالتناظر الجانبى المنتظم </a:t>
            </a:r>
            <a:r>
              <a:rPr lang="en-US" sz="2400" b="1" dirty="0" smtClean="0">
                <a:cs typeface="+mn-cs"/>
              </a:rPr>
              <a:t>Bilateral Symmetry </a:t>
            </a:r>
            <a:endParaRPr lang="ar-SA" sz="2400" b="1" dirty="0" smtClean="0">
              <a:cs typeface="+mn-cs"/>
            </a:endParaRPr>
          </a:p>
          <a:p>
            <a:pPr>
              <a:buNone/>
            </a:pPr>
            <a:r>
              <a:rPr lang="ar-SA" sz="2400" b="1" dirty="0" smtClean="0">
                <a:cs typeface="+mn-cs"/>
              </a:rPr>
              <a:t>   والثانى هو</a:t>
            </a:r>
            <a:r>
              <a:rPr lang="ar-SA" sz="2400" b="1" dirty="0" smtClean="0">
                <a:solidFill>
                  <a:schemeClr val="accent4">
                    <a:lumMod val="75000"/>
                  </a:schemeClr>
                </a:solidFill>
                <a:cs typeface="+mn-cs"/>
              </a:rPr>
              <a:t> </a:t>
            </a:r>
            <a:r>
              <a:rPr lang="ar-SA" sz="2400" b="1" dirty="0" err="1" smtClean="0">
                <a:solidFill>
                  <a:schemeClr val="accent4">
                    <a:lumMod val="75000"/>
                  </a:schemeClr>
                </a:solidFill>
                <a:cs typeface="+mn-cs"/>
              </a:rPr>
              <a:t>الدياتومات</a:t>
            </a:r>
            <a:r>
              <a:rPr lang="ar-SA" sz="2400" b="1" dirty="0" smtClean="0">
                <a:solidFill>
                  <a:schemeClr val="accent4">
                    <a:lumMod val="75000"/>
                  </a:schemeClr>
                </a:solidFill>
                <a:cs typeface="+mn-cs"/>
              </a:rPr>
              <a:t> المركزية </a:t>
            </a:r>
            <a:r>
              <a:rPr lang="ar-SA" sz="2400" b="1" dirty="0" smtClean="0">
                <a:cs typeface="+mn-cs"/>
              </a:rPr>
              <a:t>وتتميز بتناظرها الشعاعى </a:t>
            </a:r>
            <a:r>
              <a:rPr lang="en-US" sz="2400" b="1" dirty="0" smtClean="0">
                <a:cs typeface="+mn-cs"/>
              </a:rPr>
              <a:t>Radial symmetry </a:t>
            </a:r>
            <a:r>
              <a:rPr lang="ar-SA" sz="2400" b="1" dirty="0" err="1" smtClean="0">
                <a:cs typeface="+mn-cs"/>
              </a:rPr>
              <a:t>.</a:t>
            </a:r>
            <a:endParaRPr lang="ar-SA" sz="2400" b="1" dirty="0" smtClean="0">
              <a:cs typeface="+mn-cs"/>
            </a:endParaRPr>
          </a:p>
          <a:p>
            <a:endParaRPr lang="ar-SA" sz="2400" dirty="0" smtClean="0">
              <a:cs typeface="+mn-cs"/>
            </a:endParaRPr>
          </a:p>
          <a:p>
            <a:endParaRPr lang="ar-SA" sz="2400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48816"/>
            <a:ext cx="8229600" cy="603920"/>
          </a:xfrm>
        </p:spPr>
        <p:txBody>
          <a:bodyPr>
            <a:normAutofit fontScale="90000"/>
          </a:bodyPr>
          <a:lstStyle/>
          <a:p>
            <a:r>
              <a:rPr lang="ar-SA" dirty="0" err="1"/>
              <a:t>الدياتومات</a:t>
            </a:r>
            <a:r>
              <a:rPr lang="ar-SA" dirty="0"/>
              <a:t> </a:t>
            </a:r>
            <a:r>
              <a:rPr lang="en-US" dirty="0"/>
              <a:t>Diatoms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1080120"/>
          </a:xfrm>
        </p:spPr>
        <p:txBody>
          <a:bodyPr>
            <a:normAutofit/>
          </a:bodyPr>
          <a:lstStyle/>
          <a:p>
            <a:r>
              <a:rPr lang="ar-SA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ذات صدفة تتكون من مصراعين متداخلين كالعلبة والغطاء، الأكبر يعرف بالغمد المتراكب فوقياً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Epitheca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ar-SA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والأصغر يعرف بالغمد المتراكب تحتياً </a:t>
            </a:r>
            <a:r>
              <a:rPr lang="en-US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Hypotheca</a:t>
            </a:r>
            <a:r>
              <a:rPr lang="en-US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ar-SA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وجوانب المصراعين يلتصقان </a:t>
            </a:r>
            <a:r>
              <a:rPr lang="ar-SA" sz="18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ببعضهما</a:t>
            </a:r>
            <a:r>
              <a:rPr lang="ar-SA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ويكونا ما يعرف بالحزام </a:t>
            </a:r>
            <a:r>
              <a:rPr lang="en-US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Girdle</a:t>
            </a:r>
          </a:p>
          <a:p>
            <a:endParaRPr lang="ar-SA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ar-SA" dirty="0"/>
          </a:p>
        </p:txBody>
      </p:sp>
      <p:pic>
        <p:nvPicPr>
          <p:cNvPr id="18434" name="Picture 2" descr="http://elearn.shams.edu.eg/edu/elec-c/biodiversity/ch2-9.gif"/>
          <p:cNvPicPr>
            <a:picLocks noChangeAspect="1" noChangeArrowheads="1"/>
          </p:cNvPicPr>
          <p:nvPr/>
        </p:nvPicPr>
        <p:blipFill>
          <a:blip r:embed="rId3" cstate="print"/>
          <a:srcRect b="42104"/>
          <a:stretch>
            <a:fillRect/>
          </a:stretch>
        </p:blipFill>
        <p:spPr bwMode="auto">
          <a:xfrm>
            <a:off x="179512" y="2060848"/>
            <a:ext cx="5976664" cy="4648618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6084168" y="2348880"/>
            <a:ext cx="262778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ar-SA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ar-SA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يوجد فى وسطه بروز طولى يعرف </a:t>
            </a:r>
            <a:r>
              <a:rPr lang="ar-SA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ب</a:t>
            </a:r>
            <a:r>
              <a:rPr lang="en-US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Raphe</a:t>
            </a: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ar-SA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يسهم </a:t>
            </a:r>
            <a:r>
              <a:rPr lang="ar-SA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في الحركة الانسيابية </a:t>
            </a:r>
            <a:r>
              <a:rPr lang="ar-SA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للسيتوبلازم،</a:t>
            </a:r>
            <a:endParaRPr lang="ar-SA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ar-SA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كما توجد عقدتان قطبيتان </a:t>
            </a:r>
          </a:p>
          <a:p>
            <a:pPr>
              <a:buNone/>
            </a:pP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Two Polar nodules </a:t>
            </a:r>
            <a:endParaRPr lang="ar-SA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ar-SA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وعقدة مركزية</a:t>
            </a:r>
          </a:p>
          <a:p>
            <a:pPr>
              <a:buNone/>
            </a:pPr>
            <a:r>
              <a:rPr lang="ar-SA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Central nodule</a:t>
            </a:r>
            <a:endParaRPr lang="ar-SA" sz="20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1475656" y="3140968"/>
            <a:ext cx="864096" cy="5040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شكل بيضاوي 6"/>
          <p:cNvSpPr/>
          <p:nvPr/>
        </p:nvSpPr>
        <p:spPr>
          <a:xfrm>
            <a:off x="1331640" y="2636912"/>
            <a:ext cx="864096" cy="5040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3275856" y="3933056"/>
            <a:ext cx="1008112" cy="5040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1187624" y="6093296"/>
            <a:ext cx="1224136" cy="36004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1475656" y="4149080"/>
            <a:ext cx="792088" cy="43204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6386" name="Picture 2" descr="http://www.2zoo.org/uploads/135068874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548680"/>
            <a:ext cx="2249191" cy="3456384"/>
          </a:xfrm>
          <a:prstGeom prst="rect">
            <a:avLst/>
          </a:prstGeom>
          <a:noFill/>
        </p:spPr>
      </p:pic>
      <p:pic>
        <p:nvPicPr>
          <p:cNvPr id="16388" name="Picture 4" descr="تقسيم الطحالب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1124744"/>
            <a:ext cx="3495675" cy="3381375"/>
          </a:xfrm>
          <a:prstGeom prst="rect">
            <a:avLst/>
          </a:prstGeom>
          <a:noFill/>
        </p:spPr>
      </p:pic>
      <p:pic>
        <p:nvPicPr>
          <p:cNvPr id="16390" name="Picture 6" descr="https://encrypted-tbn2.gstatic.com/images?q=tbn:ANd9GcQxnLuLpG7QHValj9hVohLn2tiSMXtWpiUffl2NDkMzneYApe93n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4005064"/>
            <a:ext cx="2828156" cy="2399296"/>
          </a:xfrm>
          <a:prstGeom prst="rect">
            <a:avLst/>
          </a:prstGeom>
          <a:noFill/>
        </p:spPr>
      </p:pic>
      <p:sp>
        <p:nvSpPr>
          <p:cNvPr id="7" name="عنوان 1"/>
          <p:cNvSpPr txBox="1">
            <a:spLocks/>
          </p:cNvSpPr>
          <p:nvPr/>
        </p:nvSpPr>
        <p:spPr>
          <a:xfrm>
            <a:off x="457200" y="448816"/>
            <a:ext cx="8229600" cy="603920"/>
          </a:xfrm>
          <a:prstGeom prst="rect">
            <a:avLst/>
          </a:prstGeom>
        </p:spPr>
        <p:txBody>
          <a:bodyPr anchor="b" anchorCtr="0">
            <a:normAutofit fontScale="75000" lnSpcReduction="20000"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pPr marL="0" marR="0" lvl="0" indent="0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3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/>
                <a:uLnTx/>
                <a:uFillTx/>
                <a:latin typeface="+mj-lt"/>
                <a:ea typeface="+mj-lt"/>
                <a:cs typeface="+mj-lt"/>
              </a:rPr>
              <a:t>الدياتومات</a:t>
            </a:r>
            <a:r>
              <a:rPr kumimoji="0" lang="ar-SA" sz="5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/>
                <a:uLnTx/>
                <a:uFillTx/>
                <a:latin typeface="+mj-lt"/>
                <a:ea typeface="+mj-lt"/>
                <a:cs typeface="+mj-lt"/>
              </a:rPr>
              <a:t> </a:t>
            </a:r>
            <a:r>
              <a:rPr kumimoji="0" lang="en-US" sz="5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/>
                <a:uLnTx/>
                <a:uFillTx/>
                <a:latin typeface="+mj-lt"/>
                <a:ea typeface="+mj-lt"/>
                <a:cs typeface="+mj-lt"/>
              </a:rPr>
              <a:t>Diatoms</a:t>
            </a:r>
            <a:endParaRPr kumimoji="0" lang="ar-SA" sz="53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/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16392" name="Picture 8" descr="http://assets.inhabitat.com/wp-content/blogs.dir/1/files/2012/09/diatoms-biofuel-production-2-537x41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9992" y="4077072"/>
            <a:ext cx="3024336" cy="234287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>
            <a:duotone>
              <a:schemeClr val="bg2">
                <a:tint val="95000"/>
                <a:satMod val="190000"/>
              </a:schemeClr>
              <a:schemeClr val="bg2">
                <a:shade val="78000"/>
                <a:satMod val="180000"/>
              </a:schemeClr>
            </a:duotone>
            <a:lum bright="-48000" contrast="1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err="1" smtClean="0">
                <a:solidFill>
                  <a:schemeClr val="bg2">
                    <a:lumMod val="50000"/>
                  </a:schemeClr>
                </a:solidFill>
              </a:rPr>
              <a:t>Phaeophyta</a:t>
            </a:r>
            <a:endParaRPr lang="ar-SA" sz="40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buNone/>
            </a:pPr>
            <a:endParaRPr lang="ar-SA" sz="40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ar-SA" sz="4000" b="1" dirty="0" smtClean="0">
                <a:solidFill>
                  <a:schemeClr val="bg2">
                    <a:lumMod val="50000"/>
                  </a:schemeClr>
                </a:solidFill>
              </a:rPr>
              <a:t>الطحالب البنية </a:t>
            </a:r>
            <a:endParaRPr lang="ar-SA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>
            <a:duotone>
              <a:schemeClr val="bg2">
                <a:tint val="95000"/>
                <a:satMod val="190000"/>
              </a:schemeClr>
              <a:schemeClr val="bg2">
                <a:shade val="78000"/>
                <a:satMod val="180000"/>
              </a:schemeClr>
            </a:duotone>
            <a:lum bright="-48000" contrast="1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D/ </a:t>
            </a:r>
            <a:r>
              <a:rPr lang="en-US" dirty="0" err="1" smtClean="0"/>
              <a:t>Phaeophyta</a:t>
            </a:r>
            <a:r>
              <a:rPr lang="en-US" dirty="0" smtClean="0"/>
              <a:t>      </a:t>
            </a:r>
            <a:br>
              <a:rPr lang="en-US" dirty="0" smtClean="0"/>
            </a:br>
            <a:r>
              <a:rPr lang="en-US" dirty="0" err="1" smtClean="0"/>
              <a:t>Cl</a:t>
            </a:r>
            <a:r>
              <a:rPr lang="en-US" dirty="0" smtClean="0"/>
              <a:t>/ </a:t>
            </a:r>
            <a:r>
              <a:rPr lang="en-US" dirty="0" err="1" smtClean="0"/>
              <a:t>Phaeophyceae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Or/ </a:t>
            </a:r>
            <a:r>
              <a:rPr lang="en-US" b="1" dirty="0" err="1" smtClean="0"/>
              <a:t>Ectocarpales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F/  </a:t>
            </a:r>
            <a:r>
              <a:rPr lang="en-US" dirty="0" err="1" smtClean="0"/>
              <a:t>Ectocarpaceae</a:t>
            </a:r>
            <a:endParaRPr lang="ar-SA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827584" y="476672"/>
            <a:ext cx="380232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b="1" i="1" u="sng" dirty="0" err="1">
                <a:solidFill>
                  <a:schemeClr val="bg2">
                    <a:lumMod val="50000"/>
                  </a:schemeClr>
                </a:solidFill>
                <a:latin typeface="+mj-lt"/>
                <a:ea typeface="+mj-lt"/>
                <a:cs typeface="+mj-lt"/>
              </a:rPr>
              <a:t>Ectocarpus</a:t>
            </a:r>
          </a:p>
        </p:txBody>
      </p:sp>
      <p:pic>
        <p:nvPicPr>
          <p:cNvPr id="14338" name="Picture 2" descr="http://botany.natur.cuni.cz/algo/praktika/05/Ectocarpus.jpg"/>
          <p:cNvPicPr>
            <a:picLocks noChangeAspect="1" noChangeArrowheads="1"/>
          </p:cNvPicPr>
          <p:nvPr/>
        </p:nvPicPr>
        <p:blipFill>
          <a:blip r:embed="rId5" cstate="print"/>
          <a:srcRect t="4525"/>
          <a:stretch>
            <a:fillRect/>
          </a:stretch>
        </p:blipFill>
        <p:spPr bwMode="auto">
          <a:xfrm>
            <a:off x="1187624" y="3501008"/>
            <a:ext cx="4116573" cy="2952328"/>
          </a:xfrm>
          <a:prstGeom prst="rect">
            <a:avLst/>
          </a:prstGeom>
          <a:noFill/>
        </p:spPr>
      </p:pic>
      <p:pic>
        <p:nvPicPr>
          <p:cNvPr id="6" name="Picture 11" descr="d93cawEPFDRx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3501008"/>
            <a:ext cx="3030457" cy="28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http://www.asturnatura.com/Imagenes/especie/ectocarpus-siliculosus-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548680"/>
            <a:ext cx="2857500" cy="2800351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>
            <a:duotone>
              <a:schemeClr val="bg2">
                <a:tint val="95000"/>
                <a:satMod val="190000"/>
              </a:schemeClr>
              <a:schemeClr val="bg2">
                <a:shade val="78000"/>
                <a:satMod val="180000"/>
              </a:schemeClr>
            </a:duotone>
            <a:lum bright="-48000" contrast="1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sz="5400" i="1" u="sng" dirty="0" err="1">
                <a:solidFill>
                  <a:schemeClr val="bg2">
                    <a:lumMod val="50000"/>
                  </a:schemeClr>
                </a:solidFill>
              </a:rPr>
              <a:t>Ectocarpus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/>
          <a:lstStyle/>
          <a:p>
            <a:pPr algn="just"/>
            <a:r>
              <a:rPr lang="ar-SA" dirty="0" smtClean="0"/>
              <a:t>تعيش انواع هذا الطحلب في المياه </a:t>
            </a:r>
            <a:r>
              <a:rPr lang="ar-SA" dirty="0" err="1" smtClean="0"/>
              <a:t>الباردة .</a:t>
            </a:r>
            <a:endParaRPr lang="ar-SA" dirty="0" smtClean="0"/>
          </a:p>
          <a:p>
            <a:pPr algn="just"/>
            <a:r>
              <a:rPr lang="ar-SA" dirty="0" smtClean="0"/>
              <a:t> ويتركب الطحلب من خيوط رفيعة كثيرة </a:t>
            </a:r>
            <a:r>
              <a:rPr lang="ar-SA" dirty="0" err="1" smtClean="0"/>
              <a:t>التفرع </a:t>
            </a:r>
            <a:r>
              <a:rPr lang="ar-SA" dirty="0" smtClean="0"/>
              <a:t>، لونها بني مصفر</a:t>
            </a:r>
          </a:p>
          <a:p>
            <a:pPr algn="just"/>
            <a:r>
              <a:rPr lang="ar-SA" dirty="0" smtClean="0"/>
              <a:t>خيطية الشكل, متفرعة, ذات نمو </a:t>
            </a:r>
            <a:r>
              <a:rPr lang="ar-SA" dirty="0" err="1" smtClean="0"/>
              <a:t>قمي</a:t>
            </a:r>
            <a:r>
              <a:rPr lang="ar-SA" dirty="0" smtClean="0"/>
              <a:t> وبين خلوي.</a:t>
            </a:r>
          </a:p>
          <a:p>
            <a:pPr algn="just"/>
            <a:endParaRPr lang="ar-SA" dirty="0" smtClean="0">
              <a:solidFill>
                <a:srgbClr val="FF0000"/>
              </a:solidFill>
            </a:endParaRPr>
          </a:p>
          <a:p>
            <a:pPr algn="just"/>
            <a:r>
              <a:rPr lang="ar-SA" b="1" dirty="0" smtClean="0">
                <a:solidFill>
                  <a:schemeClr val="bg2">
                    <a:lumMod val="50000"/>
                  </a:schemeClr>
                </a:solidFill>
              </a:rPr>
              <a:t>تتكون من </a:t>
            </a:r>
            <a:r>
              <a:rPr lang="ar-SA" b="1" dirty="0" err="1" smtClean="0">
                <a:solidFill>
                  <a:schemeClr val="bg2">
                    <a:lumMod val="50000"/>
                  </a:schemeClr>
                </a:solidFill>
              </a:rPr>
              <a:t>جزئين</a:t>
            </a:r>
            <a:r>
              <a:rPr lang="ar-SA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ar-SA" b="1" dirty="0" err="1" smtClean="0">
                <a:solidFill>
                  <a:schemeClr val="bg2">
                    <a:lumMod val="50000"/>
                  </a:schemeClr>
                </a:solidFill>
              </a:rPr>
              <a:t>:</a:t>
            </a:r>
            <a:endParaRPr lang="ar-SA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just">
              <a:buFontTx/>
              <a:buChar char="-"/>
            </a:pPr>
            <a:r>
              <a:rPr lang="ar-SA" dirty="0" smtClean="0"/>
              <a:t> </a:t>
            </a:r>
            <a:r>
              <a:rPr lang="ar-SA" b="1" u="sng" dirty="0" smtClean="0"/>
              <a:t>جزء منبسط </a:t>
            </a:r>
            <a:r>
              <a:rPr lang="ar-SA" dirty="0" smtClean="0"/>
              <a:t>وهي تفرعات شبه جذرية</a:t>
            </a:r>
          </a:p>
          <a:p>
            <a:pPr algn="just">
              <a:buNone/>
            </a:pPr>
            <a:r>
              <a:rPr lang="ar-SA" dirty="0" smtClean="0"/>
              <a:t>     تساعد على تثبيت الطحلب.</a:t>
            </a:r>
          </a:p>
          <a:p>
            <a:pPr algn="just">
              <a:buFontTx/>
              <a:buChar char="-"/>
            </a:pPr>
            <a:r>
              <a:rPr lang="ar-SA" dirty="0" smtClean="0"/>
              <a:t> </a:t>
            </a:r>
            <a:r>
              <a:rPr lang="ar-SA" b="1" u="sng" dirty="0" smtClean="0"/>
              <a:t>جزء قائم </a:t>
            </a:r>
            <a:r>
              <a:rPr lang="ar-SA" dirty="0" smtClean="0"/>
              <a:t>ويتكون من عدد من الخيوط</a:t>
            </a:r>
          </a:p>
          <a:p>
            <a:pPr algn="just">
              <a:buNone/>
            </a:pPr>
            <a:r>
              <a:rPr lang="ar-SA" dirty="0" smtClean="0"/>
              <a:t> الطحلبية متفرعة.</a:t>
            </a:r>
          </a:p>
          <a:p>
            <a:endParaRPr lang="ar-SA" dirty="0"/>
          </a:p>
        </p:txBody>
      </p:sp>
      <p:pic>
        <p:nvPicPr>
          <p:cNvPr id="4" name="Picture 11" descr="d93cawEPFDRx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068960"/>
            <a:ext cx="3230837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>
            <a:duotone>
              <a:schemeClr val="bg2">
                <a:tint val="95000"/>
                <a:satMod val="190000"/>
              </a:schemeClr>
              <a:schemeClr val="bg2">
                <a:shade val="78000"/>
                <a:satMod val="180000"/>
              </a:schemeClr>
            </a:duotone>
            <a:lum bright="-48000" contrast="1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129608" y="1196752"/>
            <a:ext cx="4834880" cy="5400600"/>
          </a:xfrm>
        </p:spPr>
        <p:txBody>
          <a:bodyPr>
            <a:normAutofit/>
          </a:bodyPr>
          <a:lstStyle/>
          <a:p>
            <a:pPr algn="just"/>
            <a:r>
              <a:rPr lang="ar-SA" b="1" dirty="0" smtClean="0">
                <a:latin typeface="Arabic Typesetting" pitchFamily="66" charset="-78"/>
                <a:cs typeface="Arabic Typesetting" pitchFamily="66" charset="-78"/>
              </a:rPr>
              <a:t>الخلية صغيرة الحجم دائرية او أسطوانية تحاط من الخارج بجدار </a:t>
            </a:r>
            <a:r>
              <a:rPr lang="ar-SA" b="1" dirty="0" err="1" smtClean="0">
                <a:latin typeface="Arabic Typesetting" pitchFamily="66" charset="-78"/>
                <a:cs typeface="Arabic Typesetting" pitchFamily="66" charset="-78"/>
              </a:rPr>
              <a:t>سميك .</a:t>
            </a:r>
            <a:endParaRPr lang="ar-SA" b="1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just"/>
            <a:r>
              <a:rPr lang="ar-SA" b="1" dirty="0" smtClean="0">
                <a:latin typeface="Arabic Typesetting" pitchFamily="66" charset="-78"/>
                <a:cs typeface="Arabic Typesetting" pitchFamily="66" charset="-78"/>
              </a:rPr>
              <a:t>تحتوي </a:t>
            </a:r>
            <a:r>
              <a:rPr lang="ar-SA" b="1" dirty="0" smtClean="0">
                <a:latin typeface="Arabic Typesetting" pitchFamily="66" charset="-78"/>
                <a:cs typeface="Arabic Typesetting" pitchFamily="66" charset="-78"/>
              </a:rPr>
              <a:t>على </a:t>
            </a:r>
            <a:r>
              <a:rPr lang="ar-SA" b="1" dirty="0" err="1" smtClean="0">
                <a:latin typeface="Arabic Typesetting" pitchFamily="66" charset="-78"/>
                <a:cs typeface="Arabic Typesetting" pitchFamily="66" charset="-78"/>
              </a:rPr>
              <a:t>بلاستيدات</a:t>
            </a:r>
            <a:r>
              <a:rPr lang="ar-SA" b="1" dirty="0" smtClean="0">
                <a:latin typeface="Arabic Typesetting" pitchFamily="66" charset="-78"/>
                <a:cs typeface="Arabic Typesetting" pitchFamily="66" charset="-78"/>
              </a:rPr>
              <a:t> تكون اما قرصية او شريطية غير منتظمة الشكل.</a:t>
            </a:r>
          </a:p>
          <a:p>
            <a:pPr algn="just"/>
            <a:endParaRPr lang="ar-SA" dirty="0" smtClean="0">
              <a:cs typeface="Simplified Arabic" pitchFamily="2" charset="-78"/>
            </a:endParaRPr>
          </a:p>
          <a:p>
            <a:pPr algn="just"/>
            <a:r>
              <a:rPr lang="ar-SA" sz="3000" b="1" dirty="0" smtClean="0">
                <a:solidFill>
                  <a:schemeClr val="accent1">
                    <a:lumMod val="50000"/>
                  </a:schemeClr>
                </a:solidFill>
                <a:cs typeface="Simplified Arabic" pitchFamily="2" charset="-78"/>
              </a:rPr>
              <a:t> تحتوي على </a:t>
            </a:r>
            <a:r>
              <a:rPr lang="ar-SA" sz="3000" b="1" dirty="0" err="1" smtClean="0">
                <a:solidFill>
                  <a:schemeClr val="accent1">
                    <a:lumMod val="50000"/>
                  </a:schemeClr>
                </a:solidFill>
                <a:cs typeface="Simplified Arabic" pitchFamily="2" charset="-78"/>
              </a:rPr>
              <a:t>أصباغ :</a:t>
            </a:r>
            <a:endParaRPr lang="ar-SA" sz="3000" b="1" dirty="0" smtClean="0">
              <a:solidFill>
                <a:schemeClr val="accent1">
                  <a:lumMod val="50000"/>
                </a:schemeClr>
              </a:solidFill>
              <a:cs typeface="Simplified Arabic" pitchFamily="2" charset="-78"/>
            </a:endParaRPr>
          </a:p>
          <a:p>
            <a:pPr algn="just">
              <a:buFontTx/>
              <a:buChar char="-"/>
            </a:pP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cs typeface="Simplified Arabic" pitchFamily="2" charset="-78"/>
              </a:rPr>
              <a:t> الصبغ البني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cs typeface="Simplified Arabic" pitchFamily="2" charset="-78"/>
              </a:rPr>
              <a:t>Fucoxanthin</a:t>
            </a: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cs typeface="Simplified Arabic" pitchFamily="2" charset="-78"/>
              </a:rPr>
              <a:t> </a:t>
            </a:r>
          </a:p>
          <a:p>
            <a:pPr algn="just">
              <a:buFontTx/>
              <a:buChar char="-"/>
            </a:pP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cs typeface="Simplified Arabic" pitchFamily="2" charset="-78"/>
              </a:rPr>
              <a:t>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cs typeface="Simplified Arabic" pitchFamily="2" charset="-78"/>
              </a:rPr>
              <a:t>Chlorophyll a &amp; b</a:t>
            </a: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cs typeface="Simplified Arabic" pitchFamily="2" charset="-78"/>
              </a:rPr>
              <a:t> </a:t>
            </a:r>
          </a:p>
          <a:p>
            <a:pPr algn="just">
              <a:buFontTx/>
              <a:buChar char="-"/>
            </a:pP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cs typeface="Simplified Arabic" pitchFamily="2" charset="-78"/>
              </a:rPr>
              <a:t> </a:t>
            </a:r>
            <a:r>
              <a:rPr lang="ar-SA" b="1" dirty="0" err="1" smtClean="0">
                <a:solidFill>
                  <a:schemeClr val="accent2">
                    <a:lumMod val="50000"/>
                  </a:schemeClr>
                </a:solidFill>
                <a:cs typeface="Simplified Arabic" pitchFamily="2" charset="-78"/>
              </a:rPr>
              <a:t>الكاروتين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cs typeface="Simplified Arabic" pitchFamily="2" charset="-78"/>
              </a:rPr>
              <a:t>Carotene </a:t>
            </a: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cs typeface="Simplified Arabic" pitchFamily="2" charset="-78"/>
              </a:rPr>
              <a:t> </a:t>
            </a:r>
          </a:p>
          <a:p>
            <a:pPr algn="just">
              <a:buFontTx/>
              <a:buChar char="-"/>
            </a:pP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cs typeface="Simplified Arabic" pitchFamily="2" charset="-78"/>
              </a:rPr>
              <a:t> </a:t>
            </a:r>
            <a:r>
              <a:rPr lang="ar-SA" b="1" dirty="0" err="1" smtClean="0">
                <a:solidFill>
                  <a:schemeClr val="accent2">
                    <a:lumMod val="50000"/>
                  </a:schemeClr>
                </a:solidFill>
                <a:cs typeface="Simplified Arabic" pitchFamily="2" charset="-78"/>
              </a:rPr>
              <a:t>الزانثوفيل</a:t>
            </a: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cs typeface="Simplified Arabic" pitchFamily="2" charset="-78"/>
              </a:rPr>
              <a:t>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cs typeface="Simplified Arabic" pitchFamily="2" charset="-78"/>
              </a:rPr>
              <a:t>Xanthophyll</a:t>
            </a:r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  <a:cs typeface="Simplified Arabic" pitchFamily="2" charset="-78"/>
              </a:rPr>
              <a:t> </a:t>
            </a:r>
          </a:p>
          <a:p>
            <a:pPr algn="just">
              <a:buFontTx/>
              <a:buChar char="-"/>
            </a:pPr>
            <a:endParaRPr lang="ar-SA" dirty="0" smtClean="0">
              <a:solidFill>
                <a:srgbClr val="0000CC"/>
              </a:solidFill>
              <a:cs typeface="Simplified Arabic" pitchFamily="2" charset="-78"/>
            </a:endParaRPr>
          </a:p>
          <a:p>
            <a:endParaRPr lang="ar-SA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648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400" b="1" i="1" u="sng" dirty="0" err="1">
                <a:solidFill>
                  <a:schemeClr val="bg2">
                    <a:lumMod val="50000"/>
                  </a:schemeClr>
                </a:solidFill>
              </a:rPr>
              <a:t>Ectocarpus</a:t>
            </a:r>
            <a:endParaRPr lang="en-US" sz="4400" b="1" i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صورة 4" descr="اكتوكاربس تركيب  الخلية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9824" y="1484784"/>
            <a:ext cx="3748119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nival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Carnival">
      <a:majorFont>
        <a:latin typeface="Bodoni MT"/>
        <a:ea typeface=""/>
        <a:cs typeface=""/>
        <a:font script="Cyrl" typeface="Times New Roman"/>
        <a:font script="Grek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Verdana"/>
        <a:ea typeface=""/>
        <a:cs typeface=""/>
        <a:font script="Jpan" typeface="ＭＳ Ｐゴシック"/>
        <a:font script="Hang" typeface="맑은 고딕"/>
        <a:font script="Hans" typeface="华文楷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arnival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75000"/>
                <a:satMod val="170000"/>
              </a:schemeClr>
            </a:gs>
            <a:gs pos="37000">
              <a:schemeClr val="phClr">
                <a:tint val="50000"/>
                <a:satMod val="180000"/>
              </a:schemeClr>
            </a:gs>
            <a:gs pos="50000">
              <a:schemeClr val="phClr">
                <a:tint val="46000"/>
                <a:satMod val="180000"/>
              </a:schemeClr>
            </a:gs>
            <a:gs pos="64000">
              <a:schemeClr val="phClr">
                <a:tint val="50000"/>
                <a:satMod val="180000"/>
              </a:schemeClr>
            </a:gs>
            <a:gs pos="100000">
              <a:schemeClr val="phClr">
                <a:tint val="75000"/>
                <a:satMod val="17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35000"/>
                <a:satMod val="190000"/>
              </a:schemeClr>
            </a:gs>
            <a:gs pos="30000">
              <a:schemeClr val="phClr">
                <a:shade val="64000"/>
                <a:satMod val="165000"/>
              </a:schemeClr>
            </a:gs>
            <a:gs pos="46000">
              <a:schemeClr val="phClr">
                <a:shade val="74000"/>
                <a:satMod val="165000"/>
              </a:schemeClr>
            </a:gs>
            <a:gs pos="56000">
              <a:schemeClr val="phClr">
                <a:shade val="74000"/>
                <a:satMod val="165000"/>
              </a:schemeClr>
            </a:gs>
            <a:gs pos="70000">
              <a:schemeClr val="phClr">
                <a:shade val="64000"/>
                <a:satMod val="165000"/>
              </a:schemeClr>
            </a:gs>
            <a:gs pos="100000">
              <a:schemeClr val="phClr">
                <a:shade val="35000"/>
                <a:satMod val="190000"/>
              </a:schemeClr>
            </a:gs>
          </a:gsLst>
          <a:lin ang="5400000" scaled="0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54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000" dir="54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000" dir="540000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contrasting" dir="tr">
              <a:rot lat="0" lon="0" rev="7000000"/>
            </a:lightRig>
          </a:scene3d>
          <a:sp3d prstMaterial="powder">
            <a:bevelT w="110000" h="50000"/>
          </a:sp3d>
        </a:effectStyle>
      </a:effectStyleLst>
      <a:bg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shade val="68000"/>
                <a:satMod val="150000"/>
              </a:schemeClr>
            </a:gs>
            <a:gs pos="40000">
              <a:schemeClr val="phClr">
                <a:tint val="90000"/>
                <a:satMod val="220000"/>
              </a:schemeClr>
            </a:gs>
            <a:gs pos="50000">
              <a:schemeClr val="phClr">
                <a:tint val="86500"/>
                <a:satMod val="255000"/>
              </a:schemeClr>
            </a:gs>
            <a:gs pos="53000">
              <a:schemeClr val="phClr">
                <a:tint val="86500"/>
                <a:satMod val="255000"/>
              </a:schemeClr>
            </a:gs>
            <a:gs pos="62000">
              <a:schemeClr val="phClr">
                <a:tint val="90000"/>
                <a:satMod val="220000"/>
              </a:schemeClr>
            </a:gs>
            <a:gs pos="100000">
              <a:schemeClr val="phClr">
                <a:shade val="68000"/>
                <a:satMod val="15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190000"/>
              </a:schemeClr>
              <a:schemeClr val="phClr">
                <a:shade val="78000"/>
                <a:satMod val="18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أصل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10.xml><?xml version="1.0" encoding="utf-8"?>
<a:themeOverride xmlns:a="http://schemas.openxmlformats.org/drawingml/2006/main">
  <a:clrScheme name="ألوان متوسطة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11.xml><?xml version="1.0" encoding="utf-8"?>
<a:themeOverride xmlns:a="http://schemas.openxmlformats.org/drawingml/2006/main">
  <a:clrScheme name="ألوان متوسطة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12.xml><?xml version="1.0" encoding="utf-8"?>
<a:themeOverride xmlns:a="http://schemas.openxmlformats.org/drawingml/2006/main">
  <a:clrScheme name="مخصص 6">
    <a:dk1>
      <a:sysClr val="windowText" lastClr="000000"/>
    </a:dk1>
    <a:lt1>
      <a:sysClr val="window" lastClr="FFFFFF"/>
    </a:lt1>
    <a:dk2>
      <a:srgbClr val="323232"/>
    </a:dk2>
    <a:lt2>
      <a:srgbClr val="9F2936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13.xml><?xml version="1.0" encoding="utf-8"?>
<a:themeOverride xmlns:a="http://schemas.openxmlformats.org/drawingml/2006/main">
  <a:clrScheme name="مخصص 6">
    <a:dk1>
      <a:sysClr val="windowText" lastClr="000000"/>
    </a:dk1>
    <a:lt1>
      <a:sysClr val="window" lastClr="FFFFFF"/>
    </a:lt1>
    <a:dk2>
      <a:srgbClr val="323232"/>
    </a:dk2>
    <a:lt2>
      <a:srgbClr val="9F2936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14.xml><?xml version="1.0" encoding="utf-8"?>
<a:themeOverride xmlns:a="http://schemas.openxmlformats.org/drawingml/2006/main">
  <a:clrScheme name="مخصص 6">
    <a:dk1>
      <a:sysClr val="windowText" lastClr="000000"/>
    </a:dk1>
    <a:lt1>
      <a:sysClr val="window" lastClr="FFFFFF"/>
    </a:lt1>
    <a:dk2>
      <a:srgbClr val="323232"/>
    </a:dk2>
    <a:lt2>
      <a:srgbClr val="9F2936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15.xml><?xml version="1.0" encoding="utf-8"?>
<a:themeOverride xmlns:a="http://schemas.openxmlformats.org/drawingml/2006/main">
  <a:clrScheme name="ملتقى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ألوان متوسطة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3.xml><?xml version="1.0" encoding="utf-8"?>
<a:themeOverride xmlns:a="http://schemas.openxmlformats.org/drawingml/2006/main">
  <a:clrScheme name="ألوان متوسطة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4.xml><?xml version="1.0" encoding="utf-8"?>
<a:themeOverride xmlns:a="http://schemas.openxmlformats.org/drawingml/2006/main">
  <a:clrScheme name="ألوان متوسطة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5.xml><?xml version="1.0" encoding="utf-8"?>
<a:themeOverride xmlns:a="http://schemas.openxmlformats.org/drawingml/2006/main">
  <a:clrScheme name="ألوان متوسطة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6.xml><?xml version="1.0" encoding="utf-8"?>
<a:themeOverride xmlns:a="http://schemas.openxmlformats.org/drawingml/2006/main">
  <a:clrScheme name="ألوان متوسطة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7.xml><?xml version="1.0" encoding="utf-8"?>
<a:themeOverride xmlns:a="http://schemas.openxmlformats.org/drawingml/2006/main">
  <a:clrScheme name="ألوان متوسطة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8.xml><?xml version="1.0" encoding="utf-8"?>
<a:themeOverride xmlns:a="http://schemas.openxmlformats.org/drawingml/2006/main">
  <a:clrScheme name="ألوان متوسطة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9.xml><?xml version="1.0" encoding="utf-8"?>
<a:themeOverride xmlns:a="http://schemas.openxmlformats.org/drawingml/2006/main">
  <a:clrScheme name="ألوان متوسطة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Carnival</Template>
  <TotalTime>512</TotalTime>
  <Words>469</Words>
  <Application>Microsoft Office PowerPoint</Application>
  <PresentationFormat>عرض على الشاشة (3:4)‏</PresentationFormat>
  <Paragraphs>103</Paragraphs>
  <Slides>20</Slides>
  <Notes>20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Carnival</vt:lpstr>
      <vt:lpstr>280 حدق  (أحيائية الطحالب الدقيقة)  المعمل الثامن </vt:lpstr>
      <vt:lpstr>Diatoms</vt:lpstr>
      <vt:lpstr>قسم الطحالب الصفراء أو الذهبية Diatoms (Golden Algae)</vt:lpstr>
      <vt:lpstr>الدياتومات Diatoms</vt:lpstr>
      <vt:lpstr>الشريحة 5</vt:lpstr>
      <vt:lpstr>الشريحة 6</vt:lpstr>
      <vt:lpstr>الشريحة 7</vt:lpstr>
      <vt:lpstr>Ectocarpus</vt:lpstr>
      <vt:lpstr>Ectocarpus</vt:lpstr>
      <vt:lpstr>الشريحة 10</vt:lpstr>
      <vt:lpstr>Fucus</vt:lpstr>
      <vt:lpstr>Fucus</vt:lpstr>
      <vt:lpstr>Fucus-conceptacle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Good luck…   أ.شروق الشهراني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user</cp:lastModifiedBy>
  <cp:revision>44</cp:revision>
  <dcterms:created xsi:type="dcterms:W3CDTF">2012-11-16T12:41:45Z</dcterms:created>
  <dcterms:modified xsi:type="dcterms:W3CDTF">2013-11-16T18:27:04Z</dcterms:modified>
</cp:coreProperties>
</file>