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6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بسم الله الرحمن الرحيم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213 نبت</a:t>
            </a:r>
          </a:p>
          <a:p>
            <a:r>
              <a:rPr lang="ar-SA" dirty="0" smtClean="0"/>
              <a:t>تحضيرات مجهرية</a:t>
            </a:r>
          </a:p>
          <a:p>
            <a:r>
              <a:rPr lang="ar-SA" dirty="0" smtClean="0"/>
              <a:t>العنود الفغم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540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ar-SA" sz="2800" dirty="0" smtClean="0"/>
              <a:t>استعمال المجهر الضوئي لتحديد قوة التكبير لشريحة نبات البصل </a:t>
            </a:r>
            <a:r>
              <a:rPr lang="en-GB" sz="2800" dirty="0" err="1" smtClean="0"/>
              <a:t>allium</a:t>
            </a:r>
            <a:r>
              <a:rPr lang="en-GB" sz="2800" dirty="0" smtClean="0"/>
              <a:t> </a:t>
            </a:r>
            <a:r>
              <a:rPr lang="en-GB" sz="2800" dirty="0" err="1" smtClean="0"/>
              <a:t>cepca</a:t>
            </a:r>
            <a:r>
              <a:rPr lang="ar-SA" sz="2800" dirty="0" smtClean="0"/>
              <a:t> 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/>
            <a:r>
              <a:rPr lang="ar-SA" dirty="0" err="1" smtClean="0"/>
              <a:t>الادوات</a:t>
            </a:r>
            <a:r>
              <a:rPr lang="ar-SA" dirty="0" smtClean="0"/>
              <a:t> :</a:t>
            </a:r>
          </a:p>
          <a:p>
            <a:pPr algn="r" rtl="1"/>
            <a:r>
              <a:rPr lang="ar-SA" dirty="0" err="1" smtClean="0"/>
              <a:t>جلسرين</a:t>
            </a:r>
            <a:r>
              <a:rPr lang="ar-SA" dirty="0" smtClean="0"/>
              <a:t>- بصل-شرائح زجاجية-غطاء للشرائح –مجهر ضوئي.</a:t>
            </a:r>
          </a:p>
          <a:p>
            <a:pPr algn="r" rtl="1"/>
            <a:r>
              <a:rPr lang="ar-SA" dirty="0" smtClean="0"/>
              <a:t>طريقة العمل </a:t>
            </a:r>
          </a:p>
          <a:p>
            <a:pPr algn="r" rtl="1"/>
            <a:r>
              <a:rPr lang="ar-SA" dirty="0" smtClean="0"/>
              <a:t>نقوم بأخذ سلخة رقيقة جدا من قشرة البصل ونضعها على الشريحة الزجاجية ونضع عليها قطرة من </a:t>
            </a:r>
            <a:r>
              <a:rPr lang="ar-SA" dirty="0" err="1" smtClean="0"/>
              <a:t>الجلسرين</a:t>
            </a:r>
            <a:r>
              <a:rPr lang="ar-SA" dirty="0" smtClean="0"/>
              <a:t>.</a:t>
            </a:r>
          </a:p>
          <a:p>
            <a:pPr algn="r" rtl="1"/>
            <a:r>
              <a:rPr lang="ar-SA" dirty="0" smtClean="0"/>
              <a:t>نغطي الشريحة بالغطاء بطريقة مائلة لمنع تكون الفقاعات نفحص العينة تحت المجهر.</a:t>
            </a:r>
          </a:p>
          <a:p>
            <a:pPr algn="r" rtl="1"/>
            <a:r>
              <a:rPr lang="ar-SA" dirty="0" smtClean="0"/>
              <a:t>نرسم الخلايا تحت القوى </a:t>
            </a:r>
            <a:r>
              <a:rPr lang="ar-SA" dirty="0" err="1" smtClean="0"/>
              <a:t>المجهرية</a:t>
            </a:r>
            <a:r>
              <a:rPr lang="ar-SA" dirty="0" smtClean="0"/>
              <a:t> المختلفة ونحسب قوة التكبير.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60984704"/>
              </p:ext>
            </p:extLst>
          </p:nvPr>
        </p:nvGraphicFramePr>
        <p:xfrm>
          <a:off x="1030288" y="2099164"/>
          <a:ext cx="7082155" cy="409892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035685"/>
                <a:gridCol w="1661795"/>
                <a:gridCol w="1943100"/>
                <a:gridCol w="2441575"/>
              </a:tblGrid>
              <a:tr h="3581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Observation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(4x)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(10x)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(40x)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5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Draw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“</a:t>
                      </a:r>
                      <a:endParaRPr lang="ar-SA" sz="1200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الرسم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9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Magnification</a:t>
                      </a:r>
                      <a:endParaRPr lang="ar-SA" sz="1200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قوة التكبير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30288" y="589002"/>
            <a:ext cx="628491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Observations and Results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Name:___________________________________________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I.D No.___________________________________________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Date:__________________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	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981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60984704"/>
              </p:ext>
            </p:extLst>
          </p:nvPr>
        </p:nvGraphicFramePr>
        <p:xfrm>
          <a:off x="214280" y="2099164"/>
          <a:ext cx="8358247" cy="342946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143142"/>
                <a:gridCol w="2071702"/>
                <a:gridCol w="2214578"/>
                <a:gridCol w="1928825"/>
              </a:tblGrid>
              <a:tr h="3581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Observation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(4x)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(10x)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(40x)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1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Draw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“</a:t>
                      </a:r>
                      <a:endParaRPr lang="ar-SA" sz="2400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الرسم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r>
                        <a:rPr lang="ar-SA" sz="2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يظهر جدار الخلية بشكل خط رقيق جدا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r>
                        <a:rPr lang="ar-SA" sz="2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يظهر جدار الخلية بشكل جدار ذو نقر غير </a:t>
                      </a:r>
                      <a:r>
                        <a:rPr lang="ar-SA" sz="2400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واضحه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r>
                        <a:rPr lang="ar-SA" sz="2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يظهر الجدار والنقر </a:t>
                      </a:r>
                      <a:r>
                        <a:rPr lang="ar-SA" sz="2400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البسيطه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9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Magnification</a:t>
                      </a:r>
                      <a:endParaRPr lang="ar-SA" sz="2400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قوة التكبير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r>
                        <a:rPr lang="ar-SA" sz="2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20×4=80 مرة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r>
                        <a:rPr lang="ar-SA" sz="2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20×10=200</a:t>
                      </a:r>
                      <a:r>
                        <a:rPr lang="ar-SA" sz="240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مرة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مرة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r>
                        <a:rPr lang="ar-SA" sz="2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20×40=800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30288" y="589002"/>
            <a:ext cx="628491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Observations and Results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Name:___________________________________________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I.D No.___________________________________________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Date:__________________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	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981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Aalfaghom</a:t>
            </a:r>
            <a:r>
              <a:rPr lang="en-US" dirty="0" smtClean="0"/>
              <a:t> @</a:t>
            </a:r>
            <a:r>
              <a:rPr lang="en-US" dirty="0" err="1" smtClean="0"/>
              <a:t>ksu.edu.sa</a:t>
            </a:r>
            <a:endParaRPr lang="en-US" dirty="0" smtClean="0"/>
          </a:p>
          <a:p>
            <a:r>
              <a:rPr lang="ar-SA" dirty="0" smtClean="0"/>
              <a:t>الدور </a:t>
            </a:r>
            <a:r>
              <a:rPr lang="ar-SA" smtClean="0"/>
              <a:t>الثالث مكتب 248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762000"/>
            <a:ext cx="4876800" cy="5105400"/>
          </a:xfrm>
        </p:spPr>
      </p:pic>
    </p:spTree>
    <p:extLst>
      <p:ext uri="{BB962C8B-B14F-4D97-AF65-F5344CB8AC3E}">
        <p14:creationId xmlns="" xmlns:p14="http://schemas.microsoft.com/office/powerpoint/2010/main" val="316621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28600"/>
            <a:ext cx="7010400" cy="6400800"/>
          </a:xfrm>
        </p:spPr>
      </p:pic>
    </p:spTree>
    <p:extLst>
      <p:ext uri="{BB962C8B-B14F-4D97-AF65-F5344CB8AC3E}">
        <p14:creationId xmlns="" xmlns:p14="http://schemas.microsoft.com/office/powerpoint/2010/main" val="77015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المجهر الضوئي</a:t>
            </a:r>
            <a:br>
              <a:rPr lang="ar-SA" dirty="0" smtClean="0"/>
            </a:br>
            <a:r>
              <a:rPr lang="en-US" dirty="0" smtClean="0"/>
              <a:t>Light microscope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0"/>
            <a:ext cx="3946525" cy="509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97569" y="2819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الذراع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41925" y="1981200"/>
            <a:ext cx="1158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العدسة العينية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14799" y="3733800"/>
            <a:ext cx="1295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العدسة العينية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95800" y="4311134"/>
            <a:ext cx="1031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الماسك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48199" y="4876800"/>
            <a:ext cx="879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المكثف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66800" y="4599801"/>
            <a:ext cx="990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A" dirty="0" smtClean="0"/>
              <a:t>المسرح</a:t>
            </a:r>
          </a:p>
          <a:p>
            <a:pPr algn="r"/>
            <a:r>
              <a:rPr lang="en-US" dirty="0" smtClean="0"/>
              <a:t>stage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6224954"/>
            <a:ext cx="87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dirty="0" smtClean="0"/>
              <a:t>القاعدة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38400" y="6010925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مصدرىالضوء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2204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تركيب المجهر الضوئي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ar-SA" sz="1800" b="1" dirty="0" smtClean="0">
                <a:latin typeface="Times New Roman" pitchFamily="18" charset="0"/>
                <a:cs typeface="Times New Roman" pitchFamily="18" charset="0"/>
              </a:rPr>
              <a:t>العدسة </a:t>
            </a:r>
            <a:r>
              <a:rPr lang="ar-SA" sz="1800" b="1" dirty="0">
                <a:latin typeface="Times New Roman" pitchFamily="18" charset="0"/>
                <a:cs typeface="Times New Roman" pitchFamily="18" charset="0"/>
              </a:rPr>
              <a:t>العينية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Ocular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eyepiece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lens:</a:t>
            </a:r>
            <a:r>
              <a:rPr lang="ar-SA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1800" dirty="0" smtClean="0">
                <a:latin typeface="Times New Roman" pitchFamily="18" charset="0"/>
                <a:cs typeface="Times New Roman" pitchFamily="18" charset="0"/>
              </a:rPr>
              <a:t>هي </a:t>
            </a:r>
            <a:r>
              <a:rPr lang="ar-SA" sz="1800" dirty="0">
                <a:latin typeface="Times New Roman" pitchFamily="18" charset="0"/>
                <a:cs typeface="Times New Roman" pitchFamily="18" charset="0"/>
              </a:rPr>
              <a:t>العدسة التي نرى من خلالها، وهي تقع في الجزء العلوي من الاسطوانة الصغيرة للمجهر، حيث أن قوة تكبير هذه العدسة مكتوب عليها وهي بالعادة عشر مرات (10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ar-SA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>
              <a:lnSpc>
                <a:spcPct val="150000"/>
              </a:lnSpc>
            </a:pPr>
            <a:r>
              <a:rPr lang="ar-SA" sz="1800" b="1" dirty="0" smtClean="0">
                <a:latin typeface="Times New Roman" pitchFamily="18" charset="0"/>
                <a:cs typeface="Times New Roman" pitchFamily="18" charset="0"/>
              </a:rPr>
              <a:t>الاسطوانة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Body tube</a:t>
            </a:r>
            <a:r>
              <a:rPr lang="ar-SA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1800" dirty="0" smtClean="0">
                <a:latin typeface="Times New Roman" pitchFamily="18" charset="0"/>
                <a:cs typeface="Times New Roman" pitchFamily="18" charset="0"/>
              </a:rPr>
              <a:t>وهي </a:t>
            </a:r>
            <a:r>
              <a:rPr lang="ar-SA" sz="1800" dirty="0">
                <a:latin typeface="Times New Roman" pitchFamily="18" charset="0"/>
                <a:cs typeface="Times New Roman" pitchFamily="18" charset="0"/>
              </a:rPr>
              <a:t>الجزء الاسطواني في المجهر التي تحمل في أعلاها العدسة العينية.</a:t>
            </a:r>
          </a:p>
          <a:p>
            <a:pPr algn="r" rtl="1">
              <a:lnSpc>
                <a:spcPct val="150000"/>
              </a:lnSpc>
            </a:pPr>
            <a:r>
              <a:rPr lang="ar-SA" sz="1800" b="1" dirty="0" smtClean="0">
                <a:latin typeface="Times New Roman" pitchFamily="18" charset="0"/>
                <a:cs typeface="Times New Roman" pitchFamily="18" charset="0"/>
              </a:rPr>
              <a:t>العدسات </a:t>
            </a:r>
            <a:r>
              <a:rPr lang="ar-SA" sz="1800" b="1" dirty="0">
                <a:latin typeface="Times New Roman" pitchFamily="18" charset="0"/>
                <a:cs typeface="Times New Roman" pitchFamily="18" charset="0"/>
              </a:rPr>
              <a:t>الشيئية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Objective lenses</a:t>
            </a:r>
            <a:r>
              <a:rPr lang="ar-SA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1800" dirty="0" smtClean="0">
                <a:latin typeface="Times New Roman" pitchFamily="18" charset="0"/>
                <a:cs typeface="Times New Roman" pitchFamily="18" charset="0"/>
              </a:rPr>
              <a:t>هي </a:t>
            </a:r>
            <a:r>
              <a:rPr lang="ar-SA" sz="1800" dirty="0">
                <a:latin typeface="Times New Roman" pitchFamily="18" charset="0"/>
                <a:cs typeface="Times New Roman" pitchFamily="18" charset="0"/>
              </a:rPr>
              <a:t>مجموعة من ثلاث إلى أربع عدسات متصلة بالقرص، وتكون العدسة القصيرة منها في الغالب ذات القوة التكبيرية الصغرى ×</a:t>
            </a:r>
            <a:r>
              <a:rPr lang="ar-SA" sz="1800" dirty="0" smtClean="0">
                <a:latin typeface="Times New Roman" pitchFamily="18" charset="0"/>
                <a:cs typeface="Times New Roman" pitchFamily="18" charset="0"/>
              </a:rPr>
              <a:t> 4 والعدسة </a:t>
            </a:r>
            <a:r>
              <a:rPr lang="ar-SA" sz="1800" dirty="0">
                <a:latin typeface="Times New Roman" pitchFamily="18" charset="0"/>
                <a:cs typeface="Times New Roman" pitchFamily="18" charset="0"/>
              </a:rPr>
              <a:t>الشيئية المتوسطة ذات القوة التكبيرية </a:t>
            </a:r>
            <a:r>
              <a:rPr lang="ar-SA" sz="1800" dirty="0" smtClean="0">
                <a:latin typeface="Times New Roman" pitchFamily="18" charset="0"/>
                <a:cs typeface="Times New Roman" pitchFamily="18" charset="0"/>
              </a:rPr>
              <a:t>الوسطي  </a:t>
            </a:r>
            <a:r>
              <a:rPr lang="ar-SA" sz="1800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ar-SA" sz="1800" dirty="0" smtClean="0">
                <a:latin typeface="Times New Roman" pitchFamily="18" charset="0"/>
                <a:cs typeface="Times New Roman" pitchFamily="18" charset="0"/>
              </a:rPr>
              <a:t> 10والعدسة </a:t>
            </a:r>
            <a:r>
              <a:rPr lang="ar-SA" sz="1800" dirty="0">
                <a:latin typeface="Times New Roman" pitchFamily="18" charset="0"/>
                <a:cs typeface="Times New Roman" pitchFamily="18" charset="0"/>
              </a:rPr>
              <a:t>الشيئية الكبرى ذات القوة التكبيرية </a:t>
            </a:r>
            <a:r>
              <a:rPr lang="ar-SA" sz="1800" dirty="0" smtClean="0">
                <a:latin typeface="Times New Roman" pitchFamily="18" charset="0"/>
                <a:cs typeface="Times New Roman" pitchFamily="18" charset="0"/>
              </a:rPr>
              <a:t>العليا</a:t>
            </a:r>
            <a:r>
              <a:rPr lang="ar-SA" sz="1800" dirty="0">
                <a:latin typeface="Times New Roman" pitchFamily="18" charset="0"/>
                <a:cs typeface="Times New Roman" pitchFamily="18" charset="0"/>
              </a:rPr>
              <a:t> ×</a:t>
            </a:r>
            <a:r>
              <a:rPr lang="ar-SA" sz="1800" dirty="0" smtClean="0">
                <a:latin typeface="Times New Roman" pitchFamily="18" charset="0"/>
                <a:cs typeface="Times New Roman" pitchFamily="18" charset="0"/>
              </a:rPr>
              <a:t> 40</a:t>
            </a:r>
            <a:r>
              <a:rPr lang="ar-SA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1800" dirty="0" smtClean="0">
                <a:latin typeface="Times New Roman" pitchFamily="18" charset="0"/>
                <a:cs typeface="Times New Roman" pitchFamily="18" charset="0"/>
              </a:rPr>
              <a:t>ويوجد </a:t>
            </a:r>
            <a:r>
              <a:rPr lang="ar-SA" sz="1800" dirty="0">
                <a:latin typeface="Times New Roman" pitchFamily="18" charset="0"/>
                <a:cs typeface="Times New Roman" pitchFamily="18" charset="0"/>
              </a:rPr>
              <a:t>أيضاً العدسة الزيتية التي تصل قوة تكبيرها إلى 100 مرة </a:t>
            </a:r>
            <a:endParaRPr lang="ar-SA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>
              <a:lnSpc>
                <a:spcPct val="150000"/>
              </a:lnSpc>
            </a:pPr>
            <a:r>
              <a:rPr lang="ar-SA" sz="1800" b="1" dirty="0" smtClean="0">
                <a:latin typeface="Times New Roman" pitchFamily="18" charset="0"/>
                <a:cs typeface="Times New Roman" pitchFamily="18" charset="0"/>
              </a:rPr>
              <a:t>المنضدة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Stage</a:t>
            </a:r>
            <a:r>
              <a:rPr lang="ar-SA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1800" dirty="0" smtClean="0">
                <a:latin typeface="Times New Roman" pitchFamily="18" charset="0"/>
                <a:cs typeface="Times New Roman" pitchFamily="18" charset="0"/>
              </a:rPr>
              <a:t>وهي </a:t>
            </a:r>
            <a:r>
              <a:rPr lang="ar-SA" sz="1800" dirty="0">
                <a:latin typeface="Times New Roman" pitchFamily="18" charset="0"/>
                <a:cs typeface="Times New Roman" pitchFamily="18" charset="0"/>
              </a:rPr>
              <a:t>السطح الذي نضع عليه الأجسام المراد فحصها ويوجد في مركزها فتحة صغيرة تسمح بمرور الضوء خلال </a:t>
            </a:r>
            <a:r>
              <a:rPr lang="ar-SA" sz="1800" dirty="0" smtClean="0">
                <a:latin typeface="Times New Roman" pitchFamily="18" charset="0"/>
                <a:cs typeface="Times New Roman" pitchFamily="18" charset="0"/>
              </a:rPr>
              <a:t>الشريحة.</a:t>
            </a:r>
            <a:endParaRPr lang="ar-SA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311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b="1" dirty="0">
                <a:latin typeface="Times New Roman" pitchFamily="18" charset="0"/>
                <a:cs typeface="Times New Roman" pitchFamily="18" charset="0"/>
              </a:rPr>
              <a:t>المكثف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Condenser</a:t>
            </a:r>
            <a:r>
              <a:rPr lang="ar-SA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يوجد المكثف تحت فتحة المنضدة، ووظيفته تجميع أشعة الضوء حيث نستطيع التحكم بتركيز الضوء الموجه إلى الشريحة وذلك بتحريكه إلى أعلى والى أسفل.</a:t>
            </a:r>
          </a:p>
          <a:p>
            <a:pPr algn="r" rtl="1">
              <a:lnSpc>
                <a:spcPct val="150000"/>
              </a:lnSpc>
            </a:pPr>
            <a:r>
              <a:rPr lang="ar-SA" sz="2000" b="1" dirty="0">
                <a:latin typeface="Times New Roman" pitchFamily="18" charset="0"/>
                <a:cs typeface="Times New Roman" pitchFamily="18" charset="0"/>
              </a:rPr>
              <a:t>الحجاب الحدقي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Iris diaphragm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 وهو جزء مثبت على السطح السفلي للمنضدة وبواسطته نستطيع تنظيم كمية الضوء الداخلة إلى العدسة الشيئية من خلال الشريحة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>
              <a:lnSpc>
                <a:spcPct val="170000"/>
              </a:lnSpc>
            </a:pPr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القرص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Revolving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Nose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Piece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 وهو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جزء دائري متصل بالجزء السفلي من الاسطوانة وتستعمل لتغيير أوضاع العدسات الشيئية المتصلة به.</a:t>
            </a:r>
          </a:p>
          <a:p>
            <a:pPr algn="r" rtl="1">
              <a:lnSpc>
                <a:spcPct val="170000"/>
              </a:lnSpc>
            </a:pPr>
            <a:r>
              <a:rPr lang="ar-SA" sz="2000" b="1" dirty="0">
                <a:latin typeface="Times New Roman" pitchFamily="18" charset="0"/>
                <a:cs typeface="Times New Roman" pitchFamily="18" charset="0"/>
              </a:rPr>
              <a:t>الضابط الكبير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Coarse adjustment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 عبارة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عن عجله كبيرة موجودة على جانبي المجهر، تستعمل لتنظيم المسافة بين المنضدة والعدسة الشيئية للحصول على رؤية واضحة، حيث يتم استعمالها في حال العدسة ذات القوة التكبيرية الصغرى (4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x)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أو القوة التكبيرية الوسطي (10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x)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ولا تستخدم في حال استخدام العدسة الشيئية الكبرى (40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x)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أو العدسة الزيتية (100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x)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لماذا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؟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685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Autofit/>
          </a:bodyPr>
          <a:lstStyle/>
          <a:p>
            <a:pPr algn="r" rtl="1">
              <a:lnSpc>
                <a:spcPct val="170000"/>
              </a:lnSpc>
            </a:pPr>
            <a:r>
              <a:rPr lang="ar-SA" sz="2000" b="1" dirty="0">
                <a:latin typeface="Times New Roman" pitchFamily="18" charset="0"/>
                <a:cs typeface="Times New Roman" pitchFamily="18" charset="0"/>
              </a:rPr>
              <a:t>الضابط الصغير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Fine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adjustment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 هوعبارة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عن عجلة صغيرة موجودة أيضاً على جانبي المجهر حيث تستخدم للمساعدة على رؤية الهدف بصورة أوضح، ويتم استخدام الضابط الصغير في حال استخدام العدسة الشيئية الكبرى (40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x)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أو العدسة الزيتية (100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x)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لماذا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؟</a:t>
            </a:r>
            <a:endParaRPr lang="ar-S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>
              <a:lnSpc>
                <a:spcPct val="170000"/>
              </a:lnSpc>
            </a:pPr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المرآة </a:t>
            </a:r>
            <a:r>
              <a:rPr lang="ar-SA" sz="2000" b="1" dirty="0">
                <a:latin typeface="Times New Roman" pitchFamily="18" charset="0"/>
                <a:cs typeface="Times New Roman" pitchFamily="18" charset="0"/>
              </a:rPr>
              <a:t>أو المضيء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Mirror or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Illumination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 ووظيفة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المرآة عكس وتوجيه الأشعة من مصدر خارجي إلى العدسة الشيئية مارة بالشريحة المراد تكبيرها، وللمرآة سطحان أحداهما مستو والآخر مقعر، وذلك للتحكم بكثافة الضوء المنعكس، وقد استعيض عن المرآة في 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المجهر الجديد بمصدر ضوئي ثابت يدعى المضيء.</a:t>
            </a:r>
            <a:endParaRPr lang="ar-S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 rtl="1">
              <a:lnSpc>
                <a:spcPct val="170000"/>
              </a:lnSpc>
            </a:pPr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الضاغـط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Clip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 وهناك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ضاغطان على المنضدة يستعملان لتثبيت الشرائح عليها.</a:t>
            </a:r>
            <a:br>
              <a:rPr lang="ar-SA" sz="2000" dirty="0">
                <a:latin typeface="Times New Roman" pitchFamily="18" charset="0"/>
                <a:cs typeface="Times New Roman" pitchFamily="18" charset="0"/>
              </a:rPr>
            </a:br>
            <a:r>
              <a:rPr lang="ar-SA" sz="2000" b="1" dirty="0">
                <a:latin typeface="Times New Roman" pitchFamily="18" charset="0"/>
                <a:cs typeface="Times New Roman" pitchFamily="18" charset="0"/>
              </a:rPr>
              <a:t>الـذراع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Arm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 وهي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الدعامة التي تستعمل لحمل المجهر والتي تحمل أيضاً الاسطوانة</a:t>
            </a:r>
          </a:p>
          <a:p>
            <a:pPr algn="r" rtl="1">
              <a:lnSpc>
                <a:spcPct val="170000"/>
              </a:lnSpc>
            </a:pPr>
            <a:r>
              <a:rPr lang="ar-SA" sz="2000" b="1" dirty="0">
                <a:latin typeface="Times New Roman" pitchFamily="18" charset="0"/>
                <a:cs typeface="Times New Roman" pitchFamily="18" charset="0"/>
              </a:rPr>
              <a:t>القاعـدة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Base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 وهي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الجزء السفلي الذي يرتكز عليه المجهر</a:t>
            </a:r>
          </a:p>
          <a:p>
            <a:pPr algn="r" rtl="1"/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5521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3200" b="1" dirty="0" smtClean="0">
                <a:latin typeface="Times New Roman" pitchFamily="18" charset="0"/>
                <a:cs typeface="Times New Roman" pitchFamily="18" charset="0"/>
              </a:rPr>
              <a:t>قياس قوة تكبير المجهر الضوئي</a:t>
            </a:r>
            <a:br>
              <a:rPr lang="ar-SA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3200" b="1" dirty="0">
                <a:latin typeface="Times New Roman" pitchFamily="18" charset="0"/>
                <a:cs typeface="Times New Roman" pitchFamily="18" charset="0"/>
              </a:rPr>
              <a:t>calculate the magnifications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ar-SA" sz="2000" u="sng" dirty="0">
                <a:latin typeface="Times New Roman" pitchFamily="18" charset="0"/>
                <a:cs typeface="Times New Roman" pitchFamily="18" charset="0"/>
              </a:rPr>
              <a:t>حساب قـوة التكبير: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ولحساب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التكبير الكلي للجسم المراد فحصه تحت المجهر 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r" rtl="1">
              <a:lnSpc>
                <a:spcPct val="150000"/>
              </a:lnSpc>
              <a:buFont typeface="+mj-lt"/>
              <a:buAutoNum type="arabicPeriod"/>
            </a:pP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لاحظ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قوة تكبير العدسة العينية بقراءة الرقم المكتوب عليها وهو عادة (10) 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مرات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 algn="r" rtl="1">
              <a:lnSpc>
                <a:spcPct val="150000"/>
              </a:lnSpc>
              <a:buFont typeface="+mj-lt"/>
              <a:buAutoNum type="arabicPeriod"/>
            </a:pP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لاحظ </a:t>
            </a:r>
            <a:r>
              <a:rPr lang="ar-SA" sz="2000" dirty="0">
                <a:latin typeface="Times New Roman" pitchFamily="18" charset="0"/>
                <a:cs typeface="Times New Roman" pitchFamily="18" charset="0"/>
              </a:rPr>
              <a:t>قوة تكبير العدسة الشيئية بقراءة الرقم المكتوب عليها وهو يختلف باختلاف العدسات الشيئية، ولنفرض أنك استعملت العدسة الشيئية الكبرى التي قوة تكبيرها عادة (40) </a:t>
            </a:r>
            <a:r>
              <a:rPr lang="ar-SA" sz="2000" dirty="0" smtClean="0">
                <a:latin typeface="Times New Roman" pitchFamily="18" charset="0"/>
                <a:cs typeface="Times New Roman" pitchFamily="18" charset="0"/>
              </a:rPr>
              <a:t>مرة.</a:t>
            </a:r>
          </a:p>
          <a:p>
            <a:pPr marL="514350" indent="-514350" algn="r" rtl="1">
              <a:lnSpc>
                <a:spcPct val="150000"/>
              </a:lnSpc>
              <a:buFont typeface="+mj-lt"/>
              <a:buAutoNum type="arabicPeriod"/>
            </a:pPr>
            <a:r>
              <a:rPr lang="ar-SA" sz="2800" b="1" dirty="0" smtClean="0">
                <a:latin typeface="Times New Roman" pitchFamily="18" charset="0"/>
                <a:cs typeface="Times New Roman" pitchFamily="18" charset="0"/>
              </a:rPr>
              <a:t>فسوف تكون </a:t>
            </a:r>
            <a:r>
              <a:rPr lang="ar-SA" sz="2800" b="1" dirty="0">
                <a:latin typeface="Times New Roman" pitchFamily="18" charset="0"/>
                <a:cs typeface="Times New Roman" pitchFamily="18" charset="0"/>
              </a:rPr>
              <a:t>قوة التكبير الكلية للجسم </a:t>
            </a:r>
            <a:r>
              <a:rPr lang="ar-SA" sz="2800" b="1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 marL="0" indent="0" algn="ctr" rtl="1">
              <a:lnSpc>
                <a:spcPct val="150000"/>
              </a:lnSpc>
              <a:buNone/>
            </a:pPr>
            <a:r>
              <a:rPr lang="ar-SA" sz="2800" b="1" dirty="0" smtClean="0">
                <a:latin typeface="Times New Roman" pitchFamily="18" charset="0"/>
                <a:cs typeface="Times New Roman" pitchFamily="18" charset="0"/>
              </a:rPr>
              <a:t> قوة تكبير العدسة </a:t>
            </a:r>
            <a:r>
              <a:rPr lang="ar-SA" sz="2800" b="1" dirty="0">
                <a:latin typeface="Times New Roman" pitchFamily="18" charset="0"/>
                <a:cs typeface="Times New Roman" pitchFamily="18" charset="0"/>
              </a:rPr>
              <a:t>العينية × </a:t>
            </a:r>
            <a:r>
              <a:rPr lang="ar-SA" sz="2800" b="1" dirty="0" smtClean="0">
                <a:latin typeface="Times New Roman" pitchFamily="18" charset="0"/>
                <a:cs typeface="Times New Roman" pitchFamily="18" charset="0"/>
              </a:rPr>
              <a:t>قوة تكبيرالعدسة الشيئية.</a:t>
            </a:r>
            <a:endParaRPr lang="ar-SA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 rtl="1">
              <a:lnSpc>
                <a:spcPct val="150000"/>
              </a:lnSpc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 rtl="1">
              <a:lnSpc>
                <a:spcPct val="150000"/>
              </a:lnSpc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075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607</Words>
  <Application>Microsoft Office PowerPoint</Application>
  <PresentationFormat>عرض على الشاشة (3:4)‏</PresentationFormat>
  <Paragraphs>83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Office Theme</vt:lpstr>
      <vt:lpstr>بسم الله الرحمن الرحيم</vt:lpstr>
      <vt:lpstr>الشريحة 2</vt:lpstr>
      <vt:lpstr>الشريحة 3</vt:lpstr>
      <vt:lpstr>الشريحة 4</vt:lpstr>
      <vt:lpstr>المجهر الضوئي Light microscope</vt:lpstr>
      <vt:lpstr>تركيب المجهر الضوئي</vt:lpstr>
      <vt:lpstr>الشريحة 7</vt:lpstr>
      <vt:lpstr>الشريحة 8</vt:lpstr>
      <vt:lpstr>قياس قوة تكبير المجهر الضوئي calculate the magnifications </vt:lpstr>
      <vt:lpstr>استعمال المجهر الضوئي لتحديد قوة التكبير لشريحة نبات البصل allium cepca </vt:lpstr>
      <vt:lpstr>الشريحة 11</vt:lpstr>
      <vt:lpstr>الشريحة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Alanoud Talal Alfaghom</dc:creator>
  <cp:lastModifiedBy>KCC</cp:lastModifiedBy>
  <cp:revision>11</cp:revision>
  <dcterms:created xsi:type="dcterms:W3CDTF">2006-08-16T00:00:00Z</dcterms:created>
  <dcterms:modified xsi:type="dcterms:W3CDTF">2017-02-19T13:56:06Z</dcterms:modified>
</cp:coreProperties>
</file>