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256" r:id="rId3"/>
    <p:sldId id="259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نمط ذو سمات 1 - تميي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72E8D1-379B-4AD3-B3E5-D2FE7A7FC2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5231AE7C-CE68-497D-BC53-66491064802C}">
      <dgm:prSet/>
      <dgm:spPr/>
      <dgm:t>
        <a:bodyPr/>
        <a:lstStyle/>
        <a:p>
          <a:pPr algn="ctr" rtl="1"/>
          <a:r>
            <a:rPr lang="ar-SA" dirty="0" smtClean="0"/>
            <a:t>الكيمياء النباتية</a:t>
          </a:r>
          <a:endParaRPr lang="ar-SA" dirty="0"/>
        </a:p>
      </dgm:t>
    </dgm:pt>
    <dgm:pt modelId="{A5131BD7-4FB9-48CA-9961-DF4DEF1173AD}" type="parTrans" cxnId="{4D4FB0FC-08AB-4CD8-A038-B572434C08A8}">
      <dgm:prSet/>
      <dgm:spPr/>
      <dgm:t>
        <a:bodyPr/>
        <a:lstStyle/>
        <a:p>
          <a:pPr rtl="1"/>
          <a:endParaRPr lang="ar-SA"/>
        </a:p>
      </dgm:t>
    </dgm:pt>
    <dgm:pt modelId="{ABDA8A2E-AFDE-4F85-A945-AFCF66AD202A}" type="sibTrans" cxnId="{4D4FB0FC-08AB-4CD8-A038-B572434C08A8}">
      <dgm:prSet/>
      <dgm:spPr/>
      <dgm:t>
        <a:bodyPr/>
        <a:lstStyle/>
        <a:p>
          <a:pPr rtl="1"/>
          <a:endParaRPr lang="ar-SA"/>
        </a:p>
      </dgm:t>
    </dgm:pt>
    <dgm:pt modelId="{62007C0E-994A-4180-BDCA-2DC6FEBD4B4F}" type="pres">
      <dgm:prSet presAssocID="{0C72E8D1-379B-4AD3-B3E5-D2FE7A7FC2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B46E76E-225E-4F8F-AA18-72800D0D237D}" type="pres">
      <dgm:prSet presAssocID="{5231AE7C-CE68-497D-BC53-66491064802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D4FB0FC-08AB-4CD8-A038-B572434C08A8}" srcId="{0C72E8D1-379B-4AD3-B3E5-D2FE7A7FC27C}" destId="{5231AE7C-CE68-497D-BC53-66491064802C}" srcOrd="0" destOrd="0" parTransId="{A5131BD7-4FB9-48CA-9961-DF4DEF1173AD}" sibTransId="{ABDA8A2E-AFDE-4F85-A945-AFCF66AD202A}"/>
    <dgm:cxn modelId="{F5CE45FD-009E-4A6A-946F-A8BE024F3725}" type="presOf" srcId="{0C72E8D1-379B-4AD3-B3E5-D2FE7A7FC27C}" destId="{62007C0E-994A-4180-BDCA-2DC6FEBD4B4F}" srcOrd="0" destOrd="0" presId="urn:microsoft.com/office/officeart/2005/8/layout/vList2"/>
    <dgm:cxn modelId="{94EABE10-2396-4569-86D7-2AD9F9CCC8BA}" type="presOf" srcId="{5231AE7C-CE68-497D-BC53-66491064802C}" destId="{AB46E76E-225E-4F8F-AA18-72800D0D237D}" srcOrd="0" destOrd="0" presId="urn:microsoft.com/office/officeart/2005/8/layout/vList2"/>
    <dgm:cxn modelId="{B67C8049-1F6F-4E52-8F6C-5732A2D9CEB4}" type="presParOf" srcId="{62007C0E-994A-4180-BDCA-2DC6FEBD4B4F}" destId="{AB46E76E-225E-4F8F-AA18-72800D0D23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322CC7-8386-47B2-BF04-CCF23E732D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5B77A68-AEB9-4D84-859A-67DCC40D7A9D}">
      <dgm:prSet/>
      <dgm:spPr/>
      <dgm:t>
        <a:bodyPr/>
        <a:lstStyle/>
        <a:p>
          <a:pPr algn="ctr" rtl="1"/>
          <a:r>
            <a:rPr lang="ar-SA" dirty="0" smtClean="0"/>
            <a:t>473 نبت</a:t>
          </a:r>
        </a:p>
        <a:p>
          <a:pPr algn="ctr" rtl="1"/>
          <a:r>
            <a:rPr lang="ar-SA" dirty="0" err="1" smtClean="0"/>
            <a:t>العنود</a:t>
          </a:r>
          <a:r>
            <a:rPr lang="ar-SA" dirty="0" smtClean="0"/>
            <a:t> </a:t>
          </a:r>
          <a:r>
            <a:rPr lang="ar-SA" smtClean="0"/>
            <a:t>الفغم</a:t>
          </a:r>
          <a:endParaRPr lang="ar-SA" dirty="0"/>
        </a:p>
      </dgm:t>
    </dgm:pt>
    <dgm:pt modelId="{BAC793A5-9EBF-4629-A937-AD4164E06398}" type="parTrans" cxnId="{73DDFFC0-0A3F-4688-8D2E-383A37D6DFF4}">
      <dgm:prSet/>
      <dgm:spPr/>
      <dgm:t>
        <a:bodyPr/>
        <a:lstStyle/>
        <a:p>
          <a:pPr rtl="1"/>
          <a:endParaRPr lang="ar-SA"/>
        </a:p>
      </dgm:t>
    </dgm:pt>
    <dgm:pt modelId="{52545F05-8B21-4B63-AECD-301BA508A874}" type="sibTrans" cxnId="{73DDFFC0-0A3F-4688-8D2E-383A37D6DFF4}">
      <dgm:prSet/>
      <dgm:spPr/>
      <dgm:t>
        <a:bodyPr/>
        <a:lstStyle/>
        <a:p>
          <a:pPr rtl="1"/>
          <a:endParaRPr lang="ar-SA"/>
        </a:p>
      </dgm:t>
    </dgm:pt>
    <dgm:pt modelId="{94D67D63-F869-4D01-8269-CE8F646A7336}" type="pres">
      <dgm:prSet presAssocID="{BA322CC7-8386-47B2-BF04-CCF23E732D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BA121FC-D136-4B58-98D1-F90B8BE28992}" type="pres">
      <dgm:prSet presAssocID="{85B77A68-AEB9-4D84-859A-67DCC40D7A9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DD4817D-859A-4D91-A598-5FF2132A39F5}" type="presOf" srcId="{BA322CC7-8386-47B2-BF04-CCF23E732DA2}" destId="{94D67D63-F869-4D01-8269-CE8F646A7336}" srcOrd="0" destOrd="0" presId="urn:microsoft.com/office/officeart/2005/8/layout/vList2"/>
    <dgm:cxn modelId="{73DDFFC0-0A3F-4688-8D2E-383A37D6DFF4}" srcId="{BA322CC7-8386-47B2-BF04-CCF23E732DA2}" destId="{85B77A68-AEB9-4D84-859A-67DCC40D7A9D}" srcOrd="0" destOrd="0" parTransId="{BAC793A5-9EBF-4629-A937-AD4164E06398}" sibTransId="{52545F05-8B21-4B63-AECD-301BA508A874}"/>
    <dgm:cxn modelId="{6AA339AB-D6C2-49CC-ABE2-A739417E79F9}" type="presOf" srcId="{85B77A68-AEB9-4D84-859A-67DCC40D7A9D}" destId="{8BA121FC-D136-4B58-98D1-F90B8BE28992}" srcOrd="0" destOrd="0" presId="urn:microsoft.com/office/officeart/2005/8/layout/vList2"/>
    <dgm:cxn modelId="{5F0C0E11-C3E6-4CCE-838B-6A09340452B0}" type="presParOf" srcId="{94D67D63-F869-4D01-8269-CE8F646A7336}" destId="{8BA121FC-D136-4B58-98D1-F90B8BE289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E94FFB-F170-480A-A94E-FF745C47D87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61865C3-0DDD-4F2F-875F-282E5C7207BC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الكيمياء النباتية تشمل دراسة المركبات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المفصوله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من النبات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الثانويه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والاوليه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ھذه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المركبات تقوم بوظيفة النمو او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الحمايه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للنبات </a:t>
          </a:r>
          <a:endParaRPr lang="ar-SA" sz="2400" b="1" dirty="0">
            <a:solidFill>
              <a:schemeClr val="tx2">
                <a:lumMod val="50000"/>
              </a:schemeClr>
            </a:solidFill>
          </a:endParaRPr>
        </a:p>
      </dgm:t>
    </dgm:pt>
    <dgm:pt modelId="{52484BAE-BEE6-4E4C-8C22-A673D10609BF}" type="parTrans" cxnId="{A642296A-4F4E-407A-B4C6-72804D6C58BC}">
      <dgm:prSet/>
      <dgm:spPr/>
      <dgm:t>
        <a:bodyPr/>
        <a:lstStyle/>
        <a:p>
          <a:pPr rtl="1"/>
          <a:endParaRPr lang="ar-SA" sz="2000" b="1">
            <a:solidFill>
              <a:schemeClr val="tx2">
                <a:lumMod val="50000"/>
              </a:schemeClr>
            </a:solidFill>
          </a:endParaRPr>
        </a:p>
      </dgm:t>
    </dgm:pt>
    <dgm:pt modelId="{D1B34BF5-884E-43E9-BC9C-6CE6EB774E0F}" type="sibTrans" cxnId="{A642296A-4F4E-407A-B4C6-72804D6C58BC}">
      <dgm:prSet/>
      <dgm:spPr/>
      <dgm:t>
        <a:bodyPr/>
        <a:lstStyle/>
        <a:p>
          <a:pPr rtl="1"/>
          <a:endParaRPr lang="ar-SA" sz="2000" b="1">
            <a:solidFill>
              <a:schemeClr val="tx2">
                <a:lumMod val="50000"/>
              </a:schemeClr>
            </a:solidFill>
          </a:endParaRPr>
        </a:p>
      </dgm:t>
    </dgm:pt>
    <dgm:pt modelId="{11FE9F3A-BAFB-43AA-BD48-AE30A03772A9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1- النواتج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الاوليه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:</a:t>
          </a:r>
          <a:endParaRPr lang="ar-SA" sz="2400" b="1" dirty="0">
            <a:solidFill>
              <a:schemeClr val="tx2">
                <a:lumMod val="50000"/>
              </a:schemeClr>
            </a:solidFill>
          </a:endParaRPr>
        </a:p>
      </dgm:t>
    </dgm:pt>
    <dgm:pt modelId="{AE295762-43B2-4A5F-B80D-C34BD337F7E0}" type="parTrans" cxnId="{42AE6359-E3B0-4CBE-B75D-9A522FD4ABC9}">
      <dgm:prSet/>
      <dgm:spPr/>
      <dgm:t>
        <a:bodyPr/>
        <a:lstStyle/>
        <a:p>
          <a:pPr rtl="1"/>
          <a:endParaRPr lang="ar-SA" sz="2000" b="1">
            <a:solidFill>
              <a:schemeClr val="tx2">
                <a:lumMod val="50000"/>
              </a:schemeClr>
            </a:solidFill>
          </a:endParaRPr>
        </a:p>
      </dgm:t>
    </dgm:pt>
    <dgm:pt modelId="{0FAB5939-9727-4766-A2B5-BC44E4240DD8}" type="sibTrans" cxnId="{42AE6359-E3B0-4CBE-B75D-9A522FD4ABC9}">
      <dgm:prSet/>
      <dgm:spPr/>
      <dgm:t>
        <a:bodyPr/>
        <a:lstStyle/>
        <a:p>
          <a:pPr rtl="1"/>
          <a:endParaRPr lang="ar-SA" sz="2000" b="1">
            <a:solidFill>
              <a:schemeClr val="tx2">
                <a:lumMod val="50000"/>
              </a:schemeClr>
            </a:solidFill>
          </a:endParaRPr>
        </a:p>
      </dgm:t>
    </dgm:pt>
    <dgm:pt modelId="{9C0D3F1A-B341-4165-89D3-5B8741D69AB2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2- النواتج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الثانويه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التمثيل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الغذائى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: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ھى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مواد تنتج اثناء العمليات التمثيلية الاساسية مثل التمثيل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الغذائى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للكربوھيدرات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والبروتينات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والدھون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مثل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التربينات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والفينولات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والقلويدات</a:t>
          </a:r>
          <a:r>
            <a:rPr lang="ar-SA" sz="2400" b="1" dirty="0" smtClean="0">
              <a:solidFill>
                <a:schemeClr val="tx2">
                  <a:lumMod val="50000"/>
                </a:schemeClr>
              </a:solidFill>
            </a:rPr>
            <a:t> </a:t>
          </a:r>
          <a:r>
            <a:rPr lang="ar-SA" sz="2400" b="1" dirty="0" err="1" smtClean="0">
              <a:solidFill>
                <a:schemeClr val="tx2">
                  <a:lumMod val="50000"/>
                </a:schemeClr>
              </a:solidFill>
            </a:rPr>
            <a:t>وغيرھا</a:t>
          </a:r>
          <a:endParaRPr lang="ar-SA" sz="2400" b="1" dirty="0">
            <a:solidFill>
              <a:schemeClr val="tx2">
                <a:lumMod val="50000"/>
              </a:schemeClr>
            </a:solidFill>
          </a:endParaRPr>
        </a:p>
      </dgm:t>
    </dgm:pt>
    <dgm:pt modelId="{04664876-92D9-44DB-BDE4-EEF9C775BD5C}" type="parTrans" cxnId="{E88052E3-38AB-409B-A974-9986F72B4452}">
      <dgm:prSet/>
      <dgm:spPr/>
      <dgm:t>
        <a:bodyPr/>
        <a:lstStyle/>
        <a:p>
          <a:pPr rtl="1"/>
          <a:endParaRPr lang="ar-SA" sz="2000" b="1">
            <a:solidFill>
              <a:schemeClr val="tx2">
                <a:lumMod val="50000"/>
              </a:schemeClr>
            </a:solidFill>
          </a:endParaRPr>
        </a:p>
      </dgm:t>
    </dgm:pt>
    <dgm:pt modelId="{2493FE83-1449-4622-B027-CE4236DBA351}" type="sibTrans" cxnId="{E88052E3-38AB-409B-A974-9986F72B4452}">
      <dgm:prSet/>
      <dgm:spPr/>
      <dgm:t>
        <a:bodyPr/>
        <a:lstStyle/>
        <a:p>
          <a:pPr rtl="1"/>
          <a:endParaRPr lang="ar-SA" sz="2000" b="1">
            <a:solidFill>
              <a:schemeClr val="tx2">
                <a:lumMod val="50000"/>
              </a:schemeClr>
            </a:solidFill>
          </a:endParaRPr>
        </a:p>
      </dgm:t>
    </dgm:pt>
    <dgm:pt modelId="{F2208304-5916-448C-8046-C991FA543F8D}" type="pres">
      <dgm:prSet presAssocID="{01E94FFB-F170-480A-A94E-FF745C47D8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A7195F0-7844-499F-980F-0C62592E5D3A}" type="pres">
      <dgm:prSet presAssocID="{061865C3-0DDD-4F2F-875F-282E5C7207B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EDDAED-1295-491D-9065-307FA88C2D53}" type="pres">
      <dgm:prSet presAssocID="{D1B34BF5-884E-43E9-BC9C-6CE6EB774E0F}" presName="spacer" presStyleCnt="0"/>
      <dgm:spPr/>
    </dgm:pt>
    <dgm:pt modelId="{E8D76259-C57E-4752-AD6F-DAAF800C891E}" type="pres">
      <dgm:prSet presAssocID="{11FE9F3A-BAFB-43AA-BD48-AE30A03772A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DF82BD-23BF-4575-AD1F-AC55975716B3}" type="pres">
      <dgm:prSet presAssocID="{0FAB5939-9727-4766-A2B5-BC44E4240DD8}" presName="spacer" presStyleCnt="0"/>
      <dgm:spPr/>
    </dgm:pt>
    <dgm:pt modelId="{B87D97F4-76C9-4D64-9085-ADC1A6AD848E}" type="pres">
      <dgm:prSet presAssocID="{9C0D3F1A-B341-4165-89D3-5B8741D69AB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88052E3-38AB-409B-A974-9986F72B4452}" srcId="{01E94FFB-F170-480A-A94E-FF745C47D870}" destId="{9C0D3F1A-B341-4165-89D3-5B8741D69AB2}" srcOrd="2" destOrd="0" parTransId="{04664876-92D9-44DB-BDE4-EEF9C775BD5C}" sibTransId="{2493FE83-1449-4622-B027-CE4236DBA351}"/>
    <dgm:cxn modelId="{C2C08C16-76EC-4946-8688-92EC3EBE10F8}" type="presOf" srcId="{061865C3-0DDD-4F2F-875F-282E5C7207BC}" destId="{9A7195F0-7844-499F-980F-0C62592E5D3A}" srcOrd="0" destOrd="0" presId="urn:microsoft.com/office/officeart/2005/8/layout/vList2"/>
    <dgm:cxn modelId="{1DE6AA71-F879-47D9-9E7F-2084B206AD4B}" type="presOf" srcId="{01E94FFB-F170-480A-A94E-FF745C47D870}" destId="{F2208304-5916-448C-8046-C991FA543F8D}" srcOrd="0" destOrd="0" presId="urn:microsoft.com/office/officeart/2005/8/layout/vList2"/>
    <dgm:cxn modelId="{AAC25217-7686-4D62-A935-13A589ECF108}" type="presOf" srcId="{9C0D3F1A-B341-4165-89D3-5B8741D69AB2}" destId="{B87D97F4-76C9-4D64-9085-ADC1A6AD848E}" srcOrd="0" destOrd="0" presId="urn:microsoft.com/office/officeart/2005/8/layout/vList2"/>
    <dgm:cxn modelId="{42AE6359-E3B0-4CBE-B75D-9A522FD4ABC9}" srcId="{01E94FFB-F170-480A-A94E-FF745C47D870}" destId="{11FE9F3A-BAFB-43AA-BD48-AE30A03772A9}" srcOrd="1" destOrd="0" parTransId="{AE295762-43B2-4A5F-B80D-C34BD337F7E0}" sibTransId="{0FAB5939-9727-4766-A2B5-BC44E4240DD8}"/>
    <dgm:cxn modelId="{800AACE1-C7B4-4311-AD40-E0CD093052E0}" type="presOf" srcId="{11FE9F3A-BAFB-43AA-BD48-AE30A03772A9}" destId="{E8D76259-C57E-4752-AD6F-DAAF800C891E}" srcOrd="0" destOrd="0" presId="urn:microsoft.com/office/officeart/2005/8/layout/vList2"/>
    <dgm:cxn modelId="{A642296A-4F4E-407A-B4C6-72804D6C58BC}" srcId="{01E94FFB-F170-480A-A94E-FF745C47D870}" destId="{061865C3-0DDD-4F2F-875F-282E5C7207BC}" srcOrd="0" destOrd="0" parTransId="{52484BAE-BEE6-4E4C-8C22-A673D10609BF}" sibTransId="{D1B34BF5-884E-43E9-BC9C-6CE6EB774E0F}"/>
    <dgm:cxn modelId="{E525FB1D-6372-4B48-A1D6-532C86E2669D}" type="presParOf" srcId="{F2208304-5916-448C-8046-C991FA543F8D}" destId="{9A7195F0-7844-499F-980F-0C62592E5D3A}" srcOrd="0" destOrd="0" presId="urn:microsoft.com/office/officeart/2005/8/layout/vList2"/>
    <dgm:cxn modelId="{7A42D288-43C5-4855-84E6-E059393BBB96}" type="presParOf" srcId="{F2208304-5916-448C-8046-C991FA543F8D}" destId="{3BEDDAED-1295-491D-9065-307FA88C2D53}" srcOrd="1" destOrd="0" presId="urn:microsoft.com/office/officeart/2005/8/layout/vList2"/>
    <dgm:cxn modelId="{CCA43E9D-903C-486E-8B59-6B2F153CF79A}" type="presParOf" srcId="{F2208304-5916-448C-8046-C991FA543F8D}" destId="{E8D76259-C57E-4752-AD6F-DAAF800C891E}" srcOrd="2" destOrd="0" presId="urn:microsoft.com/office/officeart/2005/8/layout/vList2"/>
    <dgm:cxn modelId="{96E5FBA9-A667-425C-B9DC-7AB54E6DD680}" type="presParOf" srcId="{F2208304-5916-448C-8046-C991FA543F8D}" destId="{0ADF82BD-23BF-4575-AD1F-AC55975716B3}" srcOrd="3" destOrd="0" presId="urn:microsoft.com/office/officeart/2005/8/layout/vList2"/>
    <dgm:cxn modelId="{92A9D0A8-3F99-4A16-92C1-D5197F370BF5}" type="presParOf" srcId="{F2208304-5916-448C-8046-C991FA543F8D}" destId="{B87D97F4-76C9-4D64-9085-ADC1A6AD848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A41A84-ADF9-4FB3-AE4C-ECC47870234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6255D89-E1C5-4769-8FCA-002EB0A84D1A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خلايا الكائنات الحية متشابهه تشابها غير عادي في التركيب الأساسي على الرغم من تنوعها تصبح هذه التشابهات أكثر لفتا للأنظار عندما ننظر للخلايا على المستوى الجزيئي. </a:t>
          </a:r>
          <a:endParaRPr lang="ar-SA" b="1" dirty="0">
            <a:solidFill>
              <a:schemeClr val="tx1"/>
            </a:solidFill>
          </a:endParaRPr>
        </a:p>
      </dgm:t>
    </dgm:pt>
    <dgm:pt modelId="{641B08EF-5240-47AA-ABD0-697B7DD9370C}" type="parTrans" cxnId="{2B520A72-B104-495B-9201-FD3AE3B2CD88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71375ED5-D75D-410F-9D4A-C70CB723D182}" type="sibTrans" cxnId="{2B520A72-B104-495B-9201-FD3AE3B2CD88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2D5FBCC3-BF5E-4379-82DA-C487545835DE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أن الأنماط الرئيسية من الجزيئات العضوية الموجودة في الكائنات الحية هي السكريات والدهون والبروتينات والأحماض النووية.</a:t>
          </a:r>
          <a:endParaRPr lang="ar-SA" b="1" dirty="0">
            <a:solidFill>
              <a:schemeClr val="tx1"/>
            </a:solidFill>
          </a:endParaRPr>
        </a:p>
      </dgm:t>
    </dgm:pt>
    <dgm:pt modelId="{9E8A1ABC-1981-4298-B206-871E86C3E43E}" type="parTrans" cxnId="{11A9C02F-6D26-43C4-AB95-CCFDEA725503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68BCF638-7D9E-41D6-868A-D3EB4FF08059}" type="sibTrans" cxnId="{11A9C02F-6D26-43C4-AB95-CCFDEA725503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AD3C90AF-EB1C-4E2F-B2BD-66E0563DDE48}" type="pres">
      <dgm:prSet presAssocID="{3FA41A84-ADF9-4FB3-AE4C-ECC47870234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805AC55-CE97-48E2-B9B7-CC30C6A8965F}" type="pres">
      <dgm:prSet presAssocID="{56255D89-E1C5-4769-8FCA-002EB0A84D1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0AED7B-B4BB-437D-86F5-64DDE7D0162C}" type="pres">
      <dgm:prSet presAssocID="{71375ED5-D75D-410F-9D4A-C70CB723D182}" presName="spacer" presStyleCnt="0"/>
      <dgm:spPr/>
    </dgm:pt>
    <dgm:pt modelId="{495648EE-1073-4585-9221-883421564BCA}" type="pres">
      <dgm:prSet presAssocID="{2D5FBCC3-BF5E-4379-82DA-C487545835D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A9C02F-6D26-43C4-AB95-CCFDEA725503}" srcId="{3FA41A84-ADF9-4FB3-AE4C-ECC47870234A}" destId="{2D5FBCC3-BF5E-4379-82DA-C487545835DE}" srcOrd="1" destOrd="0" parTransId="{9E8A1ABC-1981-4298-B206-871E86C3E43E}" sibTransId="{68BCF638-7D9E-41D6-868A-D3EB4FF08059}"/>
    <dgm:cxn modelId="{CD06D83E-CD97-4928-87A0-02586DAE56CE}" type="presOf" srcId="{2D5FBCC3-BF5E-4379-82DA-C487545835DE}" destId="{495648EE-1073-4585-9221-883421564BCA}" srcOrd="0" destOrd="0" presId="urn:microsoft.com/office/officeart/2005/8/layout/vList2"/>
    <dgm:cxn modelId="{2B520A72-B104-495B-9201-FD3AE3B2CD88}" srcId="{3FA41A84-ADF9-4FB3-AE4C-ECC47870234A}" destId="{56255D89-E1C5-4769-8FCA-002EB0A84D1A}" srcOrd="0" destOrd="0" parTransId="{641B08EF-5240-47AA-ABD0-697B7DD9370C}" sibTransId="{71375ED5-D75D-410F-9D4A-C70CB723D182}"/>
    <dgm:cxn modelId="{FE76261D-A616-48CF-8723-198E5021B8A3}" type="presOf" srcId="{56255D89-E1C5-4769-8FCA-002EB0A84D1A}" destId="{2805AC55-CE97-48E2-B9B7-CC30C6A8965F}" srcOrd="0" destOrd="0" presId="urn:microsoft.com/office/officeart/2005/8/layout/vList2"/>
    <dgm:cxn modelId="{8349FD0C-5863-4344-8146-92174737DC73}" type="presOf" srcId="{3FA41A84-ADF9-4FB3-AE4C-ECC47870234A}" destId="{AD3C90AF-EB1C-4E2F-B2BD-66E0563DDE48}" srcOrd="0" destOrd="0" presId="urn:microsoft.com/office/officeart/2005/8/layout/vList2"/>
    <dgm:cxn modelId="{49686303-BE6E-4BDD-8D1E-A5E25A9C89D9}" type="presParOf" srcId="{AD3C90AF-EB1C-4E2F-B2BD-66E0563DDE48}" destId="{2805AC55-CE97-48E2-B9B7-CC30C6A8965F}" srcOrd="0" destOrd="0" presId="urn:microsoft.com/office/officeart/2005/8/layout/vList2"/>
    <dgm:cxn modelId="{51050A70-01BE-45E5-AAE1-5654E54637B5}" type="presParOf" srcId="{AD3C90AF-EB1C-4E2F-B2BD-66E0563DDE48}" destId="{1D0AED7B-B4BB-437D-86F5-64DDE7D0162C}" srcOrd="1" destOrd="0" presId="urn:microsoft.com/office/officeart/2005/8/layout/vList2"/>
    <dgm:cxn modelId="{4CA847FA-0A7D-4CAA-9B85-34DA568B369B}" type="presParOf" srcId="{AD3C90AF-EB1C-4E2F-B2BD-66E0563DDE48}" destId="{495648EE-1073-4585-9221-883421564BC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6E76E-225E-4F8F-AA18-72800D0D237D}">
      <dsp:nvSpPr>
        <dsp:cNvPr id="0" name=""/>
        <dsp:cNvSpPr/>
      </dsp:nvSpPr>
      <dsp:spPr>
        <a:xfrm>
          <a:off x="0" y="9612"/>
          <a:ext cx="7772400" cy="1450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200" kern="1200" dirty="0" smtClean="0"/>
            <a:t>الكيمياء النباتية</a:t>
          </a:r>
          <a:endParaRPr lang="ar-SA" sz="6200" kern="1200" dirty="0"/>
        </a:p>
      </dsp:txBody>
      <dsp:txXfrm>
        <a:off x="70822" y="80434"/>
        <a:ext cx="7630756" cy="13091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A121FC-D136-4B58-98D1-F90B8BE28992}">
      <dsp:nvSpPr>
        <dsp:cNvPr id="0" name=""/>
        <dsp:cNvSpPr/>
      </dsp:nvSpPr>
      <dsp:spPr>
        <a:xfrm>
          <a:off x="0" y="10499"/>
          <a:ext cx="6400800" cy="173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473 نبت</a:t>
          </a:r>
        </a:p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err="1" smtClean="0"/>
            <a:t>العنود</a:t>
          </a:r>
          <a:r>
            <a:rPr lang="ar-SA" sz="4000" kern="1200" dirty="0" smtClean="0"/>
            <a:t> </a:t>
          </a:r>
          <a:r>
            <a:rPr lang="ar-SA" sz="4000" kern="1200" smtClean="0"/>
            <a:t>الفغم</a:t>
          </a:r>
          <a:endParaRPr lang="ar-SA" sz="4000" kern="1200" dirty="0"/>
        </a:p>
      </dsp:txBody>
      <dsp:txXfrm>
        <a:off x="84530" y="95029"/>
        <a:ext cx="6231740" cy="15625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195F0-7844-499F-980F-0C62592E5D3A}">
      <dsp:nvSpPr>
        <dsp:cNvPr id="0" name=""/>
        <dsp:cNvSpPr/>
      </dsp:nvSpPr>
      <dsp:spPr>
        <a:xfrm>
          <a:off x="0" y="193543"/>
          <a:ext cx="822960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الكيمياء النباتية تشمل دراسة المركبات </a:t>
          </a:r>
          <a:r>
            <a:rPr lang="ar-SA" sz="2400" kern="1200" dirty="0" err="1" smtClean="0"/>
            <a:t>المفصوله</a:t>
          </a:r>
          <a:r>
            <a:rPr lang="ar-SA" sz="2400" kern="1200" dirty="0" smtClean="0"/>
            <a:t> من النبات </a:t>
          </a:r>
          <a:r>
            <a:rPr lang="ar-SA" sz="2400" kern="1200" dirty="0" err="1" smtClean="0"/>
            <a:t>الثانويه</a:t>
          </a:r>
          <a:r>
            <a:rPr lang="ar-SA" sz="2400" kern="1200" dirty="0" smtClean="0"/>
            <a:t> </a:t>
          </a:r>
          <a:r>
            <a:rPr lang="ar-SA" sz="2400" kern="1200" dirty="0" err="1" smtClean="0"/>
            <a:t>والاوليه</a:t>
          </a:r>
          <a:r>
            <a:rPr lang="ar-SA" sz="2400" kern="1200" dirty="0" smtClean="0"/>
            <a:t> </a:t>
          </a:r>
          <a:r>
            <a:rPr lang="ar-SA" sz="2400" kern="1200" dirty="0" err="1" smtClean="0"/>
            <a:t>ھذه</a:t>
          </a:r>
          <a:r>
            <a:rPr lang="ar-SA" sz="2400" kern="1200" dirty="0" smtClean="0"/>
            <a:t> المركبات تقوم بوظيفة النمو او </a:t>
          </a:r>
          <a:r>
            <a:rPr lang="ar-SA" sz="2400" kern="1200" dirty="0" err="1" smtClean="0"/>
            <a:t>الحمايه</a:t>
          </a:r>
          <a:r>
            <a:rPr lang="ar-SA" sz="2400" kern="1200" dirty="0" smtClean="0"/>
            <a:t> للنبات </a:t>
          </a:r>
          <a:endParaRPr lang="ar-SA" sz="2400" kern="1200" dirty="0"/>
        </a:p>
      </dsp:txBody>
      <dsp:txXfrm>
        <a:off x="61256" y="254799"/>
        <a:ext cx="8107088" cy="1132313"/>
      </dsp:txXfrm>
    </dsp:sp>
    <dsp:sp modelId="{E8D76259-C57E-4752-AD6F-DAAF800C891E}">
      <dsp:nvSpPr>
        <dsp:cNvPr id="0" name=""/>
        <dsp:cNvSpPr/>
      </dsp:nvSpPr>
      <dsp:spPr>
        <a:xfrm>
          <a:off x="0" y="1635569"/>
          <a:ext cx="822960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1- النواتج </a:t>
          </a:r>
          <a:r>
            <a:rPr lang="ar-SA" sz="2400" kern="1200" dirty="0" err="1" smtClean="0"/>
            <a:t>الاوليه</a:t>
          </a:r>
          <a:r>
            <a:rPr lang="ar-SA" sz="2400" kern="1200" dirty="0" smtClean="0"/>
            <a:t>:</a:t>
          </a:r>
          <a:endParaRPr lang="ar-SA" sz="2400" kern="1200" dirty="0"/>
        </a:p>
      </dsp:txBody>
      <dsp:txXfrm>
        <a:off x="61256" y="1696825"/>
        <a:ext cx="8107088" cy="1132313"/>
      </dsp:txXfrm>
    </dsp:sp>
    <dsp:sp modelId="{B87D97F4-76C9-4D64-9085-ADC1A6AD848E}">
      <dsp:nvSpPr>
        <dsp:cNvPr id="0" name=""/>
        <dsp:cNvSpPr/>
      </dsp:nvSpPr>
      <dsp:spPr>
        <a:xfrm>
          <a:off x="0" y="3077594"/>
          <a:ext cx="822960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2- النواتج </a:t>
          </a:r>
          <a:r>
            <a:rPr lang="ar-SA" sz="2400" kern="1200" dirty="0" err="1" smtClean="0"/>
            <a:t>الثانويه</a:t>
          </a:r>
          <a:r>
            <a:rPr lang="ar-SA" sz="2400" kern="1200" dirty="0" smtClean="0"/>
            <a:t> التمثيل </a:t>
          </a:r>
          <a:r>
            <a:rPr lang="ar-SA" sz="2400" kern="1200" dirty="0" err="1" smtClean="0"/>
            <a:t>الغذائى</a:t>
          </a:r>
          <a:r>
            <a:rPr lang="ar-SA" sz="2400" kern="1200" dirty="0" smtClean="0"/>
            <a:t> : </a:t>
          </a:r>
          <a:r>
            <a:rPr lang="ar-SA" sz="2400" kern="1200" dirty="0" err="1" smtClean="0"/>
            <a:t>ھى</a:t>
          </a:r>
          <a:r>
            <a:rPr lang="ar-SA" sz="2400" kern="1200" dirty="0" smtClean="0"/>
            <a:t> مواد تنتج اثناء العمليات التمثيلية الاساسية مثل التمثيل </a:t>
          </a:r>
          <a:r>
            <a:rPr lang="ar-SA" sz="2400" kern="1200" dirty="0" err="1" smtClean="0"/>
            <a:t>الغذائى</a:t>
          </a:r>
          <a:r>
            <a:rPr lang="ar-SA" sz="2400" kern="1200" dirty="0" smtClean="0"/>
            <a:t> </a:t>
          </a:r>
          <a:r>
            <a:rPr lang="ar-SA" sz="2400" kern="1200" dirty="0" err="1" smtClean="0"/>
            <a:t>للكربوھيدرات</a:t>
          </a:r>
          <a:r>
            <a:rPr lang="ar-SA" sz="2400" kern="1200" dirty="0" smtClean="0"/>
            <a:t> والبروتينات </a:t>
          </a:r>
          <a:r>
            <a:rPr lang="ar-SA" sz="2400" kern="1200" dirty="0" err="1" smtClean="0"/>
            <a:t>والدھون</a:t>
          </a:r>
          <a:r>
            <a:rPr lang="ar-SA" sz="2400" kern="1200" dirty="0" smtClean="0"/>
            <a:t> مثل </a:t>
          </a:r>
          <a:r>
            <a:rPr lang="ar-SA" sz="2400" kern="1200" dirty="0" err="1" smtClean="0"/>
            <a:t>التربينات</a:t>
          </a:r>
          <a:r>
            <a:rPr lang="ar-SA" sz="2400" kern="1200" dirty="0" smtClean="0"/>
            <a:t> </a:t>
          </a:r>
          <a:r>
            <a:rPr lang="ar-SA" sz="2400" kern="1200" dirty="0" err="1" smtClean="0"/>
            <a:t>والفينولات</a:t>
          </a:r>
          <a:r>
            <a:rPr lang="ar-SA" sz="2400" kern="1200" dirty="0" smtClean="0"/>
            <a:t> </a:t>
          </a:r>
          <a:r>
            <a:rPr lang="ar-SA" sz="2400" kern="1200" dirty="0" err="1" smtClean="0"/>
            <a:t>والقلويدات</a:t>
          </a:r>
          <a:r>
            <a:rPr lang="ar-SA" sz="2400" kern="1200" dirty="0" smtClean="0"/>
            <a:t> </a:t>
          </a:r>
          <a:r>
            <a:rPr lang="ar-SA" sz="2400" kern="1200" dirty="0" err="1" smtClean="0"/>
            <a:t>وغيرھا</a:t>
          </a:r>
          <a:endParaRPr lang="ar-SA" sz="2400" kern="1200" dirty="0"/>
        </a:p>
      </dsp:txBody>
      <dsp:txXfrm>
        <a:off x="61256" y="3138850"/>
        <a:ext cx="8107088" cy="11323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05AC55-CE97-48E2-B9B7-CC30C6A8965F}">
      <dsp:nvSpPr>
        <dsp:cNvPr id="0" name=""/>
        <dsp:cNvSpPr/>
      </dsp:nvSpPr>
      <dsp:spPr>
        <a:xfrm>
          <a:off x="0" y="478011"/>
          <a:ext cx="8229600" cy="1737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>
              <a:solidFill>
                <a:schemeClr val="tx1"/>
              </a:solidFill>
            </a:rPr>
            <a:t>خلايا الكائنات الحية متشابهه تشابها غير عادي في التركيب الأساسي على الرغم من تنوعها تصبح هذه التشابهات أكثر لفتا للأنظار عندما ننظر للخلايا على المستوى الجزيئي. </a:t>
          </a:r>
          <a:endParaRPr lang="ar-SA" sz="3300" kern="1200" dirty="0">
            <a:solidFill>
              <a:schemeClr val="tx1"/>
            </a:solidFill>
          </a:endParaRPr>
        </a:p>
      </dsp:txBody>
      <dsp:txXfrm>
        <a:off x="84815" y="562826"/>
        <a:ext cx="8059970" cy="1567820"/>
      </dsp:txXfrm>
    </dsp:sp>
    <dsp:sp modelId="{495648EE-1073-4585-9221-883421564BCA}">
      <dsp:nvSpPr>
        <dsp:cNvPr id="0" name=""/>
        <dsp:cNvSpPr/>
      </dsp:nvSpPr>
      <dsp:spPr>
        <a:xfrm>
          <a:off x="0" y="2310501"/>
          <a:ext cx="8229600" cy="1737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>
              <a:solidFill>
                <a:schemeClr val="tx1"/>
              </a:solidFill>
            </a:rPr>
            <a:t>أن الأنماط الرئيسية من الجزيئات العضوية الموجودة في الكائنات الحية هي السكريات والدهون والبروتينات والأحماض النووية.</a:t>
          </a:r>
          <a:endParaRPr lang="ar-SA" sz="3300" kern="1200" dirty="0">
            <a:solidFill>
              <a:schemeClr val="tx1"/>
            </a:solidFill>
          </a:endParaRPr>
        </a:p>
      </dsp:txBody>
      <dsp:txXfrm>
        <a:off x="84815" y="2395316"/>
        <a:ext cx="8059970" cy="1567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1C0E738-A125-4EE7-8451-466B48755313}" type="datetimeFigureOut">
              <a:rPr lang="ar-SA" smtClean="0"/>
              <a:t>24/03/1434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0B63C04-8E22-4BDB-8FBC-53CD20CE8B8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314FB91-ABFD-4B54-9898-61635F1DA4E3}" type="datetimeFigureOut">
              <a:rPr lang="ar-SA" smtClean="0"/>
              <a:t>24/03/1434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A1C8FE6-ABD1-4CF9-A44D-635078C9650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421E5-4013-4E2A-A3E2-651653F42D5A}" type="datetime1">
              <a:rPr lang="ar-SA" smtClean="0"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B47F2-FBB1-4A16-B98D-179DE4548A4B}" type="datetime1">
              <a:rPr lang="ar-SA" smtClean="0"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2FC2-19A0-4D48-AFD8-2F45FD52C79F}" type="datetime1">
              <a:rPr lang="ar-SA" smtClean="0"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82C6-6ADA-4A4D-829B-C86A98FA3E3C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058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660D-93BF-4972-918F-1174791679F7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4111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5CE0D-6F60-40D2-A1A4-376B0A2E0EE4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365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1CF1F-F97B-4075-9372-184CE9535559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913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6DF44-9534-43A8-AC1F-A6D849981CF2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6066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1E8E9-9B0F-4001-85B2-A3AF63980A6C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6156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11F82-AFD7-45DF-B997-CA80DC405EE4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682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73B7-AD58-4EE1-B159-02591B6672FD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074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F42B-FC71-47AD-8EF5-765B7A94C982}" type="datetime1">
              <a:rPr lang="ar-SA" smtClean="0"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221A-26A7-449E-9CF1-3651A0EF329D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9379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5A6D-9C7A-4218-A239-BEB01DDF483B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54058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5DC4-8632-4E87-84AC-31973AA4D6BB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70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3874-7B86-45E3-AA15-29AFA42479ED}" type="datetime1">
              <a:rPr lang="ar-SA" smtClean="0"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87C3F-75D1-4A7C-9D42-97EBEE21E4E8}" type="datetime1">
              <a:rPr lang="ar-SA" smtClean="0"/>
              <a:t>24/03/1434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C18A7-D718-4502-BE86-DD8A70C7461D}" type="datetime1">
              <a:rPr lang="ar-SA" smtClean="0"/>
              <a:t>24/03/1434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D433-FF20-4E8F-B05C-9B3878AC1B9A}" type="datetime1">
              <a:rPr lang="ar-SA" smtClean="0"/>
              <a:t>24/03/1434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2F53-779B-4CCC-A860-456B79945F6F}" type="datetime1">
              <a:rPr lang="ar-SA" smtClean="0"/>
              <a:t>24/03/1434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EBC20-6003-4263-A4A7-49B97488C737}" type="datetime1">
              <a:rPr lang="ar-SA" smtClean="0"/>
              <a:t>24/03/1434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48D6-0F06-4057-807F-39B96B6EED97}" type="datetime1">
              <a:rPr lang="ar-SA" smtClean="0"/>
              <a:t>24/03/1434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E3610-0BA5-4284-AF4F-2232EC215422}" type="datetime1">
              <a:rPr lang="ar-SA" smtClean="0"/>
              <a:t>24/03/1434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E4A14-2AE7-454B-A88B-959F6C0D4144}" type="datetime1">
              <a:rPr lang="ar-SA" smtClean="0">
                <a:solidFill>
                  <a:srgbClr val="694D2B">
                    <a:tint val="75000"/>
                  </a:srgbClr>
                </a:solidFill>
              </a:rPr>
              <a:t>24/03/1434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‹#›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108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1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الكيمياء النباتية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525105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2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4991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3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40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19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الجزيئات</a:t>
                      </a:r>
                      <a:r>
                        <a:rPr lang="ar-SA" sz="2000" b="1" baseline="0" dirty="0" smtClean="0"/>
                        <a:t> العضوية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الوظيفة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المكونات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التكوين العنصري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السكريات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مصدر طاقة,مادة</a:t>
                      </a:r>
                      <a:r>
                        <a:rPr lang="ar-SA" sz="2000" b="1" baseline="0" dirty="0" smtClean="0"/>
                        <a:t> تركيبيه ووحدات بناء للجزيئات </a:t>
                      </a:r>
                      <a:r>
                        <a:rPr lang="ar-SA" sz="2000" b="1" baseline="0" dirty="0" err="1" smtClean="0"/>
                        <a:t>الاخرى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السكريات</a:t>
                      </a:r>
                      <a:r>
                        <a:rPr lang="ar-SA" sz="2000" b="1" baseline="0" dirty="0" smtClean="0"/>
                        <a:t> البسيطة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كربون وهيدروجين وأكسجين.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الدهون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تخزين طاقة ,مكونات تركيبية</a:t>
                      </a:r>
                      <a:r>
                        <a:rPr lang="ar-SA" sz="2000" b="1" baseline="0" dirty="0" smtClean="0"/>
                        <a:t> للأغشية,حاجز لفقد الماء.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err="1" smtClean="0"/>
                        <a:t>الاحماض</a:t>
                      </a:r>
                      <a:r>
                        <a:rPr lang="ar-SA" sz="2000" b="1" dirty="0" smtClean="0"/>
                        <a:t> </a:t>
                      </a:r>
                      <a:r>
                        <a:rPr lang="ar-SA" sz="2000" b="1" dirty="0" err="1" smtClean="0"/>
                        <a:t>الدهنية</a:t>
                      </a:r>
                      <a:r>
                        <a:rPr lang="ar-SA" sz="2000" b="1" dirty="0" smtClean="0"/>
                        <a:t> </a:t>
                      </a:r>
                      <a:r>
                        <a:rPr lang="ar-SA" sz="2000" b="1" dirty="0" err="1" smtClean="0"/>
                        <a:t>والجليسيرول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كربون وهيدروجين وأكسجين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البروتينات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مواد تركيبية </a:t>
                      </a:r>
                      <a:r>
                        <a:rPr lang="ar-SA" sz="2000" b="1" dirty="0" err="1" smtClean="0"/>
                        <a:t>وانزيمات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err="1" smtClean="0"/>
                        <a:t>الاحماض</a:t>
                      </a:r>
                      <a:r>
                        <a:rPr lang="ar-SA" sz="2000" b="1" dirty="0" smtClean="0"/>
                        <a:t> </a:t>
                      </a:r>
                      <a:r>
                        <a:rPr lang="ar-SA" sz="2000" b="1" dirty="0" err="1" smtClean="0"/>
                        <a:t>الامينية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كربون وهيدروجين </a:t>
                      </a:r>
                      <a:r>
                        <a:rPr lang="ar-SA" sz="2000" b="1" dirty="0" err="1" smtClean="0"/>
                        <a:t>واكسجين</a:t>
                      </a:r>
                      <a:r>
                        <a:rPr lang="ar-SA" sz="2000" b="1" dirty="0" smtClean="0"/>
                        <a:t> ونيتروجين وكبريت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err="1" smtClean="0"/>
                        <a:t>الاحماض</a:t>
                      </a:r>
                      <a:r>
                        <a:rPr lang="ar-SA" sz="2000" b="1" dirty="0" smtClean="0"/>
                        <a:t> النووية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تخزين ونقل ونسخ المعلومات الوراثية وبناء البروتينات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err="1" smtClean="0"/>
                        <a:t>نكليدات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كربون وهيدروجين </a:t>
                      </a:r>
                      <a:r>
                        <a:rPr lang="ar-SA" sz="2000" b="1" dirty="0" err="1" smtClean="0"/>
                        <a:t>واكسجين</a:t>
                      </a:r>
                      <a:r>
                        <a:rPr lang="ar-SA" sz="2000" b="1" dirty="0" smtClean="0"/>
                        <a:t> ونيتروجين وفسفور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4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445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143000" y="1371600"/>
          <a:ext cx="6858000" cy="4614800"/>
        </p:xfrm>
        <a:graphic>
          <a:graphicData uri="http://schemas.openxmlformats.org/drawingml/2006/table">
            <a:tbl>
              <a:tblPr rtl="1">
                <a:tableStyleId>{08FB837D-C827-4EFA-A057-4D05807E0F7C}</a:tableStyleId>
              </a:tblPr>
              <a:tblGrid>
                <a:gridCol w="999598"/>
                <a:gridCol w="5858402"/>
              </a:tblGrid>
              <a:tr h="29935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المعمل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الموضوع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9935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Lab.1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latin typeface="Times New Roman" pitchFamily="18" charset="0"/>
                          <a:cs typeface="Times New Roman" pitchFamily="18" charset="0"/>
                        </a:rPr>
                        <a:t>مقدمة للكيماء النباتية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935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Lab.2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طريقة</a:t>
                      </a:r>
                      <a:r>
                        <a:rPr lang="ar-SA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الكشف عن تحلل النشاء (السكريات المتعددة)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935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Lab.3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طريقة الكشف عن تحلل </a:t>
                      </a:r>
                      <a:r>
                        <a:rPr lang="ar-SA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السكروز</a:t>
                      </a: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(السكريات 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الثنائية </a:t>
                      </a: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935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Lab.4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استخلاص </a:t>
                      </a:r>
                      <a:r>
                        <a:rPr lang="ar-SA" sz="2000" dirty="0" err="1">
                          <a:latin typeface="Times New Roman" pitchFamily="18" charset="0"/>
                          <a:cs typeface="Times New Roman" pitchFamily="18" charset="0"/>
                        </a:rPr>
                        <a:t>الكربوهيدرات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935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Lab.5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تجربة تحلل الدهون 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935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Lab.6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تقدير</a:t>
                      </a:r>
                      <a:r>
                        <a:rPr lang="ar-SA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قيمة الحموضة للدهون والزيوت 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600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Lab.7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الزيوت الطيارة </a:t>
                      </a:r>
                      <a:r>
                        <a:rPr lang="ar-SA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و</a:t>
                      </a: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العطرية</a:t>
                      </a:r>
                      <a:endParaRPr 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Lab.8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تحلل</a:t>
                      </a:r>
                      <a:r>
                        <a:rPr lang="ar-SA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البروتينات بواسطة إنزيم </a:t>
                      </a:r>
                      <a:r>
                        <a:rPr lang="ar-SA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اليوريز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935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Lab.9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استخلاص البروتينات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9357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Lab.10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استخلاص </a:t>
                      </a:r>
                      <a:r>
                        <a:rPr lang="ar-S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الأصباغ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694D2B">
                    <a:tint val="75000"/>
                  </a:srgbClr>
                </a:solidFill>
              </a:rPr>
              <a:pPr/>
              <a:t>5</a:t>
            </a:fld>
            <a:endParaRPr lang="ar-SA">
              <a:solidFill>
                <a:srgbClr val="694D2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6270647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سمة Office">
  <a:themeElements>
    <a:clrScheme name="مخصص 2">
      <a:dk1>
        <a:srgbClr val="694D2B"/>
      </a:dk1>
      <a:lt1>
        <a:srgbClr val="E5D5C1"/>
      </a:lt1>
      <a:dk2>
        <a:srgbClr val="333333"/>
      </a:dk2>
      <a:lt2>
        <a:srgbClr val="BD9361"/>
      </a:lt2>
      <a:accent1>
        <a:srgbClr val="E9947D"/>
      </a:accent1>
      <a:accent2>
        <a:srgbClr val="FFFFFF"/>
      </a:accent2>
      <a:accent3>
        <a:srgbClr val="F0E7DD"/>
      </a:accent3>
      <a:accent4>
        <a:srgbClr val="594023"/>
      </a:accent4>
      <a:accent5>
        <a:srgbClr val="F2C8BF"/>
      </a:accent5>
      <a:accent6>
        <a:srgbClr val="C8B39B"/>
      </a:accent6>
      <a:hlink>
        <a:srgbClr val="A19E37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221</Words>
  <Application>Microsoft Office PowerPoint</Application>
  <PresentationFormat>عرض على الشاشة (3:4)‏</PresentationFormat>
  <Paragraphs>56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5</vt:i4>
      </vt:variant>
    </vt:vector>
  </HeadingPairs>
  <TitlesOfParts>
    <vt:vector size="7" baseType="lpstr">
      <vt:lpstr>سمة Office</vt:lpstr>
      <vt:lpstr>1_سمة Office</vt:lpstr>
      <vt:lpstr>الشريحة 1</vt:lpstr>
      <vt:lpstr>الكيمياء النباتية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العنود</dc:creator>
  <cp:lastModifiedBy>Admin</cp:lastModifiedBy>
  <cp:revision>9</cp:revision>
  <dcterms:created xsi:type="dcterms:W3CDTF">2013-02-05T14:35:15Z</dcterms:created>
  <dcterms:modified xsi:type="dcterms:W3CDTF">2013-02-04T16:49:34Z</dcterms:modified>
</cp:coreProperties>
</file>