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57" r:id="rId4"/>
    <p:sldId id="262" r:id="rId5"/>
    <p:sldId id="265" r:id="rId6"/>
    <p:sldId id="267" r:id="rId7"/>
    <p:sldId id="266" r:id="rId8"/>
    <p:sldId id="258" r:id="rId9"/>
    <p:sldId id="259" r:id="rId10"/>
    <p:sldId id="260" r:id="rId11"/>
    <p:sldId id="264"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714"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BA550D1-CC94-4B86-909F-09D02AA39E57}"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GB"/>
        </a:p>
      </dgm:t>
    </dgm:pt>
    <dgm:pt modelId="{62588BA1-64EC-467F-8673-734493910033}">
      <dgm:prSet/>
      <dgm:spPr/>
      <dgm:t>
        <a:bodyPr/>
        <a:lstStyle/>
        <a:p>
          <a:pPr rtl="0"/>
          <a:r>
            <a:rPr lang="en-GB" dirty="0" smtClean="0">
              <a:latin typeface="Times New Roman" panose="02020603050405020304" pitchFamily="18" charset="0"/>
              <a:cs typeface="Times New Roman" panose="02020603050405020304" pitchFamily="18" charset="0"/>
            </a:rPr>
            <a:t>Understand how cell barriers are broken and how to extract DNA from strawberry cells. </a:t>
          </a:r>
          <a:endParaRPr lang="en-GB" dirty="0">
            <a:latin typeface="Times New Roman" panose="02020603050405020304" pitchFamily="18" charset="0"/>
            <a:cs typeface="Times New Roman" panose="02020603050405020304" pitchFamily="18" charset="0"/>
          </a:endParaRPr>
        </a:p>
      </dgm:t>
    </dgm:pt>
    <dgm:pt modelId="{4766FA95-886F-4337-B1E5-16161046A243}" type="parTrans" cxnId="{A77B2FA3-AEB5-4E99-AD46-172F5AFD78D3}">
      <dgm:prSet/>
      <dgm:spPr/>
      <dgm:t>
        <a:bodyPr/>
        <a:lstStyle/>
        <a:p>
          <a:endParaRPr lang="en-GB">
            <a:latin typeface="Times New Roman" panose="02020603050405020304" pitchFamily="18" charset="0"/>
            <a:cs typeface="Times New Roman" panose="02020603050405020304" pitchFamily="18" charset="0"/>
          </a:endParaRPr>
        </a:p>
      </dgm:t>
    </dgm:pt>
    <dgm:pt modelId="{60A3C80A-77E7-4952-8D5C-0482764BE762}" type="sibTrans" cxnId="{A77B2FA3-AEB5-4E99-AD46-172F5AFD78D3}">
      <dgm:prSet/>
      <dgm:spPr/>
      <dgm:t>
        <a:bodyPr/>
        <a:lstStyle/>
        <a:p>
          <a:endParaRPr lang="en-GB">
            <a:latin typeface="Times New Roman" panose="02020603050405020304" pitchFamily="18" charset="0"/>
            <a:cs typeface="Times New Roman" panose="02020603050405020304" pitchFamily="18" charset="0"/>
          </a:endParaRPr>
        </a:p>
      </dgm:t>
    </dgm:pt>
    <dgm:pt modelId="{7B01CC6F-26CE-4A71-ACFC-2AE52C3A2F00}" type="pres">
      <dgm:prSet presAssocID="{8BA550D1-CC94-4B86-909F-09D02AA39E57}" presName="linear" presStyleCnt="0">
        <dgm:presLayoutVars>
          <dgm:animLvl val="lvl"/>
          <dgm:resizeHandles val="exact"/>
        </dgm:presLayoutVars>
      </dgm:prSet>
      <dgm:spPr/>
      <dgm:t>
        <a:bodyPr/>
        <a:lstStyle/>
        <a:p>
          <a:endParaRPr lang="en-GB"/>
        </a:p>
      </dgm:t>
    </dgm:pt>
    <dgm:pt modelId="{1D524876-85B5-43CE-A8BB-9AFD4232AA9A}" type="pres">
      <dgm:prSet presAssocID="{62588BA1-64EC-467F-8673-734493910033}" presName="parentText" presStyleLbl="node1" presStyleIdx="0" presStyleCnt="1">
        <dgm:presLayoutVars>
          <dgm:chMax val="0"/>
          <dgm:bulletEnabled val="1"/>
        </dgm:presLayoutVars>
      </dgm:prSet>
      <dgm:spPr/>
      <dgm:t>
        <a:bodyPr/>
        <a:lstStyle/>
        <a:p>
          <a:endParaRPr lang="en-GB"/>
        </a:p>
      </dgm:t>
    </dgm:pt>
  </dgm:ptLst>
  <dgm:cxnLst>
    <dgm:cxn modelId="{A77B2FA3-AEB5-4E99-AD46-172F5AFD78D3}" srcId="{8BA550D1-CC94-4B86-909F-09D02AA39E57}" destId="{62588BA1-64EC-467F-8673-734493910033}" srcOrd="0" destOrd="0" parTransId="{4766FA95-886F-4337-B1E5-16161046A243}" sibTransId="{60A3C80A-77E7-4952-8D5C-0482764BE762}"/>
    <dgm:cxn modelId="{4A690777-1963-4D0B-BD12-DFF961D98FDC}" type="presOf" srcId="{62588BA1-64EC-467F-8673-734493910033}" destId="{1D524876-85B5-43CE-A8BB-9AFD4232AA9A}" srcOrd="0" destOrd="0" presId="urn:microsoft.com/office/officeart/2005/8/layout/vList2"/>
    <dgm:cxn modelId="{D85161CE-17E5-49B0-A739-BD6190412755}" type="presOf" srcId="{8BA550D1-CC94-4B86-909F-09D02AA39E57}" destId="{7B01CC6F-26CE-4A71-ACFC-2AE52C3A2F00}" srcOrd="0" destOrd="0" presId="urn:microsoft.com/office/officeart/2005/8/layout/vList2"/>
    <dgm:cxn modelId="{A8636DBD-9D70-4658-AA70-8EAB443AF734}" type="presParOf" srcId="{7B01CC6F-26CE-4A71-ACFC-2AE52C3A2F00}" destId="{1D524876-85B5-43CE-A8BB-9AFD4232AA9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4DE828A-5E82-4873-AE16-FD375E8B6CF0}" type="doc">
      <dgm:prSet loTypeId="urn:microsoft.com/office/officeart/2005/8/layout/vList2" loCatId="list" qsTypeId="urn:microsoft.com/office/officeart/2005/8/quickstyle/simple3" qsCatId="simple" csTypeId="urn:microsoft.com/office/officeart/2005/8/colors/colorful4" csCatId="colorful"/>
      <dgm:spPr/>
      <dgm:t>
        <a:bodyPr/>
        <a:lstStyle/>
        <a:p>
          <a:endParaRPr lang="en-GB"/>
        </a:p>
      </dgm:t>
    </dgm:pt>
    <dgm:pt modelId="{208A10D2-62EC-4CB4-97AB-7987695D5068}">
      <dgm:prSet/>
      <dgm:spPr/>
      <dgm:t>
        <a:bodyPr/>
        <a:lstStyle/>
        <a:p>
          <a:pPr rtl="0"/>
          <a:r>
            <a:rPr lang="en-GB" smtClean="0"/>
            <a:t>Materials: </a:t>
          </a:r>
          <a:endParaRPr lang="en-GB"/>
        </a:p>
      </dgm:t>
    </dgm:pt>
    <dgm:pt modelId="{35FD5B76-FD03-47E7-8CEC-3982B5BC6B19}" type="parTrans" cxnId="{AB1DB579-E2B4-45ED-A256-228EEC4FD17C}">
      <dgm:prSet/>
      <dgm:spPr/>
      <dgm:t>
        <a:bodyPr/>
        <a:lstStyle/>
        <a:p>
          <a:endParaRPr lang="en-GB"/>
        </a:p>
      </dgm:t>
    </dgm:pt>
    <dgm:pt modelId="{164F5F5F-38B1-4E1E-A3E7-00ED5B659241}" type="sibTrans" cxnId="{AB1DB579-E2B4-45ED-A256-228EEC4FD17C}">
      <dgm:prSet/>
      <dgm:spPr/>
      <dgm:t>
        <a:bodyPr/>
        <a:lstStyle/>
        <a:p>
          <a:endParaRPr lang="en-GB"/>
        </a:p>
      </dgm:t>
    </dgm:pt>
    <dgm:pt modelId="{3E48A5B9-0E5E-4F90-8649-273D6DB3A313}" type="pres">
      <dgm:prSet presAssocID="{E4DE828A-5E82-4873-AE16-FD375E8B6CF0}" presName="linear" presStyleCnt="0">
        <dgm:presLayoutVars>
          <dgm:animLvl val="lvl"/>
          <dgm:resizeHandles val="exact"/>
        </dgm:presLayoutVars>
      </dgm:prSet>
      <dgm:spPr/>
      <dgm:t>
        <a:bodyPr/>
        <a:lstStyle/>
        <a:p>
          <a:endParaRPr lang="en-US"/>
        </a:p>
      </dgm:t>
    </dgm:pt>
    <dgm:pt modelId="{D4352E2D-7D99-4FDE-B1FA-40B937AB8034}" type="pres">
      <dgm:prSet presAssocID="{208A10D2-62EC-4CB4-97AB-7987695D5068}" presName="parentText" presStyleLbl="node1" presStyleIdx="0" presStyleCnt="1">
        <dgm:presLayoutVars>
          <dgm:chMax val="0"/>
          <dgm:bulletEnabled val="1"/>
        </dgm:presLayoutVars>
      </dgm:prSet>
      <dgm:spPr/>
      <dgm:t>
        <a:bodyPr/>
        <a:lstStyle/>
        <a:p>
          <a:endParaRPr lang="en-US"/>
        </a:p>
      </dgm:t>
    </dgm:pt>
  </dgm:ptLst>
  <dgm:cxnLst>
    <dgm:cxn modelId="{AB1DB579-E2B4-45ED-A256-228EEC4FD17C}" srcId="{E4DE828A-5E82-4873-AE16-FD375E8B6CF0}" destId="{208A10D2-62EC-4CB4-97AB-7987695D5068}" srcOrd="0" destOrd="0" parTransId="{35FD5B76-FD03-47E7-8CEC-3982B5BC6B19}" sibTransId="{164F5F5F-38B1-4E1E-A3E7-00ED5B659241}"/>
    <dgm:cxn modelId="{CED087C7-C392-4053-BEB6-06834691D9A5}" type="presOf" srcId="{208A10D2-62EC-4CB4-97AB-7987695D5068}" destId="{D4352E2D-7D99-4FDE-B1FA-40B937AB8034}" srcOrd="0" destOrd="0" presId="urn:microsoft.com/office/officeart/2005/8/layout/vList2"/>
    <dgm:cxn modelId="{F43710B5-A6C5-42DD-B354-64CC840D2595}" type="presOf" srcId="{E4DE828A-5E82-4873-AE16-FD375E8B6CF0}" destId="{3E48A5B9-0E5E-4F90-8649-273D6DB3A313}" srcOrd="0" destOrd="0" presId="urn:microsoft.com/office/officeart/2005/8/layout/vList2"/>
    <dgm:cxn modelId="{AE4F85F7-1D70-4360-80DC-6C45FC15EC52}" type="presParOf" srcId="{3E48A5B9-0E5E-4F90-8649-273D6DB3A313}" destId="{D4352E2D-7D99-4FDE-B1FA-40B937AB803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185A45E-3B51-487E-A4B6-2AE42693CABD}" type="doc">
      <dgm:prSet loTypeId="urn:microsoft.com/office/officeart/2005/8/layout/vList2" loCatId="list" qsTypeId="urn:microsoft.com/office/officeart/2005/8/quickstyle/simple3" qsCatId="simple" csTypeId="urn:microsoft.com/office/officeart/2005/8/colors/colorful4" csCatId="colorful"/>
      <dgm:spPr/>
      <dgm:t>
        <a:bodyPr/>
        <a:lstStyle/>
        <a:p>
          <a:endParaRPr lang="en-GB"/>
        </a:p>
      </dgm:t>
    </dgm:pt>
    <dgm:pt modelId="{8DCC51FC-118C-4F88-9E6C-830F92E4D4CF}">
      <dgm:prSet/>
      <dgm:spPr/>
      <dgm:t>
        <a:bodyPr/>
        <a:lstStyle/>
        <a:p>
          <a:pPr rtl="0"/>
          <a:r>
            <a:rPr lang="en-GB" smtClean="0"/>
            <a:t>Method: </a:t>
          </a:r>
          <a:endParaRPr lang="en-GB"/>
        </a:p>
      </dgm:t>
    </dgm:pt>
    <dgm:pt modelId="{5E6E40F7-D80D-4405-9E97-1B12C574881F}" type="parTrans" cxnId="{EA257F17-3C05-42F8-911C-474D328AC546}">
      <dgm:prSet/>
      <dgm:spPr/>
      <dgm:t>
        <a:bodyPr/>
        <a:lstStyle/>
        <a:p>
          <a:endParaRPr lang="en-GB"/>
        </a:p>
      </dgm:t>
    </dgm:pt>
    <dgm:pt modelId="{034F6478-AF8B-4ADF-A447-62E1A67100F0}" type="sibTrans" cxnId="{EA257F17-3C05-42F8-911C-474D328AC546}">
      <dgm:prSet/>
      <dgm:spPr/>
      <dgm:t>
        <a:bodyPr/>
        <a:lstStyle/>
        <a:p>
          <a:endParaRPr lang="en-GB"/>
        </a:p>
      </dgm:t>
    </dgm:pt>
    <dgm:pt modelId="{166A1C77-B4D6-4BF0-B197-268D9FE9809D}" type="pres">
      <dgm:prSet presAssocID="{A185A45E-3B51-487E-A4B6-2AE42693CABD}" presName="linear" presStyleCnt="0">
        <dgm:presLayoutVars>
          <dgm:animLvl val="lvl"/>
          <dgm:resizeHandles val="exact"/>
        </dgm:presLayoutVars>
      </dgm:prSet>
      <dgm:spPr/>
      <dgm:t>
        <a:bodyPr/>
        <a:lstStyle/>
        <a:p>
          <a:endParaRPr lang="en-US"/>
        </a:p>
      </dgm:t>
    </dgm:pt>
    <dgm:pt modelId="{3DEEA843-B22A-410B-9CF7-3F14CC613B7D}" type="pres">
      <dgm:prSet presAssocID="{8DCC51FC-118C-4F88-9E6C-830F92E4D4CF}" presName="parentText" presStyleLbl="node1" presStyleIdx="0" presStyleCnt="1">
        <dgm:presLayoutVars>
          <dgm:chMax val="0"/>
          <dgm:bulletEnabled val="1"/>
        </dgm:presLayoutVars>
      </dgm:prSet>
      <dgm:spPr/>
      <dgm:t>
        <a:bodyPr/>
        <a:lstStyle/>
        <a:p>
          <a:endParaRPr lang="en-US"/>
        </a:p>
      </dgm:t>
    </dgm:pt>
  </dgm:ptLst>
  <dgm:cxnLst>
    <dgm:cxn modelId="{7343EA1B-F984-4F33-94D6-98810E86743A}" type="presOf" srcId="{8DCC51FC-118C-4F88-9E6C-830F92E4D4CF}" destId="{3DEEA843-B22A-410B-9CF7-3F14CC613B7D}" srcOrd="0" destOrd="0" presId="urn:microsoft.com/office/officeart/2005/8/layout/vList2"/>
    <dgm:cxn modelId="{EFE95F66-BE89-464C-96CC-A5A8E2C7F4DF}" type="presOf" srcId="{A185A45E-3B51-487E-A4B6-2AE42693CABD}" destId="{166A1C77-B4D6-4BF0-B197-268D9FE9809D}" srcOrd="0" destOrd="0" presId="urn:microsoft.com/office/officeart/2005/8/layout/vList2"/>
    <dgm:cxn modelId="{EA257F17-3C05-42F8-911C-474D328AC546}" srcId="{A185A45E-3B51-487E-A4B6-2AE42693CABD}" destId="{8DCC51FC-118C-4F88-9E6C-830F92E4D4CF}" srcOrd="0" destOrd="0" parTransId="{5E6E40F7-D80D-4405-9E97-1B12C574881F}" sibTransId="{034F6478-AF8B-4ADF-A447-62E1A67100F0}"/>
    <dgm:cxn modelId="{69DA919F-4B72-4439-9348-EA79274168AD}" type="presParOf" srcId="{166A1C77-B4D6-4BF0-B197-268D9FE9809D}" destId="{3DEEA843-B22A-410B-9CF7-3F14CC613B7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524876-85B5-43CE-A8BB-9AFD4232AA9A}">
      <dsp:nvSpPr>
        <dsp:cNvPr id="0" name=""/>
        <dsp:cNvSpPr/>
      </dsp:nvSpPr>
      <dsp:spPr>
        <a:xfrm>
          <a:off x="0" y="208899"/>
          <a:ext cx="4225119" cy="393353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lvl="0" algn="l" defTabSz="1822450" rtl="0">
            <a:lnSpc>
              <a:spcPct val="90000"/>
            </a:lnSpc>
            <a:spcBef>
              <a:spcPct val="0"/>
            </a:spcBef>
            <a:spcAft>
              <a:spcPct val="35000"/>
            </a:spcAft>
          </a:pPr>
          <a:r>
            <a:rPr lang="en-GB" sz="4100" kern="1200" dirty="0" smtClean="0">
              <a:latin typeface="Times New Roman" panose="02020603050405020304" pitchFamily="18" charset="0"/>
              <a:cs typeface="Times New Roman" panose="02020603050405020304" pitchFamily="18" charset="0"/>
            </a:rPr>
            <a:t>Understand how cell barriers are broken and how to extract DNA from strawberry cells. </a:t>
          </a:r>
          <a:endParaRPr lang="en-GB" sz="4100" kern="1200" dirty="0">
            <a:latin typeface="Times New Roman" panose="02020603050405020304" pitchFamily="18" charset="0"/>
            <a:cs typeface="Times New Roman" panose="02020603050405020304" pitchFamily="18" charset="0"/>
          </a:endParaRPr>
        </a:p>
      </dsp:txBody>
      <dsp:txXfrm>
        <a:off x="192020" y="400919"/>
        <a:ext cx="3841079" cy="35494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352E2D-7D99-4FDE-B1FA-40B937AB8034}">
      <dsp:nvSpPr>
        <dsp:cNvPr id="0" name=""/>
        <dsp:cNvSpPr/>
      </dsp:nvSpPr>
      <dsp:spPr>
        <a:xfrm>
          <a:off x="0" y="3193"/>
          <a:ext cx="10515600" cy="1319175"/>
        </a:xfrm>
        <a:prstGeom prst="roundRect">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9550" tIns="209550" rIns="209550" bIns="209550" numCol="1" spcCol="1270" anchor="ctr" anchorCtr="0">
          <a:noAutofit/>
        </a:bodyPr>
        <a:lstStyle/>
        <a:p>
          <a:pPr lvl="0" algn="l" defTabSz="2444750" rtl="0">
            <a:lnSpc>
              <a:spcPct val="90000"/>
            </a:lnSpc>
            <a:spcBef>
              <a:spcPct val="0"/>
            </a:spcBef>
            <a:spcAft>
              <a:spcPct val="35000"/>
            </a:spcAft>
          </a:pPr>
          <a:r>
            <a:rPr lang="en-GB" sz="5500" kern="1200" smtClean="0"/>
            <a:t>Materials: </a:t>
          </a:r>
          <a:endParaRPr lang="en-GB" sz="5500" kern="1200"/>
        </a:p>
      </dsp:txBody>
      <dsp:txXfrm>
        <a:off x="64397" y="67590"/>
        <a:ext cx="10386806" cy="119038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EEA843-B22A-410B-9CF7-3F14CC613B7D}">
      <dsp:nvSpPr>
        <dsp:cNvPr id="0" name=""/>
        <dsp:cNvSpPr/>
      </dsp:nvSpPr>
      <dsp:spPr>
        <a:xfrm>
          <a:off x="0" y="3193"/>
          <a:ext cx="10515600" cy="1319175"/>
        </a:xfrm>
        <a:prstGeom prst="roundRect">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9550" tIns="209550" rIns="209550" bIns="209550" numCol="1" spcCol="1270" anchor="ctr" anchorCtr="0">
          <a:noAutofit/>
        </a:bodyPr>
        <a:lstStyle/>
        <a:p>
          <a:pPr lvl="0" algn="l" defTabSz="2444750" rtl="0">
            <a:lnSpc>
              <a:spcPct val="90000"/>
            </a:lnSpc>
            <a:spcBef>
              <a:spcPct val="0"/>
            </a:spcBef>
            <a:spcAft>
              <a:spcPct val="35000"/>
            </a:spcAft>
          </a:pPr>
          <a:r>
            <a:rPr lang="en-GB" sz="5500" kern="1200" smtClean="0"/>
            <a:t>Method: </a:t>
          </a:r>
          <a:endParaRPr lang="en-GB" sz="5500" kern="1200"/>
        </a:p>
      </dsp:txBody>
      <dsp:txXfrm>
        <a:off x="64397" y="67590"/>
        <a:ext cx="10386806" cy="119038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823D4E1-715F-4BE9-B902-9CBAB279D5EA}" type="datetimeFigureOut">
              <a:rPr lang="en-GB" smtClean="0"/>
              <a:t>08/09/2015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A40F6F-1722-4F7D-B091-086B10080A9D}" type="slidenum">
              <a:rPr lang="en-GB" smtClean="0"/>
              <a:t>‹#›</a:t>
            </a:fld>
            <a:endParaRPr lang="en-GB"/>
          </a:p>
        </p:txBody>
      </p:sp>
    </p:spTree>
    <p:extLst>
      <p:ext uri="{BB962C8B-B14F-4D97-AF65-F5344CB8AC3E}">
        <p14:creationId xmlns:p14="http://schemas.microsoft.com/office/powerpoint/2010/main" val="9716249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823D4E1-715F-4BE9-B902-9CBAB279D5EA}" type="datetimeFigureOut">
              <a:rPr lang="en-GB" smtClean="0"/>
              <a:t>08/09/2015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A40F6F-1722-4F7D-B091-086B10080A9D}" type="slidenum">
              <a:rPr lang="en-GB" smtClean="0"/>
              <a:t>‹#›</a:t>
            </a:fld>
            <a:endParaRPr lang="en-GB"/>
          </a:p>
        </p:txBody>
      </p:sp>
    </p:spTree>
    <p:extLst>
      <p:ext uri="{BB962C8B-B14F-4D97-AF65-F5344CB8AC3E}">
        <p14:creationId xmlns:p14="http://schemas.microsoft.com/office/powerpoint/2010/main" val="4921803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823D4E1-715F-4BE9-B902-9CBAB279D5EA}" type="datetimeFigureOut">
              <a:rPr lang="en-GB" smtClean="0"/>
              <a:t>08/09/2015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A40F6F-1722-4F7D-B091-086B10080A9D}" type="slidenum">
              <a:rPr lang="en-GB" smtClean="0"/>
              <a:t>‹#›</a:t>
            </a:fld>
            <a:endParaRPr lang="en-GB"/>
          </a:p>
        </p:txBody>
      </p:sp>
    </p:spTree>
    <p:extLst>
      <p:ext uri="{BB962C8B-B14F-4D97-AF65-F5344CB8AC3E}">
        <p14:creationId xmlns:p14="http://schemas.microsoft.com/office/powerpoint/2010/main" val="2710644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823D4E1-715F-4BE9-B902-9CBAB279D5EA}" type="datetimeFigureOut">
              <a:rPr lang="en-GB" smtClean="0"/>
              <a:t>08/09/2015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A40F6F-1722-4F7D-B091-086B10080A9D}" type="slidenum">
              <a:rPr lang="en-GB" smtClean="0"/>
              <a:t>‹#›</a:t>
            </a:fld>
            <a:endParaRPr lang="en-GB"/>
          </a:p>
        </p:txBody>
      </p:sp>
    </p:spTree>
    <p:extLst>
      <p:ext uri="{BB962C8B-B14F-4D97-AF65-F5344CB8AC3E}">
        <p14:creationId xmlns:p14="http://schemas.microsoft.com/office/powerpoint/2010/main" val="8218271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23D4E1-715F-4BE9-B902-9CBAB279D5EA}" type="datetimeFigureOut">
              <a:rPr lang="en-GB" smtClean="0"/>
              <a:t>08/09/2015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A40F6F-1722-4F7D-B091-086B10080A9D}" type="slidenum">
              <a:rPr lang="en-GB" smtClean="0"/>
              <a:t>‹#›</a:t>
            </a:fld>
            <a:endParaRPr lang="en-GB"/>
          </a:p>
        </p:txBody>
      </p:sp>
    </p:spTree>
    <p:extLst>
      <p:ext uri="{BB962C8B-B14F-4D97-AF65-F5344CB8AC3E}">
        <p14:creationId xmlns:p14="http://schemas.microsoft.com/office/powerpoint/2010/main" val="31588902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823D4E1-715F-4BE9-B902-9CBAB279D5EA}" type="datetimeFigureOut">
              <a:rPr lang="en-GB" smtClean="0"/>
              <a:t>08/09/2015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7A40F6F-1722-4F7D-B091-086B10080A9D}" type="slidenum">
              <a:rPr lang="en-GB" smtClean="0"/>
              <a:t>‹#›</a:t>
            </a:fld>
            <a:endParaRPr lang="en-GB"/>
          </a:p>
        </p:txBody>
      </p:sp>
    </p:spTree>
    <p:extLst>
      <p:ext uri="{BB962C8B-B14F-4D97-AF65-F5344CB8AC3E}">
        <p14:creationId xmlns:p14="http://schemas.microsoft.com/office/powerpoint/2010/main" val="22170172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823D4E1-715F-4BE9-B902-9CBAB279D5EA}" type="datetimeFigureOut">
              <a:rPr lang="en-GB" smtClean="0"/>
              <a:t>08/09/2015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7A40F6F-1722-4F7D-B091-086B10080A9D}" type="slidenum">
              <a:rPr lang="en-GB" smtClean="0"/>
              <a:t>‹#›</a:t>
            </a:fld>
            <a:endParaRPr lang="en-GB"/>
          </a:p>
        </p:txBody>
      </p:sp>
    </p:spTree>
    <p:extLst>
      <p:ext uri="{BB962C8B-B14F-4D97-AF65-F5344CB8AC3E}">
        <p14:creationId xmlns:p14="http://schemas.microsoft.com/office/powerpoint/2010/main" val="10817123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823D4E1-715F-4BE9-B902-9CBAB279D5EA}" type="datetimeFigureOut">
              <a:rPr lang="en-GB" smtClean="0"/>
              <a:t>08/09/2015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7A40F6F-1722-4F7D-B091-086B10080A9D}" type="slidenum">
              <a:rPr lang="en-GB" smtClean="0"/>
              <a:t>‹#›</a:t>
            </a:fld>
            <a:endParaRPr lang="en-GB"/>
          </a:p>
        </p:txBody>
      </p:sp>
    </p:spTree>
    <p:extLst>
      <p:ext uri="{BB962C8B-B14F-4D97-AF65-F5344CB8AC3E}">
        <p14:creationId xmlns:p14="http://schemas.microsoft.com/office/powerpoint/2010/main" val="23779059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23D4E1-715F-4BE9-B902-9CBAB279D5EA}" type="datetimeFigureOut">
              <a:rPr lang="en-GB" smtClean="0"/>
              <a:t>08/09/2015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7A40F6F-1722-4F7D-B091-086B10080A9D}" type="slidenum">
              <a:rPr lang="en-GB" smtClean="0"/>
              <a:t>‹#›</a:t>
            </a:fld>
            <a:endParaRPr lang="en-GB"/>
          </a:p>
        </p:txBody>
      </p:sp>
    </p:spTree>
    <p:extLst>
      <p:ext uri="{BB962C8B-B14F-4D97-AF65-F5344CB8AC3E}">
        <p14:creationId xmlns:p14="http://schemas.microsoft.com/office/powerpoint/2010/main" val="2727829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23D4E1-715F-4BE9-B902-9CBAB279D5EA}" type="datetimeFigureOut">
              <a:rPr lang="en-GB" smtClean="0"/>
              <a:t>08/09/2015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7A40F6F-1722-4F7D-B091-086B10080A9D}" type="slidenum">
              <a:rPr lang="en-GB" smtClean="0"/>
              <a:t>‹#›</a:t>
            </a:fld>
            <a:endParaRPr lang="en-GB"/>
          </a:p>
        </p:txBody>
      </p:sp>
    </p:spTree>
    <p:extLst>
      <p:ext uri="{BB962C8B-B14F-4D97-AF65-F5344CB8AC3E}">
        <p14:creationId xmlns:p14="http://schemas.microsoft.com/office/powerpoint/2010/main" val="27392448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23D4E1-715F-4BE9-B902-9CBAB279D5EA}" type="datetimeFigureOut">
              <a:rPr lang="en-GB" smtClean="0"/>
              <a:t>08/09/2015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7A40F6F-1722-4F7D-B091-086B10080A9D}" type="slidenum">
              <a:rPr lang="en-GB" smtClean="0"/>
              <a:t>‹#›</a:t>
            </a:fld>
            <a:endParaRPr lang="en-GB"/>
          </a:p>
        </p:txBody>
      </p:sp>
    </p:spTree>
    <p:extLst>
      <p:ext uri="{BB962C8B-B14F-4D97-AF65-F5344CB8AC3E}">
        <p14:creationId xmlns:p14="http://schemas.microsoft.com/office/powerpoint/2010/main" val="17456910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23D4E1-715F-4BE9-B902-9CBAB279D5EA}" type="datetimeFigureOut">
              <a:rPr lang="en-GB" smtClean="0"/>
              <a:t>08/09/2015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A40F6F-1722-4F7D-B091-086B10080A9D}" type="slidenum">
              <a:rPr lang="en-GB" smtClean="0"/>
              <a:t>‹#›</a:t>
            </a:fld>
            <a:endParaRPr lang="en-GB"/>
          </a:p>
        </p:txBody>
      </p:sp>
    </p:spTree>
    <p:extLst>
      <p:ext uri="{BB962C8B-B14F-4D97-AF65-F5344CB8AC3E}">
        <p14:creationId xmlns:p14="http://schemas.microsoft.com/office/powerpoint/2010/main" val="3830855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hyperlink" Target="https://youtu.be/vPGKv53zSRQ"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jp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 </a:t>
            </a:r>
            <a:r>
              <a:rPr lang="en-GB" dirty="0"/>
              <a:t>DNA Extraction from fruit</a:t>
            </a:r>
          </a:p>
        </p:txBody>
      </p:sp>
      <p:sp>
        <p:nvSpPr>
          <p:cNvPr id="3" name="Subtitle 2"/>
          <p:cNvSpPr>
            <a:spLocks noGrp="1"/>
          </p:cNvSpPr>
          <p:nvPr>
            <p:ph type="subTitle" idx="1"/>
          </p:nvPr>
        </p:nvSpPr>
        <p:spPr/>
        <p:txBody>
          <a:bodyPr/>
          <a:lstStyle/>
          <a:p>
            <a:r>
              <a:rPr lang="en-GB" dirty="0" smtClean="0"/>
              <a:t>Lab.2</a:t>
            </a:r>
          </a:p>
          <a:p>
            <a:r>
              <a:rPr lang="en-GB" dirty="0" smtClean="0"/>
              <a:t>Alanoud </a:t>
            </a:r>
            <a:r>
              <a:rPr lang="en-GB" dirty="0" err="1" smtClean="0"/>
              <a:t>Alfaghom</a:t>
            </a:r>
            <a:endParaRPr lang="en-GB"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48204" y="4429919"/>
            <a:ext cx="2105025" cy="2105025"/>
          </a:xfrm>
          <a:prstGeom prst="rect">
            <a:avLst/>
          </a:prstGeom>
        </p:spPr>
      </p:pic>
    </p:spTree>
    <p:extLst>
      <p:ext uri="{BB962C8B-B14F-4D97-AF65-F5344CB8AC3E}">
        <p14:creationId xmlns:p14="http://schemas.microsoft.com/office/powerpoint/2010/main" val="4787172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846161"/>
            <a:ext cx="10515600" cy="5330802"/>
          </a:xfrm>
        </p:spPr>
        <p:txBody>
          <a:bodyPr>
            <a:normAutofit/>
          </a:bodyPr>
          <a:lstStyle/>
          <a:p>
            <a:pPr marL="514350" lvl="0" indent="-514350" fontAlgn="base">
              <a:buFont typeface="+mj-lt"/>
              <a:buAutoNum type="arabicPeriod" startAt="10"/>
            </a:pPr>
            <a:r>
              <a:rPr lang="en-GB" dirty="0">
                <a:latin typeface="Times New Roman" panose="02020603050405020304" pitchFamily="18" charset="0"/>
                <a:cs typeface="Times New Roman" panose="02020603050405020304" pitchFamily="18" charset="0"/>
              </a:rPr>
              <a:t>Hold the 15-mL tube at an angle. Using a transfer pipet, carefully add 5 mL of cold 95% ethanol by running it down the inside of the tube. Add the 95% ethanol until the total volume is 7 mL (use the lines on the side of the tube to help you measure). You should have two distinct layers. </a:t>
            </a:r>
          </a:p>
          <a:p>
            <a:pPr marL="514350" indent="-514350">
              <a:buFont typeface="+mj-lt"/>
              <a:buAutoNum type="arabicPeriod" startAt="10"/>
            </a:pPr>
            <a:r>
              <a:rPr lang="en-GB" dirty="0">
                <a:latin typeface="Times New Roman" panose="02020603050405020304" pitchFamily="18" charset="0"/>
                <a:cs typeface="Times New Roman" panose="02020603050405020304" pitchFamily="18" charset="0"/>
              </a:rPr>
              <a:t>Caution: Do not mix the strawberry extract and the ethanol! </a:t>
            </a:r>
          </a:p>
          <a:p>
            <a:pPr marL="514350" lvl="0" indent="-514350" fontAlgn="base">
              <a:buFont typeface="+mj-lt"/>
              <a:buAutoNum type="arabicPeriod" startAt="10"/>
            </a:pPr>
            <a:r>
              <a:rPr lang="en-GB" dirty="0">
                <a:latin typeface="Times New Roman" panose="02020603050405020304" pitchFamily="18" charset="0"/>
                <a:cs typeface="Times New Roman" panose="02020603050405020304" pitchFamily="18" charset="0"/>
              </a:rPr>
              <a:t>Watch closely as translucent strands of DNA begin to clump together where the ethanol layer meets the strawberry extract layer. Tiny bubbles in the ethanol layer will appear where the DNA precipitates.  </a:t>
            </a:r>
          </a:p>
          <a:p>
            <a:pPr marL="514350" lvl="0" indent="-514350" fontAlgn="base">
              <a:buFont typeface="+mj-lt"/>
              <a:buAutoNum type="arabicPeriod" startAt="10"/>
            </a:pPr>
            <a:r>
              <a:rPr lang="en-GB" dirty="0">
                <a:latin typeface="Times New Roman" panose="02020603050405020304" pitchFamily="18" charset="0"/>
                <a:cs typeface="Times New Roman" panose="02020603050405020304" pitchFamily="18" charset="0"/>
              </a:rPr>
              <a:t>Slowly and carefully rotate the wooden stick in the ethanol directly above the extract layer to wind (or “spool”) the DNA. Remove the wooden stick from the tube and observe the DNA </a:t>
            </a:r>
            <a:r>
              <a:rPr lang="en-GB" dirty="0" smtClean="0">
                <a:latin typeface="Times New Roman" panose="02020603050405020304" pitchFamily="18" charset="0"/>
                <a:cs typeface="Times New Roman" panose="02020603050405020304" pitchFamily="18" charset="0"/>
              </a:rPr>
              <a:t>.</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331734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GB" dirty="0" smtClean="0">
                <a:latin typeface="Matura MT Script Capitals" panose="03020802060602070202" pitchFamily="66" charset="0"/>
              </a:rPr>
              <a:t>Summary </a:t>
            </a:r>
            <a:endParaRPr lang="en-GB" dirty="0">
              <a:latin typeface="Matura MT Script Capitals" panose="03020802060602070202" pitchFamily="66" charset="0"/>
            </a:endParaRPr>
          </a:p>
        </p:txBody>
      </p:sp>
      <p:sp>
        <p:nvSpPr>
          <p:cNvPr id="8" name="Content Placeholder 7"/>
          <p:cNvSpPr>
            <a:spLocks noGrp="1"/>
          </p:cNvSpPr>
          <p:nvPr>
            <p:ph idx="1"/>
          </p:nvPr>
        </p:nvSpPr>
        <p:spPr/>
        <p:txBody>
          <a:bodyPr>
            <a:normAutofit fontScale="92500" lnSpcReduction="10000"/>
          </a:bodyPr>
          <a:lstStyle/>
          <a:p>
            <a:r>
              <a:rPr lang="en-GB" dirty="0" smtClean="0"/>
              <a:t>Break </a:t>
            </a:r>
            <a:r>
              <a:rPr lang="en-GB" dirty="0"/>
              <a:t>open cells by mashing the </a:t>
            </a:r>
            <a:r>
              <a:rPr lang="en-GB" dirty="0" smtClean="0"/>
              <a:t>fruit</a:t>
            </a:r>
          </a:p>
          <a:p>
            <a:r>
              <a:rPr lang="en-GB" dirty="0" smtClean="0"/>
              <a:t>Dissolve </a:t>
            </a:r>
            <a:r>
              <a:rPr lang="en-GB" dirty="0"/>
              <a:t>organelles and cell membranes with detergent</a:t>
            </a:r>
            <a:r>
              <a:rPr lang="en-GB" dirty="0" smtClean="0"/>
              <a:t>.</a:t>
            </a:r>
          </a:p>
          <a:p>
            <a:r>
              <a:rPr lang="en-GB" dirty="0" smtClean="0"/>
              <a:t>Separate </a:t>
            </a:r>
            <a:r>
              <a:rPr lang="en-GB" dirty="0"/>
              <a:t>DNA from proteins with salt: </a:t>
            </a:r>
            <a:endParaRPr lang="en-GB" dirty="0" smtClean="0"/>
          </a:p>
          <a:p>
            <a:r>
              <a:rPr lang="en-GB" dirty="0" smtClean="0"/>
              <a:t>Na</a:t>
            </a:r>
            <a:r>
              <a:rPr lang="en-GB" dirty="0"/>
              <a:t>(+) is attracted to (–)DNA so it bumps off the protein. </a:t>
            </a:r>
            <a:endParaRPr lang="en-GB" dirty="0" smtClean="0"/>
          </a:p>
          <a:p>
            <a:r>
              <a:rPr lang="en-GB" dirty="0" smtClean="0"/>
              <a:t>Filter </a:t>
            </a:r>
            <a:r>
              <a:rPr lang="en-GB" dirty="0"/>
              <a:t>out the clumps with a </a:t>
            </a:r>
            <a:r>
              <a:rPr lang="en-GB" dirty="0" err="1" smtClean="0"/>
              <a:t>cheesclothe</a:t>
            </a:r>
            <a:endParaRPr lang="en-GB" dirty="0" smtClean="0"/>
          </a:p>
          <a:p>
            <a:r>
              <a:rPr lang="en-GB" dirty="0" smtClean="0"/>
              <a:t>DNA </a:t>
            </a:r>
            <a:r>
              <a:rPr lang="en-GB" dirty="0"/>
              <a:t>precipitates in cold alcohol and is spooled out</a:t>
            </a:r>
            <a:r>
              <a:rPr lang="en-GB" dirty="0" smtClean="0"/>
              <a:t>.</a:t>
            </a:r>
            <a:endParaRPr lang="en-GB" dirty="0"/>
          </a:p>
        </p:txBody>
      </p:sp>
      <p:sp>
        <p:nvSpPr>
          <p:cNvPr id="10" name="Text Placeholder 9"/>
          <p:cNvSpPr>
            <a:spLocks noGrp="1"/>
          </p:cNvSpPr>
          <p:nvPr>
            <p:ph type="body" sz="half" idx="2"/>
          </p:nvPr>
        </p:nvSpPr>
        <p:spPr/>
        <p:txBody>
          <a:bodyPr/>
          <a:lstStyle/>
          <a:p>
            <a:endParaRPr lang="en-GB" dirty="0"/>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8173" y="2224585"/>
            <a:ext cx="3548418" cy="3521122"/>
          </a:xfrm>
          <a:prstGeom prst="rect">
            <a:avLst/>
          </a:prstGeom>
        </p:spPr>
      </p:pic>
    </p:spTree>
    <p:extLst>
      <p:ext uri="{BB962C8B-B14F-4D97-AF65-F5344CB8AC3E}">
        <p14:creationId xmlns:p14="http://schemas.microsoft.com/office/powerpoint/2010/main" val="34670401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t/>
            </a:r>
            <a:br>
              <a:rPr lang="en-GB" dirty="0" smtClean="0"/>
            </a:br>
            <a:r>
              <a:rPr lang="en-GB" dirty="0" smtClean="0">
                <a:hlinkClick r:id="rId2"/>
              </a:rPr>
              <a:t>https</a:t>
            </a:r>
            <a:r>
              <a:rPr lang="en-GB" dirty="0">
                <a:hlinkClick r:id="rId2"/>
              </a:rPr>
              <a:t>://</a:t>
            </a:r>
            <a:r>
              <a:rPr lang="en-GB" dirty="0" smtClean="0">
                <a:hlinkClick r:id="rId2"/>
              </a:rPr>
              <a:t>youtu.be/vPGKv53zSRQ</a:t>
            </a:r>
            <a:r>
              <a:rPr lang="en-GB" dirty="0" smtClean="0"/>
              <a:t/>
            </a:r>
            <a:br>
              <a:rPr lang="en-GB" dirty="0" smtClean="0"/>
            </a:br>
            <a:r>
              <a:rPr lang="en-GB" dirty="0"/>
              <a:t/>
            </a:r>
            <a:br>
              <a:rPr lang="en-GB" dirty="0"/>
            </a:br>
            <a:endParaRPr lang="en-GB" dirty="0"/>
          </a:p>
        </p:txBody>
      </p:sp>
      <p:sp>
        <p:nvSpPr>
          <p:cNvPr id="6" name="Subtitle 5"/>
          <p:cNvSpPr>
            <a:spLocks noGrp="1"/>
          </p:cNvSpPr>
          <p:nvPr>
            <p:ph type="subTitle" idx="1"/>
          </p:nvPr>
        </p:nvSpPr>
        <p:spPr/>
        <p:txBody>
          <a:bodyPr/>
          <a:lstStyle/>
          <a:p>
            <a:endParaRPr lang="en-GB"/>
          </a:p>
        </p:txBody>
      </p:sp>
    </p:spTree>
    <p:extLst>
      <p:ext uri="{BB962C8B-B14F-4D97-AF65-F5344CB8AC3E}">
        <p14:creationId xmlns:p14="http://schemas.microsoft.com/office/powerpoint/2010/main" val="33757981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Overview: </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18877827"/>
              </p:ext>
            </p:extLst>
          </p:nvPr>
        </p:nvGraphicFramePr>
        <p:xfrm>
          <a:off x="428767" y="1293363"/>
          <a:ext cx="4225119"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53886" y="637607"/>
            <a:ext cx="7343633" cy="5613068"/>
          </a:xfrm>
          <a:prstGeom prst="rect">
            <a:avLst/>
          </a:prstGeom>
        </p:spPr>
      </p:pic>
    </p:spTree>
    <p:extLst>
      <p:ext uri="{BB962C8B-B14F-4D97-AF65-F5344CB8AC3E}">
        <p14:creationId xmlns:p14="http://schemas.microsoft.com/office/powerpoint/2010/main" val="24361613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extLst>
              <p:ext uri="{D42A27DB-BD31-4B8C-83A1-F6EECF244321}">
                <p14:modId xmlns:p14="http://schemas.microsoft.com/office/powerpoint/2010/main" val="1135069761"/>
              </p:ext>
            </p:extLst>
          </p:nvPr>
        </p:nvGraphicFramePr>
        <p:xfrm>
          <a:off x="838200" y="365125"/>
          <a:ext cx="105156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ontent Placeholder 4"/>
          <p:cNvSpPr>
            <a:spLocks noGrp="1"/>
          </p:cNvSpPr>
          <p:nvPr>
            <p:ph sz="half" idx="2"/>
          </p:nvPr>
        </p:nvSpPr>
        <p:spPr/>
        <p:txBody>
          <a:bodyPr>
            <a:normAutofit fontScale="92500" lnSpcReduction="20000"/>
          </a:bodyPr>
          <a:lstStyle/>
          <a:p>
            <a:endParaRPr lang="en-GB" dirty="0"/>
          </a:p>
        </p:txBody>
      </p:sp>
      <p:sp>
        <p:nvSpPr>
          <p:cNvPr id="7" name="Content Placeholder 6"/>
          <p:cNvSpPr>
            <a:spLocks noGrp="1"/>
          </p:cNvSpPr>
          <p:nvPr>
            <p:ph sz="half" idx="1"/>
          </p:nvPr>
        </p:nvSpPr>
        <p:spPr/>
        <p:txBody>
          <a:bodyPr>
            <a:normAutofit fontScale="92500" lnSpcReduction="20000"/>
          </a:bodyPr>
          <a:lstStyle/>
          <a:p>
            <a:r>
              <a:rPr lang="en-GB" dirty="0"/>
              <a:t>50-mL tubes with lids and bases </a:t>
            </a:r>
          </a:p>
          <a:p>
            <a:r>
              <a:rPr lang="en-GB" dirty="0" smtClean="0"/>
              <a:t>15-mL </a:t>
            </a:r>
            <a:r>
              <a:rPr lang="en-GB" dirty="0"/>
              <a:t>tubes with lids </a:t>
            </a:r>
          </a:p>
          <a:p>
            <a:r>
              <a:rPr lang="en-GB" dirty="0" err="1" smtClean="0"/>
              <a:t>resealable</a:t>
            </a:r>
            <a:r>
              <a:rPr lang="en-GB" dirty="0" smtClean="0"/>
              <a:t> </a:t>
            </a:r>
            <a:r>
              <a:rPr lang="en-GB" dirty="0"/>
              <a:t>plastic bags </a:t>
            </a:r>
          </a:p>
          <a:p>
            <a:r>
              <a:rPr lang="en-GB" dirty="0" smtClean="0"/>
              <a:t>wooden </a:t>
            </a:r>
            <a:r>
              <a:rPr lang="en-GB" dirty="0"/>
              <a:t>sticks </a:t>
            </a:r>
            <a:endParaRPr lang="en-GB" dirty="0" smtClean="0"/>
          </a:p>
          <a:p>
            <a:r>
              <a:rPr lang="en-GB" dirty="0"/>
              <a:t>funnels </a:t>
            </a:r>
          </a:p>
          <a:p>
            <a:r>
              <a:rPr lang="en-GB" dirty="0" smtClean="0"/>
              <a:t>pack </a:t>
            </a:r>
            <a:r>
              <a:rPr lang="en-GB" dirty="0"/>
              <a:t>of cheesecloth </a:t>
            </a:r>
          </a:p>
          <a:p>
            <a:r>
              <a:rPr lang="en-GB" dirty="0" smtClean="0"/>
              <a:t>transfer </a:t>
            </a:r>
            <a:r>
              <a:rPr lang="en-GB" dirty="0"/>
              <a:t>pipets </a:t>
            </a:r>
          </a:p>
          <a:p>
            <a:r>
              <a:rPr lang="en-GB" dirty="0" smtClean="0"/>
              <a:t>bottle </a:t>
            </a:r>
            <a:r>
              <a:rPr lang="en-GB" dirty="0"/>
              <a:t>of ethanol, 95% (100 mL) </a:t>
            </a:r>
          </a:p>
          <a:p>
            <a:r>
              <a:rPr lang="en-GB" dirty="0" smtClean="0"/>
              <a:t>bottle </a:t>
            </a:r>
            <a:r>
              <a:rPr lang="en-GB" dirty="0"/>
              <a:t>of liquid detergent  </a:t>
            </a:r>
          </a:p>
          <a:p>
            <a:r>
              <a:rPr lang="en-GB" dirty="0"/>
              <a:t>10 </a:t>
            </a:r>
            <a:r>
              <a:rPr lang="en-GB" dirty="0" smtClean="0"/>
              <a:t>g salt </a:t>
            </a:r>
            <a:r>
              <a:rPr lang="en-GB" dirty="0"/>
              <a:t>(sodium chloride, </a:t>
            </a:r>
            <a:r>
              <a:rPr lang="en-GB" dirty="0" err="1"/>
              <a:t>NaCl</a:t>
            </a:r>
            <a:r>
              <a:rPr lang="en-GB" dirty="0"/>
              <a:t>)</a:t>
            </a:r>
          </a:p>
        </p:txBody>
      </p:sp>
    </p:spTree>
    <p:extLst>
      <p:ext uri="{BB962C8B-B14F-4D97-AF65-F5344CB8AC3E}">
        <p14:creationId xmlns:p14="http://schemas.microsoft.com/office/powerpoint/2010/main" val="34982973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1186" t="11002" r="-1186" b="9596"/>
          <a:stretch/>
        </p:blipFill>
        <p:spPr>
          <a:xfrm>
            <a:off x="900752" y="423081"/>
            <a:ext cx="10358651" cy="6168788"/>
          </a:xfrm>
        </p:spPr>
      </p:pic>
    </p:spTree>
    <p:extLst>
      <p:ext uri="{BB962C8B-B14F-4D97-AF65-F5344CB8AC3E}">
        <p14:creationId xmlns:p14="http://schemas.microsoft.com/office/powerpoint/2010/main" val="27944409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87607" y="682388"/>
            <a:ext cx="9526136" cy="5868537"/>
          </a:xfrm>
        </p:spPr>
      </p:pic>
    </p:spTree>
    <p:extLst>
      <p:ext uri="{BB962C8B-B14F-4D97-AF65-F5344CB8AC3E}">
        <p14:creationId xmlns:p14="http://schemas.microsoft.com/office/powerpoint/2010/main" val="6818395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09684" y="163774"/>
            <a:ext cx="10699844" cy="6482686"/>
          </a:xfrm>
        </p:spPr>
      </p:pic>
    </p:spTree>
    <p:extLst>
      <p:ext uri="{BB962C8B-B14F-4D97-AF65-F5344CB8AC3E}">
        <p14:creationId xmlns:p14="http://schemas.microsoft.com/office/powerpoint/2010/main" val="42097186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592588314"/>
              </p:ext>
            </p:extLst>
          </p:nvPr>
        </p:nvGraphicFramePr>
        <p:xfrm>
          <a:off x="838200" y="365125"/>
          <a:ext cx="105156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p:txBody>
          <a:bodyPr>
            <a:normAutofit lnSpcReduction="10000"/>
          </a:bodyPr>
          <a:lstStyle/>
          <a:p>
            <a:pPr marL="514350" lvl="0" indent="-514350" fontAlgn="base">
              <a:buFont typeface="+mj-lt"/>
              <a:buAutoNum type="arabicPeriod"/>
            </a:pPr>
            <a:r>
              <a:rPr lang="en-GB" dirty="0">
                <a:latin typeface="Times New Roman" panose="02020603050405020304" pitchFamily="18" charset="0"/>
                <a:cs typeface="Times New Roman" panose="02020603050405020304" pitchFamily="18" charset="0"/>
              </a:rPr>
              <a:t>Obtain one fresh or one frozen and thawed strawberry. If you are using a fresh strawberry, remove the green sepals (tops) from the berry. </a:t>
            </a:r>
          </a:p>
          <a:p>
            <a:pPr marL="514350" lvl="0" indent="-514350" fontAlgn="base">
              <a:buFont typeface="+mj-lt"/>
              <a:buAutoNum type="arabicPeriod"/>
            </a:pPr>
            <a:r>
              <a:rPr lang="en-GB" dirty="0">
                <a:latin typeface="Times New Roman" panose="02020603050405020304" pitchFamily="18" charset="0"/>
                <a:cs typeface="Times New Roman" panose="02020603050405020304" pitchFamily="18" charset="0"/>
              </a:rPr>
              <a:t>Place the strawberry in a </a:t>
            </a:r>
            <a:r>
              <a:rPr lang="en-GB" dirty="0" err="1">
                <a:latin typeface="Times New Roman" panose="02020603050405020304" pitchFamily="18" charset="0"/>
                <a:cs typeface="Times New Roman" panose="02020603050405020304" pitchFamily="18" charset="0"/>
              </a:rPr>
              <a:t>resealable</a:t>
            </a:r>
            <a:r>
              <a:rPr lang="en-GB" dirty="0">
                <a:latin typeface="Times New Roman" panose="02020603050405020304" pitchFamily="18" charset="0"/>
                <a:cs typeface="Times New Roman" panose="02020603050405020304" pitchFamily="18" charset="0"/>
              </a:rPr>
              <a:t> plastic bag. </a:t>
            </a:r>
          </a:p>
          <a:p>
            <a:pPr marL="514350" lvl="0" indent="-514350" fontAlgn="base">
              <a:buFont typeface="+mj-lt"/>
              <a:buAutoNum type="arabicPeriod"/>
            </a:pPr>
            <a:r>
              <a:rPr lang="en-GB" dirty="0">
                <a:latin typeface="Times New Roman" panose="02020603050405020304" pitchFamily="18" charset="0"/>
                <a:cs typeface="Times New Roman" panose="02020603050405020304" pitchFamily="18" charset="0"/>
              </a:rPr>
              <a:t>Close the bag slowly, pushing all of the air out of the bag as you seal it. </a:t>
            </a:r>
          </a:p>
          <a:p>
            <a:pPr marL="514350" lvl="0" indent="-514350" fontAlgn="base">
              <a:buFont typeface="+mj-lt"/>
              <a:buAutoNum type="arabicPeriod"/>
            </a:pPr>
            <a:r>
              <a:rPr lang="en-GB" dirty="0">
                <a:latin typeface="Times New Roman" panose="02020603050405020304" pitchFamily="18" charset="0"/>
                <a:cs typeface="Times New Roman" panose="02020603050405020304" pitchFamily="18" charset="0"/>
              </a:rPr>
              <a:t>Being careful not to break the bag, thoroughly mash the strawberry with your hands for two minutes.  </a:t>
            </a:r>
          </a:p>
          <a:p>
            <a:pPr marL="514350" lvl="0" indent="-514350" fontAlgn="base">
              <a:buFont typeface="+mj-lt"/>
              <a:buAutoNum type="arabicPeriod"/>
            </a:pPr>
            <a:r>
              <a:rPr lang="en-GB" dirty="0">
                <a:latin typeface="Times New Roman" panose="02020603050405020304" pitchFamily="18" charset="0"/>
                <a:cs typeface="Times New Roman" panose="02020603050405020304" pitchFamily="18" charset="0"/>
              </a:rPr>
              <a:t>Pour the 10-mL aliquot of extraction buffer into the bag with the mashed strawberry. Reseal the bag.  </a:t>
            </a:r>
          </a:p>
          <a:p>
            <a:pPr marL="514350" indent="-514350">
              <a:buFont typeface="+mj-lt"/>
              <a:buAutoNum type="arabicPeriod"/>
            </a:pP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876918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887104"/>
            <a:ext cx="10515600" cy="5289859"/>
          </a:xfrm>
        </p:spPr>
        <p:txBody>
          <a:bodyPr/>
          <a:lstStyle/>
          <a:p>
            <a:pPr marL="514350" lvl="0" indent="-514350" fontAlgn="base">
              <a:buFont typeface="+mj-lt"/>
              <a:buAutoNum type="arabicPeriod" startAt="6"/>
            </a:pPr>
            <a:r>
              <a:rPr lang="en-GB" dirty="0">
                <a:latin typeface="Times New Roman" panose="02020603050405020304" pitchFamily="18" charset="0"/>
                <a:cs typeface="Times New Roman" panose="02020603050405020304" pitchFamily="18" charset="0"/>
              </a:rPr>
              <a:t>Mash the strawberry for one additional minute. </a:t>
            </a:r>
          </a:p>
          <a:p>
            <a:pPr marL="514350" lvl="0" indent="-514350" fontAlgn="base">
              <a:buFont typeface="+mj-lt"/>
              <a:buAutoNum type="arabicPeriod" startAt="6"/>
            </a:pPr>
            <a:r>
              <a:rPr lang="en-GB" dirty="0">
                <a:latin typeface="Times New Roman" panose="02020603050405020304" pitchFamily="18" charset="0"/>
                <a:cs typeface="Times New Roman" panose="02020603050405020304" pitchFamily="18" charset="0"/>
              </a:rPr>
              <a:t>Place a funnel into a 50-mL centrifuge tube. Fold the cheesecloth in half along the longer side and place it in the funnel to create a filter. The cheesecloth will overlap the edge of the funnel. </a:t>
            </a:r>
          </a:p>
          <a:p>
            <a:pPr marL="514350" lvl="0" indent="-514350" fontAlgn="base">
              <a:buFont typeface="+mj-lt"/>
              <a:buAutoNum type="arabicPeriod" startAt="6"/>
            </a:pPr>
            <a:r>
              <a:rPr lang="en-GB" dirty="0">
                <a:latin typeface="Times New Roman" panose="02020603050405020304" pitchFamily="18" charset="0"/>
                <a:cs typeface="Times New Roman" panose="02020603050405020304" pitchFamily="18" charset="0"/>
              </a:rPr>
              <a:t>Pour the strawberry mixture into the funnel, filtering the contents through the cheesecloth and into the 50-mL centrifuge tube. </a:t>
            </a:r>
          </a:p>
          <a:p>
            <a:pPr marL="514350" lvl="0" indent="-514350" fontAlgn="base">
              <a:buFont typeface="+mj-lt"/>
              <a:buAutoNum type="arabicPeriod" startAt="6"/>
            </a:pPr>
            <a:r>
              <a:rPr lang="en-GB" dirty="0">
                <a:latin typeface="Times New Roman" panose="02020603050405020304" pitchFamily="18" charset="0"/>
                <a:cs typeface="Times New Roman" panose="02020603050405020304" pitchFamily="18" charset="0"/>
              </a:rPr>
              <a:t>Carefully pour 2 mL of the filtered contents from the 50-mL tube into a clean 15-mL tube. Use the lines on the side of the 15-mL tube to help measure the amount added. </a:t>
            </a:r>
          </a:p>
          <a:p>
            <a:pPr marL="514350" indent="-514350">
              <a:buFont typeface="+mj-lt"/>
              <a:buAutoNum type="arabicPeriod" startAt="6"/>
            </a:pP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1563695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192</TotalTime>
  <Words>474</Words>
  <Application>Microsoft Office PowerPoint</Application>
  <PresentationFormat>Widescreen</PresentationFormat>
  <Paragraphs>38</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Light</vt:lpstr>
      <vt:lpstr>Matura MT Script Capitals</vt:lpstr>
      <vt:lpstr>Times New Roman</vt:lpstr>
      <vt:lpstr>Office Theme</vt:lpstr>
      <vt:lpstr> DNA Extraction from fruit</vt:lpstr>
      <vt:lpstr> https://youtu.be/vPGKv53zSRQ  </vt:lpstr>
      <vt:lpstr>Overview: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Summary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alanoud al-faghom</dc:creator>
  <cp:lastModifiedBy>alanoud al-faghom</cp:lastModifiedBy>
  <cp:revision>15</cp:revision>
  <dcterms:created xsi:type="dcterms:W3CDTF">2015-09-04T10:17:43Z</dcterms:created>
  <dcterms:modified xsi:type="dcterms:W3CDTF">2015-09-08T06:21:46Z</dcterms:modified>
</cp:coreProperties>
</file>