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5" r:id="rId3"/>
    <p:sldId id="266" r:id="rId4"/>
    <p:sldId id="267" r:id="rId5"/>
    <p:sldId id="271" r:id="rId6"/>
    <p:sldId id="260" r:id="rId7"/>
    <p:sldId id="258" r:id="rId8"/>
    <p:sldId id="268" r:id="rId9"/>
    <p:sldId id="277" r:id="rId10"/>
    <p:sldId id="270" r:id="rId11"/>
    <p:sldId id="272" r:id="rId12"/>
    <p:sldId id="274" r:id="rId13"/>
    <p:sldId id="273" r:id="rId14"/>
    <p:sldId id="275" r:id="rId15"/>
    <p:sldId id="276" r:id="rId1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79"/>
    <p:restoredTop sz="94676"/>
  </p:normalViewPr>
  <p:slideViewPr>
    <p:cSldViewPr>
      <p:cViewPr varScale="1">
        <p:scale>
          <a:sx n="28" d="100"/>
          <a:sy n="28" d="100"/>
        </p:scale>
        <p:origin x="-96" y="-3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ar-SA"/>
  <c:chart>
    <c:plotArea>
      <c:layout/>
      <c:barChart>
        <c:barDir val="col"/>
        <c:grouping val="clustered"/>
        <c:ser>
          <c:idx val="0"/>
          <c:order val="0"/>
          <c:tx>
            <c:strRef>
              <c:f>ورقة1!$B$1</c:f>
              <c:strCache>
                <c:ptCount val="1"/>
                <c:pt idx="0">
                  <c:v>كنترول</c:v>
                </c:pt>
              </c:strCache>
            </c:strRef>
          </c:tx>
          <c:cat>
            <c:strRef>
              <c:f>ورقة1!$A$2:$A$5</c:f>
              <c:strCache>
                <c:ptCount val="2"/>
                <c:pt idx="0">
                  <c:v>الفول</c:v>
                </c:pt>
                <c:pt idx="1">
                  <c:v>القمح</c:v>
                </c:pt>
              </c:strCache>
            </c:strRef>
          </c:cat>
          <c:val>
            <c:numRef>
              <c:f>ورقة1!$B$2:$B$5</c:f>
              <c:numCache>
                <c:formatCode>General</c:formatCode>
                <c:ptCount val="4"/>
                <c:pt idx="0">
                  <c:v>95</c:v>
                </c:pt>
                <c:pt idx="1">
                  <c:v>100</c:v>
                </c:pt>
              </c:numCache>
            </c:numRef>
          </c:val>
        </c:ser>
        <c:ser>
          <c:idx val="1"/>
          <c:order val="1"/>
          <c:tx>
            <c:strRef>
              <c:f>ورقة1!$C$1</c:f>
              <c:strCache>
                <c:ptCount val="1"/>
                <c:pt idx="0">
                  <c:v>المعرضه</c:v>
                </c:pt>
              </c:strCache>
            </c:strRef>
          </c:tx>
          <c:cat>
            <c:strRef>
              <c:f>ورقة1!$A$2:$A$5</c:f>
              <c:strCache>
                <c:ptCount val="2"/>
                <c:pt idx="0">
                  <c:v>الفول</c:v>
                </c:pt>
                <c:pt idx="1">
                  <c:v>القمح</c:v>
                </c:pt>
              </c:strCache>
            </c:strRef>
          </c:cat>
          <c:val>
            <c:numRef>
              <c:f>ورقة1!$C$2:$C$5</c:f>
              <c:numCache>
                <c:formatCode>General</c:formatCode>
                <c:ptCount val="4"/>
                <c:pt idx="0">
                  <c:v>70</c:v>
                </c:pt>
                <c:pt idx="1">
                  <c:v>100</c:v>
                </c:pt>
              </c:numCache>
            </c:numRef>
          </c:val>
        </c:ser>
        <c:ser>
          <c:idx val="2"/>
          <c:order val="2"/>
          <c:tx>
            <c:strRef>
              <c:f>ورقة1!$D$1</c:f>
              <c:strCache>
                <c:ptCount val="1"/>
                <c:pt idx="0">
                  <c:v>عمود1</c:v>
                </c:pt>
              </c:strCache>
            </c:strRef>
          </c:tx>
          <c:cat>
            <c:strRef>
              <c:f>ورقة1!$A$2:$A$5</c:f>
              <c:strCache>
                <c:ptCount val="2"/>
                <c:pt idx="0">
                  <c:v>الفول</c:v>
                </c:pt>
                <c:pt idx="1">
                  <c:v>القمح</c:v>
                </c:pt>
              </c:strCache>
            </c:strRef>
          </c:cat>
          <c:val>
            <c:numRef>
              <c:f>ورقة1!$D$2:$D$5</c:f>
              <c:numCache>
                <c:formatCode>General</c:formatCode>
                <c:ptCount val="4"/>
              </c:numCache>
            </c:numRef>
          </c:val>
        </c:ser>
        <c:axId val="98830976"/>
        <c:axId val="66806144"/>
      </c:barChart>
      <c:catAx>
        <c:axId val="98830976"/>
        <c:scaling>
          <c:orientation val="minMax"/>
        </c:scaling>
        <c:axPos val="b"/>
        <c:tickLblPos val="nextTo"/>
        <c:crossAx val="66806144"/>
        <c:crosses val="autoZero"/>
        <c:auto val="1"/>
        <c:lblAlgn val="ctr"/>
        <c:lblOffset val="100"/>
      </c:catAx>
      <c:valAx>
        <c:axId val="66806144"/>
        <c:scaling>
          <c:orientation val="minMax"/>
        </c:scaling>
        <c:axPos val="l"/>
        <c:majorGridlines/>
        <c:numFmt formatCode="General" sourceLinked="1"/>
        <c:tickLblPos val="nextTo"/>
        <c:crossAx val="98830976"/>
        <c:crosses val="autoZero"/>
        <c:crossBetween val="between"/>
      </c:valAx>
    </c:plotArea>
    <c:legend>
      <c:legendPos val="r"/>
      <c:layout/>
    </c:legend>
    <c:plotVisOnly val="1"/>
  </c:chart>
  <c:txPr>
    <a:bodyPr/>
    <a:lstStyle/>
    <a:p>
      <a:pPr>
        <a:defRPr sz="1800"/>
      </a:pPr>
      <a:endParaRPr lang="ar-SA"/>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09/07/39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09/07/39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09/07/39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09/07/39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09/07/39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09/07/39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09/07/39</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09/07/39</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09/07/39</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09/07/39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09/07/39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09/07/39</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doi.org/10.1016/S0048-9697(02)00232-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4414" y="2130425"/>
            <a:ext cx="6643734" cy="1727203"/>
          </a:xfrm>
        </p:spPr>
        <p:txBody>
          <a:bodyPr/>
          <a:lstStyle/>
          <a:p>
            <a:r>
              <a:rPr lang="ar-SA" b="1" dirty="0">
                <a:effectLst>
                  <a:outerShdw blurRad="38100" dist="38100" dir="2700000" algn="tl">
                    <a:srgbClr val="000000">
                      <a:alpha val="43137"/>
                    </a:srgbClr>
                  </a:outerShdw>
                </a:effectLst>
              </a:rPr>
              <a:t>تأثير </a:t>
            </a:r>
            <a:r>
              <a:rPr lang="ar-SA" b="1" dirty="0" err="1">
                <a:effectLst>
                  <a:outerShdw blurRad="38100" dist="38100" dir="2700000" algn="tl">
                    <a:srgbClr val="000000">
                      <a:alpha val="43137"/>
                    </a:srgbClr>
                  </a:outerShdw>
                </a:effectLst>
              </a:rPr>
              <a:t>الاشعة</a:t>
            </a:r>
            <a:r>
              <a:rPr lang="ar-SA" b="1" dirty="0">
                <a:effectLst>
                  <a:outerShdw blurRad="38100" dist="38100" dir="2700000" algn="tl">
                    <a:srgbClr val="000000">
                      <a:alpha val="43137"/>
                    </a:srgbClr>
                  </a:outerShdw>
                </a:effectLst>
              </a:rPr>
              <a:t> فوق البنفسجية على إنبات كلا من الفول والقمح</a:t>
            </a:r>
          </a:p>
        </p:txBody>
      </p:sp>
      <p:sp>
        <p:nvSpPr>
          <p:cNvPr id="3" name="عنوان فرعي 2"/>
          <p:cNvSpPr>
            <a:spLocks noGrp="1"/>
          </p:cNvSpPr>
          <p:nvPr>
            <p:ph type="subTitle" idx="1"/>
          </p:nvPr>
        </p:nvSpPr>
        <p:spPr>
          <a:xfrm>
            <a:off x="2143108" y="3857628"/>
            <a:ext cx="4343408" cy="1752600"/>
          </a:xfrm>
        </p:spPr>
        <p:txBody>
          <a:bodyPr/>
          <a:lstStyle/>
          <a:p>
            <a:pPr algn="r"/>
            <a:r>
              <a:rPr lang="ar-SA" b="1" dirty="0">
                <a:solidFill>
                  <a:srgbClr val="002060"/>
                </a:solidFill>
                <a:latin typeface="Times New Roman" pitchFamily="18" charset="0"/>
                <a:cs typeface="Times New Roman" pitchFamily="18" charset="0"/>
              </a:rPr>
              <a:t>الفول</a:t>
            </a:r>
            <a:r>
              <a:rPr lang="ar-SA" b="1" i="1" dirty="0">
                <a:solidFill>
                  <a:srgbClr val="002060"/>
                </a:solidFill>
                <a:latin typeface="Times New Roman" pitchFamily="18" charset="0"/>
                <a:cs typeface="Times New Roman" pitchFamily="18" charset="0"/>
              </a:rPr>
              <a:t> </a:t>
            </a:r>
            <a:r>
              <a:rPr lang="en-US" b="1" i="1" dirty="0" err="1">
                <a:solidFill>
                  <a:srgbClr val="002060"/>
                </a:solidFill>
                <a:latin typeface="Times New Roman" pitchFamily="18" charset="0"/>
                <a:cs typeface="Times New Roman" pitchFamily="18" charset="0"/>
              </a:rPr>
              <a:t>Vicia</a:t>
            </a:r>
            <a:r>
              <a:rPr lang="en-US" b="1" i="1" dirty="0">
                <a:solidFill>
                  <a:srgbClr val="002060"/>
                </a:solidFill>
                <a:latin typeface="Times New Roman" pitchFamily="18" charset="0"/>
                <a:cs typeface="Times New Roman" pitchFamily="18" charset="0"/>
              </a:rPr>
              <a:t> </a:t>
            </a:r>
            <a:r>
              <a:rPr lang="en-US" b="1" i="1" dirty="0" err="1">
                <a:solidFill>
                  <a:srgbClr val="002060"/>
                </a:solidFill>
                <a:latin typeface="Times New Roman" pitchFamily="18" charset="0"/>
                <a:cs typeface="Times New Roman" pitchFamily="18" charset="0"/>
              </a:rPr>
              <a:t>faba</a:t>
            </a:r>
            <a:endParaRPr lang="ar-SA" b="1" i="1" dirty="0">
              <a:solidFill>
                <a:srgbClr val="002060"/>
              </a:solidFill>
              <a:latin typeface="Times New Roman" pitchFamily="18" charset="0"/>
              <a:cs typeface="Times New Roman" pitchFamily="18" charset="0"/>
            </a:endParaRPr>
          </a:p>
          <a:p>
            <a:pPr algn="r"/>
            <a:r>
              <a:rPr lang="ar-SA" b="1" dirty="0">
                <a:solidFill>
                  <a:srgbClr val="002060"/>
                </a:solidFill>
                <a:latin typeface="Times New Roman" pitchFamily="18" charset="0"/>
                <a:cs typeface="Times New Roman" pitchFamily="18" charset="0"/>
              </a:rPr>
              <a:t>القمح</a:t>
            </a:r>
            <a:r>
              <a:rPr lang="ar-SA" b="1" i="1" dirty="0">
                <a:solidFill>
                  <a:srgbClr val="002060"/>
                </a:solidFill>
                <a:latin typeface="Times New Roman" pitchFamily="18" charset="0"/>
                <a:cs typeface="Times New Roman" pitchFamily="18" charset="0"/>
              </a:rPr>
              <a:t> </a:t>
            </a:r>
            <a:r>
              <a:rPr lang="en-US" b="1" i="1" dirty="0" err="1">
                <a:solidFill>
                  <a:srgbClr val="002060"/>
                </a:solidFill>
                <a:latin typeface="Times New Roman" pitchFamily="18" charset="0"/>
                <a:cs typeface="Times New Roman" pitchFamily="18" charset="0"/>
              </a:rPr>
              <a:t>Triticum</a:t>
            </a:r>
            <a:r>
              <a:rPr lang="en-US" b="1" i="1" dirty="0">
                <a:solidFill>
                  <a:srgbClr val="002060"/>
                </a:solidFill>
                <a:latin typeface="Times New Roman" pitchFamily="18" charset="0"/>
                <a:cs typeface="Times New Roman" pitchFamily="18" charset="0"/>
              </a:rPr>
              <a:t> </a:t>
            </a:r>
            <a:r>
              <a:rPr lang="en-US" b="1" i="1" dirty="0" err="1">
                <a:solidFill>
                  <a:srgbClr val="002060"/>
                </a:solidFill>
                <a:latin typeface="Times New Roman" pitchFamily="18" charset="0"/>
                <a:cs typeface="Times New Roman" pitchFamily="18" charset="0"/>
              </a:rPr>
              <a:t>aestivum</a:t>
            </a:r>
            <a:r>
              <a:rPr lang="en-US" b="1" i="1" dirty="0">
                <a:solidFill>
                  <a:srgbClr val="002060"/>
                </a:solidFill>
                <a:latin typeface="Times New Roman" pitchFamily="18" charset="0"/>
                <a:cs typeface="Times New Roman" pitchFamily="18" charset="0"/>
              </a:rPr>
              <a:t> </a:t>
            </a:r>
            <a:endParaRPr lang="ar-SA" b="1" i="1" dirty="0">
              <a:solidFill>
                <a:srgbClr val="00206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36F24B-BF1C-EF4F-B3CE-D4B4C460B3E1}"/>
              </a:ext>
            </a:extLst>
          </p:cNvPr>
          <p:cNvSpPr>
            <a:spLocks noGrp="1"/>
          </p:cNvSpPr>
          <p:nvPr>
            <p:ph type="title"/>
          </p:nvPr>
        </p:nvSpPr>
        <p:spPr/>
        <p:txBody>
          <a:bodyPr/>
          <a:lstStyle/>
          <a:p>
            <a:r>
              <a:rPr lang="ar-SA" dirty="0"/>
              <a:t>كتابة التقرير</a:t>
            </a:r>
            <a:endParaRPr lang="en-US" dirty="0"/>
          </a:p>
        </p:txBody>
      </p:sp>
      <p:sp>
        <p:nvSpPr>
          <p:cNvPr id="3" name="Content Placeholder 2">
            <a:extLst>
              <a:ext uri="{FF2B5EF4-FFF2-40B4-BE49-F238E27FC236}">
                <a16:creationId xmlns:a16="http://schemas.microsoft.com/office/drawing/2014/main" xmlns="" id="{8C5C4465-1531-5B42-9200-50698E0190C1}"/>
              </a:ext>
            </a:extLst>
          </p:cNvPr>
          <p:cNvSpPr>
            <a:spLocks noGrp="1"/>
          </p:cNvSpPr>
          <p:nvPr>
            <p:ph idx="1"/>
          </p:nvPr>
        </p:nvSpPr>
        <p:spPr/>
        <p:txBody>
          <a:bodyPr/>
          <a:lstStyle/>
          <a:p>
            <a:r>
              <a:rPr lang="ar-SA" dirty="0">
                <a:solidFill>
                  <a:srgbClr val="FF0000"/>
                </a:solidFill>
              </a:rPr>
              <a:t>ملاحظة الاعراض </a:t>
            </a:r>
            <a:r>
              <a:rPr lang="ar-SA" dirty="0"/>
              <a:t>(سرعة الانبات، نسبة الانبات ، استمرار الانبات) </a:t>
            </a:r>
          </a:p>
          <a:p>
            <a:r>
              <a:rPr lang="ar-SA" dirty="0">
                <a:solidFill>
                  <a:srgbClr val="FF0000"/>
                </a:solidFill>
              </a:rPr>
              <a:t>النتيجة :</a:t>
            </a:r>
            <a:r>
              <a:rPr lang="ar-SA" dirty="0"/>
              <a:t> أي من النباتين اسرع في الانبات؟ المعرضة للأشعة او </a:t>
            </a:r>
            <a:r>
              <a:rPr lang="ar-SA" dirty="0" err="1"/>
              <a:t>الكنترول</a:t>
            </a:r>
            <a:r>
              <a:rPr lang="ar-SA" dirty="0"/>
              <a:t> ، من الأعلى في نسبة الانبات ذوات </a:t>
            </a:r>
            <a:r>
              <a:rPr lang="ar-SA" dirty="0" err="1"/>
              <a:t>الفلقه</a:t>
            </a:r>
            <a:r>
              <a:rPr lang="ar-SA" dirty="0"/>
              <a:t> (نبات الفول ) او نباتات ذوات الفلقتين (القمح)؟</a:t>
            </a:r>
          </a:p>
          <a:p>
            <a:r>
              <a:rPr lang="ar-SA" dirty="0">
                <a:solidFill>
                  <a:srgbClr val="FF0000"/>
                </a:solidFill>
              </a:rPr>
              <a:t>الاستنتاج والمناقشة (التفسير الفسيولوجي).</a:t>
            </a:r>
            <a:r>
              <a:rPr lang="ar-SA" dirty="0"/>
              <a:t>لماذا حصلتي على هذي النتيجة؟</a:t>
            </a:r>
          </a:p>
        </p:txBody>
      </p:sp>
    </p:spTree>
    <p:extLst>
      <p:ext uri="{BB962C8B-B14F-4D97-AF65-F5344CB8AC3E}">
        <p14:creationId xmlns:p14="http://schemas.microsoft.com/office/powerpoint/2010/main" xmlns="" val="1477735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المناقشة</a:t>
            </a:r>
            <a:endParaRPr lang="en-US" dirty="0"/>
          </a:p>
        </p:txBody>
      </p:sp>
      <p:sp>
        <p:nvSpPr>
          <p:cNvPr id="3" name="Content Placeholder 2"/>
          <p:cNvSpPr>
            <a:spLocks noGrp="1"/>
          </p:cNvSpPr>
          <p:nvPr>
            <p:ph idx="1"/>
          </p:nvPr>
        </p:nvSpPr>
        <p:spPr/>
        <p:txBody>
          <a:bodyPr>
            <a:normAutofit/>
          </a:bodyPr>
          <a:lstStyle/>
          <a:p>
            <a:pPr>
              <a:lnSpc>
                <a:spcPct val="120000"/>
              </a:lnSpc>
            </a:pPr>
            <a:r>
              <a:rPr lang="ar-SA" sz="2200" dirty="0">
                <a:cs typeface="+mj-cs"/>
              </a:rPr>
              <a:t>بذور البناتات تحت الدراسة كانت سرعة الانبات للبذور المشععه اكبر من سرعة الانبات للبذور الغير مشععه وذلك قد يكون راجع الى ان طاقة الاشعة الفوق بنفسجية تكون اعلى من طاقة الضوء </a:t>
            </a:r>
            <a:r>
              <a:rPr lang="ar-SA" sz="2200" dirty="0" smtClean="0">
                <a:cs typeface="+mj-cs"/>
              </a:rPr>
              <a:t>المرئي </a:t>
            </a:r>
            <a:r>
              <a:rPr lang="ar-SA" sz="2200" dirty="0">
                <a:cs typeface="+mj-cs"/>
              </a:rPr>
              <a:t>بتالي فانها تصبح ذات تاثير اكبر على غلاف البذرة ممايودي الى كسرها وانباتها بشكل </a:t>
            </a:r>
            <a:r>
              <a:rPr lang="ar-SA" sz="2200" dirty="0" smtClean="0">
                <a:cs typeface="+mj-cs"/>
              </a:rPr>
              <a:t>اسرع , لكن </a:t>
            </a:r>
            <a:r>
              <a:rPr lang="ar-SA" sz="2200" dirty="0">
                <a:cs typeface="+mj-cs"/>
              </a:rPr>
              <a:t>نسبة الانبات الكلية واستمراريتها تختلف فتصبح في بذور النباتات الغير مشععه اكبر منها في </a:t>
            </a:r>
            <a:r>
              <a:rPr lang="ar-SA" sz="2200" dirty="0" smtClean="0">
                <a:cs typeface="+mj-cs"/>
              </a:rPr>
              <a:t>المشععه (</a:t>
            </a:r>
            <a:r>
              <a:rPr lang="en-US" sz="2200" dirty="0" smtClean="0">
                <a:cs typeface="+mj-cs"/>
              </a:rPr>
              <a:t>(Noble.,2002</a:t>
            </a:r>
            <a:r>
              <a:rPr lang="ar-SA" sz="2200" dirty="0" smtClean="0">
                <a:cs typeface="+mj-cs"/>
              </a:rPr>
              <a:t> وذلك </a:t>
            </a:r>
            <a:r>
              <a:rPr lang="ar-SA" sz="2200" dirty="0">
                <a:cs typeface="+mj-cs"/>
              </a:rPr>
              <a:t>راجع الى ان الاشعة الفوق بنفسجية تعمل على تثبيط تنبية الجبرلين </a:t>
            </a:r>
            <a:r>
              <a:rPr lang="ar-SA" sz="2200" dirty="0" smtClean="0">
                <a:cs typeface="+mj-cs"/>
              </a:rPr>
              <a:t>الموجود </a:t>
            </a:r>
            <a:r>
              <a:rPr lang="ar-SA" sz="2200" dirty="0">
                <a:cs typeface="+mj-cs"/>
              </a:rPr>
              <a:t>في الجنين بتالي تثبيط تكون الانزيمات ( الفا اميليز او البروتنيز) المتخصصه في تكسير المواد المخزنه بتالي تثبيط استمرار نمو الجذير والرويشة</a:t>
            </a:r>
            <a:r>
              <a:rPr lang="ar-SA" sz="2200" dirty="0" smtClean="0">
                <a:cs typeface="+mj-cs"/>
              </a:rPr>
              <a:t>.</a:t>
            </a:r>
            <a:endParaRPr lang="en-US" sz="2200" dirty="0" smtClean="0">
              <a:cs typeface="+mj-cs"/>
            </a:endParaRPr>
          </a:p>
          <a:p>
            <a:pPr marL="0" indent="0">
              <a:lnSpc>
                <a:spcPct val="120000"/>
              </a:lnSpc>
              <a:buNone/>
            </a:pPr>
            <a:endParaRPr lang="en-US" sz="2200" dirty="0">
              <a:cs typeface="+mj-cs"/>
            </a:endParaRPr>
          </a:p>
        </p:txBody>
      </p:sp>
    </p:spTree>
    <p:extLst>
      <p:ext uri="{BB962C8B-B14F-4D97-AF65-F5344CB8AC3E}">
        <p14:creationId xmlns:p14="http://schemas.microsoft.com/office/powerpoint/2010/main" xmlns="" val="2246730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المناقشة</a:t>
            </a:r>
            <a:endParaRPr lang="en-US" dirty="0"/>
          </a:p>
        </p:txBody>
      </p:sp>
      <p:sp>
        <p:nvSpPr>
          <p:cNvPr id="3" name="Content Placeholder 2"/>
          <p:cNvSpPr>
            <a:spLocks noGrp="1"/>
          </p:cNvSpPr>
          <p:nvPr>
            <p:ph idx="1"/>
          </p:nvPr>
        </p:nvSpPr>
        <p:spPr/>
        <p:txBody>
          <a:bodyPr>
            <a:normAutofit/>
          </a:bodyPr>
          <a:lstStyle/>
          <a:p>
            <a:r>
              <a:rPr lang="ar-SA" sz="2200" dirty="0">
                <a:cs typeface="+mj-cs"/>
              </a:rPr>
              <a:t>تحتوي غلاف البذرة للنباتات على مواد كميائية تعمل على امتصاص الاشعة الفوق بنفسيجة الزائده مثل الفلافونيدات لكن فعاليتها يعتمد على شدة ومدة الاشعة الفوق بنفسجية وايضا يعتمد على تركيز تلك المواد في الغلاف الذي يختلف من نوع نباتي الى اخر فلذلك بعض النباتات تكون اكثر مقاومة لتلك الاشعة فلا يظهرهناك تأثير على البذور المشععه من حيث نسبة النبات او استمراريته وبعض بذور النباتات يتأثر تحت الشدة المنخفضة من تلك الاشعة.</a:t>
            </a:r>
          </a:p>
          <a:p>
            <a:pPr marL="0" indent="0">
              <a:buNone/>
            </a:pPr>
            <a:endParaRPr lang="en-US" sz="2200" dirty="0">
              <a:cs typeface="+mj-cs"/>
            </a:endParaRPr>
          </a:p>
        </p:txBody>
      </p:sp>
    </p:spTree>
    <p:extLst>
      <p:ext uri="{BB962C8B-B14F-4D97-AF65-F5344CB8AC3E}">
        <p14:creationId xmlns:p14="http://schemas.microsoft.com/office/powerpoint/2010/main" xmlns="" val="1375079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تابع</a:t>
            </a:r>
            <a:endParaRPr lang="en-US" dirty="0"/>
          </a:p>
        </p:txBody>
      </p:sp>
      <p:sp>
        <p:nvSpPr>
          <p:cNvPr id="3" name="Content Placeholder 2"/>
          <p:cNvSpPr>
            <a:spLocks noGrp="1"/>
          </p:cNvSpPr>
          <p:nvPr>
            <p:ph idx="1"/>
          </p:nvPr>
        </p:nvSpPr>
        <p:spPr/>
        <p:txBody>
          <a:bodyPr>
            <a:normAutofit/>
          </a:bodyPr>
          <a:lstStyle/>
          <a:p>
            <a:r>
              <a:rPr lang="ar-SA" sz="2200" dirty="0">
                <a:cs typeface="+mj-cs"/>
              </a:rPr>
              <a:t>تختلف نسبة إنبات الفول والقمح ويرجع ذلك إلى  اختلاف الاحتياجات الضوئية للإنبات  حيث أن بعض البذور لها احتياج مطلق وتام للضوء لكي تنبت وبعض البذور تعرضها للضوء يؤدي إلى تثبيط إنباتها  ولاحظنا من تجربتنا ومن تجارب سابقة أن بذور نباتات ذوات الفلقتين أكثر حساسية للأشعة فوق البنفسجية من ذوات الفلقة الواحدة وقد يرجع ذلك إلى :</a:t>
            </a:r>
            <a:endParaRPr lang="en-US" sz="2200" dirty="0">
              <a:cs typeface="+mj-cs"/>
            </a:endParaRPr>
          </a:p>
          <a:p>
            <a:pPr lvl="0"/>
            <a:r>
              <a:rPr lang="ar-SA" sz="2200" dirty="0">
                <a:cs typeface="+mj-cs"/>
              </a:rPr>
              <a:t>أن كمية المادة المخزنة في بذور ذوات الفلقتين اكبر من ذوات الفلقة الواحدة بالتالي تتأثر المواد المخزنة من بروتينات وكربوهيدرات بالأشعة حيث تعمل على تكسيرها أو تثبيط عملية الاستفادة منها عند إنبات البذور.</a:t>
            </a:r>
            <a:endParaRPr lang="en-US" sz="2200" dirty="0">
              <a:cs typeface="+mj-cs"/>
            </a:endParaRPr>
          </a:p>
          <a:p>
            <a:endParaRPr lang="en-US" sz="2200" dirty="0">
              <a:cs typeface="+mj-cs"/>
            </a:endParaRPr>
          </a:p>
        </p:txBody>
      </p:sp>
    </p:spTree>
    <p:extLst>
      <p:ext uri="{BB962C8B-B14F-4D97-AF65-F5344CB8AC3E}">
        <p14:creationId xmlns:p14="http://schemas.microsoft.com/office/powerpoint/2010/main" xmlns="" val="2185895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المناقشة</a:t>
            </a:r>
            <a:endParaRPr lang="en-US" dirty="0"/>
          </a:p>
        </p:txBody>
      </p:sp>
      <p:sp>
        <p:nvSpPr>
          <p:cNvPr id="3" name="Content Placeholder 2"/>
          <p:cNvSpPr>
            <a:spLocks noGrp="1"/>
          </p:cNvSpPr>
          <p:nvPr>
            <p:ph idx="1"/>
          </p:nvPr>
        </p:nvSpPr>
        <p:spPr/>
        <p:txBody>
          <a:bodyPr>
            <a:normAutofit/>
          </a:bodyPr>
          <a:lstStyle/>
          <a:p>
            <a:r>
              <a:rPr lang="ar-SA" sz="2200" dirty="0">
                <a:cs typeface="+mj-cs"/>
              </a:rPr>
              <a:t>وقد يرجع الاختلاف إلى حجم البذور حيث أن بذور الفول اكبر حجما من بذور القمح بالتالي فأن كمية الأشعة التي تستقبلها تكون اكبر بالتالي يكون تأثيرها أكبر على الإنبات.</a:t>
            </a:r>
          </a:p>
          <a:p>
            <a:r>
              <a:rPr lang="ar-SA" sz="2200" dirty="0">
                <a:cs typeface="+mj-cs"/>
              </a:rPr>
              <a:t>وقد يرجع عدم تأثر بذور القمح إلى أن وقت تعرضها للأشعة (4 ساعات ) لم يكن كافيا لاختراق قصرتها والتأثير على نسبة الإنبات.</a:t>
            </a:r>
          </a:p>
          <a:p>
            <a:r>
              <a:rPr lang="ar-SA" sz="2200" dirty="0">
                <a:cs typeface="+mj-cs"/>
              </a:rPr>
              <a:t>والبذور المستخدم هي لنباتات (قمح , الفول) تتميز بمقاومتها للظروف البيئة القاسية بشكل عام حيث أنها تلجأ إلى الكمون عند تعرضها إلى أي ظروف بيئية مختلفة, وكمون البذور يقع تحت تحكم التوازن بين المواد المنشطة كالجبرلينات </a:t>
            </a:r>
            <a:r>
              <a:rPr lang="en-US" sz="2200" dirty="0">
                <a:cs typeface="+mj-cs"/>
              </a:rPr>
              <a:t>GA </a:t>
            </a:r>
            <a:r>
              <a:rPr lang="ar-SA" sz="2200" dirty="0">
                <a:cs typeface="+mj-cs"/>
              </a:rPr>
              <a:t>وبين المواد المثبطة كحمض الأبسيسك </a:t>
            </a:r>
            <a:r>
              <a:rPr lang="en-US" sz="2200" dirty="0">
                <a:cs typeface="+mj-cs"/>
              </a:rPr>
              <a:t>ABA </a:t>
            </a:r>
            <a:r>
              <a:rPr lang="ar-SA" sz="2200" dirty="0">
                <a:cs typeface="+mj-cs"/>
              </a:rPr>
              <a:t>واثبت الدراسات أن الأشعة فوق البنفسجية لها تأثير على حمض الابسيسك أو الجبرلينات أو كليهما معا</a:t>
            </a:r>
            <a:r>
              <a:rPr lang="ar-SA" sz="2200" dirty="0" smtClean="0">
                <a:cs typeface="+mj-cs"/>
              </a:rPr>
              <a:t>.</a:t>
            </a:r>
            <a:endParaRPr lang="ar-SA" sz="2200" dirty="0">
              <a:cs typeface="+mj-cs"/>
            </a:endParaRPr>
          </a:p>
        </p:txBody>
      </p:sp>
    </p:spTree>
    <p:extLst>
      <p:ext uri="{BB962C8B-B14F-4D97-AF65-F5344CB8AC3E}">
        <p14:creationId xmlns:p14="http://schemas.microsoft.com/office/powerpoint/2010/main" xmlns="" val="4066406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مراجع كتابة المناقشة</a:t>
            </a:r>
            <a:endParaRPr lang="en-US" dirty="0"/>
          </a:p>
        </p:txBody>
      </p:sp>
      <p:sp>
        <p:nvSpPr>
          <p:cNvPr id="3" name="Content Placeholder 2"/>
          <p:cNvSpPr>
            <a:spLocks noGrp="1"/>
          </p:cNvSpPr>
          <p:nvPr>
            <p:ph idx="1"/>
          </p:nvPr>
        </p:nvSpPr>
        <p:spPr/>
        <p:txBody>
          <a:bodyPr/>
          <a:lstStyle/>
          <a:p>
            <a:pPr algn="l" rtl="0"/>
            <a:r>
              <a:rPr lang="en-US" dirty="0" smtClean="0"/>
              <a:t>Noble,2002 </a:t>
            </a:r>
            <a:r>
              <a:rPr lang="en-US" dirty="0"/>
              <a:t>.Effects of UV-irradiation on seed </a:t>
            </a:r>
            <a:r>
              <a:rPr lang="en-US" dirty="0" smtClean="0"/>
              <a:t>germination. The </a:t>
            </a:r>
            <a:r>
              <a:rPr lang="en-US" dirty="0"/>
              <a:t>Science of the total </a:t>
            </a:r>
            <a:r>
              <a:rPr lang="en-US" dirty="0" smtClean="0"/>
              <a:t>environmental </a:t>
            </a:r>
            <a:r>
              <a:rPr lang="en-US" dirty="0"/>
              <a:t>299 (173-176).</a:t>
            </a:r>
            <a:r>
              <a:rPr lang="en-US" dirty="0">
                <a:hlinkClick r:id="rId2" tooltip="Persistent link using digital object identifier"/>
              </a:rPr>
              <a:t> https://doi.org/10.1016/S0048-9697(02)00232-2</a:t>
            </a:r>
            <a:endParaRPr lang="ar-SA" dirty="0"/>
          </a:p>
          <a:p>
            <a:pPr algn="l" rtl="0"/>
            <a:r>
              <a:rPr lang="en-US" dirty="0" smtClean="0"/>
              <a:t>Alfaghom,2011.Ultraviolate radiation on some annual desert plants. PhD theses. King Saud university.</a:t>
            </a:r>
            <a:endParaRPr lang="en-US" dirty="0"/>
          </a:p>
        </p:txBody>
      </p:sp>
    </p:spTree>
    <p:extLst>
      <p:ext uri="{BB962C8B-B14F-4D97-AF65-F5344CB8AC3E}">
        <p14:creationId xmlns:p14="http://schemas.microsoft.com/office/powerpoint/2010/main" xmlns="" val="2187250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786314" y="285728"/>
            <a:ext cx="4143404" cy="6215106"/>
          </a:xfrm>
        </p:spPr>
        <p:txBody>
          <a:bodyPr>
            <a:normAutofit fontScale="92500" lnSpcReduction="20000"/>
          </a:bodyPr>
          <a:lstStyle/>
          <a:p>
            <a:pPr algn="justLow">
              <a:lnSpc>
                <a:spcPct val="170000"/>
              </a:lnSpc>
            </a:pPr>
            <a:r>
              <a:rPr lang="ar-SA" b="1" dirty="0">
                <a:effectLst/>
              </a:rPr>
              <a:t>الضوء</a:t>
            </a:r>
          </a:p>
          <a:p>
            <a:pPr algn="justLow">
              <a:lnSpc>
                <a:spcPct val="170000"/>
              </a:lnSpc>
            </a:pPr>
            <a:r>
              <a:rPr lang="ar-SA" b="1" dirty="0">
                <a:effectLst/>
              </a:rPr>
              <a:t>تعد الشمس المصدر الطبيعي والرئيسي للأشعة فوق البنفسجية وهي عبارة عن</a:t>
            </a:r>
            <a:r>
              <a:rPr lang="ar-SA" b="1" dirty="0"/>
              <a:t> </a:t>
            </a:r>
            <a:r>
              <a:rPr lang="ar-SA" b="1" dirty="0">
                <a:latin typeface="Arabic Transparent"/>
              </a:rPr>
              <a:t>أشعة </a:t>
            </a:r>
            <a:r>
              <a:rPr lang="ar-SA" b="1" dirty="0" err="1">
                <a:latin typeface="Arabic Transparent"/>
              </a:rPr>
              <a:t>كهرومغناطسية</a:t>
            </a:r>
            <a:r>
              <a:rPr lang="ar-SA" b="1" dirty="0">
                <a:latin typeface="Arabic Transparent"/>
              </a:rPr>
              <a:t> غير مرئية تتميز بطول موجة أقل من تردد الضوء المرئي. </a:t>
            </a:r>
          </a:p>
          <a:p>
            <a:pPr algn="justLow">
              <a:lnSpc>
                <a:spcPct val="170000"/>
              </a:lnSpc>
            </a:pPr>
            <a:r>
              <a:rPr lang="ar-SA" b="1" dirty="0">
                <a:latin typeface="Arabic Transparent"/>
              </a:rPr>
              <a:t>وتنبعث الأشعة فوق البنفسجية وتنقسم </a:t>
            </a:r>
            <a:r>
              <a:rPr lang="ar-SA" b="1" dirty="0" err="1">
                <a:latin typeface="Arabic Transparent"/>
              </a:rPr>
              <a:t>الى</a:t>
            </a:r>
            <a:r>
              <a:rPr lang="ar-SA" b="1" dirty="0">
                <a:latin typeface="Arabic Transparent"/>
              </a:rPr>
              <a:t> ثلاث درجات (</a:t>
            </a:r>
            <a:r>
              <a:rPr lang="en-US" b="1" dirty="0">
                <a:latin typeface="Arabic Transparent"/>
              </a:rPr>
              <a:t>A ,B ,C</a:t>
            </a:r>
            <a:r>
              <a:rPr lang="ar-SA" b="1" dirty="0">
                <a:latin typeface="Arabic Transparent"/>
              </a:rPr>
              <a:t> ) حسب طول الموجة</a:t>
            </a:r>
            <a:endParaRPr lang="en-US" b="1" dirty="0">
              <a:effectLst/>
            </a:endParaRPr>
          </a:p>
        </p:txBody>
      </p:sp>
      <p:pic>
        <p:nvPicPr>
          <p:cNvPr id="6" name="عنصر نائب للمحتوى 5" descr="uvdiagramwhite.jpg"/>
          <p:cNvPicPr>
            <a:picLocks noGrp="1" noChangeAspect="1"/>
          </p:cNvPicPr>
          <p:nvPr>
            <p:ph sz="half" idx="2"/>
          </p:nvPr>
        </p:nvPicPr>
        <p:blipFill>
          <a:blip r:embed="rId2"/>
          <a:stretch>
            <a:fillRect/>
          </a:stretch>
        </p:blipFill>
        <p:spPr>
          <a:xfrm>
            <a:off x="0" y="0"/>
            <a:ext cx="4714876" cy="6858000"/>
          </a:xfrm>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عنصر نائب للمحتوى 6" descr="Protecting-Your-Eves-From-U.jpg"/>
          <p:cNvPicPr>
            <a:picLocks noGrp="1" noChangeAspect="1"/>
          </p:cNvPicPr>
          <p:nvPr>
            <p:ph sz="half" idx="1"/>
          </p:nvPr>
        </p:nvPicPr>
        <p:blipFill>
          <a:blip r:embed="rId2"/>
          <a:stretch>
            <a:fillRect/>
          </a:stretch>
        </p:blipFill>
        <p:spPr>
          <a:xfrm>
            <a:off x="-357222" y="0"/>
            <a:ext cx="4572032" cy="6858000"/>
          </a:xfrm>
        </p:spPr>
      </p:pic>
      <p:sp>
        <p:nvSpPr>
          <p:cNvPr id="6" name="عنصر نائب للمحتوى 5"/>
          <p:cNvSpPr>
            <a:spLocks noGrp="1"/>
          </p:cNvSpPr>
          <p:nvPr>
            <p:ph sz="half" idx="2"/>
          </p:nvPr>
        </p:nvSpPr>
        <p:spPr>
          <a:xfrm>
            <a:off x="3857620" y="285728"/>
            <a:ext cx="5286380" cy="6572272"/>
          </a:xfrm>
        </p:spPr>
        <p:txBody>
          <a:bodyPr>
            <a:normAutofit/>
          </a:bodyPr>
          <a:lstStyle/>
          <a:p>
            <a:pPr algn="just">
              <a:lnSpc>
                <a:spcPct val="160000"/>
              </a:lnSpc>
              <a:buNone/>
            </a:pPr>
            <a:r>
              <a:rPr lang="ar-SA" sz="3400" b="1" dirty="0">
                <a:latin typeface="Arabic Transparent"/>
              </a:rPr>
              <a:t> </a:t>
            </a:r>
            <a:endParaRPr lang="ar-SA" sz="3800" b="1" dirty="0"/>
          </a:p>
        </p:txBody>
      </p:sp>
      <p:graphicFrame>
        <p:nvGraphicFramePr>
          <p:cNvPr id="4" name="عنصر نائب للمحتوى 7"/>
          <p:cNvGraphicFramePr>
            <a:graphicFrameLocks/>
          </p:cNvGraphicFramePr>
          <p:nvPr>
            <p:extLst>
              <p:ext uri="{D42A27DB-BD31-4B8C-83A1-F6EECF244321}">
                <p14:modId xmlns:p14="http://schemas.microsoft.com/office/powerpoint/2010/main" xmlns="" val="1265251064"/>
              </p:ext>
            </p:extLst>
          </p:nvPr>
        </p:nvGraphicFramePr>
        <p:xfrm>
          <a:off x="4214810" y="1214422"/>
          <a:ext cx="4714908" cy="5491609"/>
        </p:xfrm>
        <a:graphic>
          <a:graphicData uri="http://schemas.openxmlformats.org/drawingml/2006/table">
            <a:tbl>
              <a:tblPr firstRow="1" bandRow="1">
                <a:tableStyleId>{93296810-A885-4BE3-A3E7-6D5BEEA58F35}</a:tableStyleId>
              </a:tblPr>
              <a:tblGrid>
                <a:gridCol w="1428760">
                  <a:extLst>
                    <a:ext uri="{9D8B030D-6E8A-4147-A177-3AD203B41FA5}">
                      <a16:colId xmlns:a16="http://schemas.microsoft.com/office/drawing/2014/main" xmlns="" val="20000"/>
                    </a:ext>
                  </a:extLst>
                </a:gridCol>
                <a:gridCol w="1857388">
                  <a:extLst>
                    <a:ext uri="{9D8B030D-6E8A-4147-A177-3AD203B41FA5}">
                      <a16:colId xmlns:a16="http://schemas.microsoft.com/office/drawing/2014/main" xmlns="" val="20001"/>
                    </a:ext>
                  </a:extLst>
                </a:gridCol>
                <a:gridCol w="1428760">
                  <a:extLst>
                    <a:ext uri="{9D8B030D-6E8A-4147-A177-3AD203B41FA5}">
                      <a16:colId xmlns:a16="http://schemas.microsoft.com/office/drawing/2014/main" xmlns="" val="20002"/>
                    </a:ext>
                  </a:extLst>
                </a:gridCol>
              </a:tblGrid>
              <a:tr h="715899">
                <a:tc>
                  <a:txBody>
                    <a:bodyPr/>
                    <a:lstStyle/>
                    <a:p>
                      <a:pPr algn="ctr">
                        <a:lnSpc>
                          <a:spcPct val="150000"/>
                        </a:lnSpc>
                      </a:pPr>
                      <a:r>
                        <a:rPr lang="en-US" sz="1800" b="1" dirty="0">
                          <a:latin typeface="Times New Roman" pitchFamily="18" charset="0"/>
                          <a:cs typeface="Times New Roman" pitchFamily="18" charset="0"/>
                        </a:rPr>
                        <a:t>UV-A</a:t>
                      </a:r>
                    </a:p>
                    <a:p>
                      <a:pPr algn="ctr">
                        <a:lnSpc>
                          <a:spcPct val="150000"/>
                        </a:lnSpc>
                      </a:pPr>
                      <a:r>
                        <a:rPr lang="en-US" sz="1800" b="1" dirty="0">
                          <a:latin typeface="Times New Roman" pitchFamily="18" charset="0"/>
                          <a:cs typeface="Times New Roman" pitchFamily="18" charset="0"/>
                        </a:rPr>
                        <a:t>(365</a:t>
                      </a:r>
                      <a:r>
                        <a:rPr lang="en-US" sz="1800" b="1" baseline="0" dirty="0">
                          <a:latin typeface="Times New Roman" pitchFamily="18" charset="0"/>
                          <a:cs typeface="Times New Roman" pitchFamily="18" charset="0"/>
                        </a:rPr>
                        <a:t> nm)</a:t>
                      </a:r>
                      <a:endParaRPr lang="en-US" sz="1800" b="1" dirty="0">
                        <a:latin typeface="Times New Roman" pitchFamily="18" charset="0"/>
                        <a:cs typeface="Times New Roman" pitchFamily="18" charset="0"/>
                      </a:endParaRPr>
                    </a:p>
                  </a:txBody>
                  <a:tcPr/>
                </a:tc>
                <a:tc>
                  <a:txBody>
                    <a:bodyPr/>
                    <a:lstStyle/>
                    <a:p>
                      <a:pPr algn="ctr">
                        <a:lnSpc>
                          <a:spcPct val="150000"/>
                        </a:lnSpc>
                      </a:pPr>
                      <a:r>
                        <a:rPr lang="en-US" sz="1800" b="1" dirty="0">
                          <a:latin typeface="Times New Roman" pitchFamily="18" charset="0"/>
                          <a:cs typeface="Times New Roman" pitchFamily="18" charset="0"/>
                        </a:rPr>
                        <a:t>UV-B</a:t>
                      </a:r>
                    </a:p>
                    <a:p>
                      <a:pPr algn="ctr">
                        <a:lnSpc>
                          <a:spcPct val="150000"/>
                        </a:lnSpc>
                      </a:pPr>
                      <a:r>
                        <a:rPr lang="en-US" sz="1800" b="1" dirty="0">
                          <a:latin typeface="Times New Roman" pitchFamily="18" charset="0"/>
                          <a:cs typeface="Times New Roman" pitchFamily="18" charset="0"/>
                        </a:rPr>
                        <a:t>(302</a:t>
                      </a:r>
                      <a:r>
                        <a:rPr lang="en-US" sz="1800" b="1" baseline="0" dirty="0">
                          <a:latin typeface="Times New Roman" pitchFamily="18" charset="0"/>
                          <a:cs typeface="Times New Roman" pitchFamily="18" charset="0"/>
                        </a:rPr>
                        <a:t> nm)</a:t>
                      </a:r>
                      <a:endParaRPr lang="en-US" sz="1800" b="1" dirty="0">
                        <a:latin typeface="Times New Roman" pitchFamily="18" charset="0"/>
                        <a:cs typeface="Times New Roman" pitchFamily="18" charset="0"/>
                      </a:endParaRPr>
                    </a:p>
                  </a:txBody>
                  <a:tcPr/>
                </a:tc>
                <a:tc>
                  <a:txBody>
                    <a:bodyPr/>
                    <a:lstStyle/>
                    <a:p>
                      <a:pPr algn="ctr">
                        <a:lnSpc>
                          <a:spcPct val="150000"/>
                        </a:lnSpc>
                      </a:pPr>
                      <a:r>
                        <a:rPr lang="en-US" sz="1800" b="1" dirty="0">
                          <a:latin typeface="Times New Roman" pitchFamily="18" charset="0"/>
                          <a:cs typeface="Times New Roman" pitchFamily="18" charset="0"/>
                        </a:rPr>
                        <a:t>UV-C</a:t>
                      </a:r>
                    </a:p>
                    <a:p>
                      <a:pPr algn="ctr">
                        <a:lnSpc>
                          <a:spcPct val="150000"/>
                        </a:lnSpc>
                      </a:pPr>
                      <a:r>
                        <a:rPr lang="en-US" sz="1800" b="1" dirty="0">
                          <a:latin typeface="Times New Roman" pitchFamily="18" charset="0"/>
                          <a:cs typeface="Times New Roman" pitchFamily="18" charset="0"/>
                        </a:rPr>
                        <a:t>(254</a:t>
                      </a:r>
                      <a:r>
                        <a:rPr lang="en-US" sz="1800" b="1" baseline="0" dirty="0">
                          <a:latin typeface="Times New Roman" pitchFamily="18" charset="0"/>
                          <a:cs typeface="Times New Roman" pitchFamily="18" charset="0"/>
                        </a:rPr>
                        <a:t> nm)</a:t>
                      </a:r>
                      <a:endParaRPr lang="en-US" sz="1800" b="1" dirty="0">
                        <a:latin typeface="Times New Roman" pitchFamily="18" charset="0"/>
                        <a:cs typeface="Times New Roman" pitchFamily="18" charset="0"/>
                      </a:endParaRPr>
                    </a:p>
                  </a:txBody>
                  <a:tcPr/>
                </a:tc>
                <a:extLst>
                  <a:ext uri="{0D108BD9-81ED-4DB2-BD59-A6C34878D82A}">
                    <a16:rowId xmlns:a16="http://schemas.microsoft.com/office/drawing/2014/main" xmlns="" val="10000"/>
                  </a:ext>
                </a:extLst>
              </a:tr>
              <a:tr h="390490">
                <a:tc>
                  <a:txBody>
                    <a:bodyPr/>
                    <a:lstStyle/>
                    <a:p>
                      <a:pPr>
                        <a:lnSpc>
                          <a:spcPct val="150000"/>
                        </a:lnSpc>
                      </a:pPr>
                      <a:r>
                        <a:rPr lang="ar-SA" sz="1800" b="1" dirty="0" err="1">
                          <a:latin typeface="Times New Roman" pitchFamily="18" charset="0"/>
                          <a:cs typeface="Times New Roman" pitchFamily="18" charset="0"/>
                        </a:rPr>
                        <a:t>لايمتص</a:t>
                      </a:r>
                      <a:r>
                        <a:rPr lang="ar-SA" sz="1800" b="1" baseline="0" dirty="0">
                          <a:latin typeface="Times New Roman" pitchFamily="18" charset="0"/>
                          <a:cs typeface="Times New Roman" pitchFamily="18" charset="0"/>
                        </a:rPr>
                        <a:t> </a:t>
                      </a:r>
                      <a:endParaRPr lang="en-US" sz="1800" b="1" dirty="0">
                        <a:latin typeface="Times New Roman" pitchFamily="18" charset="0"/>
                        <a:cs typeface="Times New Roman" pitchFamily="18" charset="0"/>
                      </a:endParaRPr>
                    </a:p>
                  </a:txBody>
                  <a:tcPr/>
                </a:tc>
                <a:tc>
                  <a:txBody>
                    <a:bodyPr/>
                    <a:lstStyle/>
                    <a:p>
                      <a:pPr algn="ctr">
                        <a:lnSpc>
                          <a:spcPct val="150000"/>
                        </a:lnSpc>
                      </a:pPr>
                      <a:r>
                        <a:rPr lang="ar-SA" sz="1800" b="1" dirty="0">
                          <a:latin typeface="Times New Roman" pitchFamily="18" charset="0"/>
                          <a:cs typeface="Times New Roman" pitchFamily="18" charset="0"/>
                        </a:rPr>
                        <a:t>يمتص جزئيا</a:t>
                      </a:r>
                      <a:endParaRPr lang="en-US" sz="1800" b="1" dirty="0">
                        <a:latin typeface="Times New Roman" pitchFamily="18" charset="0"/>
                        <a:cs typeface="Times New Roman" pitchFamily="18" charset="0"/>
                      </a:endParaRPr>
                    </a:p>
                  </a:txBody>
                  <a:tcPr/>
                </a:tc>
                <a:tc>
                  <a:txBody>
                    <a:bodyPr/>
                    <a:lstStyle/>
                    <a:p>
                      <a:pPr>
                        <a:lnSpc>
                          <a:spcPct val="150000"/>
                        </a:lnSpc>
                      </a:pPr>
                      <a:r>
                        <a:rPr lang="ar-SA" sz="1800" b="1" dirty="0">
                          <a:latin typeface="Times New Roman" pitchFamily="18" charset="0"/>
                          <a:cs typeface="Times New Roman" pitchFamily="18" charset="0"/>
                        </a:rPr>
                        <a:t>يمتص</a:t>
                      </a:r>
                      <a:r>
                        <a:rPr lang="ar-SA" sz="1800" b="1" baseline="0" dirty="0">
                          <a:latin typeface="Times New Roman" pitchFamily="18" charset="0"/>
                          <a:cs typeface="Times New Roman" pitchFamily="18" charset="0"/>
                        </a:rPr>
                        <a:t> كليا</a:t>
                      </a:r>
                      <a:r>
                        <a:rPr lang="en-US" sz="1800" b="1" baseline="0" dirty="0">
                          <a:latin typeface="Times New Roman" pitchFamily="18" charset="0"/>
                          <a:cs typeface="Times New Roman" pitchFamily="18" charset="0"/>
                        </a:rPr>
                        <a:t>  </a:t>
                      </a:r>
                      <a:r>
                        <a:rPr lang="ar-SA" sz="1800" b="1" baseline="0" dirty="0">
                          <a:latin typeface="Times New Roman" pitchFamily="18" charset="0"/>
                          <a:cs typeface="Times New Roman" pitchFamily="18" charset="0"/>
                        </a:rPr>
                        <a:t>من خلال طبقة الاوزون</a:t>
                      </a:r>
                      <a:endParaRPr lang="en-US" sz="1800" b="1" dirty="0">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r h="3251329">
                <a:tc>
                  <a:txBody>
                    <a:bodyPr/>
                    <a:lstStyle/>
                    <a:p>
                      <a:pPr algn="ctr">
                        <a:lnSpc>
                          <a:spcPct val="150000"/>
                        </a:lnSpc>
                      </a:pPr>
                      <a:r>
                        <a:rPr lang="ar-SA" sz="1800" kern="1200" dirty="0">
                          <a:solidFill>
                            <a:schemeClr val="dk1"/>
                          </a:solidFill>
                          <a:latin typeface="+mn-lt"/>
                          <a:ea typeface="+mn-ea"/>
                          <a:cs typeface="+mn-cs"/>
                        </a:rPr>
                        <a:t>مفيدة لحياة النباتات على الأرض، تستخدم في العديد من التطبيقات الطبية.</a:t>
                      </a:r>
                      <a:endParaRPr lang="en-US" sz="1800" b="1" dirty="0">
                        <a:latin typeface="Times New Roman" pitchFamily="18" charset="0"/>
                        <a:cs typeface="Times New Roman" pitchFamily="18" charset="0"/>
                      </a:endParaRPr>
                    </a:p>
                  </a:txBody>
                  <a:tcPr/>
                </a:tc>
                <a:tc>
                  <a:txBody>
                    <a:bodyPr/>
                    <a:lstStyle/>
                    <a:p>
                      <a:pPr algn="justLow">
                        <a:lnSpc>
                          <a:spcPct val="150000"/>
                        </a:lnSpc>
                      </a:pPr>
                      <a:r>
                        <a:rPr lang="ar-SA" sz="1800" kern="1200" dirty="0">
                          <a:solidFill>
                            <a:schemeClr val="dk1"/>
                          </a:solidFill>
                          <a:latin typeface="+mn-lt"/>
                          <a:ea typeface="+mn-ea"/>
                          <a:cs typeface="+mn-cs"/>
                        </a:rPr>
                        <a:t>ضارة على الكائنات الحية ,تتسبب في حدوث سرطان الجلد وبعض أمراض العين </a:t>
                      </a:r>
                      <a:r>
                        <a:rPr lang="ar-SA" sz="1800" b="0" dirty="0">
                          <a:latin typeface="Times New Roman" pitchFamily="18" charset="0"/>
                          <a:cs typeface="Times New Roman" pitchFamily="18" charset="0"/>
                        </a:rPr>
                        <a:t>مؤثر عضوي يسبب </a:t>
                      </a:r>
                      <a:r>
                        <a:rPr lang="ar-SA" sz="1800" b="0" dirty="0" err="1">
                          <a:latin typeface="Times New Roman" pitchFamily="18" charset="0"/>
                          <a:cs typeface="Times New Roman" pitchFamily="18" charset="0"/>
                        </a:rPr>
                        <a:t>امراض</a:t>
                      </a:r>
                      <a:r>
                        <a:rPr lang="ar-SA" sz="1800" b="0" dirty="0">
                          <a:latin typeface="Times New Roman" pitchFamily="18" charset="0"/>
                          <a:cs typeface="Times New Roman" pitchFamily="18" charset="0"/>
                        </a:rPr>
                        <a:t> وتشوهات وطفرات</a:t>
                      </a:r>
                      <a:r>
                        <a:rPr lang="ar-SA" sz="1800" b="0" baseline="0" dirty="0">
                          <a:latin typeface="Times New Roman" pitchFamily="18" charset="0"/>
                          <a:cs typeface="Times New Roman" pitchFamily="18" charset="0"/>
                        </a:rPr>
                        <a:t> جينية</a:t>
                      </a:r>
                      <a:endParaRPr lang="en-US" sz="1800" b="0" dirty="0">
                        <a:latin typeface="Times New Roman" pitchFamily="18" charset="0"/>
                        <a:cs typeface="Times New Roman" pitchFamily="18" charset="0"/>
                      </a:endParaRPr>
                    </a:p>
                  </a:txBody>
                  <a:tcPr/>
                </a:tc>
                <a:tc>
                  <a:txBody>
                    <a:bodyPr/>
                    <a:lstStyle/>
                    <a:p>
                      <a:pPr algn="ctr">
                        <a:lnSpc>
                          <a:spcPct val="150000"/>
                        </a:lnSpc>
                      </a:pPr>
                      <a:r>
                        <a:rPr lang="ar-SA" sz="1600" kern="1200" dirty="0">
                          <a:solidFill>
                            <a:schemeClr val="dk1"/>
                          </a:solidFill>
                          <a:latin typeface="+mn-lt"/>
                          <a:ea typeface="+mn-ea"/>
                          <a:cs typeface="+mn-cs"/>
                        </a:rPr>
                        <a:t>تتسبب في قتل العديد من الكائنات الحية وحدوث أمراض سرطان الجلد وغيرها من الأضرار</a:t>
                      </a:r>
                      <a:endParaRPr lang="en-US" sz="1800" b="1" dirty="0">
                        <a:latin typeface="Times New Roman" pitchFamily="18" charset="0"/>
                        <a:cs typeface="Times New Roman" pitchFamily="18" charset="0"/>
                      </a:endParaRPr>
                    </a:p>
                  </a:txBody>
                  <a:tcPr/>
                </a:tc>
                <a:extLst>
                  <a:ext uri="{0D108BD9-81ED-4DB2-BD59-A6C34878D82A}">
                    <a16:rowId xmlns:a16="http://schemas.microsoft.com/office/drawing/2014/main" xmlns="" val="10002"/>
                  </a:ext>
                </a:extLst>
              </a:tr>
            </a:tbl>
          </a:graphicData>
        </a:graphic>
      </p:graphicFrame>
      <p:sp>
        <p:nvSpPr>
          <p:cNvPr id="8" name="عنصر نائب لرقم الشريحة 7"/>
          <p:cNvSpPr>
            <a:spLocks noGrp="1"/>
          </p:cNvSpPr>
          <p:nvPr>
            <p:ph type="sldNum" sz="quarter" idx="12"/>
          </p:nvPr>
        </p:nvSpPr>
        <p:spPr/>
        <p:txBody>
          <a:bodyPr/>
          <a:lstStyle/>
          <a:p>
            <a:fld id="{0B34F065-1154-456A-91E3-76DE8E75E17B}" type="slidenum">
              <a:rPr lang="ar-SA" smtClean="0"/>
              <a:pPr/>
              <a:t>3</a:t>
            </a:fld>
            <a:endParaRPr lang="ar-SA"/>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r>
              <a:rPr lang="ar-SA" dirty="0"/>
              <a:t>تأثير </a:t>
            </a:r>
            <a:r>
              <a:rPr lang="ar-SA" dirty="0" err="1"/>
              <a:t>الاشعة</a:t>
            </a:r>
            <a:r>
              <a:rPr lang="ar-SA" dirty="0"/>
              <a:t> فوق البنفسجية على النبات</a:t>
            </a:r>
          </a:p>
        </p:txBody>
      </p:sp>
      <p:sp>
        <p:nvSpPr>
          <p:cNvPr id="4" name="عنصر نائب للمحتوى 3"/>
          <p:cNvSpPr>
            <a:spLocks noGrp="1"/>
          </p:cNvSpPr>
          <p:nvPr>
            <p:ph idx="1"/>
          </p:nvPr>
        </p:nvSpPr>
        <p:spPr/>
        <p:txBody>
          <a:bodyPr>
            <a:normAutofit fontScale="92500"/>
          </a:bodyPr>
          <a:lstStyle/>
          <a:p>
            <a:pPr>
              <a:lnSpc>
                <a:spcPct val="150000"/>
              </a:lnSpc>
            </a:pPr>
            <a:r>
              <a:rPr lang="ar-SA" dirty="0"/>
              <a:t>تؤثر الأشعة على الشكل المورفولوجي والعمليات الفسيولوجية داخل الخلية مثل ( انخفاض في مساحة الورقة ومعدلات تراكم الكتلة الحيوية , طول النبات , كمية البروتينات </a:t>
            </a:r>
            <a:r>
              <a:rPr lang="ar-SA" dirty="0" err="1"/>
              <a:t>والكربوهيدرات</a:t>
            </a:r>
            <a:r>
              <a:rPr lang="ar-SA" dirty="0"/>
              <a:t> , </a:t>
            </a:r>
            <a:r>
              <a:rPr lang="ar-SA" dirty="0" err="1"/>
              <a:t>ي</a:t>
            </a:r>
            <a:r>
              <a:rPr lang="ar-SA" dirty="0"/>
              <a:t> كمية </a:t>
            </a:r>
            <a:r>
              <a:rPr lang="ar-SA" dirty="0" err="1"/>
              <a:t>البرولين</a:t>
            </a:r>
            <a:r>
              <a:rPr lang="ar-SA" dirty="0"/>
              <a:t> , كمية </a:t>
            </a:r>
            <a:r>
              <a:rPr lang="ar-SA" dirty="0" err="1"/>
              <a:t>الفلافونيدات</a:t>
            </a:r>
            <a:r>
              <a:rPr lang="ar-SA" dirty="0"/>
              <a:t> ) . </a:t>
            </a:r>
          </a:p>
          <a:p>
            <a:pPr>
              <a:lnSpc>
                <a:spcPct val="150000"/>
              </a:lnSpc>
            </a:pPr>
            <a:r>
              <a:rPr lang="ar-SA" dirty="0"/>
              <a:t>تؤثر على التركيب الوراثي (طفرات في </a:t>
            </a:r>
            <a:r>
              <a:rPr lang="en-US" dirty="0"/>
              <a:t>DNA</a:t>
            </a:r>
            <a:r>
              <a:rPr lang="ar-SA" dirty="0"/>
              <a:t> و</a:t>
            </a:r>
            <a:r>
              <a:rPr lang="en-US" dirty="0"/>
              <a:t>RNA</a:t>
            </a:r>
            <a:r>
              <a:rPr lang="ar-SA" dirty="0"/>
              <a:t> )</a:t>
            </a:r>
          </a:p>
          <a:p>
            <a:pPr>
              <a:lnSpc>
                <a:spcPct val="150000"/>
              </a:lnSpc>
            </a:pPr>
            <a:r>
              <a:rPr lang="ar-SA" dirty="0"/>
              <a:t>تؤثر على التركيب التشريح الداخلي والخارجي للنبات.</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2F3435-7A5E-9D49-8C6B-A548DCFABFE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6787838-FD7D-844E-B96D-C0F057A0967B}"/>
              </a:ext>
            </a:extLst>
          </p:cNvPr>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b="43343"/>
          <a:stretch/>
        </p:blipFill>
        <p:spPr>
          <a:xfrm>
            <a:off x="251520" y="1417638"/>
            <a:ext cx="4605736" cy="3307506"/>
          </a:xfrm>
        </p:spPr>
      </p:pic>
      <p:pic>
        <p:nvPicPr>
          <p:cNvPr id="7" name="Picture 6">
            <a:extLst>
              <a:ext uri="{FF2B5EF4-FFF2-40B4-BE49-F238E27FC236}">
                <a16:creationId xmlns:a16="http://schemas.microsoft.com/office/drawing/2014/main" xmlns="" id="{B6B0E88A-A346-E843-A424-5DF21FB4BF2C}"/>
              </a:ext>
            </a:extLst>
          </p:cNvPr>
          <p:cNvPicPr>
            <a:picLocks noChangeAspect="1"/>
          </p:cNvPicPr>
          <p:nvPr/>
        </p:nvPicPr>
        <p:blipFill rotWithShape="1">
          <a:blip r:embed="rId3">
            <a:extLst>
              <a:ext uri="{28A0092B-C50C-407E-A947-70E740481C1C}">
                <a14:useLocalDpi xmlns:a14="http://schemas.microsoft.com/office/drawing/2010/main" xmlns="" val="0"/>
              </a:ext>
            </a:extLst>
          </a:blip>
          <a:srcRect r="2718" b="13182"/>
          <a:stretch/>
        </p:blipFill>
        <p:spPr>
          <a:xfrm>
            <a:off x="5076057" y="1807741"/>
            <a:ext cx="3744416" cy="2845396"/>
          </a:xfrm>
          <a:prstGeom prst="rect">
            <a:avLst/>
          </a:prstGeom>
        </p:spPr>
      </p:pic>
    </p:spTree>
    <p:extLst>
      <p:ext uri="{BB962C8B-B14F-4D97-AF65-F5344CB8AC3E}">
        <p14:creationId xmlns:p14="http://schemas.microsoft.com/office/powerpoint/2010/main" xmlns="" val="1896391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عنوان 11"/>
          <p:cNvSpPr>
            <a:spLocks noGrp="1"/>
          </p:cNvSpPr>
          <p:nvPr>
            <p:ph type="title"/>
          </p:nvPr>
        </p:nvSpPr>
        <p:spPr/>
        <p:txBody>
          <a:bodyPr/>
          <a:lstStyle/>
          <a:p>
            <a:endParaRPr lang="ar-SA"/>
          </a:p>
        </p:txBody>
      </p:sp>
      <p:sp>
        <p:nvSpPr>
          <p:cNvPr id="13" name="عنصر نائب للنص 12"/>
          <p:cNvSpPr>
            <a:spLocks noGrp="1"/>
          </p:cNvSpPr>
          <p:nvPr>
            <p:ph type="body" idx="1"/>
          </p:nvPr>
        </p:nvSpPr>
        <p:spPr/>
        <p:txBody>
          <a:bodyPr/>
          <a:lstStyle/>
          <a:p>
            <a:r>
              <a:rPr lang="ar-SA" dirty="0">
                <a:latin typeface="Times New Roman" pitchFamily="18" charset="0"/>
                <a:cs typeface="Times New Roman" pitchFamily="18" charset="0"/>
              </a:rPr>
              <a:t>الخبيزة</a:t>
            </a:r>
            <a:r>
              <a:rPr lang="ar-SA" i="1" dirty="0">
                <a:latin typeface="Times New Roman" pitchFamily="18" charset="0"/>
                <a:cs typeface="Times New Roman" pitchFamily="18" charset="0"/>
              </a:rPr>
              <a:t> </a:t>
            </a:r>
            <a:r>
              <a:rPr lang="en-US" i="1" dirty="0" err="1">
                <a:latin typeface="Times New Roman" pitchFamily="18" charset="0"/>
                <a:cs typeface="Times New Roman" pitchFamily="18" charset="0"/>
              </a:rPr>
              <a:t>Malva</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parviflora</a:t>
            </a:r>
            <a:endParaRPr lang="ar-SA" i="1" dirty="0">
              <a:latin typeface="Times New Roman" pitchFamily="18" charset="0"/>
              <a:cs typeface="Times New Roman" pitchFamily="18" charset="0"/>
            </a:endParaRPr>
          </a:p>
        </p:txBody>
      </p:sp>
      <p:pic>
        <p:nvPicPr>
          <p:cNvPr id="8" name="عنصر نائب للمحتوى 7" descr="DSC00867.jpg"/>
          <p:cNvPicPr>
            <a:picLocks noGrp="1" noChangeAspect="1"/>
          </p:cNvPicPr>
          <p:nvPr>
            <p:ph sz="half" idx="2"/>
          </p:nvPr>
        </p:nvPicPr>
        <p:blipFill>
          <a:blip r:embed="rId2" cstate="print"/>
          <a:stretch>
            <a:fillRect/>
          </a:stretch>
        </p:blipFill>
        <p:spPr>
          <a:xfrm>
            <a:off x="457200" y="2966326"/>
            <a:ext cx="4040188" cy="2368386"/>
          </a:xfrm>
        </p:spPr>
      </p:pic>
      <p:sp>
        <p:nvSpPr>
          <p:cNvPr id="14" name="عنصر نائب للنص 13"/>
          <p:cNvSpPr>
            <a:spLocks noGrp="1"/>
          </p:cNvSpPr>
          <p:nvPr>
            <p:ph type="body" sz="quarter" idx="3"/>
          </p:nvPr>
        </p:nvSpPr>
        <p:spPr/>
        <p:txBody>
          <a:bodyPr/>
          <a:lstStyle/>
          <a:p>
            <a:r>
              <a:rPr lang="ar-SA" dirty="0" err="1">
                <a:latin typeface="Times New Roman" pitchFamily="18" charset="0"/>
                <a:cs typeface="Times New Roman" pitchFamily="18" charset="0"/>
              </a:rPr>
              <a:t>الربلة</a:t>
            </a:r>
            <a:r>
              <a:rPr lang="ar-SA" dirty="0">
                <a:latin typeface="Times New Roman" pitchFamily="18" charset="0"/>
                <a:cs typeface="Times New Roman" pitchFamily="18" charset="0"/>
              </a:rPr>
              <a:t> </a:t>
            </a:r>
            <a:r>
              <a:rPr lang="en-US" i="1" dirty="0" err="1">
                <a:latin typeface="Times New Roman" pitchFamily="18" charset="0"/>
                <a:cs typeface="Times New Roman" pitchFamily="18" charset="0"/>
              </a:rPr>
              <a:t>Plantago</a:t>
            </a:r>
            <a:r>
              <a:rPr lang="en-US" i="1" dirty="0">
                <a:latin typeface="Times New Roman" pitchFamily="18" charset="0"/>
                <a:cs typeface="Times New Roman" pitchFamily="18" charset="0"/>
              </a:rPr>
              <a:t> major</a:t>
            </a:r>
            <a:endParaRPr lang="ar-SA" i="1" dirty="0">
              <a:latin typeface="Times New Roman" pitchFamily="18" charset="0"/>
              <a:cs typeface="Times New Roman" pitchFamily="18" charset="0"/>
            </a:endParaRPr>
          </a:p>
        </p:txBody>
      </p:sp>
      <p:pic>
        <p:nvPicPr>
          <p:cNvPr id="11" name="عنصر نائب للمحتوى 10" descr="DSC00870.jpg"/>
          <p:cNvPicPr>
            <a:picLocks noGrp="1" noChangeAspect="1"/>
          </p:cNvPicPr>
          <p:nvPr>
            <p:ph sz="quarter" idx="4"/>
          </p:nvPr>
        </p:nvPicPr>
        <p:blipFill>
          <a:blip r:embed="rId3" cstate="print"/>
          <a:stretch>
            <a:fillRect/>
          </a:stretch>
        </p:blipFill>
        <p:spPr>
          <a:xfrm>
            <a:off x="4645025" y="2573320"/>
            <a:ext cx="4041775" cy="3154398"/>
          </a:xfrm>
        </p:spPr>
      </p:pic>
    </p:spTree>
  </p:cSld>
  <p:clrMapOvr>
    <a:masterClrMapping/>
  </p:clrMapOvr>
  <p:transition>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effectLst>
                  <a:outerShdw blurRad="38100" dist="38100" dir="2700000" algn="tl">
                    <a:srgbClr val="000000">
                      <a:alpha val="43137"/>
                    </a:srgbClr>
                  </a:outerShdw>
                </a:effectLst>
              </a:rPr>
              <a:t>تأثير </a:t>
            </a:r>
            <a:r>
              <a:rPr lang="ar-SA" b="1" dirty="0" err="1">
                <a:effectLst>
                  <a:outerShdw blurRad="38100" dist="38100" dir="2700000" algn="tl">
                    <a:srgbClr val="000000">
                      <a:alpha val="43137"/>
                    </a:srgbClr>
                  </a:outerShdw>
                </a:effectLst>
              </a:rPr>
              <a:t>الاشعة</a:t>
            </a:r>
            <a:r>
              <a:rPr lang="ar-SA" b="1" dirty="0">
                <a:effectLst>
                  <a:outerShdw blurRad="38100" dist="38100" dir="2700000" algn="tl">
                    <a:srgbClr val="000000">
                      <a:alpha val="43137"/>
                    </a:srgbClr>
                  </a:outerShdw>
                </a:effectLst>
              </a:rPr>
              <a:t> فوق البنفسجية على إنبات كلا من الفول والقمح</a:t>
            </a:r>
            <a:endParaRPr lang="ar-SA" dirty="0"/>
          </a:p>
        </p:txBody>
      </p:sp>
      <p:sp>
        <p:nvSpPr>
          <p:cNvPr id="3" name="عنصر نائب للمحتوى 2"/>
          <p:cNvSpPr>
            <a:spLocks noGrp="1"/>
          </p:cNvSpPr>
          <p:nvPr>
            <p:ph idx="1"/>
          </p:nvPr>
        </p:nvSpPr>
        <p:spPr>
          <a:xfrm>
            <a:off x="611560" y="1600200"/>
            <a:ext cx="8075240" cy="4925143"/>
          </a:xfrm>
        </p:spPr>
        <p:txBody>
          <a:bodyPr>
            <a:normAutofit/>
          </a:bodyPr>
          <a:lstStyle/>
          <a:p>
            <a:pPr>
              <a:buNone/>
            </a:pPr>
            <a:r>
              <a:rPr lang="ar-SA" sz="2000" dirty="0">
                <a:effectLst>
                  <a:outerShdw blurRad="50800" dist="38100" algn="tr" rotWithShape="0">
                    <a:prstClr val="black">
                      <a:alpha val="40000"/>
                    </a:prstClr>
                  </a:outerShdw>
                </a:effectLst>
                <a:cs typeface="+mj-cs"/>
              </a:rPr>
              <a:t>المواد والأدوات:</a:t>
            </a:r>
            <a:endParaRPr lang="en-US" sz="2000" dirty="0">
              <a:cs typeface="+mj-cs"/>
            </a:endParaRPr>
          </a:p>
          <a:p>
            <a:pPr lvl="0"/>
            <a:r>
              <a:rPr lang="ar-SA" sz="2000" dirty="0">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بذور مختلفة ( فول ، قمح) </a:t>
            </a:r>
            <a:endParaRPr lang="en-US" sz="2000" dirty="0">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endParaRPr>
          </a:p>
          <a:p>
            <a:pPr lvl="0"/>
            <a:r>
              <a:rPr lang="ar-SA" sz="2000" dirty="0">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جهاز الأشعة فوق البنفسجية </a:t>
            </a:r>
            <a:r>
              <a:rPr lang="en-US" sz="2000" dirty="0">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ultraviolet light</a:t>
            </a:r>
          </a:p>
          <a:p>
            <a:pPr lvl="0"/>
            <a:r>
              <a:rPr lang="ar-SA" sz="2000" dirty="0">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أطباق بتري زجاجية</a:t>
            </a:r>
            <a:endParaRPr lang="en-US" sz="2000" dirty="0">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endParaRPr>
          </a:p>
          <a:p>
            <a:pPr lvl="0"/>
            <a:r>
              <a:rPr lang="ar-SA" sz="2000" dirty="0">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ورق ترشيح</a:t>
            </a:r>
            <a:endParaRPr lang="en-US" sz="2000" dirty="0">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endParaRPr>
          </a:p>
          <a:p>
            <a:pPr lvl="0"/>
            <a:r>
              <a:rPr lang="ar-SA" sz="2000" dirty="0">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ماء للري</a:t>
            </a:r>
          </a:p>
          <a:p>
            <a:pPr marL="0" lvl="0" indent="0">
              <a:buNone/>
            </a:pPr>
            <a:r>
              <a:rPr lang="ar-SA" sz="2000" dirty="0">
                <a:effectLst>
                  <a:outerShdw blurRad="50800" dist="38100" algn="tr" rotWithShape="0">
                    <a:prstClr val="black">
                      <a:alpha val="40000"/>
                    </a:prstClr>
                  </a:outerShdw>
                </a:effectLst>
                <a:cs typeface="+mj-cs"/>
              </a:rPr>
              <a:t>طريقة العمل</a:t>
            </a:r>
          </a:p>
          <a:p>
            <a:pPr marL="457200" indent="-457200">
              <a:buFont typeface="+mj-lt"/>
              <a:buAutoNum type="arabicPeriod"/>
            </a:pPr>
            <a:r>
              <a:rPr lang="ar-SA" sz="2000" dirty="0">
                <a:latin typeface="Times New Roman" panose="02020603050405020304" pitchFamily="18" charset="0"/>
                <a:cs typeface="Times New Roman" panose="02020603050405020304" pitchFamily="18" charset="0"/>
              </a:rPr>
              <a:t>تعقم البذور , يتم وضع 10 بذور  لكل نوع نباتي على حدا.</a:t>
            </a:r>
          </a:p>
          <a:p>
            <a:pPr marL="457200" lvl="0" indent="-457200">
              <a:buFont typeface="+mj-lt"/>
              <a:buAutoNum type="arabicPeriod"/>
            </a:pPr>
            <a:r>
              <a:rPr lang="ar-SA" sz="2000" dirty="0">
                <a:latin typeface="Times New Roman" panose="02020603050405020304" pitchFamily="18" charset="0"/>
                <a:cs typeface="Times New Roman" panose="02020603050405020304" pitchFamily="18" charset="0"/>
              </a:rPr>
              <a:t>قسمت البذور محل الدراسة إلى مجموعتين: مجموع غير معرض للأشعة الفوق بنفسجية (مجموعة الضابطة </a:t>
            </a:r>
            <a:r>
              <a:rPr lang="en-US" sz="2000" dirty="0">
                <a:latin typeface="Times New Roman" panose="02020603050405020304" pitchFamily="18" charset="0"/>
                <a:cs typeface="Times New Roman" panose="02020603050405020304" pitchFamily="18" charset="0"/>
              </a:rPr>
              <a:t>control</a:t>
            </a:r>
            <a:r>
              <a:rPr lang="ar-SA" sz="2000" dirty="0">
                <a:latin typeface="Times New Roman" panose="02020603050405020304" pitchFamily="18" charset="0"/>
                <a:cs typeface="Times New Roman" panose="02020603050405020304" pitchFamily="18" charset="0"/>
              </a:rPr>
              <a:t>) مجموعة معرضة للأشعة الفوق بنفسجية  </a:t>
            </a:r>
          </a:p>
          <a:p>
            <a:pPr marL="457200" indent="-457200">
              <a:buFont typeface="+mj-lt"/>
              <a:buAutoNum type="arabicPeriod"/>
            </a:pPr>
            <a:r>
              <a:rPr lang="ar-SA" sz="2000" dirty="0">
                <a:latin typeface="Times New Roman" panose="02020603050405020304" pitchFamily="18" charset="0"/>
                <a:cs typeface="Times New Roman" panose="02020603050405020304" pitchFamily="18" charset="0"/>
              </a:rPr>
              <a:t>تروى البذور بكمية مناسبة من الماء حسب حجم البذرة ( 10 مل للبذور البروتينية – 5 مل للبذور </a:t>
            </a:r>
            <a:r>
              <a:rPr lang="ar-SA" sz="2000" dirty="0" err="1">
                <a:latin typeface="Times New Roman" panose="02020603050405020304" pitchFamily="18" charset="0"/>
                <a:cs typeface="Times New Roman" panose="02020603050405020304" pitchFamily="18" charset="0"/>
              </a:rPr>
              <a:t>النيجيلية</a:t>
            </a:r>
            <a:r>
              <a:rPr lang="ar-SA" sz="2000" dirty="0">
                <a:latin typeface="Times New Roman" panose="02020603050405020304" pitchFamily="18" charset="0"/>
                <a:cs typeface="Times New Roman" panose="02020603050405020304" pitchFamily="18" charset="0"/>
              </a:rPr>
              <a:t> ).</a:t>
            </a:r>
          </a:p>
          <a:p>
            <a:pPr marL="457200" indent="-457200">
              <a:buFont typeface="+mj-lt"/>
              <a:buAutoNum type="arabicPeriod"/>
            </a:pPr>
            <a:r>
              <a:rPr lang="ar-SA" sz="2000" dirty="0">
                <a:latin typeface="Times New Roman" panose="02020603050405020304" pitchFamily="18" charset="0"/>
                <a:cs typeface="Times New Roman" panose="02020603050405020304" pitchFamily="18" charset="0"/>
              </a:rPr>
              <a:t>تترك الأطباق لمدة </a:t>
            </a:r>
            <a:r>
              <a:rPr lang="ar-SA" sz="2000" dirty="0" err="1">
                <a:latin typeface="Times New Roman" panose="02020603050405020304" pitchFamily="18" charset="0"/>
                <a:cs typeface="Times New Roman" panose="02020603050405020304" pitchFamily="18" charset="0"/>
              </a:rPr>
              <a:t>إسبوع</a:t>
            </a:r>
            <a:r>
              <a:rPr lang="ar-SA" sz="2000" dirty="0">
                <a:latin typeface="Times New Roman" panose="02020603050405020304" pitchFamily="18" charset="0"/>
                <a:cs typeface="Times New Roman" panose="02020603050405020304" pitchFamily="18" charset="0"/>
              </a:rPr>
              <a:t> مع احكام اغلاقها في مكان معقم ومظلم, ويلاحظ التالي:</a:t>
            </a:r>
            <a:endParaRPr lang="en-US" sz="2000" dirty="0">
              <a:latin typeface="Times New Roman" panose="02020603050405020304" pitchFamily="18" charset="0"/>
              <a:cs typeface="Times New Roman" panose="02020603050405020304" pitchFamily="18" charset="0"/>
            </a:endParaRPr>
          </a:p>
          <a:p>
            <a:pPr marL="0" indent="0">
              <a:buNone/>
            </a:pPr>
            <a:endParaRPr lang="ar-SA" sz="2000" b="1" dirty="0"/>
          </a:p>
          <a:p>
            <a:pPr marL="0" lvl="0" indent="0">
              <a:buNone/>
            </a:pPr>
            <a:endParaRPr lang="ar-SA" sz="2000" dirty="0">
              <a:effectLst>
                <a:outerShdw blurRad="50800" dist="38100" algn="tr" rotWithShape="0">
                  <a:prstClr val="black">
                    <a:alpha val="40000"/>
                  </a:prstClr>
                </a:outerShdw>
              </a:effectLst>
              <a:cs typeface="+mj-cs"/>
            </a:endParaRPr>
          </a:p>
          <a:p>
            <a:pPr marL="0" lvl="0" indent="0">
              <a:buNone/>
            </a:pPr>
            <a:endParaRPr lang="en-US" sz="2000" dirty="0">
              <a:effectLst>
                <a:outerShdw blurRad="50800" dist="38100" algn="tr" rotWithShape="0">
                  <a:prstClr val="black">
                    <a:alpha val="40000"/>
                  </a:prstClr>
                </a:outerShdw>
              </a:effectLst>
              <a:cs typeface="+mj-cs"/>
            </a:endParaRPr>
          </a:p>
          <a:p>
            <a:endParaRPr lang="ar-SA" sz="2000" dirty="0">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جدول 4"/>
          <p:cNvGraphicFramePr>
            <a:graphicFrameLocks noGrp="1"/>
          </p:cNvGraphicFramePr>
          <p:nvPr>
            <p:extLst>
              <p:ext uri="{D42A27DB-BD31-4B8C-83A1-F6EECF244321}">
                <p14:modId xmlns:p14="http://schemas.microsoft.com/office/powerpoint/2010/main" xmlns="" val="855209313"/>
              </p:ext>
            </p:extLst>
          </p:nvPr>
        </p:nvGraphicFramePr>
        <p:xfrm>
          <a:off x="594365" y="476672"/>
          <a:ext cx="7896200" cy="4446802"/>
        </p:xfrm>
        <a:graphic>
          <a:graphicData uri="http://schemas.openxmlformats.org/drawingml/2006/table">
            <a:tbl>
              <a:tblPr rtl="1" firstRow="1" bandRow="1">
                <a:tableStyleId>{5C22544A-7EE6-4342-B048-85BDC9FD1C3A}</a:tableStyleId>
              </a:tblPr>
              <a:tblGrid>
                <a:gridCol w="1579240">
                  <a:extLst>
                    <a:ext uri="{9D8B030D-6E8A-4147-A177-3AD203B41FA5}">
                      <a16:colId xmlns:a16="http://schemas.microsoft.com/office/drawing/2014/main" xmlns="" val="20000"/>
                    </a:ext>
                  </a:extLst>
                </a:gridCol>
                <a:gridCol w="1579240">
                  <a:extLst>
                    <a:ext uri="{9D8B030D-6E8A-4147-A177-3AD203B41FA5}">
                      <a16:colId xmlns:a16="http://schemas.microsoft.com/office/drawing/2014/main" xmlns="" val="20001"/>
                    </a:ext>
                  </a:extLst>
                </a:gridCol>
                <a:gridCol w="1579240">
                  <a:extLst>
                    <a:ext uri="{9D8B030D-6E8A-4147-A177-3AD203B41FA5}">
                      <a16:colId xmlns:a16="http://schemas.microsoft.com/office/drawing/2014/main" xmlns="" val="20003"/>
                    </a:ext>
                  </a:extLst>
                </a:gridCol>
                <a:gridCol w="1579240">
                  <a:extLst>
                    <a:ext uri="{9D8B030D-6E8A-4147-A177-3AD203B41FA5}">
                      <a16:colId xmlns:a16="http://schemas.microsoft.com/office/drawing/2014/main" xmlns="" val="3472678681"/>
                    </a:ext>
                  </a:extLst>
                </a:gridCol>
                <a:gridCol w="1579240">
                  <a:extLst>
                    <a:ext uri="{9D8B030D-6E8A-4147-A177-3AD203B41FA5}">
                      <a16:colId xmlns:a16="http://schemas.microsoft.com/office/drawing/2014/main" xmlns="" val="278766769"/>
                    </a:ext>
                  </a:extLst>
                </a:gridCol>
              </a:tblGrid>
              <a:tr h="783958">
                <a:tc>
                  <a:txBody>
                    <a:bodyPr/>
                    <a:lstStyle/>
                    <a:p>
                      <a:pPr algn="ctr" rtl="1"/>
                      <a:endParaRPr lang="ar-SA" dirty="0"/>
                    </a:p>
                  </a:txBody>
                  <a:tcPr/>
                </a:tc>
                <a:tc gridSpan="2">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400" dirty="0"/>
                        <a:t>الفول</a:t>
                      </a:r>
                    </a:p>
                  </a:txBody>
                  <a:tcPr/>
                </a:tc>
                <a:tc h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ar-SA" dirty="0"/>
                    </a:p>
                  </a:txBody>
                  <a:tcPr/>
                </a:tc>
                <a:tc gridSpan="2">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400" dirty="0"/>
                        <a:t>القمح</a:t>
                      </a:r>
                    </a:p>
                  </a:txBody>
                  <a:tcPr/>
                </a:tc>
                <a:tc h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ar-SA" dirty="0"/>
                    </a:p>
                  </a:txBody>
                  <a:tcPr/>
                </a:tc>
                <a:extLst>
                  <a:ext uri="{0D108BD9-81ED-4DB2-BD59-A6C34878D82A}">
                    <a16:rowId xmlns:a16="http://schemas.microsoft.com/office/drawing/2014/main" xmlns="" val="3394034754"/>
                  </a:ext>
                </a:extLst>
              </a:tr>
              <a:tr h="783958">
                <a:tc>
                  <a:txBody>
                    <a:bodyPr/>
                    <a:lstStyle/>
                    <a:p>
                      <a:pPr algn="ctr" rtl="1"/>
                      <a:r>
                        <a:rPr lang="ar-SA" dirty="0"/>
                        <a:t>اسم</a:t>
                      </a:r>
                      <a:r>
                        <a:rPr lang="ar-SA" baseline="0" dirty="0"/>
                        <a:t> النبات</a:t>
                      </a:r>
                    </a:p>
                    <a:p>
                      <a:pPr algn="ctr" rtl="1"/>
                      <a:r>
                        <a:rPr lang="ar-SA" baseline="0" dirty="0"/>
                        <a:t>التكرار</a:t>
                      </a:r>
                      <a:endParaRPr lang="ar-SA"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dirty="0"/>
                        <a:t>الكنترول (المعاملة الضابطة)</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dirty="0"/>
                        <a:t>البذور المعرضة </a:t>
                      </a:r>
                      <a:r>
                        <a:rPr lang="ar-SA" dirty="0" err="1"/>
                        <a:t>للاشعه</a:t>
                      </a:r>
                      <a:r>
                        <a:rPr lang="ar-SA" dirty="0"/>
                        <a:t> الفوق بنفسجية</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dirty="0"/>
                        <a:t>الكنترول (المعاملة الضابطة)</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dirty="0"/>
                        <a:t>البذور المعرضة </a:t>
                      </a:r>
                      <a:r>
                        <a:rPr lang="ar-SA" dirty="0" err="1"/>
                        <a:t>للاشعه</a:t>
                      </a:r>
                      <a:r>
                        <a:rPr lang="ar-SA" dirty="0"/>
                        <a:t> الفوق بنفسجية</a:t>
                      </a:r>
                    </a:p>
                  </a:txBody>
                  <a:tcPr/>
                </a:tc>
                <a:extLst>
                  <a:ext uri="{0D108BD9-81ED-4DB2-BD59-A6C34878D82A}">
                    <a16:rowId xmlns:a16="http://schemas.microsoft.com/office/drawing/2014/main" xmlns="" val="10000"/>
                  </a:ext>
                </a:extLst>
              </a:tr>
              <a:tr h="548771">
                <a:tc>
                  <a:txBody>
                    <a:bodyPr/>
                    <a:lstStyle/>
                    <a:p>
                      <a:pPr algn="ctr" rtl="1"/>
                      <a:endParaRPr lang="ar-SA"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dirty="0"/>
                        <a:t>عدد</a:t>
                      </a:r>
                      <a:r>
                        <a:rPr lang="ar-SA" baseline="0" dirty="0"/>
                        <a:t> البذور النابتة</a:t>
                      </a:r>
                      <a:endParaRPr lang="ar-SA"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dirty="0"/>
                        <a:t>عدد</a:t>
                      </a:r>
                      <a:r>
                        <a:rPr lang="ar-SA" baseline="0" dirty="0"/>
                        <a:t> البذور النابتة</a:t>
                      </a:r>
                      <a:endParaRPr lang="ar-SA"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dirty="0"/>
                        <a:t>عدد</a:t>
                      </a:r>
                      <a:r>
                        <a:rPr lang="ar-SA" baseline="0" dirty="0"/>
                        <a:t> البذور النابتة</a:t>
                      </a:r>
                      <a:endParaRPr lang="ar-SA"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dirty="0"/>
                        <a:t>عدد</a:t>
                      </a:r>
                      <a:r>
                        <a:rPr lang="ar-SA" baseline="0" dirty="0"/>
                        <a:t> البذور النابتة</a:t>
                      </a:r>
                      <a:endParaRPr lang="ar-SA" dirty="0"/>
                    </a:p>
                  </a:txBody>
                  <a:tcPr/>
                </a:tc>
                <a:extLst>
                  <a:ext uri="{0D108BD9-81ED-4DB2-BD59-A6C34878D82A}">
                    <a16:rowId xmlns:a16="http://schemas.microsoft.com/office/drawing/2014/main" xmlns="" val="10001"/>
                  </a:ext>
                </a:extLst>
              </a:tr>
              <a:tr h="317939">
                <a:tc>
                  <a:txBody>
                    <a:bodyPr/>
                    <a:lstStyle/>
                    <a:p>
                      <a:pPr algn="ctr" rtl="1"/>
                      <a:r>
                        <a:rPr lang="ar-SA" dirty="0"/>
                        <a:t>1</a:t>
                      </a:r>
                    </a:p>
                  </a:txBody>
                  <a:tcPr/>
                </a:tc>
                <a:tc>
                  <a:txBody>
                    <a:bodyPr/>
                    <a:lstStyle/>
                    <a:p>
                      <a:pPr algn="ctr" rtl="1"/>
                      <a:r>
                        <a:rPr lang="en-US" dirty="0" smtClean="0"/>
                        <a:t>9</a:t>
                      </a:r>
                      <a:r>
                        <a:rPr lang="ar-SA" dirty="0" smtClean="0"/>
                        <a:t>=</a:t>
                      </a:r>
                      <a:r>
                        <a:rPr lang="ar-SA" baseline="0" dirty="0" smtClean="0"/>
                        <a:t> </a:t>
                      </a:r>
                      <a:r>
                        <a:rPr lang="en-GB" baseline="0" dirty="0" smtClean="0"/>
                        <a:t>90%</a:t>
                      </a:r>
                      <a:endParaRPr lang="ar-SA" dirty="0"/>
                    </a:p>
                  </a:txBody>
                  <a:tcPr/>
                </a:tc>
                <a:tc>
                  <a:txBody>
                    <a:bodyPr/>
                    <a:lstStyle/>
                    <a:p>
                      <a:pPr algn="ctr" rtl="1"/>
                      <a:r>
                        <a:rPr lang="en-US" dirty="0" smtClean="0"/>
                        <a:t>7=70%</a:t>
                      </a:r>
                      <a:endParaRPr lang="ar-SA" dirty="0"/>
                    </a:p>
                  </a:txBody>
                  <a:tcPr/>
                </a:tc>
                <a:tc>
                  <a:txBody>
                    <a:bodyPr/>
                    <a:lstStyle/>
                    <a:p>
                      <a:pPr algn="ctr" rtl="1"/>
                      <a:r>
                        <a:rPr lang="en-US" dirty="0" smtClean="0"/>
                        <a:t>10</a:t>
                      </a:r>
                      <a:endParaRPr lang="ar-SA" dirty="0"/>
                    </a:p>
                  </a:txBody>
                  <a:tcPr/>
                </a:tc>
                <a:tc>
                  <a:txBody>
                    <a:bodyPr/>
                    <a:lstStyle/>
                    <a:p>
                      <a:pPr algn="ctr" rtl="1"/>
                      <a:r>
                        <a:rPr lang="en-US" dirty="0" smtClean="0"/>
                        <a:t>10</a:t>
                      </a:r>
                      <a:endParaRPr lang="ar-SA" dirty="0"/>
                    </a:p>
                  </a:txBody>
                  <a:tcPr/>
                </a:tc>
                <a:extLst>
                  <a:ext uri="{0D108BD9-81ED-4DB2-BD59-A6C34878D82A}">
                    <a16:rowId xmlns:a16="http://schemas.microsoft.com/office/drawing/2014/main" xmlns="" val="10002"/>
                  </a:ext>
                </a:extLst>
              </a:tr>
              <a:tr h="553753">
                <a:tc>
                  <a:txBody>
                    <a:bodyPr/>
                    <a:lstStyle/>
                    <a:p>
                      <a:pPr algn="ctr" rtl="1"/>
                      <a:r>
                        <a:rPr lang="ar-SA" dirty="0"/>
                        <a:t>2</a:t>
                      </a:r>
                    </a:p>
                  </a:txBody>
                  <a:tcPr/>
                </a:tc>
                <a:tc>
                  <a:txBody>
                    <a:bodyPr/>
                    <a:lstStyle/>
                    <a:p>
                      <a:pPr algn="ctr" rtl="1"/>
                      <a:r>
                        <a:rPr lang="en-US" dirty="0" smtClean="0"/>
                        <a:t>10= 100%</a:t>
                      </a:r>
                      <a:endParaRPr lang="ar-SA" dirty="0"/>
                    </a:p>
                  </a:txBody>
                  <a:tcPr/>
                </a:tc>
                <a:tc>
                  <a:txBody>
                    <a:bodyPr/>
                    <a:lstStyle/>
                    <a:p>
                      <a:pPr algn="ctr" rtl="1"/>
                      <a:r>
                        <a:rPr lang="en-US" dirty="0" smtClean="0"/>
                        <a:t>70%</a:t>
                      </a:r>
                      <a:endParaRPr lang="ar-SA" dirty="0"/>
                    </a:p>
                  </a:txBody>
                  <a:tcPr/>
                </a:tc>
                <a:tc>
                  <a:txBody>
                    <a:bodyPr/>
                    <a:lstStyle/>
                    <a:p>
                      <a:pPr algn="ctr" rtl="1"/>
                      <a:r>
                        <a:rPr lang="en-US" dirty="0" smtClean="0"/>
                        <a:t>10</a:t>
                      </a:r>
                      <a:endParaRPr lang="ar-SA" dirty="0"/>
                    </a:p>
                  </a:txBody>
                  <a:tcPr/>
                </a:tc>
                <a:tc>
                  <a:txBody>
                    <a:bodyPr/>
                    <a:lstStyle/>
                    <a:p>
                      <a:pPr algn="ctr" rtl="1"/>
                      <a:r>
                        <a:rPr lang="en-US" dirty="0" smtClean="0"/>
                        <a:t>10</a:t>
                      </a:r>
                      <a:endParaRPr lang="ar-SA" dirty="0"/>
                    </a:p>
                  </a:txBody>
                  <a:tcPr/>
                </a:tc>
                <a:extLst>
                  <a:ext uri="{0D108BD9-81ED-4DB2-BD59-A6C34878D82A}">
                    <a16:rowId xmlns:a16="http://schemas.microsoft.com/office/drawing/2014/main" xmlns="" val="10003"/>
                  </a:ext>
                </a:extLst>
              </a:tr>
              <a:tr h="317939">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ar-SA" dirty="0" smtClean="0"/>
                    </a:p>
                    <a:p>
                      <a:pPr algn="ctr" rtl="1"/>
                      <a:r>
                        <a:rPr lang="ar-SA" dirty="0" smtClean="0"/>
                        <a:t>المتوسط</a:t>
                      </a:r>
                      <a:r>
                        <a:rPr lang="en-US" dirty="0" smtClean="0"/>
                        <a:t> </a:t>
                      </a:r>
                      <a:r>
                        <a:rPr lang="ar-SA" dirty="0" smtClean="0"/>
                        <a:t>نسبة</a:t>
                      </a:r>
                      <a:r>
                        <a:rPr lang="ar-SA" baseline="0" dirty="0" smtClean="0"/>
                        <a:t> </a:t>
                      </a:r>
                      <a:r>
                        <a:rPr lang="ar-SA" baseline="0" dirty="0" err="1" smtClean="0"/>
                        <a:t>الانبات</a:t>
                      </a:r>
                      <a:endParaRPr lang="ar-SA" dirty="0"/>
                    </a:p>
                  </a:txBody>
                  <a:tcPr/>
                </a:tc>
                <a:tc>
                  <a:txBody>
                    <a:bodyPr/>
                    <a:lstStyle/>
                    <a:p>
                      <a:pPr algn="ctr" rtl="1"/>
                      <a:r>
                        <a:rPr lang="en-US" dirty="0" smtClean="0"/>
                        <a:t>95%</a:t>
                      </a:r>
                      <a:endParaRPr lang="ar-SA" dirty="0"/>
                    </a:p>
                  </a:txBody>
                  <a:tcPr/>
                </a:tc>
                <a:tc>
                  <a:txBody>
                    <a:bodyPr/>
                    <a:lstStyle/>
                    <a:p>
                      <a:pPr algn="ctr" rtl="1"/>
                      <a:r>
                        <a:rPr lang="en-US" dirty="0" smtClean="0"/>
                        <a:t>70%</a:t>
                      </a:r>
                      <a:endParaRPr lang="ar-SA" dirty="0"/>
                    </a:p>
                  </a:txBody>
                  <a:tcPr/>
                </a:tc>
                <a:tc>
                  <a:txBody>
                    <a:bodyPr/>
                    <a:lstStyle/>
                    <a:p>
                      <a:pPr algn="ctr" rtl="1"/>
                      <a:r>
                        <a:rPr lang="en-GB" dirty="0" smtClean="0"/>
                        <a:t>100%</a:t>
                      </a:r>
                      <a:endParaRPr lang="ar-SA" dirty="0"/>
                    </a:p>
                  </a:txBody>
                  <a:tcPr/>
                </a:tc>
                <a:tc>
                  <a:txBody>
                    <a:bodyPr/>
                    <a:lstStyle/>
                    <a:p>
                      <a:pPr algn="ctr" rtl="1"/>
                      <a:r>
                        <a:rPr lang="en-GB" dirty="0" smtClean="0"/>
                        <a:t>100%</a:t>
                      </a:r>
                      <a:endParaRPr lang="ar-SA" dirty="0"/>
                    </a:p>
                  </a:txBody>
                  <a:tcPr/>
                </a:tc>
                <a:extLst>
                  <a:ext uri="{0D108BD9-81ED-4DB2-BD59-A6C34878D82A}">
                    <a16:rowId xmlns:a16="http://schemas.microsoft.com/office/drawing/2014/main" xmlns="" val="10004"/>
                  </a:ext>
                </a:extLst>
              </a:tr>
              <a:tr h="317939">
                <a:tc>
                  <a:txBody>
                    <a:bodyPr/>
                    <a:lstStyle/>
                    <a:p>
                      <a:pPr algn="ctr" rtl="1"/>
                      <a:endParaRPr lang="ar-SA" dirty="0"/>
                    </a:p>
                  </a:txBody>
                  <a:tcPr/>
                </a:tc>
                <a:tc>
                  <a:txBody>
                    <a:bodyPr/>
                    <a:lstStyle/>
                    <a:p>
                      <a:pPr algn="ctr" rtl="1"/>
                      <a:endParaRPr lang="ar-SA" dirty="0"/>
                    </a:p>
                  </a:txBody>
                  <a:tcPr/>
                </a:tc>
                <a:tc>
                  <a:txBody>
                    <a:bodyPr/>
                    <a:lstStyle/>
                    <a:p>
                      <a:pPr algn="ctr" rtl="1"/>
                      <a:endParaRPr lang="ar-SA" dirty="0"/>
                    </a:p>
                  </a:txBody>
                  <a:tcPr/>
                </a:tc>
                <a:tc>
                  <a:txBody>
                    <a:bodyPr/>
                    <a:lstStyle/>
                    <a:p>
                      <a:pPr algn="ctr" rtl="1"/>
                      <a:endParaRPr lang="ar-SA" dirty="0"/>
                    </a:p>
                  </a:txBody>
                  <a:tcPr/>
                </a:tc>
                <a:tc>
                  <a:txBody>
                    <a:bodyPr/>
                    <a:lstStyle/>
                    <a:p>
                      <a:pPr algn="ctr" rtl="1"/>
                      <a:endParaRPr lang="ar-SA" dirty="0"/>
                    </a:p>
                  </a:txBody>
                  <a:tcPr/>
                </a:tc>
                <a:extLst>
                  <a:ext uri="{0D108BD9-81ED-4DB2-BD59-A6C34878D82A}">
                    <a16:rowId xmlns:a16="http://schemas.microsoft.com/office/drawing/2014/main" xmlns="" val="10005"/>
                  </a:ext>
                </a:extLst>
              </a:tr>
            </a:tbl>
          </a:graphicData>
        </a:graphic>
      </p:graphicFrame>
      <p:sp>
        <p:nvSpPr>
          <p:cNvPr id="7" name="عنصر نائب للمحتوى 2">
            <a:extLst>
              <a:ext uri="{FF2B5EF4-FFF2-40B4-BE49-F238E27FC236}">
                <a16:creationId xmlns:a16="http://schemas.microsoft.com/office/drawing/2014/main" xmlns="" id="{61676937-C805-2C48-A4B9-1973046AACBA}"/>
              </a:ext>
            </a:extLst>
          </p:cNvPr>
          <p:cNvSpPr>
            <a:spLocks noGrp="1"/>
          </p:cNvSpPr>
          <p:nvPr>
            <p:ph idx="1"/>
          </p:nvPr>
        </p:nvSpPr>
        <p:spPr>
          <a:xfrm>
            <a:off x="1475656" y="5013176"/>
            <a:ext cx="6133619" cy="1468760"/>
          </a:xfrm>
        </p:spPr>
        <p:txBody>
          <a:bodyPr>
            <a:normAutofit lnSpcReduction="10000"/>
          </a:bodyPr>
          <a:lstStyle/>
          <a:p>
            <a:r>
              <a:rPr lang="ar-SA" sz="2800" dirty="0"/>
              <a:t>نسبة الانبات =  </a:t>
            </a:r>
            <a:r>
              <a:rPr lang="ar-SA" sz="2800" u="sng" dirty="0"/>
              <a:t>عدد البذور </a:t>
            </a:r>
            <a:r>
              <a:rPr lang="ar-SA" sz="2800" u="sng" dirty="0" err="1"/>
              <a:t>المنبته</a:t>
            </a:r>
            <a:r>
              <a:rPr lang="ar-SA" sz="2800" dirty="0"/>
              <a:t>  × 100</a:t>
            </a:r>
          </a:p>
          <a:p>
            <a:pPr>
              <a:buNone/>
            </a:pPr>
            <a:r>
              <a:rPr lang="ar-SA" sz="2800" dirty="0"/>
              <a:t>                       عدد البذور الكلية</a:t>
            </a:r>
          </a:p>
          <a:p>
            <a:r>
              <a:rPr lang="ar-SA" sz="2800" dirty="0"/>
              <a:t>البذور الأسرع في الانبات.</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graphicFrame>
        <p:nvGraphicFramePr>
          <p:cNvPr id="4" name="عنصر نائب للمحتوى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559</TotalTime>
  <Words>874</Words>
  <Application>Microsoft Office PowerPoint</Application>
  <PresentationFormat>عرض على الشاشة (3:4)‏</PresentationFormat>
  <Paragraphs>89</Paragraphs>
  <Slides>15</Slides>
  <Notes>0</Notes>
  <HiddenSlides>0</HiddenSlides>
  <MMClips>0</MMClips>
  <ScaleCrop>false</ScaleCrop>
  <HeadingPairs>
    <vt:vector size="4" baseType="variant">
      <vt:variant>
        <vt:lpstr>سمة</vt:lpstr>
      </vt:variant>
      <vt:variant>
        <vt:i4>1</vt:i4>
      </vt:variant>
      <vt:variant>
        <vt:lpstr>عناوين الشرائح</vt:lpstr>
      </vt:variant>
      <vt:variant>
        <vt:i4>15</vt:i4>
      </vt:variant>
    </vt:vector>
  </HeadingPairs>
  <TitlesOfParts>
    <vt:vector size="16" baseType="lpstr">
      <vt:lpstr>سمة Office</vt:lpstr>
      <vt:lpstr>تأثير الاشعة فوق البنفسجية على إنبات كلا من الفول والقمح</vt:lpstr>
      <vt:lpstr>الشريحة 2</vt:lpstr>
      <vt:lpstr>الشريحة 3</vt:lpstr>
      <vt:lpstr>تأثير الاشعة فوق البنفسجية على النبات</vt:lpstr>
      <vt:lpstr>الشريحة 5</vt:lpstr>
      <vt:lpstr>الشريحة 6</vt:lpstr>
      <vt:lpstr>تأثير الاشعة فوق البنفسجية على إنبات كلا من الفول والقمح</vt:lpstr>
      <vt:lpstr>الشريحة 8</vt:lpstr>
      <vt:lpstr>الشريحة 9</vt:lpstr>
      <vt:lpstr>كتابة التقرير</vt:lpstr>
      <vt:lpstr>المناقشة</vt:lpstr>
      <vt:lpstr>المناقشة</vt:lpstr>
      <vt:lpstr>تابع</vt:lpstr>
      <vt:lpstr>المناقشة</vt:lpstr>
      <vt:lpstr>مراجع كتابة المناقشة</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تأثير الاشعة فوق البنفسجية على انبات كلا من الفول والقمح</dc:title>
  <cp:lastModifiedBy>KCC</cp:lastModifiedBy>
  <cp:revision>44</cp:revision>
  <dcterms:modified xsi:type="dcterms:W3CDTF">2018-03-27T07:43:41Z</dcterms:modified>
</cp:coreProperties>
</file>