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7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4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4" d="100"/>
          <a:sy n="54" d="100"/>
        </p:scale>
        <p:origin x="-11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A99F5-418A-E847-B0CB-32F9D721B9B7}" type="datetimeFigureOut">
              <a:rPr lang="en-US" smtClean="0"/>
              <a:t>1/19/16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FBBBE7-F16B-5340-9897-6B621B203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017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8D103D-174E-B54C-907D-F60BDD1B80E0}" type="datetimeFigureOut">
              <a:rPr lang="en-US" smtClean="0"/>
              <a:t>1/19/16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263F4A-821A-BC49-9579-15AD4FE19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0148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Communication is the transmission of information.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63F4A-821A-BC49-9579-15AD4FE190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224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Communicating over long distances has been a challenge throughout history. Man has been seeking different ways of doing this since the beginning of time. The transmission of signals over a distance for the purpose of communication began thousands of years ago.</a:t>
            </a:r>
          </a:p>
          <a:p>
            <a:endParaRPr lang="en-US" dirty="0" smtClean="0"/>
          </a:p>
          <a:p>
            <a:r>
              <a:rPr lang="en-US" dirty="0" smtClean="0"/>
              <a:t>early methods of long-distance communication included runners to carry important messages, smoke signals, chains of searchlights, drums, carrier pigeons, the Pony Express and the telegraph.</a:t>
            </a:r>
          </a:p>
          <a:p>
            <a:endParaRPr lang="en-US" dirty="0" smtClean="0"/>
          </a:p>
          <a:p>
            <a:r>
              <a:rPr lang="en-US" dirty="0" smtClean="0"/>
              <a:t>Source Destination Signal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63F4A-821A-BC49-9579-15AD4FE190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390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These methods of communication have been superseded by electrical communication systems, where the communication is by using electrical signal.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63F4A-821A-BC49-9579-15AD4FE190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681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i.e. the purpose of a communication system is to carry information from one point to another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63F4A-821A-BC49-9579-15AD4FE190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141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EE2DE9-0F03-4A14-BCDB-E170D6EB41C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6E6B6-9929-A644-A7FE-692206FA8260}" type="datetime1">
              <a:rPr lang="en-US" smtClean="0"/>
              <a:t>1/19/16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795F-776F-DA4D-B647-E7C2EAA0F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92C58-30A0-4444-8FCE-C1DD246B4465}" type="datetime1">
              <a:rPr lang="en-US" smtClean="0"/>
              <a:t>1/19/16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795F-776F-DA4D-B647-E7C2EAA0F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B620D-5AFB-BB4B-8CCF-06F7C7AD1453}" type="datetime1">
              <a:rPr lang="en-US" smtClean="0"/>
              <a:t>1/19/16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795F-776F-DA4D-B647-E7C2EAA0F216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85270-6171-874E-B531-ECF898655295}" type="datetime1">
              <a:rPr lang="en-US" smtClean="0"/>
              <a:t>1/19/16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795F-776F-DA4D-B647-E7C2EAA0F21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FD4E3-AA2C-7E4A-817D-4B53F44AAA10}" type="datetime1">
              <a:rPr lang="en-US" smtClean="0"/>
              <a:t>1/19/16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795F-776F-DA4D-B647-E7C2EAA0F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D110B-0C63-8D44-ABED-325D2C5C7543}" type="datetime1">
              <a:rPr lang="en-US" smtClean="0"/>
              <a:t>1/19/16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795F-776F-DA4D-B647-E7C2EAA0F21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326C-B5BC-934D-9991-4DC971215479}" type="datetime1">
              <a:rPr lang="en-US" smtClean="0"/>
              <a:t>1/19/16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795F-776F-DA4D-B647-E7C2EAA0F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5CF5-6124-C848-9602-CB2A55A2BAA7}" type="datetime1">
              <a:rPr lang="en-US" smtClean="0"/>
              <a:t>1/19/16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795F-776F-DA4D-B647-E7C2EAA0F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5E782-73CD-B342-9119-C3A76C34E0C6}" type="datetime1">
              <a:rPr lang="en-US" smtClean="0"/>
              <a:t>1/19/16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795F-776F-DA4D-B647-E7C2EAA0F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CB425-8526-7D4C-B46C-5C8AB73C7792}" type="datetime1">
              <a:rPr lang="en-US" smtClean="0"/>
              <a:t>1/19/16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795F-776F-DA4D-B647-E7C2EAA0F21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428D-ACD9-6241-95C2-58CC9F389B7E}" type="datetime1">
              <a:rPr lang="en-US" smtClean="0"/>
              <a:t>1/19/16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795F-776F-DA4D-B647-E7C2EAA0F21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972C2C5-4CCA-EA4B-9238-9108E90E39F8}" type="datetime1">
              <a:rPr lang="en-US" smtClean="0"/>
              <a:t>1/19/16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987795F-776F-DA4D-B647-E7C2EAA0F21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Communication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Lab#1</a:t>
            </a:r>
          </a:p>
          <a:p>
            <a:endParaRPr lang="en-US" dirty="0" smtClean="0"/>
          </a:p>
          <a:p>
            <a:r>
              <a:rPr lang="en-US" sz="1800" dirty="0" smtClean="0"/>
              <a:t>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semester 1436-1437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795F-776F-DA4D-B647-E7C2EAA0F21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56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795F-776F-DA4D-B647-E7C2EAA0F216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55799"/>
            <a:ext cx="9144000" cy="429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947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Produces an input message( voice, picture, computer data etc ).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There are many different  types of sources and there are different forms for messages.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In general, input messages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D</a:t>
            </a:r>
            <a:r>
              <a:rPr lang="en-US" dirty="0" smtClean="0"/>
              <a:t>iscrete: Finite set of outcomes. “Digital ”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Continuous: Infinite set of outcomes. “Analog”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06AED-91D7-4D13-8ED8-F925D8CAB3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910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27578"/>
            <a:ext cx="8229600" cy="43891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If the input message is nonelectrical ( e.g. voice), it must be converted by an </a:t>
            </a:r>
            <a:r>
              <a:rPr lang="en-US" b="1" i="1" dirty="0" smtClean="0"/>
              <a:t>input transducer </a:t>
            </a:r>
            <a:r>
              <a:rPr lang="en-US" dirty="0" smtClean="0"/>
              <a:t>to an electrical signal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A </a:t>
            </a:r>
            <a:r>
              <a:rPr lang="en-US" i="1" dirty="0" smtClean="0"/>
              <a:t>transducer</a:t>
            </a:r>
            <a:r>
              <a:rPr lang="en-US" dirty="0" smtClean="0"/>
              <a:t>: is a device that converts one form of energy into another.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In the communication system, it convert the output of a source into an electrical signal that is suitable for processing; e.g., a microphone and a camera.</a:t>
            </a:r>
          </a:p>
          <a:p>
            <a:pPr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06AED-91D7-4D13-8ED8-F925D8CAB3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Input Transducer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0433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The </a:t>
            </a:r>
            <a:r>
              <a:rPr lang="en-US" b="1" dirty="0" smtClean="0"/>
              <a:t>transmitter</a:t>
            </a:r>
            <a:r>
              <a:rPr lang="en-US" dirty="0" smtClean="0"/>
              <a:t> converts the electrical signal into a form that is suitable for transmission through the transmission medium or channel by a process called </a:t>
            </a:r>
            <a:r>
              <a:rPr lang="en-US" b="1" i="1" dirty="0" smtClean="0"/>
              <a:t>modulation</a:t>
            </a:r>
            <a:r>
              <a:rPr lang="en-US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Data form depends on the channel.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06AED-91D7-4D13-8ED8-F925D8CAB3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4752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b="1" dirty="0" smtClean="0"/>
              <a:t>Channel</a:t>
            </a:r>
            <a:r>
              <a:rPr lang="en-US" dirty="0" smtClean="0"/>
              <a:t>: medium used to transfer signal from transmitter to receiver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Channel can be wired or wireless.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While the signal is travelling through the channel(the medium) it is always </a:t>
            </a:r>
            <a:r>
              <a:rPr lang="en-US" i="1" dirty="0" smtClean="0"/>
              <a:t>attenuated</a:t>
            </a:r>
            <a:r>
              <a:rPr lang="en-US" dirty="0" smtClean="0"/>
              <a:t> (and the level of attenuation increases with distance).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Also, the signal shape may be changed during the transmission i.e. become ‘</a:t>
            </a:r>
            <a:r>
              <a:rPr lang="en-US" i="1" dirty="0" smtClean="0"/>
              <a:t>distorted</a:t>
            </a:r>
            <a:r>
              <a:rPr lang="en-US" dirty="0" smtClean="0"/>
              <a:t>’. </a:t>
            </a:r>
          </a:p>
          <a:p>
            <a:pPr>
              <a:spcAft>
                <a:spcPts val="600"/>
              </a:spcAft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06AED-91D7-4D13-8ED8-F925D8CAB3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Channel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722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The signal is not only distorted by a channel, but it is also contaminated along the path by undesirable signals lumped under the broad term </a:t>
            </a:r>
            <a:r>
              <a:rPr lang="en-US" b="1" dirty="0" smtClean="0"/>
              <a:t>noise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 Noise are </a:t>
            </a:r>
            <a:r>
              <a:rPr lang="en-US" dirty="0" smtClean="0"/>
              <a:t>random and unpredictable signals from causes external ( such interference from signals transmitted on nearby channels) and internal ( such noise resulted from thermal motion of electrons in conductors).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06AED-91D7-4D13-8ED8-F925D8CAB3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6231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450857"/>
            <a:ext cx="7408333" cy="418253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The function of the receiver is to recover the message signal contained in the signal received from the channel (received signal).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The received signal is a corrupted version of the transmitted signal.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So, the receiver reconstruct a recognizable form of the original message signal.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It reprocess the received signal by undoing the signal modifications ( </a:t>
            </a:r>
            <a:r>
              <a:rPr lang="en-US" i="1" dirty="0" smtClean="0"/>
              <a:t>demodulation</a:t>
            </a:r>
            <a:r>
              <a:rPr lang="en-US" dirty="0" smtClean="0"/>
              <a:t>) made at the transmitter and the channel.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06AED-91D7-4D13-8ED8-F925D8CAB3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0057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dirty="0" smtClean="0"/>
              <a:t>The receiver output is fed to the </a:t>
            </a:r>
            <a:r>
              <a:rPr lang="en-US" i="1" dirty="0" smtClean="0"/>
              <a:t>output transducer</a:t>
            </a:r>
            <a:r>
              <a:rPr lang="en-US" dirty="0" smtClean="0"/>
              <a:t>, which convert </a:t>
            </a:r>
            <a:r>
              <a:rPr lang="en-US" dirty="0"/>
              <a:t>the electrical signals that are received </a:t>
            </a:r>
            <a:r>
              <a:rPr lang="en-US" dirty="0" smtClean="0"/>
              <a:t>into a form </a:t>
            </a:r>
            <a:r>
              <a:rPr lang="en-US" dirty="0"/>
              <a:t>that </a:t>
            </a:r>
            <a:r>
              <a:rPr lang="en-US" dirty="0" smtClean="0"/>
              <a:t>is suitable </a:t>
            </a:r>
            <a:r>
              <a:rPr lang="en-US" dirty="0"/>
              <a:t>for the </a:t>
            </a:r>
            <a:r>
              <a:rPr lang="en-US" dirty="0" smtClean="0"/>
              <a:t>final destination; </a:t>
            </a:r>
            <a:r>
              <a:rPr lang="en-US" dirty="0"/>
              <a:t>e.g., </a:t>
            </a:r>
            <a:r>
              <a:rPr lang="en-US" dirty="0" smtClean="0"/>
              <a:t>speaker, monitor, etc.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06AED-91D7-4D13-8ED8-F925D8CAB3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 Transducer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539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795F-776F-DA4D-B647-E7C2EAA0F216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952" y="1505057"/>
            <a:ext cx="8232541" cy="5110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33945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communication system?</a:t>
            </a:r>
          </a:p>
          <a:p>
            <a:r>
              <a:rPr lang="en-US" dirty="0" smtClean="0"/>
              <a:t>Explain </a:t>
            </a:r>
            <a:r>
              <a:rPr lang="en-US" dirty="0"/>
              <a:t>the functions of the three main parts of an electronic communication system</a:t>
            </a:r>
            <a:r>
              <a:rPr lang="en-US" dirty="0" smtClean="0"/>
              <a:t>.</a:t>
            </a:r>
          </a:p>
          <a:p>
            <a:r>
              <a:rPr lang="en-US" dirty="0" smtClean="0"/>
              <a:t>Draw the </a:t>
            </a:r>
            <a:r>
              <a:rPr lang="en-US" dirty="0"/>
              <a:t>communication </a:t>
            </a:r>
            <a:r>
              <a:rPr lang="en-US" dirty="0" smtClean="0"/>
              <a:t>system model </a:t>
            </a:r>
          </a:p>
          <a:p>
            <a:r>
              <a:rPr lang="en-US" dirty="0" smtClean="0"/>
              <a:t>What is the purposes of modulation?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795F-776F-DA4D-B647-E7C2EAA0F21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076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communication system?</a:t>
            </a:r>
          </a:p>
          <a:p>
            <a:r>
              <a:rPr lang="en-US" dirty="0" smtClean="0"/>
              <a:t>Communication system model.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795F-776F-DA4D-B647-E7C2EAA0F21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553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21986" y="1997516"/>
            <a:ext cx="4744395" cy="92333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Communication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66381" y="2009215"/>
            <a:ext cx="25444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Systems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53369" y1="78809" x2="53369" y2="78809"/>
                        <a14:foregroundMark x1="26416" y1="39404" x2="26416" y2="39404"/>
                        <a14:foregroundMark x1="31494" y1="45801" x2="31494" y2="45801"/>
                        <a14:foregroundMark x1="23047" y1="86523" x2="23047" y2="86523"/>
                        <a14:foregroundMark x1="56396" y1="11768" x2="56396" y2="11768"/>
                        <a14:foregroundMark x1="35840" y1="33984" x2="35840" y2="339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67364" y="3925453"/>
            <a:ext cx="2574636" cy="2470729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795F-776F-DA4D-B647-E7C2EAA0F21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845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Distance Communication</a:t>
            </a:r>
            <a:endParaRPr lang="en-US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17200"/>
            <a:ext cx="8147248" cy="4470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795F-776F-DA4D-B647-E7C2EAA0F21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806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Electrical Communication Systems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912" y="1977353"/>
            <a:ext cx="7992888" cy="363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0909" y="4479538"/>
            <a:ext cx="3763819" cy="383886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795F-776F-DA4D-B647-E7C2EAA0F21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400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2200"/>
            <a:ext cx="8229600" cy="4112527"/>
          </a:xfrm>
        </p:spPr>
        <p:txBody>
          <a:bodyPr>
            <a:normAutofit/>
          </a:bodyPr>
          <a:lstStyle/>
          <a:p>
            <a:r>
              <a:rPr lang="en-US" i="1" dirty="0" smtClean="0">
                <a:solidFill>
                  <a:srgbClr val="0000FF"/>
                </a:solidFill>
              </a:rPr>
              <a:t>Communication system</a:t>
            </a:r>
            <a:br>
              <a:rPr lang="en-US" i="1" dirty="0" smtClean="0">
                <a:solidFill>
                  <a:srgbClr val="0000FF"/>
                </a:solidFill>
              </a:rPr>
            </a:b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is a combination of circuits and devices put together to accomplish a reliable transmission of information from one point to another.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System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632364" y="4871280"/>
            <a:ext cx="3948545" cy="117763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Communication System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71937" y="5254906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Source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422925" y="5254906"/>
            <a:ext cx="1623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Destination</a:t>
            </a:r>
            <a:endParaRPr lang="en-US" sz="24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891153" y="5485739"/>
            <a:ext cx="74121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580909" y="5485739"/>
            <a:ext cx="8420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795F-776F-DA4D-B647-E7C2EAA0F21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13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751" b="89965" l="10000" r="90000">
                        <a14:foregroundMark x1="36550" y1="8392" x2="36550" y2="8392"/>
                        <a14:foregroundMark x1="65200" y1="76761" x2="65200" y2="76761"/>
                        <a14:foregroundMark x1="40000" y1="8392" x2="40000" y2="8392"/>
                        <a14:foregroundMark x1="34500" y1="7394" x2="34500" y2="73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25090" y="2064042"/>
            <a:ext cx="2014487" cy="214745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76267" y="1490227"/>
            <a:ext cx="83675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Comic Sans MS"/>
                <a:cs typeface="Comic Sans MS"/>
              </a:rPr>
              <a:t>What is the purpose of a communication system? 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44485" y="4211496"/>
            <a:ext cx="65736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Comic Sans MS"/>
                <a:cs typeface="Comic Sans MS"/>
              </a:rPr>
              <a:t>How to build a communication system? </a:t>
            </a:r>
            <a:endParaRPr lang="en-US" sz="2800" dirty="0">
              <a:latin typeface="Comic Sans MS"/>
              <a:cs typeface="Comic Sans M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5396" y="4734716"/>
            <a:ext cx="1824181" cy="2123284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795F-776F-DA4D-B647-E7C2EAA0F21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844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447637" y="2014210"/>
            <a:ext cx="3948545" cy="117763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Communication System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87210" y="2418363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Source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238198" y="2418363"/>
            <a:ext cx="1623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Destination</a:t>
            </a:r>
            <a:endParaRPr lang="en-US" sz="24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706426" y="2626058"/>
            <a:ext cx="74121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6396182" y="2626058"/>
            <a:ext cx="8420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1706426" y="4796604"/>
            <a:ext cx="1985820" cy="12700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Transmitter</a:t>
            </a:r>
            <a:endParaRPr lang="en-US" sz="24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5426364" y="4796604"/>
            <a:ext cx="1964233" cy="1270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Receiver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197709" y="5272399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Source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 rot="5400000">
            <a:off x="7621430" y="5272399"/>
            <a:ext cx="1623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Destination</a:t>
            </a:r>
            <a:endParaRPr lang="en-US" sz="24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965215" y="5433913"/>
            <a:ext cx="74121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390598" y="5424676"/>
            <a:ext cx="8420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n 12"/>
          <p:cNvSpPr/>
          <p:nvPr/>
        </p:nvSpPr>
        <p:spPr>
          <a:xfrm rot="16200000">
            <a:off x="4040909" y="4939076"/>
            <a:ext cx="1085274" cy="1083708"/>
          </a:xfrm>
          <a:prstGeom prst="ca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Channel</a:t>
            </a:r>
            <a:endParaRPr lang="en-US" b="1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125400" y="5485548"/>
            <a:ext cx="300965" cy="23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13" idx="0"/>
          </p:cNvCxnSpPr>
          <p:nvPr/>
        </p:nvCxnSpPr>
        <p:spPr>
          <a:xfrm>
            <a:off x="3692246" y="5466240"/>
            <a:ext cx="620373" cy="146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triped Right Arrow 19"/>
          <p:cNvSpPr/>
          <p:nvPr/>
        </p:nvSpPr>
        <p:spPr>
          <a:xfrm rot="5400000">
            <a:off x="4180238" y="3411154"/>
            <a:ext cx="738908" cy="1016000"/>
          </a:xfrm>
          <a:prstGeom prst="stripedRightArrow">
            <a:avLst>
              <a:gd name="adj1" fmla="val 50000"/>
              <a:gd name="adj2" fmla="val 53125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nalhareqi-2016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795F-776F-DA4D-B647-E7C2EAA0F21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199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0608" y="1951870"/>
            <a:ext cx="8686800" cy="4174293"/>
          </a:xfrm>
        </p:spPr>
        <p:txBody>
          <a:bodyPr/>
          <a:lstStyle/>
          <a:p>
            <a:r>
              <a:rPr lang="en-US" dirty="0" smtClean="0"/>
              <a:t>A typical communication system can be modeled as</a:t>
            </a:r>
            <a:endParaRPr lang="en-US" dirty="0"/>
          </a:p>
        </p:txBody>
      </p:sp>
      <p:sp>
        <p:nvSpPr>
          <p:cNvPr id="51" name="Footer Placeholder 5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nalhareqi-2016</a:t>
            </a:r>
            <a:endParaRPr lang="en-US" dirty="0"/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375F1-EA2A-45C3-9EB4-FCC64F3419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Communications System Model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11560" y="3501008"/>
            <a:ext cx="1296144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Input</a:t>
            </a:r>
          </a:p>
          <a:p>
            <a:pPr algn="ctr"/>
            <a:r>
              <a:rPr lang="en-US" dirty="0" smtClean="0"/>
              <a:t>Transducer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67744" y="3501008"/>
            <a:ext cx="1296144" cy="72008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700" dirty="0" smtClean="0"/>
              <a:t>Transmitter</a:t>
            </a:r>
            <a:endParaRPr lang="en-US" sz="1700" dirty="0"/>
          </a:p>
        </p:txBody>
      </p:sp>
      <p:sp>
        <p:nvSpPr>
          <p:cNvPr id="7" name="Rectangle 6"/>
          <p:cNvSpPr/>
          <p:nvPr/>
        </p:nvSpPr>
        <p:spPr>
          <a:xfrm>
            <a:off x="3923928" y="3501008"/>
            <a:ext cx="1296144" cy="720080"/>
          </a:xfrm>
          <a:prstGeom prst="rect">
            <a:avLst/>
          </a:prstGeom>
          <a:ln>
            <a:solidFill>
              <a:srgbClr val="FF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Channel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580112" y="3501008"/>
            <a:ext cx="1296144" cy="720080"/>
          </a:xfrm>
          <a:prstGeom prst="rect">
            <a:avLst/>
          </a:prstGeom>
          <a:ln>
            <a:solidFill>
              <a:srgbClr val="CC0099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Receiver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236296" y="3501008"/>
            <a:ext cx="1296144" cy="720080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Output</a:t>
            </a:r>
          </a:p>
          <a:p>
            <a:pPr algn="ctr"/>
            <a:r>
              <a:rPr lang="en-US" dirty="0" smtClean="0"/>
              <a:t>Transducer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995936" y="4941168"/>
            <a:ext cx="1296144" cy="93610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Distortion</a:t>
            </a:r>
          </a:p>
          <a:p>
            <a:pPr algn="ctr"/>
            <a:r>
              <a:rPr lang="en-US" dirty="0" smtClean="0"/>
              <a:t>And</a:t>
            </a:r>
          </a:p>
          <a:p>
            <a:pPr algn="ctr"/>
            <a:r>
              <a:rPr lang="en-US" dirty="0" smtClean="0"/>
              <a:t>Noise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5" idx="3"/>
            <a:endCxn id="6" idx="1"/>
          </p:cNvCxnSpPr>
          <p:nvPr/>
        </p:nvCxnSpPr>
        <p:spPr>
          <a:xfrm>
            <a:off x="1907704" y="3861048"/>
            <a:ext cx="36004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563888" y="3861048"/>
            <a:ext cx="36004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220072" y="3861048"/>
            <a:ext cx="36004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876256" y="3861048"/>
            <a:ext cx="36004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8532440" y="3861048"/>
            <a:ext cx="216024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23528" y="3861048"/>
            <a:ext cx="28803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644008" y="4221088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16200000">
            <a:off x="-499410" y="3483608"/>
            <a:ext cx="136815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Source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395536" y="306896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2051720" y="3140968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3707904" y="3140968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5364088" y="3140968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7020272" y="3140968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8676456" y="3212976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0" y="2492896"/>
            <a:ext cx="93610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600" dirty="0" smtClean="0"/>
              <a:t>Input</a:t>
            </a:r>
          </a:p>
          <a:p>
            <a:pPr algn="ctr"/>
            <a:r>
              <a:rPr lang="en-US" sz="1600" dirty="0" smtClean="0"/>
              <a:t>message</a:t>
            </a:r>
            <a:endParaRPr lang="en-US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1547664" y="2492896"/>
            <a:ext cx="93610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600" dirty="0" smtClean="0"/>
              <a:t>Input</a:t>
            </a:r>
          </a:p>
          <a:p>
            <a:pPr algn="ctr"/>
            <a:r>
              <a:rPr lang="en-US" sz="1600" dirty="0" smtClean="0"/>
              <a:t>signal</a:t>
            </a:r>
            <a:endParaRPr lang="en-US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2915816" y="2564904"/>
            <a:ext cx="144016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600" dirty="0" smtClean="0"/>
              <a:t>Transmitted</a:t>
            </a:r>
          </a:p>
          <a:p>
            <a:pPr algn="ctr"/>
            <a:r>
              <a:rPr lang="en-US" sz="1600" dirty="0" smtClean="0"/>
              <a:t>signal</a:t>
            </a:r>
            <a:endParaRPr lang="en-US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4716016" y="2564904"/>
            <a:ext cx="144016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600" dirty="0" smtClean="0"/>
              <a:t>Received</a:t>
            </a:r>
          </a:p>
          <a:p>
            <a:pPr algn="ctr"/>
            <a:r>
              <a:rPr lang="en-US" sz="1600" dirty="0" smtClean="0"/>
              <a:t>signal</a:t>
            </a:r>
            <a:endParaRPr lang="en-US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6516216" y="2564904"/>
            <a:ext cx="93610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600" dirty="0" smtClean="0"/>
              <a:t>Output</a:t>
            </a:r>
          </a:p>
          <a:p>
            <a:pPr algn="ctr"/>
            <a:r>
              <a:rPr lang="en-US" sz="1600" dirty="0" smtClean="0"/>
              <a:t>signal</a:t>
            </a:r>
            <a:endParaRPr lang="en-US" sz="1600" dirty="0"/>
          </a:p>
        </p:txBody>
      </p:sp>
      <p:sp>
        <p:nvSpPr>
          <p:cNvPr id="44" name="TextBox 43"/>
          <p:cNvSpPr txBox="1"/>
          <p:nvPr/>
        </p:nvSpPr>
        <p:spPr>
          <a:xfrm>
            <a:off x="8207896" y="2636912"/>
            <a:ext cx="93610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600" dirty="0" smtClean="0"/>
              <a:t>Output</a:t>
            </a:r>
          </a:p>
          <a:p>
            <a:pPr algn="ctr"/>
            <a:r>
              <a:rPr lang="en-US" sz="1600" dirty="0" smtClean="0"/>
              <a:t>message</a:t>
            </a:r>
            <a:endParaRPr lang="en-US" sz="1600" dirty="0"/>
          </a:p>
        </p:txBody>
      </p:sp>
      <p:sp>
        <p:nvSpPr>
          <p:cNvPr id="45" name="TextBox 44"/>
          <p:cNvSpPr txBox="1"/>
          <p:nvPr/>
        </p:nvSpPr>
        <p:spPr>
          <a:xfrm rot="16200000">
            <a:off x="8275258" y="3784394"/>
            <a:ext cx="136815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Destination</a:t>
            </a:r>
            <a:endParaRPr lang="en-US" dirty="0"/>
          </a:p>
        </p:txBody>
      </p:sp>
      <p:sp>
        <p:nvSpPr>
          <p:cNvPr id="46" name="Left Brace 45"/>
          <p:cNvSpPr/>
          <p:nvPr/>
        </p:nvSpPr>
        <p:spPr>
          <a:xfrm rot="16200000">
            <a:off x="1871700" y="3176972"/>
            <a:ext cx="432048" cy="2952328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47" name="Left Brace 46"/>
          <p:cNvSpPr/>
          <p:nvPr/>
        </p:nvSpPr>
        <p:spPr>
          <a:xfrm rot="16200000">
            <a:off x="6804248" y="3212976"/>
            <a:ext cx="504056" cy="2952328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1467380" y="4941168"/>
            <a:ext cx="158417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Sender/ Transmitter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6444208" y="4941168"/>
            <a:ext cx="158417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Receiver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768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139</TotalTime>
  <Words>741</Words>
  <Application>Microsoft Macintosh PowerPoint</Application>
  <PresentationFormat>On-screen Show (4:3)</PresentationFormat>
  <Paragraphs>143</Paragraphs>
  <Slides>19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Waveform</vt:lpstr>
      <vt:lpstr>Communication Systems</vt:lpstr>
      <vt:lpstr>Outline</vt:lpstr>
      <vt:lpstr>PowerPoint Presentation</vt:lpstr>
      <vt:lpstr>Long Distance Communication</vt:lpstr>
      <vt:lpstr>Electrical Communication Systems</vt:lpstr>
      <vt:lpstr>Communication System</vt:lpstr>
      <vt:lpstr>PowerPoint Presentation</vt:lpstr>
      <vt:lpstr>PowerPoint Presentation</vt:lpstr>
      <vt:lpstr>Communications System Model</vt:lpstr>
      <vt:lpstr>PowerPoint Presentation</vt:lpstr>
      <vt:lpstr>Source</vt:lpstr>
      <vt:lpstr>Input Transducer</vt:lpstr>
      <vt:lpstr>Transmitter</vt:lpstr>
      <vt:lpstr>Channel</vt:lpstr>
      <vt:lpstr>Noise</vt:lpstr>
      <vt:lpstr>Receiver</vt:lpstr>
      <vt:lpstr>Output Transducer</vt:lpstr>
      <vt:lpstr>PowerPoint Presentation</vt:lpstr>
      <vt:lpstr>Review</vt:lpstr>
    </vt:vector>
  </TitlesOfParts>
  <Company>KSU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 Alhariqi</dc:creator>
  <cp:lastModifiedBy>Nour Alhariqi</cp:lastModifiedBy>
  <cp:revision>15</cp:revision>
  <dcterms:created xsi:type="dcterms:W3CDTF">2016-01-16T10:42:49Z</dcterms:created>
  <dcterms:modified xsi:type="dcterms:W3CDTF">2016-01-19T16:18:43Z</dcterms:modified>
</cp:coreProperties>
</file>