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63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76FBE6-FF4A-46D6-BDA3-B376884B555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C8939201-3196-46DE-9B09-554FC2AE9B9A}">
      <dgm:prSet/>
      <dgm:spPr/>
      <dgm:t>
        <a:bodyPr/>
        <a:lstStyle/>
        <a:p>
          <a:pPr rtl="0"/>
          <a:r>
            <a:rPr lang="en-US" b="1" smtClean="0">
              <a:latin typeface="Times New Roman" panose="02020603050405020304" pitchFamily="18" charset="0"/>
              <a:cs typeface="Times New Roman" panose="02020603050405020304" pitchFamily="18" charset="0"/>
            </a:rPr>
            <a:t>Molecular genetics</a:t>
          </a:r>
          <a:r>
            <a:rPr lang="en-US" smtClean="0">
              <a:latin typeface="Times New Roman" panose="02020603050405020304" pitchFamily="18" charset="0"/>
              <a:cs typeface="Times New Roman" panose="02020603050405020304" pitchFamily="18" charset="0"/>
            </a:rPr>
            <a:t> is the study of structure and function of genes at a molecular level.</a:t>
          </a:r>
          <a:endParaRPr lang="en-GB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01B0CB0-1A37-441B-8452-14DE14E96C65}" type="parTrans" cxnId="{4CE58F33-B395-4AC9-972E-53109BC96B92}">
      <dgm:prSet/>
      <dgm:spPr/>
      <dgm:t>
        <a:bodyPr/>
        <a:lstStyle/>
        <a:p>
          <a:endParaRPr lang="en-GB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5D2536-9D9C-4EF7-BE6E-87FCA3FAE80C}" type="sibTrans" cxnId="{4CE58F33-B395-4AC9-972E-53109BC96B92}">
      <dgm:prSet/>
      <dgm:spPr/>
      <dgm:t>
        <a:bodyPr/>
        <a:lstStyle/>
        <a:p>
          <a:endParaRPr lang="en-GB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AEA9F6-D325-4148-97A8-840151AAF700}">
      <dgm:prSet/>
      <dgm:spPr/>
      <dgm:t>
        <a:bodyPr/>
        <a:lstStyle/>
        <a:p>
          <a:pPr rtl="0"/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The field studies how the genes are transferred from generation to generation. Molecular genetics employs the methods of genetics and molecular biology</a:t>
          </a:r>
          <a:r>
            <a:rPr lang="en-US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GB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Components of DNA.</a:t>
          </a:r>
          <a:endParaRPr lang="en-GB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D6B591-602C-42AB-A9D1-EA32B4108DFC}" type="parTrans" cxnId="{207BF5A6-7244-4E07-B67E-4EA0D8304475}">
      <dgm:prSet/>
      <dgm:spPr/>
      <dgm:t>
        <a:bodyPr/>
        <a:lstStyle/>
        <a:p>
          <a:endParaRPr lang="en-GB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9E4925A-7688-40BD-B904-44D8F0E24A9F}" type="sibTrans" cxnId="{207BF5A6-7244-4E07-B67E-4EA0D8304475}">
      <dgm:prSet/>
      <dgm:spPr/>
      <dgm:t>
        <a:bodyPr/>
        <a:lstStyle/>
        <a:p>
          <a:endParaRPr lang="en-GB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199EB62-EBD0-4CED-B1F0-BE44EEC8E7D9}" type="pres">
      <dgm:prSet presAssocID="{5876FBE6-FF4A-46D6-BDA3-B376884B555A}" presName="linear" presStyleCnt="0">
        <dgm:presLayoutVars>
          <dgm:animLvl val="lvl"/>
          <dgm:resizeHandles val="exact"/>
        </dgm:presLayoutVars>
      </dgm:prSet>
      <dgm:spPr/>
    </dgm:pt>
    <dgm:pt modelId="{58BE3215-83FB-4CBC-AB56-F583627307D6}" type="pres">
      <dgm:prSet presAssocID="{C8939201-3196-46DE-9B09-554FC2AE9B9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09BC9EF-249C-4507-BFE1-1D00579B7396}" type="pres">
      <dgm:prSet presAssocID="{CF5D2536-9D9C-4EF7-BE6E-87FCA3FAE80C}" presName="spacer" presStyleCnt="0"/>
      <dgm:spPr/>
    </dgm:pt>
    <dgm:pt modelId="{004E0151-B1F5-46BE-A69C-24C39ECB6CE5}" type="pres">
      <dgm:prSet presAssocID="{2DAEA9F6-D325-4148-97A8-840151AAF700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856B3F49-B7C2-4E47-8169-14D2B9BAD4A2}" type="presOf" srcId="{2DAEA9F6-D325-4148-97A8-840151AAF700}" destId="{004E0151-B1F5-46BE-A69C-24C39ECB6CE5}" srcOrd="0" destOrd="0" presId="urn:microsoft.com/office/officeart/2005/8/layout/vList2"/>
    <dgm:cxn modelId="{4CE58F33-B395-4AC9-972E-53109BC96B92}" srcId="{5876FBE6-FF4A-46D6-BDA3-B376884B555A}" destId="{C8939201-3196-46DE-9B09-554FC2AE9B9A}" srcOrd="0" destOrd="0" parTransId="{A01B0CB0-1A37-441B-8452-14DE14E96C65}" sibTransId="{CF5D2536-9D9C-4EF7-BE6E-87FCA3FAE80C}"/>
    <dgm:cxn modelId="{207BF5A6-7244-4E07-B67E-4EA0D8304475}" srcId="{5876FBE6-FF4A-46D6-BDA3-B376884B555A}" destId="{2DAEA9F6-D325-4148-97A8-840151AAF700}" srcOrd="1" destOrd="0" parTransId="{DED6B591-602C-42AB-A9D1-EA32B4108DFC}" sibTransId="{79E4925A-7688-40BD-B904-44D8F0E24A9F}"/>
    <dgm:cxn modelId="{11B5950B-4EE4-4FDC-9AAB-E1FA9EE30833}" type="presOf" srcId="{5876FBE6-FF4A-46D6-BDA3-B376884B555A}" destId="{E199EB62-EBD0-4CED-B1F0-BE44EEC8E7D9}" srcOrd="0" destOrd="0" presId="urn:microsoft.com/office/officeart/2005/8/layout/vList2"/>
    <dgm:cxn modelId="{1CC21875-1447-4775-8D9D-315E56E41DB0}" type="presOf" srcId="{C8939201-3196-46DE-9B09-554FC2AE9B9A}" destId="{58BE3215-83FB-4CBC-AB56-F583627307D6}" srcOrd="0" destOrd="0" presId="urn:microsoft.com/office/officeart/2005/8/layout/vList2"/>
    <dgm:cxn modelId="{FC2743C0-993E-4A19-B7C4-FD236825BD6B}" type="presParOf" srcId="{E199EB62-EBD0-4CED-B1F0-BE44EEC8E7D9}" destId="{58BE3215-83FB-4CBC-AB56-F583627307D6}" srcOrd="0" destOrd="0" presId="urn:microsoft.com/office/officeart/2005/8/layout/vList2"/>
    <dgm:cxn modelId="{80C28407-0D54-4261-8A57-B74A6A5542E3}" type="presParOf" srcId="{E199EB62-EBD0-4CED-B1F0-BE44EEC8E7D9}" destId="{409BC9EF-249C-4507-BFE1-1D00579B7396}" srcOrd="1" destOrd="0" presId="urn:microsoft.com/office/officeart/2005/8/layout/vList2"/>
    <dgm:cxn modelId="{B7C90849-205A-45A8-ADEE-55A1618DDB22}" type="presParOf" srcId="{E199EB62-EBD0-4CED-B1F0-BE44EEC8E7D9}" destId="{004E0151-B1F5-46BE-A69C-24C39ECB6CE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6194E2-9178-4489-8A88-074F517C430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0CC70E5E-8C87-4A2B-B700-EDE261E5B2BD}">
      <dgm:prSet/>
      <dgm:spPr/>
      <dgm:t>
        <a:bodyPr/>
        <a:lstStyle/>
        <a:p>
          <a:pPr rtl="0"/>
          <a:r>
            <a:rPr lang="en-GB" dirty="0" smtClean="0"/>
            <a:t>When chromosomal DNA is unfolded and the proteins coating it removed, the structure of DNA is exposed as a twisted ladder called a double helix. </a:t>
          </a:r>
          <a:endParaRPr lang="en-GB" dirty="0"/>
        </a:p>
      </dgm:t>
    </dgm:pt>
    <dgm:pt modelId="{8F2F38B0-67CD-4357-A16E-3C75463C2208}" type="parTrans" cxnId="{E1A7807B-0208-449D-800B-7F5D1E913677}">
      <dgm:prSet/>
      <dgm:spPr/>
      <dgm:t>
        <a:bodyPr/>
        <a:lstStyle/>
        <a:p>
          <a:endParaRPr lang="en-GB"/>
        </a:p>
      </dgm:t>
    </dgm:pt>
    <dgm:pt modelId="{FF3FC942-27D8-4C9B-A003-C45A30D824FE}" type="sibTrans" cxnId="{E1A7807B-0208-449D-800B-7F5D1E913677}">
      <dgm:prSet/>
      <dgm:spPr/>
      <dgm:t>
        <a:bodyPr/>
        <a:lstStyle/>
        <a:p>
          <a:endParaRPr lang="en-GB"/>
        </a:p>
      </dgm:t>
    </dgm:pt>
    <dgm:pt modelId="{775A57C2-F042-449E-A73F-323BC9F44A7F}" type="pres">
      <dgm:prSet presAssocID="{876194E2-9178-4489-8A88-074F517C4309}" presName="linear" presStyleCnt="0">
        <dgm:presLayoutVars>
          <dgm:animLvl val="lvl"/>
          <dgm:resizeHandles val="exact"/>
        </dgm:presLayoutVars>
      </dgm:prSet>
      <dgm:spPr/>
    </dgm:pt>
    <dgm:pt modelId="{C98FD460-F6C3-4152-BF1D-6D6F61526160}" type="pres">
      <dgm:prSet presAssocID="{0CC70E5E-8C87-4A2B-B700-EDE261E5B2BD}" presName="parentText" presStyleLbl="node1" presStyleIdx="0" presStyleCnt="1" custLinFactNeighborX="-1317" custLinFactNeighborY="-15133">
        <dgm:presLayoutVars>
          <dgm:chMax val="0"/>
          <dgm:bulletEnabled val="1"/>
        </dgm:presLayoutVars>
      </dgm:prSet>
      <dgm:spPr/>
    </dgm:pt>
  </dgm:ptLst>
  <dgm:cxnLst>
    <dgm:cxn modelId="{5CB7132F-AA9A-4198-A954-A48CAFA12986}" type="presOf" srcId="{0CC70E5E-8C87-4A2B-B700-EDE261E5B2BD}" destId="{C98FD460-F6C3-4152-BF1D-6D6F61526160}" srcOrd="0" destOrd="0" presId="urn:microsoft.com/office/officeart/2005/8/layout/vList2"/>
    <dgm:cxn modelId="{E1A7807B-0208-449D-800B-7F5D1E913677}" srcId="{876194E2-9178-4489-8A88-074F517C4309}" destId="{0CC70E5E-8C87-4A2B-B700-EDE261E5B2BD}" srcOrd="0" destOrd="0" parTransId="{8F2F38B0-67CD-4357-A16E-3C75463C2208}" sibTransId="{FF3FC942-27D8-4C9B-A003-C45A30D824FE}"/>
    <dgm:cxn modelId="{E30C9B6A-270C-4F23-92E0-A9B1AA9A214B}" type="presOf" srcId="{876194E2-9178-4489-8A88-074F517C4309}" destId="{775A57C2-F042-449E-A73F-323BC9F44A7F}" srcOrd="0" destOrd="0" presId="urn:microsoft.com/office/officeart/2005/8/layout/vList2"/>
    <dgm:cxn modelId="{D66072F1-A78E-4093-8377-136EA1382696}" type="presParOf" srcId="{775A57C2-F042-449E-A73F-323BC9F44A7F}" destId="{C98FD460-F6C3-4152-BF1D-6D6F6152616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BE3215-83FB-4CBC-AB56-F583627307D6}">
      <dsp:nvSpPr>
        <dsp:cNvPr id="0" name=""/>
        <dsp:cNvSpPr/>
      </dsp:nvSpPr>
      <dsp:spPr>
        <a:xfrm>
          <a:off x="0" y="485277"/>
          <a:ext cx="10515600" cy="164575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Molecular genetics</a:t>
          </a:r>
          <a:r>
            <a:rPr lang="en-US" sz="31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 is the study of structure and function of genes at a molecular level.</a:t>
          </a:r>
          <a:endParaRPr lang="en-GB" sz="31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0339" y="565616"/>
        <a:ext cx="10354922" cy="1485073"/>
      </dsp:txXfrm>
    </dsp:sp>
    <dsp:sp modelId="{004E0151-B1F5-46BE-A69C-24C39ECB6CE5}">
      <dsp:nvSpPr>
        <dsp:cNvPr id="0" name=""/>
        <dsp:cNvSpPr/>
      </dsp:nvSpPr>
      <dsp:spPr>
        <a:xfrm>
          <a:off x="0" y="2220309"/>
          <a:ext cx="10515600" cy="1645751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The field studies how the genes are transferred from generation to generation. Molecular genetics employs the methods of genetics and molecular biology</a:t>
          </a:r>
          <a:r>
            <a:rPr lang="en-US" sz="3100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GB" sz="3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Components of DNA.</a:t>
          </a:r>
          <a:endParaRPr lang="en-GB" sz="3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0339" y="2300648"/>
        <a:ext cx="10354922" cy="14850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8FD460-F6C3-4152-BF1D-6D6F61526160}">
      <dsp:nvSpPr>
        <dsp:cNvPr id="0" name=""/>
        <dsp:cNvSpPr/>
      </dsp:nvSpPr>
      <dsp:spPr>
        <a:xfrm>
          <a:off x="0" y="0"/>
          <a:ext cx="5181600" cy="4329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700" kern="1200" dirty="0" smtClean="0"/>
            <a:t>When chromosomal DNA is unfolded and the proteins coating it removed, the structure of DNA is exposed as a twisted ladder called a double helix. </a:t>
          </a:r>
          <a:endParaRPr lang="en-GB" sz="3700" kern="1200" dirty="0"/>
        </a:p>
      </dsp:txBody>
      <dsp:txXfrm>
        <a:off x="211324" y="211324"/>
        <a:ext cx="4758952" cy="39063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2C46-1684-4D98-BF31-648E856C6A55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E7B8E-F3F7-4589-8225-CF0C03DDD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710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2C46-1684-4D98-BF31-648E856C6A55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E7B8E-F3F7-4589-8225-CF0C03DDD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784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2C46-1684-4D98-BF31-648E856C6A55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E7B8E-F3F7-4589-8225-CF0C03DDD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152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2C46-1684-4D98-BF31-648E856C6A55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E7B8E-F3F7-4589-8225-CF0C03DDD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459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2C46-1684-4D98-BF31-648E856C6A55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E7B8E-F3F7-4589-8225-CF0C03DDD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7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2C46-1684-4D98-BF31-648E856C6A55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E7B8E-F3F7-4589-8225-CF0C03DDD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53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2C46-1684-4D98-BF31-648E856C6A55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E7B8E-F3F7-4589-8225-CF0C03DDD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433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2C46-1684-4D98-BF31-648E856C6A55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E7B8E-F3F7-4589-8225-CF0C03DDD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642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2C46-1684-4D98-BF31-648E856C6A55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E7B8E-F3F7-4589-8225-CF0C03DDD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762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2C46-1684-4D98-BF31-648E856C6A55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E7B8E-F3F7-4589-8225-CF0C03DDD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53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2C46-1684-4D98-BF31-648E856C6A55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E7B8E-F3F7-4589-8225-CF0C03DDD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039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E2C46-1684-4D98-BF31-648E856C6A55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E7B8E-F3F7-4589-8225-CF0C03DDD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838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9143" y="815691"/>
            <a:ext cx="10515600" cy="4351338"/>
          </a:xfrm>
        </p:spPr>
        <p:txBody>
          <a:bodyPr>
            <a:normAutofit fontScale="92500"/>
          </a:bodyPr>
          <a:lstStyle/>
          <a:p>
            <a:pPr algn="r" rtl="1">
              <a:lnSpc>
                <a:spcPct val="150000"/>
              </a:lnSpc>
            </a:pPr>
            <a:r>
              <a:rPr lang="ar-SA" dirty="0" smtClean="0"/>
              <a:t>قال رسول الله صلى الله عليه وسلم : ( من أصبح منكم آمناً في سربه ، معافى في جسده ، عنده قوت يومه ، فكأنما حيزت له الدنيا بأسرها ) ؟</a:t>
            </a:r>
          </a:p>
          <a:p>
            <a:pPr algn="r" rtl="1">
              <a:lnSpc>
                <a:spcPct val="150000"/>
              </a:lnSpc>
            </a:pPr>
            <a:endParaRPr lang="ar-SA" dirty="0"/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dirty="0" smtClean="0"/>
              <a:t>يعني : من جمع الله له بين عافية بدنه ، وأمن قلبه حيث توجه ، وكفاف عيشه بقوت يومه ، وسلامة أهله ، فقد جمع الله له جميع النعم التي من ملك الدنيا لم يحصل على غيرها ، فينبغي أن لا يستقبل يومه ذلك إلا بشكرها ، بأن يصرفها في طاعة المنعم ، لا في معصية ، ولا يفتر عن ذكره.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9722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Molecular biology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358 Bot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594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287550"/>
              </p:ext>
            </p:extLst>
          </p:nvPr>
        </p:nvGraphicFramePr>
        <p:xfrm>
          <a:off x="865495" y="1074999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1644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188" y="1389454"/>
            <a:ext cx="5003042" cy="4233424"/>
          </a:xfrm>
        </p:spPr>
      </p:pic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6172200" y="518615"/>
            <a:ext cx="5181600" cy="5658348"/>
          </a:xfrm>
        </p:spPr>
        <p:txBody>
          <a:bodyPr>
            <a:normAutofit fontScale="85000" lnSpcReduction="10000"/>
          </a:bodyPr>
          <a:lstStyle/>
          <a:p>
            <a:pPr lvl="0" rtl="0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DNA of eukaryotic cells is about 100,000 times as long as the cells themselves. However, it only takes up about 10% of the cells’ volume.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rtl="0"/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DNA is highly convoluted (folded) and packaged as structures called chromosomes within cell nuclei.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rtl="0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chromosome is a bundle of tightly wound DNA coated with protein molecules.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rtl="0"/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organism’s chromosomes bunch together within the nucleus like a ball of cotton, but during cell division (mitosis) they become individually distinct (human mitotic chromosomes are X shaped) and can be observed as such with microscopes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050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790778048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Content Placeholder 3" descr="http://academic.brooklyn.cuny.edu/biology/bio4fv/page/molecular%20biology/16-05-doublehelix.jpg"/>
          <p:cNvPicPr>
            <a:picLocks noGrp="1"/>
          </p:cNvPicPr>
          <p:nvPr>
            <p:ph sz="half" idx="2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40439" y="818866"/>
            <a:ext cx="5482988" cy="5358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9816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 Extraction From Plant Cells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937" y="1992573"/>
            <a:ext cx="4274806" cy="4184390"/>
          </a:xfrm>
        </p:spPr>
      </p:pic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426122" cy="4711653"/>
          </a:xfrm>
        </p:spPr>
        <p:txBody>
          <a:bodyPr>
            <a:normAutofit fontScale="92500" lnSpcReduction="10000"/>
          </a:bodyPr>
          <a:lstStyle/>
          <a:p>
            <a:pPr lvl="0" rtl="0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DNA of a plant cell is located within the cell’s nucleus. The nucleus is surrounded by a nuclear membrane and the entire cell is encased in both a cell membrane and a cell wall.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rtl="0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process of breaking open a cell is called cell </a:t>
            </a:r>
            <a:r>
              <a:rPr lang="en-GB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lysis.</a:t>
            </a:r>
            <a:endParaRPr lang="en-GB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rtl="0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Physical actions such as mashing, blending, or crushing the cells cause their cell walls to burst.</a:t>
            </a:r>
          </a:p>
          <a:p>
            <a:pPr lvl="0" rtl="0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Chemical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actions such as detergent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solution cause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dissolve the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lipids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cell walls.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554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Importance of DNA Extraction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learn how DNA encodes the instructions for all life processes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important to the study of heredity and to the treatment of many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diseases.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create DNA fingerprints to help diagnose genetic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diseases.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solve criminal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cases.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identify victims of disaster and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war.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Scientists can genetically engineer changes in DNA to create robust, disease-resistant genetically modified plants and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animals.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86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3734" y="1716253"/>
            <a:ext cx="10216487" cy="1325563"/>
          </a:xfrm>
        </p:spPr>
        <p:txBody>
          <a:bodyPr>
            <a:normAutofit/>
          </a:bodyPr>
          <a:lstStyle/>
          <a:p>
            <a:r>
              <a:rPr lang="en-GB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does DNA look like? What will we see? </a:t>
            </a:r>
            <a:endParaRPr lang="en-GB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57315" y="3041816"/>
            <a:ext cx="81693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will we see the DNA we extract? </a:t>
            </a:r>
          </a:p>
        </p:txBody>
      </p:sp>
    </p:spTree>
    <p:extLst>
      <p:ext uri="{BB962C8B-B14F-4D97-AF65-F5344CB8AC3E}">
        <p14:creationId xmlns:p14="http://schemas.microsoft.com/office/powerpoint/2010/main" val="2621649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422</Words>
  <Application>Microsoft Office PowerPoint</Application>
  <PresentationFormat>Widescreen</PresentationFormat>
  <Paragraphs>26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PowerPoint Presentation</vt:lpstr>
      <vt:lpstr>Molecular biology</vt:lpstr>
      <vt:lpstr>PowerPoint Presentation</vt:lpstr>
      <vt:lpstr>PowerPoint Presentation</vt:lpstr>
      <vt:lpstr>PowerPoint Presentation</vt:lpstr>
      <vt:lpstr>DNA Extraction From Plant Cells </vt:lpstr>
      <vt:lpstr>Importance of DNA Extraction </vt:lpstr>
      <vt:lpstr>What does DNA look like? What will we see?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Molecular biology</dc:title>
  <dc:creator>alanoud al-faghom</dc:creator>
  <cp:lastModifiedBy>alanoud al-faghom</cp:lastModifiedBy>
  <cp:revision>12</cp:revision>
  <dcterms:created xsi:type="dcterms:W3CDTF">2015-08-31T13:23:02Z</dcterms:created>
  <dcterms:modified xsi:type="dcterms:W3CDTF">2015-08-31T15:12:28Z</dcterms:modified>
</cp:coreProperties>
</file>