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12" r:id="rId1"/>
  </p:sldMasterIdLst>
  <p:notesMasterIdLst>
    <p:notesMasterId r:id="rId25"/>
  </p:notesMasterIdLst>
  <p:sldIdLst>
    <p:sldId id="256" r:id="rId2"/>
    <p:sldId id="280" r:id="rId3"/>
    <p:sldId id="257" r:id="rId4"/>
    <p:sldId id="258" r:id="rId5"/>
    <p:sldId id="259" r:id="rId6"/>
    <p:sldId id="278" r:id="rId7"/>
    <p:sldId id="279" r:id="rId8"/>
    <p:sldId id="260" r:id="rId9"/>
    <p:sldId id="262" r:id="rId10"/>
    <p:sldId id="282" r:id="rId11"/>
    <p:sldId id="283" r:id="rId12"/>
    <p:sldId id="284" r:id="rId13"/>
    <p:sldId id="285" r:id="rId14"/>
    <p:sldId id="286" r:id="rId15"/>
    <p:sldId id="287" r:id="rId16"/>
    <p:sldId id="288" r:id="rId17"/>
    <p:sldId id="289" r:id="rId18"/>
    <p:sldId id="263" r:id="rId19"/>
    <p:sldId id="281" r:id="rId20"/>
    <p:sldId id="264" r:id="rId21"/>
    <p:sldId id="265" r:id="rId22"/>
    <p:sldId id="270" r:id="rId23"/>
    <p:sldId id="272" r:id="rId2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6142" autoAdjust="0"/>
  </p:normalViewPr>
  <p:slideViewPr>
    <p:cSldViewPr snapToGrid="0" snapToObjects="1">
      <p:cViewPr varScale="1">
        <p:scale>
          <a:sx n="53" d="100"/>
          <a:sy n="53" d="100"/>
        </p:scale>
        <p:origin x="-2592"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notesMaster" Target="notesMasters/notesMaster1.xml"/><Relationship Id="rId26" Type="http://schemas.openxmlformats.org/officeDocument/2006/relationships/printerSettings" Target="printerSettings/printerSettings1.bin"/><Relationship Id="rId27" Type="http://schemas.openxmlformats.org/officeDocument/2006/relationships/presProps" Target="presProps.xml"/><Relationship Id="rId28" Type="http://schemas.openxmlformats.org/officeDocument/2006/relationships/viewProps" Target="viewProps.xml"/><Relationship Id="rId29" Type="http://schemas.openxmlformats.org/officeDocument/2006/relationships/theme" Target="theme/theme1.xml"/><Relationship Id="rId3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83F422F-49DA-5D4B-B908-30232C23A4D5}" type="datetimeFigureOut">
              <a:rPr lang="en-US" smtClean="0"/>
              <a:t>9/26/17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ED6D978-7BFC-2543-B0B7-3E0B9D941136}" type="slidenum">
              <a:rPr lang="en-US" smtClean="0"/>
              <a:t>‹#›</a:t>
            </a:fld>
            <a:endParaRPr lang="en-US"/>
          </a:p>
        </p:txBody>
      </p:sp>
    </p:spTree>
    <p:extLst>
      <p:ext uri="{BB962C8B-B14F-4D97-AF65-F5344CB8AC3E}">
        <p14:creationId xmlns:p14="http://schemas.microsoft.com/office/powerpoint/2010/main" val="121984432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WANs are constructed of numerous different technologies, including routers, transmission facilities, and line drivers. It is the router’s capability to interconnect networks in a WAN that has made it indispensable.</a:t>
            </a:r>
          </a:p>
          <a:p>
            <a:endParaRPr lang="en-US" dirty="0"/>
          </a:p>
        </p:txBody>
      </p:sp>
      <p:sp>
        <p:nvSpPr>
          <p:cNvPr id="4" name="Slide Number Placeholder 3"/>
          <p:cNvSpPr>
            <a:spLocks noGrp="1"/>
          </p:cNvSpPr>
          <p:nvPr>
            <p:ph type="sldNum" sz="quarter" idx="10"/>
          </p:nvPr>
        </p:nvSpPr>
        <p:spPr/>
        <p:txBody>
          <a:bodyPr/>
          <a:lstStyle/>
          <a:p>
            <a:fld id="{3ED6D978-7BFC-2543-B0B7-3E0B9D941136}" type="slidenum">
              <a:rPr lang="en-US" smtClean="0"/>
              <a:t>3</a:t>
            </a:fld>
            <a:endParaRPr lang="en-US"/>
          </a:p>
        </p:txBody>
      </p:sp>
    </p:spTree>
    <p:extLst>
      <p:ext uri="{BB962C8B-B14F-4D97-AF65-F5344CB8AC3E}">
        <p14:creationId xmlns:p14="http://schemas.microsoft.com/office/powerpoint/2010/main" val="3191463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The computer will run a terminal emulation program to provide a text-based session with the router. Through this session the network administrator can manage the device.</a:t>
            </a:r>
            <a:endParaRPr lang="en-US" dirty="0"/>
          </a:p>
        </p:txBody>
      </p:sp>
      <p:sp>
        <p:nvSpPr>
          <p:cNvPr id="4" name="Slide Number Placeholder 3"/>
          <p:cNvSpPr>
            <a:spLocks noGrp="1"/>
          </p:cNvSpPr>
          <p:nvPr>
            <p:ph type="sldNum" sz="quarter" idx="10"/>
          </p:nvPr>
        </p:nvSpPr>
        <p:spPr/>
        <p:txBody>
          <a:bodyPr/>
          <a:lstStyle/>
          <a:p>
            <a:fld id="{BB359CD4-BF92-3E43-A793-3A08B86BDF60}" type="slidenum">
              <a:rPr lang="en-US" smtClean="0"/>
              <a:t>14</a:t>
            </a:fld>
            <a:endParaRPr lang="en-US"/>
          </a:p>
        </p:txBody>
      </p:sp>
    </p:spTree>
    <p:extLst>
      <p:ext uri="{BB962C8B-B14F-4D97-AF65-F5344CB8AC3E}">
        <p14:creationId xmlns:p14="http://schemas.microsoft.com/office/powerpoint/2010/main" val="38804111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Terminals are simple devices that connect to a computer via a cable. The person using the terminal can type on the keyboard, and the terminal sends the text to the computer. The computer responds to what was typed—typically a</a:t>
            </a:r>
          </a:p>
          <a:p>
            <a:r>
              <a:rPr lang="en-US" sz="1200" b="0" i="0" u="none" strike="noStrike" kern="1200" baseline="0" dirty="0" smtClean="0">
                <a:solidFill>
                  <a:schemeClr val="tx1"/>
                </a:solidFill>
                <a:latin typeface="+mn-lt"/>
                <a:ea typeface="+mn-ea"/>
                <a:cs typeface="+mn-cs"/>
              </a:rPr>
              <a:t>command to tell the computer to do something—by sending some text back to the terminal screen so the person knows the results of the command.</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 Terminal emulator software creates a window on the screen of a PC. When you use that window, any text you type on the keyboard (typically a command) is displayed in the window and sent to some other computer, such as a router. The other computer then executes the command and sends some text messages back to the terminal emulator.</a:t>
            </a:r>
            <a:endParaRPr lang="en-US" dirty="0"/>
          </a:p>
        </p:txBody>
      </p:sp>
      <p:sp>
        <p:nvSpPr>
          <p:cNvPr id="4" name="Slide Number Placeholder 3"/>
          <p:cNvSpPr>
            <a:spLocks noGrp="1"/>
          </p:cNvSpPr>
          <p:nvPr>
            <p:ph type="sldNum" sz="quarter" idx="10"/>
          </p:nvPr>
        </p:nvSpPr>
        <p:spPr/>
        <p:txBody>
          <a:bodyPr/>
          <a:lstStyle/>
          <a:p>
            <a:fld id="{BB359CD4-BF92-3E43-A793-3A08B86BDF60}" type="slidenum">
              <a:rPr lang="en-US" smtClean="0"/>
              <a:t>15</a:t>
            </a:fld>
            <a:endParaRPr lang="en-US"/>
          </a:p>
        </p:txBody>
      </p:sp>
    </p:spTree>
    <p:extLst>
      <p:ext uri="{BB962C8B-B14F-4D97-AF65-F5344CB8AC3E}">
        <p14:creationId xmlns:p14="http://schemas.microsoft.com/office/powerpoint/2010/main" val="22876255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As soon as a router interface is configured, it can be activated. The interface’s configuration identifies the type of transmission facility that it connects to, the interface’s IP address, and the address of the network that it connects to. Upon activation of a port, the router immediately begins monitoring all the packets that are being transmitted on the network attached to the newly activated port. This monitoring allows it to “learn” about network and host IP addresses that reside on the networks that can be reached via that port. These addresses are stored in tables called routing tables. Routing tables correlate the port number of each interface in the router with the network layer addresses that can be reached (either directly or indirectly) via that port.</a:t>
            </a:r>
          </a:p>
          <a:p>
            <a:endParaRPr lang="en-US" dirty="0"/>
          </a:p>
        </p:txBody>
      </p:sp>
      <p:sp>
        <p:nvSpPr>
          <p:cNvPr id="4" name="Slide Number Placeholder 3"/>
          <p:cNvSpPr>
            <a:spLocks noGrp="1"/>
          </p:cNvSpPr>
          <p:nvPr>
            <p:ph type="sldNum" sz="quarter" idx="10"/>
          </p:nvPr>
        </p:nvSpPr>
        <p:spPr/>
        <p:txBody>
          <a:bodyPr/>
          <a:lstStyle/>
          <a:p>
            <a:fld id="{3ED6D978-7BFC-2543-B0B7-3E0B9D941136}" type="slidenum">
              <a:rPr lang="en-US" smtClean="0"/>
              <a:t>16</a:t>
            </a:fld>
            <a:endParaRPr lang="en-US"/>
          </a:p>
        </p:txBody>
      </p:sp>
    </p:spTree>
    <p:extLst>
      <p:ext uri="{BB962C8B-B14F-4D97-AF65-F5344CB8AC3E}">
        <p14:creationId xmlns:p14="http://schemas.microsoft.com/office/powerpoint/2010/main" val="31029446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Specifically, by using routing protocols to direct routed protocols and routing tables, routers make decisions regarding the best path for packets. </a:t>
            </a:r>
            <a:endParaRPr lang="en-US" dirty="0"/>
          </a:p>
        </p:txBody>
      </p:sp>
      <p:sp>
        <p:nvSpPr>
          <p:cNvPr id="4" name="Slide Number Placeholder 3"/>
          <p:cNvSpPr>
            <a:spLocks noGrp="1"/>
          </p:cNvSpPr>
          <p:nvPr>
            <p:ph type="sldNum" sz="quarter" idx="10"/>
          </p:nvPr>
        </p:nvSpPr>
        <p:spPr/>
        <p:txBody>
          <a:bodyPr/>
          <a:lstStyle/>
          <a:p>
            <a:fld id="{3ED6D978-7BFC-2543-B0B7-3E0B9D941136}" type="slidenum">
              <a:rPr lang="en-US" smtClean="0"/>
              <a:t>17</a:t>
            </a:fld>
            <a:endParaRPr lang="en-US"/>
          </a:p>
        </p:txBody>
      </p:sp>
    </p:spTree>
    <p:extLst>
      <p:ext uri="{BB962C8B-B14F-4D97-AF65-F5344CB8AC3E}">
        <p14:creationId xmlns:p14="http://schemas.microsoft.com/office/powerpoint/2010/main" val="20074013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The logical functions that a router performs are just as important as providing physical interconnectivity</a:t>
            </a:r>
          </a:p>
          <a:p>
            <a:r>
              <a:rPr lang="en-US" sz="1200" kern="1200" dirty="0" smtClean="0">
                <a:solidFill>
                  <a:schemeClr val="tx1"/>
                </a:solidFill>
                <a:effectLst/>
                <a:latin typeface="+mn-lt"/>
                <a:ea typeface="+mn-ea"/>
                <a:cs typeface="+mn-cs"/>
              </a:rPr>
              <a:t>for multiple networks. These functions make the physical interconnections usable.</a:t>
            </a:r>
          </a:p>
          <a:p>
            <a:r>
              <a:rPr lang="en-US" sz="1200" kern="1200" dirty="0" smtClean="0">
                <a:solidFill>
                  <a:schemeClr val="tx1"/>
                </a:solidFill>
                <a:effectLst/>
                <a:latin typeface="+mn-lt"/>
                <a:ea typeface="+mn-ea"/>
                <a:cs typeface="+mn-cs"/>
              </a:rPr>
              <a:t>For example, internetworked communications require that at least one physical path interconnect</a:t>
            </a:r>
          </a:p>
          <a:p>
            <a:r>
              <a:rPr lang="en-US" sz="1200" kern="1200" dirty="0" smtClean="0">
                <a:solidFill>
                  <a:schemeClr val="tx1"/>
                </a:solidFill>
                <a:effectLst/>
                <a:latin typeface="+mn-lt"/>
                <a:ea typeface="+mn-ea"/>
                <a:cs typeface="+mn-cs"/>
              </a:rPr>
              <a:t>the source and destination machines. However, having and using a physical path are two</a:t>
            </a:r>
          </a:p>
          <a:p>
            <a:r>
              <a:rPr lang="en-US" sz="1200" kern="1200" dirty="0" smtClean="0">
                <a:solidFill>
                  <a:schemeClr val="tx1"/>
                </a:solidFill>
                <a:effectLst/>
                <a:latin typeface="+mn-lt"/>
                <a:ea typeface="+mn-ea"/>
                <a:cs typeface="+mn-cs"/>
              </a:rPr>
              <a:t>very different things. Specifically, the source and destination machines must speak a common</a:t>
            </a:r>
          </a:p>
          <a:p>
            <a:r>
              <a:rPr lang="en-US" sz="1200" kern="1200" dirty="0" smtClean="0">
                <a:solidFill>
                  <a:schemeClr val="tx1"/>
                </a:solidFill>
                <a:effectLst/>
                <a:latin typeface="+mn-lt"/>
                <a:ea typeface="+mn-ea"/>
                <a:cs typeface="+mn-cs"/>
              </a:rPr>
              <a:t>language (a routed protocol). It also helps if the routers that lie between them also speak a</a:t>
            </a:r>
          </a:p>
          <a:p>
            <a:r>
              <a:rPr lang="en-US" sz="1200" kern="1200" dirty="0" smtClean="0">
                <a:solidFill>
                  <a:schemeClr val="tx1"/>
                </a:solidFill>
                <a:effectLst/>
                <a:latin typeface="+mn-lt"/>
                <a:ea typeface="+mn-ea"/>
                <a:cs typeface="+mn-cs"/>
              </a:rPr>
              <a:t>common language (a routing protocol) and agree on which specific physical path is the best</a:t>
            </a:r>
          </a:p>
          <a:p>
            <a:r>
              <a:rPr lang="en-US" sz="1200" kern="1200" dirty="0" smtClean="0">
                <a:solidFill>
                  <a:schemeClr val="tx1"/>
                </a:solidFill>
                <a:effectLst/>
                <a:latin typeface="+mn-lt"/>
                <a:ea typeface="+mn-ea"/>
                <a:cs typeface="+mn-cs"/>
              </a:rPr>
              <a:t>one to use.</a:t>
            </a:r>
          </a:p>
          <a:p>
            <a:endParaRPr lang="en-US" dirty="0"/>
          </a:p>
        </p:txBody>
      </p:sp>
      <p:sp>
        <p:nvSpPr>
          <p:cNvPr id="4" name="Slide Number Placeholder 3"/>
          <p:cNvSpPr>
            <a:spLocks noGrp="1"/>
          </p:cNvSpPr>
          <p:nvPr>
            <p:ph type="sldNum" sz="quarter" idx="10"/>
          </p:nvPr>
        </p:nvSpPr>
        <p:spPr/>
        <p:txBody>
          <a:bodyPr/>
          <a:lstStyle/>
          <a:p>
            <a:fld id="{3ED6D978-7BFC-2543-B0B7-3E0B9D941136}" type="slidenum">
              <a:rPr lang="en-US" smtClean="0"/>
              <a:t>22</a:t>
            </a:fld>
            <a:endParaRPr lang="en-US"/>
          </a:p>
        </p:txBody>
      </p:sp>
    </p:spTree>
    <p:extLst>
      <p:ext uri="{BB962C8B-B14F-4D97-AF65-F5344CB8AC3E}">
        <p14:creationId xmlns:p14="http://schemas.microsoft.com/office/powerpoint/2010/main" val="29715933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 </a:t>
            </a:r>
          </a:p>
          <a:p>
            <a:r>
              <a:rPr lang="en-US" dirty="0" smtClean="0">
                <a:solidFill>
                  <a:srgbClr val="FF0000"/>
                </a:solidFill>
              </a:rPr>
              <a:t>different networks</a:t>
            </a:r>
            <a:r>
              <a:rPr lang="en-US" dirty="0" smtClean="0"/>
              <a:t>   </a:t>
            </a:r>
            <a:r>
              <a:rPr lang="en-US" dirty="0" smtClean="0">
                <a:sym typeface="Wingdings"/>
              </a:rPr>
              <a:t> network</a:t>
            </a:r>
            <a:r>
              <a:rPr lang="en-US" baseline="0" dirty="0" smtClean="0">
                <a:sym typeface="Wingdings"/>
              </a:rPr>
              <a:t> address , network types…</a:t>
            </a:r>
            <a:endParaRPr lang="en-US" dirty="0"/>
          </a:p>
        </p:txBody>
      </p:sp>
      <p:sp>
        <p:nvSpPr>
          <p:cNvPr id="4" name="Slide Number Placeholder 3"/>
          <p:cNvSpPr>
            <a:spLocks noGrp="1"/>
          </p:cNvSpPr>
          <p:nvPr>
            <p:ph type="sldNum" sz="quarter" idx="10"/>
          </p:nvPr>
        </p:nvSpPr>
        <p:spPr/>
        <p:txBody>
          <a:bodyPr/>
          <a:lstStyle/>
          <a:p>
            <a:fld id="{3ED6D978-7BFC-2543-B0B7-3E0B9D941136}" type="slidenum">
              <a:rPr lang="en-US" smtClean="0"/>
              <a:t>4</a:t>
            </a:fld>
            <a:endParaRPr lang="en-US"/>
          </a:p>
        </p:txBody>
      </p:sp>
    </p:spTree>
    <p:extLst>
      <p:ext uri="{BB962C8B-B14F-4D97-AF65-F5344CB8AC3E}">
        <p14:creationId xmlns:p14="http://schemas.microsoft.com/office/powerpoint/2010/main" val="10841406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Routers must use OSI Layer 1, 2, and 3 standards and protocols to perform one of the most basic functions of routers </a:t>
            </a:r>
            <a:endParaRPr lang="en-US" dirty="0" smtClean="0">
              <a:solidFill>
                <a:srgbClr val="0000FF"/>
              </a:solidFill>
            </a:endParaRPr>
          </a:p>
          <a:p>
            <a:endParaRPr lang="en-US" dirty="0" smtClean="0">
              <a:solidFill>
                <a:srgbClr val="0000FF"/>
              </a:solidFill>
            </a:endParaRPr>
          </a:p>
          <a:p>
            <a:r>
              <a:rPr lang="en-US" dirty="0" smtClean="0">
                <a:solidFill>
                  <a:srgbClr val="0000FF"/>
                </a:solidFill>
              </a:rPr>
              <a:t>Communication across the first two layers allows routers to communicate directly with LANs (data link layer constructs). </a:t>
            </a:r>
          </a:p>
          <a:p>
            <a:r>
              <a:rPr lang="en-US" dirty="0" smtClean="0">
                <a:solidFill>
                  <a:srgbClr val="0000FF"/>
                </a:solidFill>
              </a:rPr>
              <a:t>More importantly, routers can identify routes through networks based on Layer 3 addresses. This enables routers to internetwork multiple networks by using network layer addressing, regardless of how near or far they might be relative to each other. </a:t>
            </a:r>
          </a:p>
          <a:p>
            <a:endParaRPr lang="en-US" dirty="0" smtClean="0">
              <a:solidFill>
                <a:srgbClr val="0000FF"/>
              </a:solidFill>
            </a:endParaRPr>
          </a:p>
          <a:p>
            <a:endParaRPr lang="en-US" dirty="0"/>
          </a:p>
        </p:txBody>
      </p:sp>
      <p:sp>
        <p:nvSpPr>
          <p:cNvPr id="4" name="Slide Number Placeholder 3"/>
          <p:cNvSpPr>
            <a:spLocks noGrp="1"/>
          </p:cNvSpPr>
          <p:nvPr>
            <p:ph type="sldNum" sz="quarter" idx="10"/>
          </p:nvPr>
        </p:nvSpPr>
        <p:spPr/>
        <p:txBody>
          <a:bodyPr/>
          <a:lstStyle/>
          <a:p>
            <a:fld id="{3ED6D978-7BFC-2543-B0B7-3E0B9D941136}" type="slidenum">
              <a:rPr lang="en-US" smtClean="0"/>
              <a:t>5</a:t>
            </a:fld>
            <a:endParaRPr lang="en-US"/>
          </a:p>
        </p:txBody>
      </p:sp>
    </p:spTree>
    <p:extLst>
      <p:ext uri="{BB962C8B-B14F-4D97-AF65-F5344CB8AC3E}">
        <p14:creationId xmlns:p14="http://schemas.microsoft.com/office/powerpoint/2010/main" val="19613584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From the perspective of the OSI network layer—Layer 3—hosts (computers) and routers work together to deliver packets from one host to another. To do so, the host that creates the packet sends the packet to a nearby router. That router might send the packet to a second router, with</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that second router forwarding the packet to a third router, and so on, until the packet is delivered</a:t>
            </a:r>
          </a:p>
          <a:p>
            <a:r>
              <a:rPr lang="en-US" sz="1200" kern="1200" dirty="0" smtClean="0">
                <a:solidFill>
                  <a:schemeClr val="tx1"/>
                </a:solidFill>
                <a:effectLst/>
                <a:latin typeface="+mn-lt"/>
                <a:ea typeface="+mn-ea"/>
                <a:cs typeface="+mn-cs"/>
              </a:rPr>
              <a:t>to a router that is connected to the same LAN as the destination computer. That last router</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then sends the packet to the final destination. Figure 1-1 shows just such an example, with the</a:t>
            </a:r>
          </a:p>
          <a:p>
            <a:r>
              <a:rPr lang="en-US" sz="1200" kern="1200" dirty="0" smtClean="0">
                <a:solidFill>
                  <a:schemeClr val="tx1"/>
                </a:solidFill>
                <a:effectLst/>
                <a:latin typeface="+mn-lt"/>
                <a:ea typeface="+mn-ea"/>
                <a:cs typeface="+mn-cs"/>
              </a:rPr>
              <a:t>web server on the left sending a packet back to the PC on the right.</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This description focuses on the OSI Layer 3 (network layer) details of how hosts and routers</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forward packets in an IP network. However, both the hosts and the routers must also be aware</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of how to use Layer 1 and Layer 2 standards and protocols to send the packets over </a:t>
            </a:r>
            <a:r>
              <a:rPr lang="en-US" sz="1200" kern="1200" smtClean="0">
                <a:solidFill>
                  <a:schemeClr val="tx1"/>
                </a:solidFill>
                <a:effectLst/>
                <a:latin typeface="+mn-lt"/>
                <a:ea typeface="+mn-ea"/>
                <a:cs typeface="+mn-cs"/>
              </a:rPr>
              <a:t>the </a:t>
            </a:r>
            <a:r>
              <a:rPr lang="en-US" sz="1200" kern="1200" smtClean="0">
                <a:solidFill>
                  <a:schemeClr val="tx1"/>
                </a:solidFill>
                <a:effectLst/>
                <a:latin typeface="+mn-lt"/>
                <a:ea typeface="+mn-ea"/>
                <a:cs typeface="+mn-cs"/>
              </a:rPr>
              <a:t>various</a:t>
            </a:r>
            <a:r>
              <a:rPr lang="en-US" sz="1200" kern="1200" baseline="0" smtClean="0">
                <a:solidFill>
                  <a:schemeClr val="tx1"/>
                </a:solidFill>
                <a:effectLst/>
                <a:latin typeface="+mn-lt"/>
                <a:ea typeface="+mn-ea"/>
                <a:cs typeface="+mn-cs"/>
              </a:rPr>
              <a:t> </a:t>
            </a:r>
            <a:r>
              <a:rPr lang="en-US" sz="1200" kern="1200" smtClean="0">
                <a:solidFill>
                  <a:schemeClr val="tx1"/>
                </a:solidFill>
                <a:effectLst/>
                <a:latin typeface="+mn-lt"/>
                <a:ea typeface="+mn-ea"/>
                <a:cs typeface="+mn-cs"/>
              </a:rPr>
              <a:t>types </a:t>
            </a:r>
            <a:r>
              <a:rPr lang="en-US" sz="1200" kern="1200" dirty="0" smtClean="0">
                <a:solidFill>
                  <a:schemeClr val="tx1"/>
                </a:solidFill>
                <a:effectLst/>
                <a:latin typeface="+mn-lt"/>
                <a:ea typeface="+mn-ea"/>
                <a:cs typeface="+mn-cs"/>
              </a:rPr>
              <a:t>of physical networks.</a:t>
            </a:r>
            <a:r>
              <a:rPr lang="en-US" dirty="0" smtClean="0">
                <a:effectLst/>
              </a:rPr>
              <a:t> </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3ED6D978-7BFC-2543-B0B7-3E0B9D941136}" type="slidenum">
              <a:rPr lang="en-US" smtClean="0"/>
              <a:t>6</a:t>
            </a:fld>
            <a:endParaRPr lang="en-US"/>
          </a:p>
        </p:txBody>
      </p:sp>
    </p:spTree>
    <p:extLst>
      <p:ext uri="{BB962C8B-B14F-4D97-AF65-F5344CB8AC3E}">
        <p14:creationId xmlns:p14="http://schemas.microsoft.com/office/powerpoint/2010/main" val="27573740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For example, Figure 1-2 and the descriptions that follow it explain</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some of the Layer 2 details of the process. Specifically, the example shows the data-link headers</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and trailers, along with the encapsulation process.</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Figure 1-2 focuses on how the hosts and routers need to encapsulate the packet before sending</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anything over the LAN and WAN links. Hosts and routers must use data-link protocols, such as</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Ethernet on the LAN and Point-to-Point Protocol (PPP) on WAN links, to forward the packets</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over the physical links. To use the data links, a router encapsulates the packet into a data-link</a:t>
            </a:r>
          </a:p>
          <a:p>
            <a:r>
              <a:rPr lang="en-US" sz="1200" kern="1200" dirty="0" smtClean="0">
                <a:solidFill>
                  <a:schemeClr val="tx1"/>
                </a:solidFill>
                <a:effectLst/>
                <a:latin typeface="+mn-lt"/>
                <a:ea typeface="+mn-ea"/>
                <a:cs typeface="+mn-cs"/>
              </a:rPr>
              <a:t>frame by putting the packet between a data-link header and trailer. The receiving router  removes, or de-encapsulates, the packet. </a:t>
            </a:r>
          </a:p>
          <a:p>
            <a:endParaRPr lang="en-US" dirty="0"/>
          </a:p>
        </p:txBody>
      </p:sp>
      <p:sp>
        <p:nvSpPr>
          <p:cNvPr id="4" name="Slide Number Placeholder 3"/>
          <p:cNvSpPr>
            <a:spLocks noGrp="1"/>
          </p:cNvSpPr>
          <p:nvPr>
            <p:ph type="sldNum" sz="quarter" idx="10"/>
          </p:nvPr>
        </p:nvSpPr>
        <p:spPr/>
        <p:txBody>
          <a:bodyPr/>
          <a:lstStyle/>
          <a:p>
            <a:fld id="{3ED6D978-7BFC-2543-B0B7-3E0B9D941136}" type="slidenum">
              <a:rPr lang="en-US" smtClean="0"/>
              <a:t>7</a:t>
            </a:fld>
            <a:endParaRPr lang="en-US"/>
          </a:p>
        </p:txBody>
      </p:sp>
    </p:spTree>
    <p:extLst>
      <p:ext uri="{BB962C8B-B14F-4D97-AF65-F5344CB8AC3E}">
        <p14:creationId xmlns:p14="http://schemas.microsoft.com/office/powerpoint/2010/main" val="32810396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Routers contain many parts, each of which has a specific function </a:t>
            </a:r>
          </a:p>
          <a:p>
            <a:endParaRPr lang="en-US" dirty="0" smtClean="0"/>
          </a:p>
          <a:p>
            <a:r>
              <a:rPr lang="en-US" dirty="0" smtClean="0"/>
              <a:t>Reference</a:t>
            </a:r>
          </a:p>
          <a:p>
            <a:r>
              <a:rPr lang="en-US" dirty="0" smtClean="0"/>
              <a:t>http://</a:t>
            </a:r>
            <a:r>
              <a:rPr lang="en-US" dirty="0" err="1" smtClean="0"/>
              <a:t>www.ciscopress.com</a:t>
            </a:r>
            <a:r>
              <a:rPr lang="en-US" dirty="0" smtClean="0"/>
              <a:t>/articles/</a:t>
            </a:r>
            <a:r>
              <a:rPr lang="en-US" dirty="0" err="1" smtClean="0"/>
              <a:t>article.asp?p</a:t>
            </a:r>
            <a:r>
              <a:rPr lang="en-US" dirty="0" smtClean="0"/>
              <a:t>=2180208&amp;seqNum=4</a:t>
            </a:r>
          </a:p>
          <a:p>
            <a:endParaRPr lang="en-US" dirty="0"/>
          </a:p>
        </p:txBody>
      </p:sp>
      <p:sp>
        <p:nvSpPr>
          <p:cNvPr id="4" name="Slide Number Placeholder 3"/>
          <p:cNvSpPr>
            <a:spLocks noGrp="1"/>
          </p:cNvSpPr>
          <p:nvPr>
            <p:ph type="sldNum" sz="quarter" idx="10"/>
          </p:nvPr>
        </p:nvSpPr>
        <p:spPr/>
        <p:txBody>
          <a:bodyPr/>
          <a:lstStyle/>
          <a:p>
            <a:fld id="{BB359CD4-BF92-3E43-A793-3A08B86BDF60}" type="slidenum">
              <a:rPr lang="en-US" smtClean="0"/>
              <a:t>9</a:t>
            </a:fld>
            <a:endParaRPr lang="en-US"/>
          </a:p>
        </p:txBody>
      </p:sp>
    </p:spTree>
    <p:extLst>
      <p:ext uri="{BB962C8B-B14F-4D97-AF65-F5344CB8AC3E}">
        <p14:creationId xmlns:p14="http://schemas.microsoft.com/office/powerpoint/2010/main" val="26413916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References</a:t>
            </a:r>
          </a:p>
          <a:p>
            <a:r>
              <a:rPr lang="en-US" dirty="0" smtClean="0"/>
              <a:t> </a:t>
            </a:r>
            <a:r>
              <a:rPr lang="en-US" sz="1200" b="0" i="0" u="none" strike="noStrike" kern="1200" baseline="0" dirty="0" smtClean="0">
                <a:solidFill>
                  <a:schemeClr val="tx1"/>
                </a:solidFill>
                <a:latin typeface="+mn-lt"/>
                <a:ea typeface="+mn-ea"/>
                <a:cs typeface="+mn-cs"/>
              </a:rPr>
              <a:t>CHAPTER 1  WANs and Routers</a:t>
            </a:r>
            <a:endParaRPr lang="en-US" dirty="0" smtClean="0"/>
          </a:p>
          <a:p>
            <a:endParaRPr lang="en-US" dirty="0"/>
          </a:p>
        </p:txBody>
      </p:sp>
      <p:sp>
        <p:nvSpPr>
          <p:cNvPr id="4" name="Slide Number Placeholder 3"/>
          <p:cNvSpPr>
            <a:spLocks noGrp="1"/>
          </p:cNvSpPr>
          <p:nvPr>
            <p:ph type="sldNum" sz="quarter" idx="10"/>
          </p:nvPr>
        </p:nvSpPr>
        <p:spPr/>
        <p:txBody>
          <a:bodyPr/>
          <a:lstStyle/>
          <a:p>
            <a:fld id="{BB359CD4-BF92-3E43-A793-3A08B86BDF60}" type="slidenum">
              <a:rPr lang="en-US" smtClean="0"/>
              <a:t>10</a:t>
            </a:fld>
            <a:endParaRPr lang="en-US"/>
          </a:p>
        </p:txBody>
      </p:sp>
    </p:spTree>
    <p:extLst>
      <p:ext uri="{BB962C8B-B14F-4D97-AF65-F5344CB8AC3E}">
        <p14:creationId xmlns:p14="http://schemas.microsoft.com/office/powerpoint/2010/main" val="7836189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LAN interfaces allow the router to connect to the LAN media, which is usually some form of Ethernet. However, it could be some other LAN technology such as Token Ring or ATM.</a:t>
            </a:r>
          </a:p>
          <a:p>
            <a:endParaRPr lang="en-US" dirty="0" smtClean="0"/>
          </a:p>
          <a:p>
            <a:r>
              <a:rPr lang="en-US" sz="1200" kern="1200" dirty="0" smtClean="0">
                <a:solidFill>
                  <a:schemeClr val="tx1"/>
                </a:solidFill>
                <a:effectLst/>
                <a:latin typeface="+mn-lt"/>
                <a:ea typeface="+mn-ea"/>
                <a:cs typeface="+mn-cs"/>
              </a:rPr>
              <a:t>WAN connections provide connections through a service provider to a distant site or to the Internet. These connections can be serial connections or any number of other WAN interfaces. With some types of WAN interfaces, an external device such as a CSU is required to connect the router to the service provider’s local connection. With other types of WAN connections, the router might be directly connected to the service provider.</a:t>
            </a:r>
          </a:p>
          <a:p>
            <a:r>
              <a:rPr lang="en-US" sz="1200" kern="1200" dirty="0" smtClean="0">
                <a:solidFill>
                  <a:schemeClr val="tx1"/>
                </a:solidFill>
                <a:effectLst/>
                <a:latin typeface="+mn-lt"/>
                <a:ea typeface="+mn-ea"/>
                <a:cs typeface="+mn-cs"/>
              </a:rPr>
              <a:t>The function of management ports is different from that of the other connections. The LAN and WAN connections provide network connections through which frame packets are passed. The management port provides a text-based connection for the configuration and troubleshooting of the router. The common management interfaces are the console and </a:t>
            </a:r>
            <a:r>
              <a:rPr lang="en-US" sz="1200" kern="1200" dirty="0" err="1" smtClean="0">
                <a:solidFill>
                  <a:schemeClr val="tx1"/>
                </a:solidFill>
                <a:effectLst/>
                <a:latin typeface="+mn-lt"/>
                <a:ea typeface="+mn-ea"/>
                <a:cs typeface="+mn-cs"/>
              </a:rPr>
              <a:t>auxilliary</a:t>
            </a:r>
            <a:r>
              <a:rPr lang="en-US" sz="1200" kern="1200" dirty="0" smtClean="0">
                <a:solidFill>
                  <a:schemeClr val="tx1"/>
                </a:solidFill>
                <a:effectLst/>
                <a:latin typeface="+mn-lt"/>
                <a:ea typeface="+mn-ea"/>
                <a:cs typeface="+mn-cs"/>
              </a:rPr>
              <a:t> ports. </a:t>
            </a:r>
            <a:endParaRPr lang="en-US" dirty="0"/>
          </a:p>
        </p:txBody>
      </p:sp>
      <p:sp>
        <p:nvSpPr>
          <p:cNvPr id="4" name="Slide Number Placeholder 3"/>
          <p:cNvSpPr>
            <a:spLocks noGrp="1"/>
          </p:cNvSpPr>
          <p:nvPr>
            <p:ph type="sldNum" sz="quarter" idx="10"/>
          </p:nvPr>
        </p:nvSpPr>
        <p:spPr/>
        <p:txBody>
          <a:bodyPr/>
          <a:lstStyle/>
          <a:p>
            <a:fld id="{3ED6D978-7BFC-2543-B0B7-3E0B9D941136}" type="slidenum">
              <a:rPr lang="en-US" smtClean="0"/>
              <a:t>11</a:t>
            </a:fld>
            <a:endParaRPr lang="en-US"/>
          </a:p>
        </p:txBody>
      </p:sp>
    </p:spTree>
    <p:extLst>
      <p:ext uri="{BB962C8B-B14F-4D97-AF65-F5344CB8AC3E}">
        <p14:creationId xmlns:p14="http://schemas.microsoft.com/office/powerpoint/2010/main" val="15412391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Routers support a wide variety of different types of interfaces because routers need to be able to forward packets over many kinds of physical networks. For example, some routers may have serial interfaces, DSL interfaces, ISDN, cable TV, or other types of WAN interfaces</a:t>
            </a:r>
          </a:p>
          <a:p>
            <a:endParaRPr lang="en-US" dirty="0"/>
          </a:p>
        </p:txBody>
      </p:sp>
      <p:sp>
        <p:nvSpPr>
          <p:cNvPr id="4" name="Slide Number Placeholder 3"/>
          <p:cNvSpPr>
            <a:spLocks noGrp="1"/>
          </p:cNvSpPr>
          <p:nvPr>
            <p:ph type="sldNum" sz="quarter" idx="10"/>
          </p:nvPr>
        </p:nvSpPr>
        <p:spPr/>
        <p:txBody>
          <a:bodyPr/>
          <a:lstStyle/>
          <a:p>
            <a:fld id="{BB359CD4-BF92-3E43-A793-3A08B86BDF60}" type="slidenum">
              <a:rPr lang="en-US" smtClean="0"/>
              <a:t>12</a:t>
            </a:fld>
            <a:endParaRPr lang="en-US"/>
          </a:p>
        </p:txBody>
      </p:sp>
    </p:spTree>
    <p:extLst>
      <p:ext uri="{BB962C8B-B14F-4D97-AF65-F5344CB8AC3E}">
        <p14:creationId xmlns:p14="http://schemas.microsoft.com/office/powerpoint/2010/main" val="9567638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2157319"/>
            <a:ext cx="8915400" cy="877824"/>
          </a:xfrm>
        </p:spPr>
        <p:txBody>
          <a:bodyPr/>
          <a:lstStyle/>
          <a:p>
            <a:r>
              <a:rPr lang="x-none" smtClean="0"/>
              <a:t>Click to edit Master title style</a:t>
            </a:r>
            <a:endParaRPr/>
          </a:p>
        </p:txBody>
      </p:sp>
      <p:sp>
        <p:nvSpPr>
          <p:cNvPr id="3" name="Subtitle 2"/>
          <p:cNvSpPr>
            <a:spLocks noGrp="1"/>
          </p:cNvSpPr>
          <p:nvPr>
            <p:ph type="subTitle" idx="1"/>
          </p:nvPr>
        </p:nvSpPr>
        <p:spPr>
          <a:xfrm>
            <a:off x="914400" y="3034553"/>
            <a:ext cx="8001000" cy="3823447"/>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292608" tIns="91440" rIns="274320" bIns="91440" rtlCol="0" anchor="t" anchorCtr="0">
            <a:normAutofit/>
          </a:bodyPr>
          <a:lstStyle>
            <a:lvl1pPr marL="0" indent="0" algn="l" defTabSz="914400" rtl="0" eaLnBrk="1" latinLnBrk="0" hangingPunct="1">
              <a:spcBef>
                <a:spcPts val="2000"/>
              </a:spcBef>
              <a:buClr>
                <a:schemeClr val="accent1"/>
              </a:buClr>
              <a:buFont typeface="Wingdings 2" pitchFamily="18" charset="2"/>
              <a:buNone/>
              <a:defRPr sz="18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x-none" smtClean="0"/>
              <a:t>Click to edit Master subtitle style</a:t>
            </a:r>
            <a:endParaRPr dirty="0"/>
          </a:p>
        </p:txBody>
      </p:sp>
      <p:sp>
        <p:nvSpPr>
          <p:cNvPr id="4" name="Date Placeholder 3"/>
          <p:cNvSpPr>
            <a:spLocks noGrp="1"/>
          </p:cNvSpPr>
          <p:nvPr>
            <p:ph type="dt" sz="half" idx="10"/>
          </p:nvPr>
        </p:nvSpPr>
        <p:spPr/>
        <p:txBody>
          <a:bodyPr/>
          <a:lstStyle/>
          <a:p>
            <a:fld id="{A79B2ABC-7DF5-E548-9900-1056E7FA02FA}" type="datetimeFigureOut">
              <a:rPr lang="en-US" smtClean="0"/>
              <a:t>9/26/17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50AEC3-1097-8146-AC60-8F7A34E1FE8F}"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0" y="1124712"/>
            <a:ext cx="8915400" cy="914400"/>
          </a:xfrm>
          <a:solidFill>
            <a:schemeClr val="tx2"/>
          </a:solidFill>
        </p:spPr>
        <p:txBody>
          <a:bodyPr vert="horz" lIns="1188720" tIns="45720" rIns="274320" bIns="45720" rtlCol="0" anchor="ctr">
            <a:normAutofit/>
          </a:bodyPr>
          <a:lstStyle>
            <a:lvl1pPr marL="0" indent="0" algn="l" defTabSz="914400" rtl="0" eaLnBrk="1" latinLnBrk="0" hangingPunct="1">
              <a:spcBef>
                <a:spcPct val="0"/>
              </a:spcBef>
              <a:buNone/>
              <a:defRPr sz="3600" kern="1200">
                <a:solidFill>
                  <a:schemeClr val="bg1"/>
                </a:solidFill>
                <a:latin typeface="+mj-lt"/>
                <a:ea typeface="+mj-ea"/>
                <a:cs typeface="+mj-cs"/>
              </a:defRPr>
            </a:lvl1pPr>
          </a:lstStyle>
          <a:p>
            <a:r>
              <a:rPr lang="x-none" smtClean="0"/>
              <a:t>Click to edit Master title style</a:t>
            </a:r>
            <a:endParaRPr/>
          </a:p>
        </p:txBody>
      </p:sp>
      <p:sp>
        <p:nvSpPr>
          <p:cNvPr id="3" name="Picture Placeholder 2"/>
          <p:cNvSpPr>
            <a:spLocks noGrp="1"/>
          </p:cNvSpPr>
          <p:nvPr>
            <p:ph type="pic" idx="1"/>
          </p:nvPr>
        </p:nvSpPr>
        <p:spPr>
          <a:xfrm>
            <a:off x="5487987" y="2048256"/>
            <a:ext cx="3427413" cy="4206240"/>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x-none" smtClean="0"/>
              <a:t>Drag picture to placeholder or click icon to add</a:t>
            </a:r>
            <a:endParaRPr/>
          </a:p>
        </p:txBody>
      </p:sp>
      <p:sp>
        <p:nvSpPr>
          <p:cNvPr id="4" name="Text Placeholder 3"/>
          <p:cNvSpPr>
            <a:spLocks noGrp="1"/>
          </p:cNvSpPr>
          <p:nvPr>
            <p:ph type="body" sz="half" idx="2"/>
          </p:nvPr>
        </p:nvSpPr>
        <p:spPr>
          <a:xfrm>
            <a:off x="914400" y="2039112"/>
            <a:ext cx="4572000" cy="4224528"/>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292608" tIns="274320" rIns="274320" bIns="274320" rtlCol="0" anchor="t" anchorCtr="0">
            <a:normAutofit/>
          </a:bodyPr>
          <a:lstStyle>
            <a:lvl1pPr marL="0" indent="0">
              <a:buNone/>
              <a:defRPr sz="1800" kern="1200">
                <a:solidFill>
                  <a:schemeClr val="tx1">
                    <a:lumMod val="65000"/>
                    <a:lumOff val="3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spcBef>
                <a:spcPts val="2000"/>
              </a:spcBef>
              <a:buClr>
                <a:schemeClr val="accent1"/>
              </a:buClr>
              <a:buFont typeface="Wingdings 2" pitchFamily="18" charset="2"/>
              <a:buNone/>
            </a:pPr>
            <a:r>
              <a:rPr lang="x-none" smtClean="0"/>
              <a:t>Click to edit Master text styles</a:t>
            </a:r>
          </a:p>
        </p:txBody>
      </p:sp>
      <p:sp>
        <p:nvSpPr>
          <p:cNvPr id="5" name="Date Placeholder 4"/>
          <p:cNvSpPr>
            <a:spLocks noGrp="1"/>
          </p:cNvSpPr>
          <p:nvPr>
            <p:ph type="dt" sz="half" idx="10"/>
          </p:nvPr>
        </p:nvSpPr>
        <p:spPr>
          <a:xfrm>
            <a:off x="6580094" y="188259"/>
            <a:ext cx="2133600" cy="365125"/>
          </a:xfrm>
        </p:spPr>
        <p:txBody>
          <a:bodyPr/>
          <a:lstStyle/>
          <a:p>
            <a:fld id="{A79B2ABC-7DF5-E548-9900-1056E7FA02FA}" type="datetimeFigureOut">
              <a:rPr lang="en-US" smtClean="0"/>
              <a:t>9/26/17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50AEC3-1097-8146-AC60-8F7A34E1FE8F}"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Picture above Caption">
    <p:spTree>
      <p:nvGrpSpPr>
        <p:cNvPr id="1" name=""/>
        <p:cNvGrpSpPr/>
        <p:nvPr/>
      </p:nvGrpSpPr>
      <p:grpSpPr>
        <a:xfrm>
          <a:off x="0" y="0"/>
          <a:ext cx="0" cy="0"/>
          <a:chOff x="0" y="0"/>
          <a:chExt cx="0" cy="0"/>
        </a:xfrm>
      </p:grpSpPr>
      <p:sp>
        <p:nvSpPr>
          <p:cNvPr id="2" name="Title 1"/>
          <p:cNvSpPr>
            <a:spLocks noGrp="1"/>
          </p:cNvSpPr>
          <p:nvPr>
            <p:ph type="ctrTitle"/>
          </p:nvPr>
        </p:nvSpPr>
        <p:spPr>
          <a:xfrm>
            <a:off x="0" y="4114800"/>
            <a:ext cx="8915400" cy="877824"/>
          </a:xfrm>
        </p:spPr>
        <p:txBody>
          <a:bodyPr tIns="137160" bIns="137160" anchor="b" anchorCtr="0">
            <a:normAutofit/>
          </a:bodyPr>
          <a:lstStyle>
            <a:lvl1pPr>
              <a:defRPr sz="2400"/>
            </a:lvl1pPr>
          </a:lstStyle>
          <a:p>
            <a:r>
              <a:rPr lang="x-none" smtClean="0"/>
              <a:t>Click to edit Master title style</a:t>
            </a:r>
            <a:endParaRPr/>
          </a:p>
        </p:txBody>
      </p:sp>
      <p:sp>
        <p:nvSpPr>
          <p:cNvPr id="3" name="Subtitle 2"/>
          <p:cNvSpPr>
            <a:spLocks noGrp="1"/>
          </p:cNvSpPr>
          <p:nvPr>
            <p:ph type="subTitle" idx="1"/>
          </p:nvPr>
        </p:nvSpPr>
        <p:spPr>
          <a:xfrm>
            <a:off x="914400" y="5002305"/>
            <a:ext cx="8001000" cy="1855695"/>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137160" rIns="274320" bIns="137160" rtlCol="0" anchor="t" anchorCtr="0">
            <a:normAutofit/>
          </a:bodyPr>
          <a:lstStyle>
            <a:lvl1pPr marL="0" indent="0" algn="l" defTabSz="914400" rtl="0" eaLnBrk="1" latinLnBrk="0" hangingPunct="1">
              <a:spcBef>
                <a:spcPts val="300"/>
              </a:spcBef>
              <a:buNone/>
              <a:defRPr sz="16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x-none" smtClean="0"/>
              <a:t>Click to edit Master subtitle style</a:t>
            </a:r>
            <a:endParaRPr dirty="0"/>
          </a:p>
        </p:txBody>
      </p:sp>
      <p:sp>
        <p:nvSpPr>
          <p:cNvPr id="4" name="Date Placeholder 3"/>
          <p:cNvSpPr>
            <a:spLocks noGrp="1"/>
          </p:cNvSpPr>
          <p:nvPr>
            <p:ph type="dt" sz="half" idx="10"/>
          </p:nvPr>
        </p:nvSpPr>
        <p:spPr/>
        <p:txBody>
          <a:bodyPr/>
          <a:lstStyle/>
          <a:p>
            <a:fld id="{A79B2ABC-7DF5-E548-9900-1056E7FA02FA}" type="datetimeFigureOut">
              <a:rPr lang="en-US" smtClean="0"/>
              <a:t>9/26/17</a:t>
            </a:fld>
            <a:endParaRPr lang="en-US"/>
          </a:p>
        </p:txBody>
      </p:sp>
      <p:sp>
        <p:nvSpPr>
          <p:cNvPr id="5" name="Footer Placeholder 4"/>
          <p:cNvSpPr>
            <a:spLocks noGrp="1"/>
          </p:cNvSpPr>
          <p:nvPr>
            <p:ph type="ftr" sz="quarter" idx="11"/>
          </p:nvPr>
        </p:nvSpPr>
        <p:spPr/>
        <p:txBody>
          <a:bodyPr/>
          <a:lstStyle/>
          <a:p>
            <a:endParaRPr lang="en-US"/>
          </a:p>
        </p:txBody>
      </p:sp>
      <p:sp>
        <p:nvSpPr>
          <p:cNvPr id="9" name="Picture Placeholder 8"/>
          <p:cNvSpPr>
            <a:spLocks noGrp="1"/>
          </p:cNvSpPr>
          <p:nvPr>
            <p:ph type="pic" sz="quarter" idx="13"/>
          </p:nvPr>
        </p:nvSpPr>
        <p:spPr>
          <a:xfrm>
            <a:off x="927100" y="1129553"/>
            <a:ext cx="7988300" cy="2980944"/>
          </a:xfrm>
        </p:spPr>
        <p:txBody>
          <a:bodyPr>
            <a:normAutofit/>
          </a:bodyPr>
          <a:lstStyle>
            <a:lvl1pPr marL="0" indent="0">
              <a:buNone/>
              <a:defRPr sz="1800"/>
            </a:lvl1pPr>
          </a:lstStyle>
          <a:p>
            <a:r>
              <a:rPr lang="x-none" smtClean="0"/>
              <a:t>Drag picture to placeholder or click icon to add</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2 Pictures with Caption">
    <p:spTree>
      <p:nvGrpSpPr>
        <p:cNvPr id="1" name=""/>
        <p:cNvGrpSpPr/>
        <p:nvPr/>
      </p:nvGrpSpPr>
      <p:grpSpPr>
        <a:xfrm>
          <a:off x="0" y="0"/>
          <a:ext cx="0" cy="0"/>
          <a:chOff x="0" y="0"/>
          <a:chExt cx="0" cy="0"/>
        </a:xfrm>
      </p:grpSpPr>
      <p:sp>
        <p:nvSpPr>
          <p:cNvPr id="2" name="Title 1"/>
          <p:cNvSpPr>
            <a:spLocks noGrp="1"/>
          </p:cNvSpPr>
          <p:nvPr>
            <p:ph type="ctrTitle"/>
          </p:nvPr>
        </p:nvSpPr>
        <p:spPr>
          <a:xfrm>
            <a:off x="0" y="4114800"/>
            <a:ext cx="8915400" cy="877824"/>
          </a:xfrm>
        </p:spPr>
        <p:txBody>
          <a:bodyPr tIns="137160" bIns="137160" anchor="b" anchorCtr="0">
            <a:normAutofit/>
          </a:bodyPr>
          <a:lstStyle>
            <a:lvl1pPr>
              <a:defRPr sz="2400"/>
            </a:lvl1pPr>
          </a:lstStyle>
          <a:p>
            <a:r>
              <a:rPr lang="x-none" smtClean="0"/>
              <a:t>Click to edit Master title style</a:t>
            </a:r>
            <a:endParaRPr/>
          </a:p>
        </p:txBody>
      </p:sp>
      <p:sp>
        <p:nvSpPr>
          <p:cNvPr id="3" name="Subtitle 2"/>
          <p:cNvSpPr>
            <a:spLocks noGrp="1"/>
          </p:cNvSpPr>
          <p:nvPr>
            <p:ph type="subTitle" idx="1"/>
          </p:nvPr>
        </p:nvSpPr>
        <p:spPr>
          <a:xfrm>
            <a:off x="914400" y="5002305"/>
            <a:ext cx="8001000" cy="1855695"/>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137160" rIns="274320" bIns="137160" rtlCol="0" anchor="t" anchorCtr="0">
            <a:normAutofit/>
          </a:bodyPr>
          <a:lstStyle>
            <a:lvl1pPr marL="0" indent="0" algn="l" defTabSz="914400" rtl="0" eaLnBrk="1" latinLnBrk="0" hangingPunct="1">
              <a:spcBef>
                <a:spcPts val="300"/>
              </a:spcBef>
              <a:buNone/>
              <a:defRPr sz="16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x-none" smtClean="0"/>
              <a:t>Click to edit Master subtitle style</a:t>
            </a:r>
            <a:endParaRPr dirty="0"/>
          </a:p>
        </p:txBody>
      </p:sp>
      <p:sp>
        <p:nvSpPr>
          <p:cNvPr id="4" name="Date Placeholder 3"/>
          <p:cNvSpPr>
            <a:spLocks noGrp="1"/>
          </p:cNvSpPr>
          <p:nvPr>
            <p:ph type="dt" sz="half" idx="10"/>
          </p:nvPr>
        </p:nvSpPr>
        <p:spPr>
          <a:xfrm>
            <a:off x="6580094" y="188259"/>
            <a:ext cx="2133600" cy="365125"/>
          </a:xfrm>
        </p:spPr>
        <p:txBody>
          <a:bodyPr/>
          <a:lstStyle/>
          <a:p>
            <a:fld id="{A79B2ABC-7DF5-E548-9900-1056E7FA02FA}" type="datetimeFigureOut">
              <a:rPr lang="en-US" smtClean="0"/>
              <a:t>9/26/17</a:t>
            </a:fld>
            <a:endParaRPr lang="en-US"/>
          </a:p>
        </p:txBody>
      </p:sp>
      <p:sp>
        <p:nvSpPr>
          <p:cNvPr id="5" name="Footer Placeholder 4"/>
          <p:cNvSpPr>
            <a:spLocks noGrp="1"/>
          </p:cNvSpPr>
          <p:nvPr>
            <p:ph type="ftr" sz="quarter" idx="11"/>
          </p:nvPr>
        </p:nvSpPr>
        <p:spPr/>
        <p:txBody>
          <a:bodyPr/>
          <a:lstStyle/>
          <a:p>
            <a:endParaRPr lang="en-US"/>
          </a:p>
        </p:txBody>
      </p:sp>
      <p:sp>
        <p:nvSpPr>
          <p:cNvPr id="9" name="Picture Placeholder 8"/>
          <p:cNvSpPr>
            <a:spLocks noGrp="1"/>
          </p:cNvSpPr>
          <p:nvPr>
            <p:ph type="pic" sz="quarter" idx="13"/>
          </p:nvPr>
        </p:nvSpPr>
        <p:spPr>
          <a:xfrm>
            <a:off x="927100" y="1129553"/>
            <a:ext cx="3986784" cy="2980944"/>
          </a:xfrm>
        </p:spPr>
        <p:txBody>
          <a:bodyPr>
            <a:normAutofit/>
          </a:bodyPr>
          <a:lstStyle>
            <a:lvl1pPr marL="0" indent="0">
              <a:buNone/>
              <a:defRPr sz="1800"/>
            </a:lvl1pPr>
          </a:lstStyle>
          <a:p>
            <a:r>
              <a:rPr lang="x-none" smtClean="0"/>
              <a:t>Drag picture to placeholder or click icon to add</a:t>
            </a:r>
            <a:endParaRPr/>
          </a:p>
        </p:txBody>
      </p:sp>
      <p:sp>
        <p:nvSpPr>
          <p:cNvPr id="7" name="Picture Placeholder 8"/>
          <p:cNvSpPr>
            <a:spLocks noGrp="1"/>
          </p:cNvSpPr>
          <p:nvPr>
            <p:ph type="pic" sz="quarter" idx="14"/>
          </p:nvPr>
        </p:nvSpPr>
        <p:spPr>
          <a:xfrm>
            <a:off x="4928616" y="1129553"/>
            <a:ext cx="3986784" cy="2980944"/>
          </a:xfrm>
        </p:spPr>
        <p:txBody>
          <a:bodyPr>
            <a:normAutofit/>
          </a:bodyPr>
          <a:lstStyle>
            <a:lvl1pPr marL="0" indent="0">
              <a:buNone/>
              <a:defRPr sz="1800"/>
            </a:lvl1pPr>
          </a:lstStyle>
          <a:p>
            <a:r>
              <a:rPr lang="x-none" smtClean="0"/>
              <a:t>Drag picture to placeholder or click icon to add</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3 Pictures with Caption">
    <p:spTree>
      <p:nvGrpSpPr>
        <p:cNvPr id="1" name=""/>
        <p:cNvGrpSpPr/>
        <p:nvPr/>
      </p:nvGrpSpPr>
      <p:grpSpPr>
        <a:xfrm>
          <a:off x="0" y="0"/>
          <a:ext cx="0" cy="0"/>
          <a:chOff x="0" y="0"/>
          <a:chExt cx="0" cy="0"/>
        </a:xfrm>
      </p:grpSpPr>
      <p:sp>
        <p:nvSpPr>
          <p:cNvPr id="2" name="Title 1"/>
          <p:cNvSpPr>
            <a:spLocks noGrp="1"/>
          </p:cNvSpPr>
          <p:nvPr>
            <p:ph type="ctrTitle"/>
          </p:nvPr>
        </p:nvSpPr>
        <p:spPr>
          <a:xfrm>
            <a:off x="0" y="4114800"/>
            <a:ext cx="8915400" cy="877824"/>
          </a:xfrm>
        </p:spPr>
        <p:txBody>
          <a:bodyPr tIns="137160" bIns="137160" anchor="b" anchorCtr="0">
            <a:normAutofit/>
          </a:bodyPr>
          <a:lstStyle>
            <a:lvl1pPr>
              <a:defRPr sz="2400"/>
            </a:lvl1pPr>
          </a:lstStyle>
          <a:p>
            <a:r>
              <a:rPr lang="x-none" smtClean="0"/>
              <a:t>Click to edit Master title style</a:t>
            </a:r>
            <a:endParaRPr/>
          </a:p>
        </p:txBody>
      </p:sp>
      <p:sp>
        <p:nvSpPr>
          <p:cNvPr id="3" name="Subtitle 2"/>
          <p:cNvSpPr>
            <a:spLocks noGrp="1"/>
          </p:cNvSpPr>
          <p:nvPr>
            <p:ph type="subTitle" idx="1"/>
          </p:nvPr>
        </p:nvSpPr>
        <p:spPr>
          <a:xfrm>
            <a:off x="914400" y="5002305"/>
            <a:ext cx="8001000" cy="1855695"/>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137160" rIns="274320" bIns="137160" rtlCol="0" anchor="t" anchorCtr="0">
            <a:normAutofit/>
          </a:bodyPr>
          <a:lstStyle>
            <a:lvl1pPr marL="0" indent="0" algn="l" defTabSz="914400" rtl="0" eaLnBrk="1" latinLnBrk="0" hangingPunct="1">
              <a:spcBef>
                <a:spcPts val="300"/>
              </a:spcBef>
              <a:buNone/>
              <a:defRPr sz="16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x-none" smtClean="0"/>
              <a:t>Click to edit Master subtitle style</a:t>
            </a:r>
            <a:endParaRPr/>
          </a:p>
        </p:txBody>
      </p:sp>
      <p:sp>
        <p:nvSpPr>
          <p:cNvPr id="4" name="Date Placeholder 3"/>
          <p:cNvSpPr>
            <a:spLocks noGrp="1"/>
          </p:cNvSpPr>
          <p:nvPr>
            <p:ph type="dt" sz="half" idx="10"/>
          </p:nvPr>
        </p:nvSpPr>
        <p:spPr>
          <a:xfrm>
            <a:off x="6580094" y="188259"/>
            <a:ext cx="2133600" cy="365125"/>
          </a:xfrm>
        </p:spPr>
        <p:txBody>
          <a:bodyPr/>
          <a:lstStyle/>
          <a:p>
            <a:fld id="{A79B2ABC-7DF5-E548-9900-1056E7FA02FA}" type="datetimeFigureOut">
              <a:rPr lang="en-US" smtClean="0"/>
              <a:t>9/26/17</a:t>
            </a:fld>
            <a:endParaRPr lang="en-US"/>
          </a:p>
        </p:txBody>
      </p:sp>
      <p:sp>
        <p:nvSpPr>
          <p:cNvPr id="5" name="Footer Placeholder 4"/>
          <p:cNvSpPr>
            <a:spLocks noGrp="1"/>
          </p:cNvSpPr>
          <p:nvPr>
            <p:ph type="ftr" sz="quarter" idx="11"/>
          </p:nvPr>
        </p:nvSpPr>
        <p:spPr/>
        <p:txBody>
          <a:bodyPr/>
          <a:lstStyle/>
          <a:p>
            <a:endParaRPr lang="en-US"/>
          </a:p>
        </p:txBody>
      </p:sp>
      <p:sp>
        <p:nvSpPr>
          <p:cNvPr id="9" name="Picture Placeholder 8"/>
          <p:cNvSpPr>
            <a:spLocks noGrp="1"/>
          </p:cNvSpPr>
          <p:nvPr>
            <p:ph type="pic" sz="quarter" idx="13"/>
          </p:nvPr>
        </p:nvSpPr>
        <p:spPr>
          <a:xfrm>
            <a:off x="927100" y="1129553"/>
            <a:ext cx="6601968" cy="2980944"/>
          </a:xfrm>
        </p:spPr>
        <p:txBody>
          <a:bodyPr>
            <a:normAutofit/>
          </a:bodyPr>
          <a:lstStyle>
            <a:lvl1pPr marL="0" indent="0">
              <a:buNone/>
              <a:defRPr sz="1800"/>
            </a:lvl1pPr>
          </a:lstStyle>
          <a:p>
            <a:r>
              <a:rPr lang="x-none" smtClean="0"/>
              <a:t>Drag picture to placeholder or click icon to add</a:t>
            </a:r>
            <a:endParaRPr/>
          </a:p>
        </p:txBody>
      </p:sp>
      <p:sp>
        <p:nvSpPr>
          <p:cNvPr id="7" name="Picture Placeholder 8"/>
          <p:cNvSpPr>
            <a:spLocks noGrp="1"/>
          </p:cNvSpPr>
          <p:nvPr>
            <p:ph type="pic" sz="quarter" idx="14"/>
          </p:nvPr>
        </p:nvSpPr>
        <p:spPr>
          <a:xfrm>
            <a:off x="7543800" y="1129553"/>
            <a:ext cx="1371600" cy="1481328"/>
          </a:xfrm>
        </p:spPr>
        <p:txBody>
          <a:bodyPr>
            <a:normAutofit/>
          </a:bodyPr>
          <a:lstStyle>
            <a:lvl1pPr marL="0" indent="0">
              <a:buNone/>
              <a:defRPr sz="1800"/>
            </a:lvl1pPr>
          </a:lstStyle>
          <a:p>
            <a:r>
              <a:rPr lang="x-none" smtClean="0"/>
              <a:t>Drag picture to placeholder or click icon to add</a:t>
            </a:r>
            <a:endParaRPr/>
          </a:p>
        </p:txBody>
      </p:sp>
      <p:sp>
        <p:nvSpPr>
          <p:cNvPr id="8" name="Picture Placeholder 8"/>
          <p:cNvSpPr>
            <a:spLocks noGrp="1"/>
          </p:cNvSpPr>
          <p:nvPr>
            <p:ph type="pic" sz="quarter" idx="15"/>
          </p:nvPr>
        </p:nvSpPr>
        <p:spPr>
          <a:xfrm>
            <a:off x="7543800" y="2629169"/>
            <a:ext cx="1371600" cy="1481328"/>
          </a:xfrm>
        </p:spPr>
        <p:txBody>
          <a:bodyPr>
            <a:normAutofit/>
          </a:bodyPr>
          <a:lstStyle>
            <a:lvl1pPr marL="0" indent="0">
              <a:buNone/>
              <a:defRPr sz="1800"/>
            </a:lvl1pPr>
          </a:lstStyle>
          <a:p>
            <a:r>
              <a:rPr lang="x-none" smtClean="0"/>
              <a:t>Drag picture to placeholder or click icon to add</a:t>
            </a: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dirty="0"/>
          </a:p>
        </p:txBody>
      </p:sp>
      <p:sp>
        <p:nvSpPr>
          <p:cNvPr id="4" name="Date Placeholder 3"/>
          <p:cNvSpPr>
            <a:spLocks noGrp="1"/>
          </p:cNvSpPr>
          <p:nvPr>
            <p:ph type="dt" sz="half" idx="10"/>
          </p:nvPr>
        </p:nvSpPr>
        <p:spPr/>
        <p:txBody>
          <a:bodyPr/>
          <a:lstStyle/>
          <a:p>
            <a:fld id="{A79B2ABC-7DF5-E548-9900-1056E7FA02FA}" type="datetimeFigureOut">
              <a:rPr lang="en-US" smtClean="0"/>
              <a:t>9/26/17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50AEC3-1097-8146-AC60-8F7A34E1FE8F}" type="slidenum">
              <a:rPr lang="en-US" smtClean="0"/>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87553" y="1129554"/>
            <a:ext cx="914400" cy="5533278"/>
          </a:xfrm>
        </p:spPr>
        <p:txBody>
          <a:bodyPr vert="eaVert" lIns="274320" tIns="685800" bIns="685800"/>
          <a:lstStyle/>
          <a:p>
            <a:r>
              <a:rPr lang="x-none" smtClean="0"/>
              <a:t>Click to edit Master title style</a:t>
            </a:r>
            <a:endParaRPr/>
          </a:p>
        </p:txBody>
      </p:sp>
      <p:sp>
        <p:nvSpPr>
          <p:cNvPr id="3" name="Vertical Text Placeholder 2"/>
          <p:cNvSpPr>
            <a:spLocks noGrp="1"/>
          </p:cNvSpPr>
          <p:nvPr>
            <p:ph type="body" orient="vert" idx="1"/>
          </p:nvPr>
        </p:nvSpPr>
        <p:spPr>
          <a:xfrm>
            <a:off x="1117600" y="1734671"/>
            <a:ext cx="6426200" cy="4542304"/>
          </a:xfrm>
        </p:spPr>
        <p:txBody>
          <a:bodyPr vert="eaVert"/>
          <a:lstStyle>
            <a:lvl5pPr>
              <a:defRPr/>
            </a:lvl5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dirty="0"/>
          </a:p>
        </p:txBody>
      </p:sp>
      <p:sp>
        <p:nvSpPr>
          <p:cNvPr id="4" name="Date Placeholder 3"/>
          <p:cNvSpPr>
            <a:spLocks noGrp="1"/>
          </p:cNvSpPr>
          <p:nvPr>
            <p:ph type="dt" sz="half" idx="10"/>
          </p:nvPr>
        </p:nvSpPr>
        <p:spPr/>
        <p:txBody>
          <a:bodyPr/>
          <a:lstStyle/>
          <a:p>
            <a:fld id="{A79B2ABC-7DF5-E548-9900-1056E7FA02FA}" type="datetimeFigureOut">
              <a:rPr lang="en-US" smtClean="0"/>
              <a:t>9/26/17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50AEC3-1097-8146-AC60-8F7A34E1FE8F}"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dirty="0"/>
          </a:p>
        </p:txBody>
      </p:sp>
      <p:sp>
        <p:nvSpPr>
          <p:cNvPr id="4" name="Date Placeholder 3"/>
          <p:cNvSpPr>
            <a:spLocks noGrp="1"/>
          </p:cNvSpPr>
          <p:nvPr>
            <p:ph type="dt" sz="half" idx="10"/>
          </p:nvPr>
        </p:nvSpPr>
        <p:spPr/>
        <p:txBody>
          <a:bodyPr/>
          <a:lstStyle/>
          <a:p>
            <a:fld id="{A79B2ABC-7DF5-E548-9900-1056E7FA02FA}" type="datetimeFigureOut">
              <a:rPr lang="en-US" smtClean="0"/>
              <a:t>9/26/17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50AEC3-1097-8146-AC60-8F7A34E1FE8F}"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0" y="5025435"/>
            <a:ext cx="8915400" cy="914400"/>
          </a:xfrm>
        </p:spPr>
        <p:txBody>
          <a:bodyPr/>
          <a:lstStyle/>
          <a:p>
            <a:r>
              <a:rPr lang="x-none" smtClean="0"/>
              <a:t>Click to edit Master title style</a:t>
            </a:r>
            <a:endParaRPr/>
          </a:p>
        </p:txBody>
      </p:sp>
      <p:sp>
        <p:nvSpPr>
          <p:cNvPr id="3" name="Subtitle 2"/>
          <p:cNvSpPr>
            <a:spLocks noGrp="1"/>
          </p:cNvSpPr>
          <p:nvPr>
            <p:ph type="subTitle" idx="1"/>
          </p:nvPr>
        </p:nvSpPr>
        <p:spPr>
          <a:xfrm>
            <a:off x="914400" y="5943600"/>
            <a:ext cx="8001000" cy="914400"/>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91440" rIns="274320" bIns="91440" rtlCol="0" anchor="t" anchorCtr="0"/>
          <a:lstStyle>
            <a:lvl1pPr marL="0" indent="0" algn="l" defTabSz="914400" rtl="0" eaLnBrk="1" latinLnBrk="0" hangingPunct="1">
              <a:spcBef>
                <a:spcPts val="300"/>
              </a:spcBef>
              <a:buNone/>
              <a:defRPr sz="18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x-none" smtClean="0"/>
              <a:t>Click to edit Master subtitle style</a:t>
            </a:r>
            <a:endParaRPr dirty="0"/>
          </a:p>
        </p:txBody>
      </p:sp>
      <p:sp>
        <p:nvSpPr>
          <p:cNvPr id="4" name="Date Placeholder 3"/>
          <p:cNvSpPr>
            <a:spLocks noGrp="1"/>
          </p:cNvSpPr>
          <p:nvPr>
            <p:ph type="dt" sz="half" idx="10"/>
          </p:nvPr>
        </p:nvSpPr>
        <p:spPr/>
        <p:txBody>
          <a:bodyPr/>
          <a:lstStyle/>
          <a:p>
            <a:fld id="{A79B2ABC-7DF5-E548-9900-1056E7FA02FA}" type="datetimeFigureOut">
              <a:rPr lang="en-US" smtClean="0"/>
              <a:t>9/26/17</a:t>
            </a:fld>
            <a:endParaRPr lang="en-US"/>
          </a:p>
        </p:txBody>
      </p:sp>
      <p:sp>
        <p:nvSpPr>
          <p:cNvPr id="5" name="Footer Placeholder 4"/>
          <p:cNvSpPr>
            <a:spLocks noGrp="1"/>
          </p:cNvSpPr>
          <p:nvPr>
            <p:ph type="ftr" sz="quarter" idx="11"/>
          </p:nvPr>
        </p:nvSpPr>
        <p:spPr/>
        <p:txBody>
          <a:bodyPr/>
          <a:lstStyle/>
          <a:p>
            <a:endParaRPr lang="en-US"/>
          </a:p>
        </p:txBody>
      </p:sp>
      <p:sp>
        <p:nvSpPr>
          <p:cNvPr id="9" name="Picture Placeholder 8"/>
          <p:cNvSpPr>
            <a:spLocks noGrp="1"/>
          </p:cNvSpPr>
          <p:nvPr>
            <p:ph type="pic" sz="quarter" idx="13"/>
          </p:nvPr>
        </p:nvSpPr>
        <p:spPr>
          <a:xfrm>
            <a:off x="927100" y="1129553"/>
            <a:ext cx="7988300" cy="3886200"/>
          </a:xfrm>
        </p:spPr>
        <p:txBody>
          <a:bodyPr>
            <a:normAutofit/>
          </a:bodyPr>
          <a:lstStyle>
            <a:lvl1pPr marL="0" indent="0">
              <a:buNone/>
              <a:defRPr sz="1800"/>
            </a:lvl1pPr>
          </a:lstStyle>
          <a:p>
            <a:r>
              <a:rPr lang="x-none" smtClean="0"/>
              <a:t>Drag picture to placeholder or click icon to add</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0" y="3200399"/>
            <a:ext cx="8915400" cy="2286000"/>
          </a:xfrm>
          <a:solidFill>
            <a:schemeClr val="tx2"/>
          </a:solidFill>
        </p:spPr>
        <p:txBody>
          <a:bodyPr vert="horz" lIns="1188720" tIns="45720" rIns="274320" bIns="45720" rtlCol="0" anchor="b" anchorCtr="0">
            <a:normAutofit/>
          </a:bodyPr>
          <a:lstStyle>
            <a:lvl1pPr marL="0" indent="0" algn="l" defTabSz="914400" rtl="0" eaLnBrk="1" latinLnBrk="0" hangingPunct="1">
              <a:spcBef>
                <a:spcPct val="0"/>
              </a:spcBef>
              <a:buNone/>
              <a:defRPr sz="3600" kern="1200">
                <a:solidFill>
                  <a:schemeClr val="bg1"/>
                </a:solidFill>
                <a:latin typeface="+mj-lt"/>
                <a:ea typeface="+mj-ea"/>
                <a:cs typeface="+mj-cs"/>
              </a:defRPr>
            </a:lvl1pPr>
          </a:lstStyle>
          <a:p>
            <a:r>
              <a:rPr lang="x-none" smtClean="0"/>
              <a:t>Click to edit Master title style</a:t>
            </a:r>
            <a:endParaRPr/>
          </a:p>
        </p:txBody>
      </p:sp>
      <p:sp>
        <p:nvSpPr>
          <p:cNvPr id="3" name="Text Placeholder 2"/>
          <p:cNvSpPr>
            <a:spLocks noGrp="1"/>
          </p:cNvSpPr>
          <p:nvPr>
            <p:ph type="body" idx="1"/>
          </p:nvPr>
        </p:nvSpPr>
        <p:spPr>
          <a:xfrm>
            <a:off x="914400" y="5484607"/>
            <a:ext cx="8001000" cy="777240"/>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292608" tIns="91440" rIns="274320" bIns="91440" rtlCol="0" anchor="ctr" anchorCtr="0">
            <a:normAutofit/>
          </a:bodyPr>
          <a:lstStyle>
            <a:lvl1pPr marL="0" indent="0" algn="l" defTabSz="914400" rtl="0" eaLnBrk="1" latinLnBrk="0" hangingPunct="1">
              <a:spcBef>
                <a:spcPts val="300"/>
              </a:spcBef>
              <a:buClr>
                <a:schemeClr val="accent1"/>
              </a:buClr>
              <a:buFont typeface="Wingdings 2" pitchFamily="18" charset="2"/>
              <a:buNone/>
              <a:defRPr sz="1800" kern="1200">
                <a:solidFill>
                  <a:schemeClr val="tx1">
                    <a:lumMod val="65000"/>
                    <a:lumOff val="35000"/>
                  </a:schemeClr>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x-none" smtClean="0"/>
              <a:t>Click to edit Master text styles</a:t>
            </a:r>
          </a:p>
        </p:txBody>
      </p:sp>
      <p:sp>
        <p:nvSpPr>
          <p:cNvPr id="4" name="Date Placeholder 3"/>
          <p:cNvSpPr>
            <a:spLocks noGrp="1"/>
          </p:cNvSpPr>
          <p:nvPr>
            <p:ph type="dt" sz="half" idx="10"/>
          </p:nvPr>
        </p:nvSpPr>
        <p:spPr/>
        <p:txBody>
          <a:bodyPr/>
          <a:lstStyle/>
          <a:p>
            <a:fld id="{A79B2ABC-7DF5-E548-9900-1056E7FA02FA}" type="datetimeFigureOut">
              <a:rPr lang="en-US" smtClean="0"/>
              <a:t>9/26/17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50AEC3-1097-8146-AC60-8F7A34E1FE8F}"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a:p>
        </p:txBody>
      </p:sp>
      <p:sp>
        <p:nvSpPr>
          <p:cNvPr id="3" name="Content Placeholder 2"/>
          <p:cNvSpPr>
            <a:spLocks noGrp="1"/>
          </p:cNvSpPr>
          <p:nvPr>
            <p:ph sz="half" idx="1"/>
          </p:nvPr>
        </p:nvSpPr>
        <p:spPr>
          <a:xfrm>
            <a:off x="1117600" y="2595563"/>
            <a:ext cx="3566160" cy="3681412"/>
          </a:xfrm>
        </p:spPr>
        <p:txBody>
          <a:bodyPr>
            <a:normAutofit/>
          </a:bodyPr>
          <a:lstStyle>
            <a:lvl1pPr>
              <a:defRPr sz="18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dirty="0"/>
          </a:p>
        </p:txBody>
      </p:sp>
      <p:sp>
        <p:nvSpPr>
          <p:cNvPr id="4" name="Content Placeholder 3"/>
          <p:cNvSpPr>
            <a:spLocks noGrp="1"/>
          </p:cNvSpPr>
          <p:nvPr>
            <p:ph sz="half" idx="2"/>
          </p:nvPr>
        </p:nvSpPr>
        <p:spPr>
          <a:xfrm>
            <a:off x="5147534" y="2595563"/>
            <a:ext cx="3566160" cy="3681412"/>
          </a:xfrm>
        </p:spPr>
        <p:txBody>
          <a:bodyPr>
            <a:normAutofit/>
          </a:bodyPr>
          <a:lstStyle>
            <a:lvl1pPr>
              <a:defRPr sz="18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dirty="0"/>
          </a:p>
        </p:txBody>
      </p:sp>
      <p:sp>
        <p:nvSpPr>
          <p:cNvPr id="5" name="Date Placeholder 4"/>
          <p:cNvSpPr>
            <a:spLocks noGrp="1"/>
          </p:cNvSpPr>
          <p:nvPr>
            <p:ph type="dt" sz="half" idx="10"/>
          </p:nvPr>
        </p:nvSpPr>
        <p:spPr>
          <a:xfrm>
            <a:off x="6580094" y="188259"/>
            <a:ext cx="2133600" cy="365125"/>
          </a:xfrm>
        </p:spPr>
        <p:txBody>
          <a:bodyPr/>
          <a:lstStyle/>
          <a:p>
            <a:fld id="{A79B2ABC-7DF5-E548-9900-1056E7FA02FA}" type="datetimeFigureOut">
              <a:rPr lang="en-US" smtClean="0"/>
              <a:t>9/26/17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50AEC3-1097-8146-AC60-8F7A34E1FE8F}"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x-none" smtClean="0"/>
              <a:t>Click to edit Master title style</a:t>
            </a:r>
            <a:endParaRPr/>
          </a:p>
        </p:txBody>
      </p:sp>
      <p:sp>
        <p:nvSpPr>
          <p:cNvPr id="3" name="Text Placeholder 2"/>
          <p:cNvSpPr>
            <a:spLocks noGrp="1"/>
          </p:cNvSpPr>
          <p:nvPr>
            <p:ph type="body" idx="1"/>
          </p:nvPr>
        </p:nvSpPr>
        <p:spPr>
          <a:xfrm>
            <a:off x="1120588" y="2017713"/>
            <a:ext cx="3566160" cy="877887"/>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smtClean="0"/>
              <a:t>Click to edit Master text styles</a:t>
            </a:r>
          </a:p>
        </p:txBody>
      </p:sp>
      <p:sp>
        <p:nvSpPr>
          <p:cNvPr id="4" name="Content Placeholder 3"/>
          <p:cNvSpPr>
            <a:spLocks noGrp="1"/>
          </p:cNvSpPr>
          <p:nvPr>
            <p:ph sz="half" idx="2"/>
          </p:nvPr>
        </p:nvSpPr>
        <p:spPr>
          <a:xfrm>
            <a:off x="1120588" y="3065929"/>
            <a:ext cx="3566160" cy="3211046"/>
          </a:xfrm>
        </p:spPr>
        <p:txBody>
          <a:bodyPr>
            <a:normAutofit/>
          </a:bodyPr>
          <a:lstStyle>
            <a:lvl1pPr>
              <a:defRPr sz="1800"/>
            </a:lvl1pPr>
            <a:lvl2pPr>
              <a:defRPr sz="1800"/>
            </a:lvl2pPr>
            <a:lvl3pPr>
              <a:defRPr sz="1800"/>
            </a:lvl3pPr>
            <a:lvl4pPr>
              <a:defRPr sz="1800"/>
            </a:lvl4pPr>
            <a:lvl5pPr>
              <a:defRPr sz="1800"/>
            </a:lvl5pPr>
            <a:lvl6pPr marL="2055813" indent="-344488">
              <a:defRPr sz="1600"/>
            </a:lvl6pPr>
            <a:lvl7pPr marL="2055813" indent="-344488">
              <a:defRPr sz="1600"/>
            </a:lvl7pPr>
            <a:lvl8pPr marL="2055813" indent="-344488">
              <a:defRPr sz="1600"/>
            </a:lvl8pPr>
            <a:lvl9pPr marL="2055813" indent="-344488">
              <a:defRPr sz="16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dirty="0"/>
          </a:p>
        </p:txBody>
      </p:sp>
      <p:sp>
        <p:nvSpPr>
          <p:cNvPr id="5" name="Text Placeholder 4"/>
          <p:cNvSpPr>
            <a:spLocks noGrp="1"/>
          </p:cNvSpPr>
          <p:nvPr>
            <p:ph type="body" sz="quarter" idx="3"/>
          </p:nvPr>
        </p:nvSpPr>
        <p:spPr>
          <a:xfrm>
            <a:off x="5147534" y="2017713"/>
            <a:ext cx="3566160" cy="877887"/>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smtClean="0"/>
              <a:t>Click to edit Master text styles</a:t>
            </a:r>
          </a:p>
        </p:txBody>
      </p:sp>
      <p:sp>
        <p:nvSpPr>
          <p:cNvPr id="6" name="Content Placeholder 5"/>
          <p:cNvSpPr>
            <a:spLocks noGrp="1"/>
          </p:cNvSpPr>
          <p:nvPr>
            <p:ph sz="quarter" idx="4"/>
          </p:nvPr>
        </p:nvSpPr>
        <p:spPr>
          <a:xfrm>
            <a:off x="5147534" y="3065929"/>
            <a:ext cx="3566160" cy="3211046"/>
          </a:xfrm>
        </p:spPr>
        <p:txBody>
          <a:bodyPr>
            <a:normAutofit/>
          </a:bodyPr>
          <a:lstStyle>
            <a:lvl1pPr>
              <a:defRPr sz="1800"/>
            </a:lvl1pPr>
            <a:lvl2pPr>
              <a:defRPr sz="1800"/>
            </a:lvl2pPr>
            <a:lvl3pPr>
              <a:defRPr sz="1800"/>
            </a:lvl3pPr>
            <a:lvl4pPr>
              <a:defRPr sz="1800"/>
            </a:lvl4pPr>
            <a:lvl5pPr>
              <a:defRPr sz="1800"/>
            </a:lvl5pPr>
            <a:lvl6pPr marL="2055813" indent="-344488">
              <a:defRPr sz="1600"/>
            </a:lvl6pPr>
            <a:lvl7pPr marL="2055813" indent="-344488">
              <a:defRPr sz="1600"/>
            </a:lvl7pPr>
            <a:lvl8pPr marL="2055813" indent="-344488">
              <a:defRPr sz="1600"/>
            </a:lvl8pPr>
            <a:lvl9pPr marL="2055813" indent="-344488">
              <a:defRPr sz="16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dirty="0"/>
          </a:p>
        </p:txBody>
      </p:sp>
      <p:sp>
        <p:nvSpPr>
          <p:cNvPr id="7" name="Date Placeholder 6"/>
          <p:cNvSpPr>
            <a:spLocks noGrp="1"/>
          </p:cNvSpPr>
          <p:nvPr>
            <p:ph type="dt" sz="half" idx="10"/>
          </p:nvPr>
        </p:nvSpPr>
        <p:spPr>
          <a:xfrm>
            <a:off x="6580094" y="188259"/>
            <a:ext cx="2133600" cy="365125"/>
          </a:xfrm>
        </p:spPr>
        <p:txBody>
          <a:bodyPr/>
          <a:lstStyle/>
          <a:p>
            <a:fld id="{A79B2ABC-7DF5-E548-9900-1056E7FA02FA}" type="datetimeFigureOut">
              <a:rPr lang="en-US" smtClean="0"/>
              <a:t>9/26/17</a:t>
            </a:fld>
            <a:endParaRPr lang="en-US"/>
          </a:p>
        </p:txBody>
      </p:sp>
      <p:sp>
        <p:nvSpPr>
          <p:cNvPr id="8" name="Footer Placeholder 7"/>
          <p:cNvSpPr>
            <a:spLocks noGrp="1"/>
          </p:cNvSpPr>
          <p:nvPr>
            <p:ph type="ftr" sz="quarter" idx="11"/>
          </p:nvPr>
        </p:nvSpPr>
        <p:spPr>
          <a:xfrm>
            <a:off x="1120588" y="188259"/>
            <a:ext cx="2895600" cy="365125"/>
          </a:xfrm>
        </p:spPr>
        <p:txBody>
          <a:bodyPr/>
          <a:lstStyle/>
          <a:p>
            <a:endParaRPr lang="en-US"/>
          </a:p>
        </p:txBody>
      </p:sp>
      <p:sp>
        <p:nvSpPr>
          <p:cNvPr id="9" name="Slide Number Placeholder 8"/>
          <p:cNvSpPr>
            <a:spLocks noGrp="1"/>
          </p:cNvSpPr>
          <p:nvPr>
            <p:ph type="sldNum" sz="quarter" idx="12"/>
          </p:nvPr>
        </p:nvSpPr>
        <p:spPr/>
        <p:txBody>
          <a:bodyPr/>
          <a:lstStyle/>
          <a:p>
            <a:fld id="{6750AEC3-1097-8146-AC60-8F7A34E1FE8F}" type="slidenum">
              <a:rPr lang="en-US" smtClean="0"/>
              <a:t>‹#›</a:t>
            </a:fld>
            <a:endParaRPr lang="en-US"/>
          </a:p>
        </p:txBody>
      </p:sp>
      <p:cxnSp>
        <p:nvCxnSpPr>
          <p:cNvPr id="11" name="Straight Connector 10"/>
          <p:cNvCxnSpPr/>
          <p:nvPr/>
        </p:nvCxnSpPr>
        <p:spPr>
          <a:xfrm>
            <a:off x="1212028"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5238974"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1212028"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5238974"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1212028"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5238974"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a:p>
        </p:txBody>
      </p:sp>
      <p:sp>
        <p:nvSpPr>
          <p:cNvPr id="3" name="Date Placeholder 2"/>
          <p:cNvSpPr>
            <a:spLocks noGrp="1"/>
          </p:cNvSpPr>
          <p:nvPr>
            <p:ph type="dt" sz="half" idx="10"/>
          </p:nvPr>
        </p:nvSpPr>
        <p:spPr/>
        <p:txBody>
          <a:bodyPr/>
          <a:lstStyle/>
          <a:p>
            <a:fld id="{A79B2ABC-7DF5-E548-9900-1056E7FA02FA}" type="datetimeFigureOut">
              <a:rPr lang="en-US" smtClean="0"/>
              <a:t>9/26/17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750AEC3-1097-8146-AC60-8F7A34E1FE8F}"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79B2ABC-7DF5-E548-9900-1056E7FA02FA}" type="datetimeFigureOut">
              <a:rPr lang="en-US" smtClean="0"/>
              <a:t>9/26/17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750AEC3-1097-8146-AC60-8F7A34E1FE8F}"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0" y="1124712"/>
            <a:ext cx="8915400" cy="914400"/>
          </a:xfrm>
          <a:solidFill>
            <a:schemeClr val="tx2"/>
          </a:solidFill>
        </p:spPr>
        <p:txBody>
          <a:bodyPr vert="horz" lIns="1188720" tIns="45720" rIns="274320" bIns="45720" rtlCol="0" anchor="ctr">
            <a:normAutofit/>
          </a:bodyPr>
          <a:lstStyle>
            <a:lvl1pPr marL="0" indent="0" algn="l" defTabSz="914400" rtl="0" eaLnBrk="1" latinLnBrk="0" hangingPunct="1">
              <a:spcBef>
                <a:spcPct val="0"/>
              </a:spcBef>
              <a:buNone/>
              <a:defRPr sz="3600" kern="1200">
                <a:solidFill>
                  <a:schemeClr val="bg1"/>
                </a:solidFill>
                <a:latin typeface="+mj-lt"/>
                <a:ea typeface="+mj-ea"/>
                <a:cs typeface="+mj-cs"/>
              </a:defRPr>
            </a:lvl1pPr>
          </a:lstStyle>
          <a:p>
            <a:r>
              <a:rPr lang="x-none" smtClean="0"/>
              <a:t>Click to edit Master title style</a:t>
            </a:r>
            <a:endParaRPr/>
          </a:p>
        </p:txBody>
      </p:sp>
      <p:sp>
        <p:nvSpPr>
          <p:cNvPr id="3" name="Content Placeholder 2"/>
          <p:cNvSpPr>
            <a:spLocks noGrp="1"/>
          </p:cNvSpPr>
          <p:nvPr>
            <p:ph idx="1"/>
          </p:nvPr>
        </p:nvSpPr>
        <p:spPr>
          <a:xfrm>
            <a:off x="5147534" y="2590800"/>
            <a:ext cx="3566160" cy="3686175"/>
          </a:xfrm>
        </p:spPr>
        <p:txBody>
          <a:bodyPr/>
          <a:lstStyle>
            <a:lvl1pPr>
              <a:defRPr sz="1800"/>
            </a:lvl1pPr>
            <a:lvl2pPr>
              <a:defRPr sz="1800"/>
            </a:lvl2pPr>
            <a:lvl3pPr>
              <a:defRPr sz="1800"/>
            </a:lvl3pPr>
            <a:lvl4pPr>
              <a:defRPr sz="1800"/>
            </a:lvl4pPr>
            <a:lvl5pPr>
              <a:defRPr sz="1800"/>
            </a:lvl5pPr>
            <a:lvl6pPr marL="2055813" indent="-344488">
              <a:defRPr sz="2000"/>
            </a:lvl6pPr>
            <a:lvl7pPr marL="2055813" indent="-344488">
              <a:defRPr sz="2000"/>
            </a:lvl7pPr>
            <a:lvl8pPr marL="2055813" indent="-344488">
              <a:defRPr sz="2000"/>
            </a:lvl8pPr>
            <a:lvl9pPr marL="2055813" indent="-344488">
              <a:defRPr sz="20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dirty="0"/>
          </a:p>
        </p:txBody>
      </p:sp>
      <p:sp>
        <p:nvSpPr>
          <p:cNvPr id="4" name="Text Placeholder 3"/>
          <p:cNvSpPr>
            <a:spLocks noGrp="1"/>
          </p:cNvSpPr>
          <p:nvPr>
            <p:ph type="body" sz="half" idx="2"/>
          </p:nvPr>
        </p:nvSpPr>
        <p:spPr>
          <a:xfrm>
            <a:off x="900952" y="2039111"/>
            <a:ext cx="3566160" cy="4224528"/>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292608" tIns="274320" rIns="274320" bIns="274320" rtlCol="0" anchor="t" anchorCtr="0">
            <a:normAutofit/>
          </a:bodyPr>
          <a:lstStyle>
            <a:lvl1pPr marL="0" indent="0" algn="l" defTabSz="914400" rtl="0" eaLnBrk="1" latinLnBrk="0" hangingPunct="1">
              <a:spcBef>
                <a:spcPts val="2000"/>
              </a:spcBef>
              <a:buClr>
                <a:schemeClr val="accent1"/>
              </a:buClr>
              <a:buFont typeface="Wingdings 2" pitchFamily="18" charset="2"/>
              <a:buNone/>
              <a:defRPr sz="1800" kern="1200">
                <a:solidFill>
                  <a:schemeClr val="tx1">
                    <a:lumMod val="65000"/>
                    <a:lumOff val="3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smtClean="0"/>
              <a:t>Click to edit Master text styles</a:t>
            </a:r>
          </a:p>
        </p:txBody>
      </p:sp>
      <p:sp>
        <p:nvSpPr>
          <p:cNvPr id="5" name="Date Placeholder 4"/>
          <p:cNvSpPr>
            <a:spLocks noGrp="1"/>
          </p:cNvSpPr>
          <p:nvPr>
            <p:ph type="dt" sz="half" idx="10"/>
          </p:nvPr>
        </p:nvSpPr>
        <p:spPr>
          <a:xfrm>
            <a:off x="6580094" y="188259"/>
            <a:ext cx="2133600" cy="365125"/>
          </a:xfrm>
        </p:spPr>
        <p:txBody>
          <a:bodyPr/>
          <a:lstStyle/>
          <a:p>
            <a:fld id="{A79B2ABC-7DF5-E548-9900-1056E7FA02FA}" type="datetimeFigureOut">
              <a:rPr lang="en-US" smtClean="0"/>
              <a:t>9/26/17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50AEC3-1097-8146-AC60-8F7A34E1FE8F}"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1123856"/>
            <a:ext cx="8913813" cy="914400"/>
          </a:xfrm>
          <a:prstGeom prst="rect">
            <a:avLst/>
          </a:prstGeom>
          <a:solidFill>
            <a:schemeClr val="tx2"/>
          </a:solidFill>
        </p:spPr>
        <p:txBody>
          <a:bodyPr vert="horz" lIns="1188720" tIns="45720" rIns="274320" bIns="45720" rtlCol="0" anchor="ctr">
            <a:normAutofit/>
          </a:bodyPr>
          <a:lstStyle/>
          <a:p>
            <a:r>
              <a:rPr lang="x-none" smtClean="0"/>
              <a:t>Click to edit Master title style</a:t>
            </a:r>
            <a:endParaRPr/>
          </a:p>
        </p:txBody>
      </p:sp>
      <p:sp>
        <p:nvSpPr>
          <p:cNvPr id="3" name="Text Placeholder 2"/>
          <p:cNvSpPr>
            <a:spLocks noGrp="1"/>
          </p:cNvSpPr>
          <p:nvPr>
            <p:ph type="body" idx="1"/>
          </p:nvPr>
        </p:nvSpPr>
        <p:spPr>
          <a:xfrm>
            <a:off x="1114424" y="2595562"/>
            <a:ext cx="7610476" cy="3670767"/>
          </a:xfrm>
          <a:prstGeom prst="rect">
            <a:avLst/>
          </a:prstGeom>
        </p:spPr>
        <p:txBody>
          <a:bodyPr vert="horz" lIns="91440" tIns="45720" rIns="91440" bIns="45720" rtlCol="0">
            <a:normAutofit/>
          </a:body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dirty="0"/>
          </a:p>
        </p:txBody>
      </p:sp>
      <p:sp>
        <p:nvSpPr>
          <p:cNvPr id="4" name="Date Placeholder 3"/>
          <p:cNvSpPr>
            <a:spLocks noGrp="1"/>
          </p:cNvSpPr>
          <p:nvPr>
            <p:ph type="dt" sz="half" idx="2"/>
          </p:nvPr>
        </p:nvSpPr>
        <p:spPr>
          <a:xfrm>
            <a:off x="6580094" y="188259"/>
            <a:ext cx="2133600" cy="365125"/>
          </a:xfrm>
          <a:prstGeom prst="rect">
            <a:avLst/>
          </a:prstGeom>
        </p:spPr>
        <p:txBody>
          <a:bodyPr vert="horz" lIns="91440" tIns="45720" rIns="91440" bIns="45720" rtlCol="0" anchor="ctr"/>
          <a:lstStyle>
            <a:lvl1pPr algn="r">
              <a:defRPr sz="1000">
                <a:solidFill>
                  <a:schemeClr val="tx1">
                    <a:lumMod val="65000"/>
                    <a:lumOff val="35000"/>
                  </a:schemeClr>
                </a:solidFill>
              </a:defRPr>
            </a:lvl1pPr>
          </a:lstStyle>
          <a:p>
            <a:fld id="{A79B2ABC-7DF5-E548-9900-1056E7FA02FA}" type="datetimeFigureOut">
              <a:rPr lang="en-US" smtClean="0"/>
              <a:t>9/26/17</a:t>
            </a:fld>
            <a:endParaRPr lang="en-US"/>
          </a:p>
        </p:txBody>
      </p:sp>
      <p:sp>
        <p:nvSpPr>
          <p:cNvPr id="5" name="Footer Placeholder 4"/>
          <p:cNvSpPr>
            <a:spLocks noGrp="1"/>
          </p:cNvSpPr>
          <p:nvPr>
            <p:ph type="ftr" sz="quarter" idx="3"/>
          </p:nvPr>
        </p:nvSpPr>
        <p:spPr>
          <a:xfrm>
            <a:off x="1120588" y="188259"/>
            <a:ext cx="2895600" cy="365125"/>
          </a:xfrm>
          <a:prstGeom prst="rect">
            <a:avLst/>
          </a:prstGeom>
        </p:spPr>
        <p:txBody>
          <a:bodyPr vert="horz" lIns="91440" tIns="45720" rIns="91440" bIns="45720" rtlCol="0" anchor="ctr"/>
          <a:lstStyle>
            <a:lvl1pPr algn="l">
              <a:defRPr sz="1000">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8789894" y="6569075"/>
            <a:ext cx="457200" cy="365125"/>
          </a:xfrm>
          <a:prstGeom prst="rect">
            <a:avLst/>
          </a:prstGeom>
        </p:spPr>
        <p:txBody>
          <a:bodyPr vert="horz" lIns="91440" tIns="45720" rIns="91440" bIns="45720" rtlCol="0" anchor="ctr"/>
          <a:lstStyle>
            <a:lvl1pPr algn="ctr">
              <a:defRPr sz="800">
                <a:solidFill>
                  <a:schemeClr val="tx1">
                    <a:lumMod val="65000"/>
                    <a:lumOff val="35000"/>
                  </a:schemeClr>
                </a:solidFill>
              </a:defRPr>
            </a:lvl1pPr>
          </a:lstStyle>
          <a:p>
            <a:fld id="{6750AEC3-1097-8146-AC60-8F7A34E1FE8F}" type="slidenum">
              <a:rPr lang="en-US" smtClean="0"/>
              <a:t>‹#›</a:t>
            </a:fld>
            <a:endParaRPr lang="en-US"/>
          </a:p>
        </p:txBody>
      </p:sp>
      <p:sp>
        <p:nvSpPr>
          <p:cNvPr id="7" name="Rectangle 6"/>
          <p:cNvSpPr/>
          <p:nvPr/>
        </p:nvSpPr>
        <p:spPr>
          <a:xfrm>
            <a:off x="914400" y="0"/>
            <a:ext cx="7999413" cy="182880"/>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914400" y="6675120"/>
            <a:ext cx="7999413" cy="182880"/>
          </a:xfrm>
          <a:prstGeom prst="rect">
            <a:avLst/>
          </a:prstGeo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 bg1="lt1" tx1="dk1" bg2="lt2" tx2="dk2" accent1="accent1" accent2="accent2" accent3="accent3" accent4="accent4" accent5="accent5" accent6="accent6" hlink="hlink" folHlink="folHlink"/>
  <p:sldLayoutIdLst>
    <p:sldLayoutId id="2147483713" r:id="rId1"/>
    <p:sldLayoutId id="2147483714" r:id="rId2"/>
    <p:sldLayoutId id="2147483715" r:id="rId3"/>
    <p:sldLayoutId id="2147483716" r:id="rId4"/>
    <p:sldLayoutId id="2147483717" r:id="rId5"/>
    <p:sldLayoutId id="2147483718" r:id="rId6"/>
    <p:sldLayoutId id="2147483719" r:id="rId7"/>
    <p:sldLayoutId id="2147483720" r:id="rId8"/>
    <p:sldLayoutId id="2147483721" r:id="rId9"/>
    <p:sldLayoutId id="2147483722" r:id="rId10"/>
    <p:sldLayoutId id="2147483723" r:id="rId11"/>
    <p:sldLayoutId id="2147483724" r:id="rId12"/>
    <p:sldLayoutId id="2147483725" r:id="rId13"/>
    <p:sldLayoutId id="2147483726" r:id="rId14"/>
    <p:sldLayoutId id="2147483727" r:id="rId15"/>
  </p:sldLayoutIdLst>
  <p:txStyles>
    <p:titleStyle>
      <a:lvl1pPr marL="0" indent="0" algn="l" defTabSz="914400" rtl="0" eaLnBrk="1" latinLnBrk="0" hangingPunct="1">
        <a:spcBef>
          <a:spcPct val="0"/>
        </a:spcBef>
        <a:buNone/>
        <a:defRPr sz="3600" kern="1200">
          <a:solidFill>
            <a:schemeClr val="bg1"/>
          </a:solidFill>
          <a:latin typeface="+mj-lt"/>
          <a:ea typeface="+mj-ea"/>
          <a:cs typeface="+mj-cs"/>
        </a:defRPr>
      </a:lvl1pPr>
    </p:titleStyle>
    <p:bodyStyle>
      <a:lvl1pPr marL="342900" indent="-342900" algn="l" defTabSz="914400" rtl="0" eaLnBrk="1" latinLnBrk="0" hangingPunct="1">
        <a:spcBef>
          <a:spcPts val="20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336550" algn="l" defTabSz="914400" rtl="0" eaLnBrk="1" latinLnBrk="0" hangingPunct="1">
        <a:spcBef>
          <a:spcPts val="600"/>
        </a:spcBef>
        <a:buClr>
          <a:schemeClr val="accent1">
            <a:lumMod val="50000"/>
          </a:schemeClr>
        </a:buClr>
        <a:buFont typeface="Wingdings 2" pitchFamily="18" charset="2"/>
        <a:buChar char=""/>
        <a:defRPr sz="1800" kern="1200">
          <a:solidFill>
            <a:schemeClr val="tx1">
              <a:lumMod val="65000"/>
              <a:lumOff val="35000"/>
            </a:schemeClr>
          </a:solidFill>
          <a:latin typeface="+mn-lt"/>
          <a:ea typeface="+mn-ea"/>
          <a:cs typeface="+mn-cs"/>
        </a:defRPr>
      </a:lvl2pPr>
      <a:lvl3pPr marL="1035050" indent="-349250" algn="l" defTabSz="914400" rtl="0" eaLnBrk="1" latinLnBrk="0" hangingPunct="1">
        <a:spcBef>
          <a:spcPts val="600"/>
        </a:spcBef>
        <a:buClr>
          <a:schemeClr val="accent1"/>
        </a:buClr>
        <a:buFont typeface="Wingdings 2" pitchFamily="18" charset="2"/>
        <a:buChar char=""/>
        <a:defRPr sz="1800" kern="1200">
          <a:solidFill>
            <a:schemeClr val="tx1">
              <a:lumMod val="65000"/>
              <a:lumOff val="35000"/>
            </a:schemeClr>
          </a:solidFill>
          <a:latin typeface="+mn-lt"/>
          <a:ea typeface="+mn-ea"/>
          <a:cs typeface="+mn-cs"/>
        </a:defRPr>
      </a:lvl3pPr>
      <a:lvl4pPr marL="1371600" indent="-336550" algn="l" defTabSz="914400" rtl="0" eaLnBrk="1" latinLnBrk="0" hangingPunct="1">
        <a:spcBef>
          <a:spcPts val="600"/>
        </a:spcBef>
        <a:buClr>
          <a:schemeClr val="accent1">
            <a:lumMod val="50000"/>
          </a:schemeClr>
        </a:buClr>
        <a:buFont typeface="Wingdings 2" pitchFamily="18" charset="2"/>
        <a:buChar char=""/>
        <a:defRPr sz="1800" kern="1200">
          <a:solidFill>
            <a:schemeClr val="tx1">
              <a:lumMod val="65000"/>
              <a:lumOff val="35000"/>
            </a:schemeClr>
          </a:solidFill>
          <a:latin typeface="+mn-lt"/>
          <a:ea typeface="+mn-ea"/>
          <a:cs typeface="+mn-cs"/>
        </a:defRPr>
      </a:lvl4pPr>
      <a:lvl5pPr marL="1720850" indent="-349250" algn="l" defTabSz="914400" rtl="0" eaLnBrk="1" latinLnBrk="0" hangingPunct="1">
        <a:spcBef>
          <a:spcPts val="600"/>
        </a:spcBef>
        <a:buClr>
          <a:schemeClr val="accent1"/>
        </a:buClr>
        <a:buFont typeface="Wingdings 2" pitchFamily="18" charset="2"/>
        <a:buChar char=""/>
        <a:defRPr sz="1800" kern="1200">
          <a:solidFill>
            <a:schemeClr val="tx1">
              <a:lumMod val="65000"/>
              <a:lumOff val="35000"/>
            </a:schemeClr>
          </a:solidFill>
          <a:latin typeface="+mn-lt"/>
          <a:ea typeface="+mn-ea"/>
          <a:cs typeface="+mn-cs"/>
        </a:defRPr>
      </a:lvl5pPr>
      <a:lvl6pPr marL="2055813" indent="-344488"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1">
              <a:lumMod val="65000"/>
              <a:lumOff val="35000"/>
            </a:schemeClr>
          </a:solidFill>
          <a:latin typeface="+mn-lt"/>
          <a:ea typeface="+mn-ea"/>
          <a:cs typeface="+mn-cs"/>
        </a:defRPr>
      </a:lvl6pPr>
      <a:lvl7pPr marL="2398713" indent="-344488" algn="l" defTabSz="914400" rtl="0" eaLnBrk="1" latinLnBrk="0" hangingPunct="1">
        <a:spcBef>
          <a:spcPct val="20000"/>
        </a:spcBef>
        <a:buClr>
          <a:schemeClr val="accent1"/>
        </a:buClr>
        <a:buFont typeface="Wingdings 2" pitchFamily="18" charset="2"/>
        <a:buChar char=""/>
        <a:defRPr lang="en-US" sz="1800" kern="1200" dirty="0" smtClean="0">
          <a:solidFill>
            <a:schemeClr val="tx1">
              <a:lumMod val="65000"/>
              <a:lumOff val="35000"/>
            </a:schemeClr>
          </a:solidFill>
          <a:latin typeface="+mn-lt"/>
          <a:ea typeface="+mn-ea"/>
          <a:cs typeface="+mn-cs"/>
        </a:defRPr>
      </a:lvl7pPr>
      <a:lvl8pPr marL="2743200" indent="-344488"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1">
              <a:lumMod val="65000"/>
              <a:lumOff val="35000"/>
            </a:schemeClr>
          </a:solidFill>
          <a:latin typeface="+mn-lt"/>
          <a:ea typeface="+mn-ea"/>
          <a:cs typeface="+mn-cs"/>
        </a:defRPr>
      </a:lvl8pPr>
      <a:lvl9pPr marL="3087688" indent="-344488" algn="l" defTabSz="914400" rtl="0" eaLnBrk="1" latinLnBrk="0" hangingPunct="1">
        <a:spcBef>
          <a:spcPct val="20000"/>
        </a:spcBef>
        <a:buClr>
          <a:schemeClr val="accent1"/>
        </a:buClr>
        <a:buFont typeface="Wingdings 2" pitchFamily="18" charset="2"/>
        <a:buChar char=""/>
        <a:defRPr lang="en-US" sz="1800" kern="120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1" Type="http://schemas.openxmlformats.org/officeDocument/2006/relationships/slideLayout" Target="../slideLayouts/slideLayout8.xml"/><Relationship Id="rId2" Type="http://schemas.openxmlformats.org/officeDocument/2006/relationships/notesSlide" Target="../notesSlides/notesSlide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png"/><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9.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 Id="rId3"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 Id="rId3" Type="http://schemas.openxmlformats.org/officeDocument/2006/relationships/image" Target="../media/image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Routers</a:t>
            </a:r>
            <a:endParaRPr lang="en-US" dirty="0"/>
          </a:p>
        </p:txBody>
      </p:sp>
      <p:sp>
        <p:nvSpPr>
          <p:cNvPr id="3" name="Subtitle 2"/>
          <p:cNvSpPr>
            <a:spLocks noGrp="1"/>
          </p:cNvSpPr>
          <p:nvPr>
            <p:ph type="subTitle" idx="1"/>
          </p:nvPr>
        </p:nvSpPr>
        <p:spPr/>
        <p:txBody>
          <a:bodyPr/>
          <a:lstStyle/>
          <a:p>
            <a:r>
              <a:rPr lang="en-US" dirty="0" smtClean="0"/>
              <a:t>2</a:t>
            </a:r>
            <a:r>
              <a:rPr lang="en-US" baseline="30000" dirty="0" smtClean="0"/>
              <a:t>nd</a:t>
            </a:r>
            <a:r>
              <a:rPr lang="en-US" dirty="0" smtClean="0"/>
              <a:t> semester 1436-1437</a:t>
            </a:r>
            <a:endParaRPr lang="en-US" dirty="0"/>
          </a:p>
        </p:txBody>
      </p:sp>
    </p:spTree>
    <p:extLst>
      <p:ext uri="{BB962C8B-B14F-4D97-AF65-F5344CB8AC3E}">
        <p14:creationId xmlns:p14="http://schemas.microsoft.com/office/powerpoint/2010/main" val="1519636777"/>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Router Interfaces and Ports</a:t>
            </a:r>
            <a:endParaRPr lang="en-US" dirty="0"/>
          </a:p>
        </p:txBody>
      </p:sp>
      <p:sp>
        <p:nvSpPr>
          <p:cNvPr id="3" name="Content Placeholder 2"/>
          <p:cNvSpPr>
            <a:spLocks noGrp="1"/>
          </p:cNvSpPr>
          <p:nvPr>
            <p:ph idx="1"/>
          </p:nvPr>
        </p:nvSpPr>
        <p:spPr>
          <a:xfrm>
            <a:off x="911224" y="2316162"/>
            <a:ext cx="7610476" cy="3670767"/>
          </a:xfrm>
        </p:spPr>
        <p:txBody>
          <a:bodyPr/>
          <a:lstStyle/>
          <a:p>
            <a:r>
              <a:rPr lang="en-US" dirty="0" smtClean="0"/>
              <a:t>Routers </a:t>
            </a:r>
            <a:r>
              <a:rPr lang="en-US" dirty="0"/>
              <a:t>have specialized ports and network interface cards to interconnect devices to other </a:t>
            </a:r>
            <a:r>
              <a:rPr lang="en-US" dirty="0" smtClean="0"/>
              <a:t>networks</a:t>
            </a:r>
          </a:p>
          <a:p>
            <a:r>
              <a:rPr lang="en-US" dirty="0"/>
              <a:t>When talking about routers, the term </a:t>
            </a:r>
          </a:p>
          <a:p>
            <a:pPr lvl="1"/>
            <a:r>
              <a:rPr lang="en-US" i="1" dirty="0">
                <a:solidFill>
                  <a:schemeClr val="tx2">
                    <a:lumMod val="50000"/>
                    <a:lumOff val="50000"/>
                  </a:schemeClr>
                </a:solidFill>
              </a:rPr>
              <a:t>interface</a:t>
            </a:r>
            <a:r>
              <a:rPr lang="en-US" dirty="0"/>
              <a:t>  </a:t>
            </a:r>
            <a:r>
              <a:rPr lang="en-US" dirty="0">
                <a:sym typeface="Wingdings"/>
              </a:rPr>
              <a:t></a:t>
            </a:r>
            <a:r>
              <a:rPr lang="en-US" dirty="0"/>
              <a:t> refers to physical connectors used for the purpose of forwarding packets.</a:t>
            </a:r>
          </a:p>
          <a:p>
            <a:pPr lvl="1"/>
            <a:r>
              <a:rPr lang="en-US" i="1" dirty="0">
                <a:solidFill>
                  <a:schemeClr val="tx2">
                    <a:lumMod val="50000"/>
                    <a:lumOff val="50000"/>
                  </a:schemeClr>
                </a:solidFill>
              </a:rPr>
              <a:t>port</a:t>
            </a:r>
            <a:r>
              <a:rPr lang="en-US" dirty="0"/>
              <a:t>  </a:t>
            </a:r>
            <a:r>
              <a:rPr lang="en-US" dirty="0">
                <a:sym typeface="Wingdings"/>
              </a:rPr>
              <a:t> </a:t>
            </a:r>
            <a:r>
              <a:rPr lang="en-US" dirty="0"/>
              <a:t>to a physical connector used for managing and controlling a router.</a:t>
            </a:r>
          </a:p>
          <a:p>
            <a:pPr marL="0" indent="0">
              <a:buNone/>
            </a:pPr>
            <a:endParaRPr lang="en-US" dirty="0"/>
          </a:p>
        </p:txBody>
      </p:sp>
    </p:spTree>
    <p:extLst>
      <p:ext uri="{BB962C8B-B14F-4D97-AF65-F5344CB8AC3E}">
        <p14:creationId xmlns:p14="http://schemas.microsoft.com/office/powerpoint/2010/main" val="1719107654"/>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p:nvPr/>
        </p:nvPicPr>
        <p:blipFill>
          <a:blip r:embed="rId3">
            <a:extLst>
              <a:ext uri="{28A0092B-C50C-407E-A947-70E740481C1C}">
                <a14:useLocalDpi xmlns:a14="http://schemas.microsoft.com/office/drawing/2010/main" val="0"/>
              </a:ext>
            </a:extLst>
          </a:blip>
          <a:srcRect/>
          <a:stretch>
            <a:fillRect/>
          </a:stretch>
        </p:blipFill>
        <p:spPr bwMode="auto">
          <a:xfrm>
            <a:off x="635082" y="3162818"/>
            <a:ext cx="7809152" cy="3355571"/>
          </a:xfrm>
          <a:prstGeom prst="rect">
            <a:avLst/>
          </a:prstGeom>
          <a:noFill/>
          <a:ln>
            <a:noFill/>
          </a:ln>
        </p:spPr>
      </p:pic>
      <p:pic>
        <p:nvPicPr>
          <p:cNvPr id="6" name="Picture 5"/>
          <p:cNvPicPr>
            <a:picLocks noChangeAspect="1"/>
          </p:cNvPicPr>
          <p:nvPr/>
        </p:nvPicPr>
        <p:blipFill>
          <a:blip r:embed="rId4"/>
          <a:stretch>
            <a:fillRect/>
          </a:stretch>
        </p:blipFill>
        <p:spPr>
          <a:xfrm>
            <a:off x="635083" y="497970"/>
            <a:ext cx="7809152" cy="2189518"/>
          </a:xfrm>
          <a:prstGeom prst="rect">
            <a:avLst/>
          </a:prstGeom>
        </p:spPr>
      </p:pic>
    </p:spTree>
    <p:extLst>
      <p:ext uri="{BB962C8B-B14F-4D97-AF65-F5344CB8AC3E}">
        <p14:creationId xmlns:p14="http://schemas.microsoft.com/office/powerpoint/2010/main" val="2507401620"/>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Router Interfaces</a:t>
            </a:r>
          </a:p>
        </p:txBody>
      </p:sp>
      <p:sp>
        <p:nvSpPr>
          <p:cNvPr id="3" name="Content Placeholder 2"/>
          <p:cNvSpPr>
            <a:spLocks noGrp="1"/>
          </p:cNvSpPr>
          <p:nvPr>
            <p:ph idx="1"/>
          </p:nvPr>
        </p:nvSpPr>
        <p:spPr>
          <a:xfrm>
            <a:off x="498474" y="2332037"/>
            <a:ext cx="7556313" cy="4525963"/>
          </a:xfrm>
        </p:spPr>
        <p:txBody>
          <a:bodyPr>
            <a:normAutofit/>
          </a:bodyPr>
          <a:lstStyle/>
          <a:p>
            <a:r>
              <a:rPr lang="en-US" dirty="0"/>
              <a:t>These interfaces consist of a socket or jack into which a cable can be easily connected</a:t>
            </a:r>
            <a:r>
              <a:rPr lang="en-US" dirty="0" smtClean="0"/>
              <a:t>.</a:t>
            </a:r>
          </a:p>
          <a:p>
            <a:r>
              <a:rPr lang="en-US" dirty="0" smtClean="0"/>
              <a:t>Router interfaces :  LAN interfaces and  </a:t>
            </a:r>
            <a:r>
              <a:rPr lang="en-US" dirty="0"/>
              <a:t>WAN </a:t>
            </a:r>
            <a:r>
              <a:rPr lang="en-US" dirty="0" smtClean="0"/>
              <a:t>interfaces.</a:t>
            </a:r>
          </a:p>
          <a:p>
            <a:r>
              <a:rPr lang="en-US" dirty="0"/>
              <a:t>LAN interfaces allow the </a:t>
            </a:r>
            <a:r>
              <a:rPr lang="en-US" dirty="0" smtClean="0"/>
              <a:t>router to </a:t>
            </a:r>
            <a:r>
              <a:rPr lang="en-US" dirty="0"/>
              <a:t>connect to the LAN media, which is usually some form of Ethernet. However, </a:t>
            </a:r>
            <a:r>
              <a:rPr lang="en-US" dirty="0" smtClean="0"/>
              <a:t>it could </a:t>
            </a:r>
            <a:r>
              <a:rPr lang="en-US" dirty="0"/>
              <a:t>be some other LAN technology such as Token Ring or ATM</a:t>
            </a:r>
            <a:r>
              <a:rPr lang="en-US" dirty="0" smtClean="0"/>
              <a:t>.</a:t>
            </a:r>
          </a:p>
          <a:p>
            <a:r>
              <a:rPr lang="en-US" dirty="0"/>
              <a:t>WAN connections provide connections through a service provider to a distant site or to the Internet.</a:t>
            </a:r>
          </a:p>
          <a:p>
            <a:pPr marL="0" indent="0">
              <a:buNone/>
            </a:pPr>
            <a:endParaRPr lang="en-US" dirty="0"/>
          </a:p>
          <a:p>
            <a:endParaRPr lang="en-US" dirty="0"/>
          </a:p>
        </p:txBody>
      </p:sp>
    </p:spTree>
    <p:extLst>
      <p:ext uri="{BB962C8B-B14F-4D97-AF65-F5344CB8AC3E}">
        <p14:creationId xmlns:p14="http://schemas.microsoft.com/office/powerpoint/2010/main" val="953469939"/>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Router Interfaces</a:t>
            </a:r>
          </a:p>
        </p:txBody>
      </p:sp>
      <p:sp>
        <p:nvSpPr>
          <p:cNvPr id="3" name="Content Placeholder 2"/>
          <p:cNvSpPr>
            <a:spLocks noGrp="1"/>
          </p:cNvSpPr>
          <p:nvPr>
            <p:ph idx="1"/>
          </p:nvPr>
        </p:nvSpPr>
        <p:spPr>
          <a:xfrm>
            <a:off x="533400" y="2595562"/>
            <a:ext cx="8191500" cy="3670767"/>
          </a:xfrm>
        </p:spPr>
        <p:txBody>
          <a:bodyPr>
            <a:normAutofit/>
          </a:bodyPr>
          <a:lstStyle/>
          <a:p>
            <a:r>
              <a:rPr lang="en-US" dirty="0"/>
              <a:t>Cisco offers a variety of WAN interface cards (WICs), </a:t>
            </a:r>
            <a:r>
              <a:rPr lang="en-US" dirty="0" err="1"/>
              <a:t>eg</a:t>
            </a:r>
            <a:r>
              <a:rPr lang="en-US" dirty="0"/>
              <a:t>: synchronous and asynchronous serial WICs, ISDN BRI WICs, DSL WICs, and Analog Modem WICs </a:t>
            </a:r>
            <a:endParaRPr lang="en-US" dirty="0" smtClean="0"/>
          </a:p>
          <a:p>
            <a:r>
              <a:rPr lang="en-US" dirty="0" smtClean="0"/>
              <a:t>Some other interface </a:t>
            </a:r>
            <a:r>
              <a:rPr lang="en-US" dirty="0"/>
              <a:t>types </a:t>
            </a:r>
            <a:r>
              <a:rPr lang="en-US" dirty="0" smtClean="0"/>
              <a:t>:</a:t>
            </a:r>
            <a:endParaRPr lang="en-US" dirty="0"/>
          </a:p>
          <a:p>
            <a:pPr lvl="1"/>
            <a:r>
              <a:rPr lang="en-US" dirty="0"/>
              <a:t>Ethernet</a:t>
            </a:r>
          </a:p>
          <a:p>
            <a:pPr lvl="1"/>
            <a:r>
              <a:rPr lang="en-US" dirty="0"/>
              <a:t>Token Ring</a:t>
            </a:r>
          </a:p>
          <a:p>
            <a:pPr marL="0" indent="0">
              <a:buNone/>
            </a:pPr>
            <a:endParaRPr lang="en-US" dirty="0"/>
          </a:p>
        </p:txBody>
      </p:sp>
    </p:spTree>
    <p:extLst>
      <p:ext uri="{BB962C8B-B14F-4D97-AF65-F5344CB8AC3E}">
        <p14:creationId xmlns:p14="http://schemas.microsoft.com/office/powerpoint/2010/main" val="27876566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Router </a:t>
            </a:r>
            <a:r>
              <a:rPr lang="en-US" dirty="0" smtClean="0"/>
              <a:t>Ports</a:t>
            </a:r>
            <a:endParaRPr lang="en-US" dirty="0"/>
          </a:p>
        </p:txBody>
      </p:sp>
      <p:sp>
        <p:nvSpPr>
          <p:cNvPr id="3" name="Content Placeholder 2"/>
          <p:cNvSpPr>
            <a:spLocks noGrp="1"/>
          </p:cNvSpPr>
          <p:nvPr>
            <p:ph idx="1"/>
          </p:nvPr>
        </p:nvSpPr>
        <p:spPr/>
        <p:txBody>
          <a:bodyPr>
            <a:normAutofit fontScale="85000" lnSpcReduction="10000"/>
          </a:bodyPr>
          <a:lstStyle/>
          <a:p>
            <a:r>
              <a:rPr lang="en-US" dirty="0"/>
              <a:t>The management port provides a text-based connection for the </a:t>
            </a:r>
            <a:r>
              <a:rPr lang="en-US" dirty="0" smtClean="0"/>
              <a:t>configuration and </a:t>
            </a:r>
            <a:r>
              <a:rPr lang="en-US" dirty="0"/>
              <a:t>troubleshooting of the router.</a:t>
            </a:r>
            <a:endParaRPr lang="en-US" dirty="0" smtClean="0"/>
          </a:p>
          <a:p>
            <a:r>
              <a:rPr lang="en-US" dirty="0" smtClean="0"/>
              <a:t>Most </a:t>
            </a:r>
            <a:r>
              <a:rPr lang="en-US" dirty="0"/>
              <a:t>routers have two management ports: </a:t>
            </a:r>
          </a:p>
          <a:p>
            <a:pPr lvl="1"/>
            <a:r>
              <a:rPr lang="en-US" dirty="0"/>
              <a:t>the </a:t>
            </a:r>
            <a:r>
              <a:rPr lang="en-US" dirty="0">
                <a:solidFill>
                  <a:schemeClr val="accent3">
                    <a:lumMod val="60000"/>
                    <a:lumOff val="40000"/>
                  </a:schemeClr>
                </a:solidFill>
              </a:rPr>
              <a:t>console</a:t>
            </a:r>
            <a:r>
              <a:rPr lang="en-US" dirty="0"/>
              <a:t> port  </a:t>
            </a:r>
          </a:p>
          <a:p>
            <a:pPr lvl="1"/>
            <a:r>
              <a:rPr lang="en-US" dirty="0"/>
              <a:t>the </a:t>
            </a:r>
            <a:r>
              <a:rPr lang="en-US" dirty="0">
                <a:solidFill>
                  <a:srgbClr val="A3A3C2"/>
                </a:solidFill>
              </a:rPr>
              <a:t>auxiliary</a:t>
            </a:r>
            <a:r>
              <a:rPr lang="en-US" dirty="0"/>
              <a:t> port (aux port) . (Some routers do not have aux ports.) </a:t>
            </a:r>
          </a:p>
          <a:p>
            <a:r>
              <a:rPr lang="en-US" dirty="0"/>
              <a:t>Both ports are meant to allow a </a:t>
            </a:r>
            <a:r>
              <a:rPr lang="en-US" i="1" dirty="0"/>
              <a:t>terminal</a:t>
            </a:r>
            <a:r>
              <a:rPr lang="en-US" dirty="0"/>
              <a:t>, or more likely a PC with a </a:t>
            </a:r>
            <a:r>
              <a:rPr lang="en-US" i="1" dirty="0"/>
              <a:t>terminal emulator </a:t>
            </a:r>
            <a:r>
              <a:rPr lang="en-US" dirty="0"/>
              <a:t>, to log in to the router to issue commands on the router</a:t>
            </a:r>
            <a:r>
              <a:rPr lang="en-US" dirty="0" smtClean="0"/>
              <a:t>.</a:t>
            </a:r>
          </a:p>
          <a:p>
            <a:r>
              <a:rPr lang="en-US" dirty="0"/>
              <a:t>These commands may be used to </a:t>
            </a:r>
          </a:p>
          <a:p>
            <a:pPr lvl="1"/>
            <a:r>
              <a:rPr lang="en-US" dirty="0"/>
              <a:t>troubleshoot problems or</a:t>
            </a:r>
          </a:p>
          <a:p>
            <a:pPr lvl="1"/>
            <a:r>
              <a:rPr lang="en-US" dirty="0"/>
              <a:t> to configure the router to tell it how to act.</a:t>
            </a:r>
          </a:p>
          <a:p>
            <a:endParaRPr lang="en-US" dirty="0"/>
          </a:p>
          <a:p>
            <a:endParaRPr lang="en-US" dirty="0"/>
          </a:p>
        </p:txBody>
      </p:sp>
    </p:spTree>
    <p:extLst>
      <p:ext uri="{BB962C8B-B14F-4D97-AF65-F5344CB8AC3E}">
        <p14:creationId xmlns:p14="http://schemas.microsoft.com/office/powerpoint/2010/main" val="38127611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Router Ports</a:t>
            </a:r>
          </a:p>
        </p:txBody>
      </p:sp>
      <p:sp>
        <p:nvSpPr>
          <p:cNvPr id="3" name="Content Placeholder 2"/>
          <p:cNvSpPr>
            <a:spLocks noGrp="1"/>
          </p:cNvSpPr>
          <p:nvPr>
            <p:ph idx="1"/>
          </p:nvPr>
        </p:nvSpPr>
        <p:spPr/>
        <p:txBody>
          <a:bodyPr/>
          <a:lstStyle/>
          <a:p>
            <a:r>
              <a:rPr lang="en-US" dirty="0"/>
              <a:t>A </a:t>
            </a:r>
            <a:r>
              <a:rPr lang="en-US" i="1" dirty="0"/>
              <a:t>terminal</a:t>
            </a:r>
            <a:r>
              <a:rPr lang="en-US" dirty="0"/>
              <a:t>  </a:t>
            </a:r>
            <a:r>
              <a:rPr lang="en-US" dirty="0">
                <a:sym typeface="Wingdings"/>
              </a:rPr>
              <a:t> </a:t>
            </a:r>
            <a:r>
              <a:rPr lang="en-US" dirty="0"/>
              <a:t> a simple device with a display screen and a keyboard, but a terminal is not a PC.</a:t>
            </a:r>
          </a:p>
          <a:p>
            <a:r>
              <a:rPr lang="en-US" dirty="0"/>
              <a:t>A </a:t>
            </a:r>
            <a:r>
              <a:rPr lang="en-US" i="1" dirty="0"/>
              <a:t>terminal emulator </a:t>
            </a:r>
            <a:r>
              <a:rPr lang="en-US" dirty="0">
                <a:sym typeface="Wingdings"/>
              </a:rPr>
              <a:t> </a:t>
            </a:r>
            <a:r>
              <a:rPr lang="en-US" dirty="0"/>
              <a:t>software that acts like a terminal</a:t>
            </a:r>
          </a:p>
        </p:txBody>
      </p:sp>
      <p:pic>
        <p:nvPicPr>
          <p:cNvPr id="4" name="Picture 3"/>
          <p:cNvPicPr>
            <a:picLocks noChangeAspect="1"/>
          </p:cNvPicPr>
          <p:nvPr/>
        </p:nvPicPr>
        <p:blipFill>
          <a:blip r:embed="rId3"/>
          <a:stretch>
            <a:fillRect/>
          </a:stretch>
        </p:blipFill>
        <p:spPr>
          <a:xfrm>
            <a:off x="4407422" y="4014894"/>
            <a:ext cx="4239133" cy="2449880"/>
          </a:xfrm>
          <a:prstGeom prst="rect">
            <a:avLst/>
          </a:prstGeom>
        </p:spPr>
      </p:pic>
      <p:pic>
        <p:nvPicPr>
          <p:cNvPr id="5" name="Picture 4"/>
          <p:cNvPicPr>
            <a:picLocks noChangeAspect="1"/>
          </p:cNvPicPr>
          <p:nvPr/>
        </p:nvPicPr>
        <p:blipFill>
          <a:blip r:embed="rId4"/>
          <a:stretch>
            <a:fillRect/>
          </a:stretch>
        </p:blipFill>
        <p:spPr>
          <a:xfrm>
            <a:off x="498474" y="4014894"/>
            <a:ext cx="3292655" cy="2449880"/>
          </a:xfrm>
          <a:prstGeom prst="rect">
            <a:avLst/>
          </a:prstGeom>
        </p:spPr>
      </p:pic>
    </p:spTree>
    <p:extLst>
      <p:ext uri="{BB962C8B-B14F-4D97-AF65-F5344CB8AC3E}">
        <p14:creationId xmlns:p14="http://schemas.microsoft.com/office/powerpoint/2010/main" val="12062217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Configuration Files</a:t>
            </a:r>
            <a:endParaRPr lang="en-US" dirty="0"/>
          </a:p>
        </p:txBody>
      </p:sp>
      <p:sp>
        <p:nvSpPr>
          <p:cNvPr id="3" name="Content Placeholder 2"/>
          <p:cNvSpPr>
            <a:spLocks noGrp="1"/>
          </p:cNvSpPr>
          <p:nvPr>
            <p:ph idx="1"/>
          </p:nvPr>
        </p:nvSpPr>
        <p:spPr/>
        <p:txBody>
          <a:bodyPr>
            <a:normAutofit lnSpcReduction="10000"/>
          </a:bodyPr>
          <a:lstStyle/>
          <a:p>
            <a:r>
              <a:rPr lang="en-US" dirty="0"/>
              <a:t>The network administrator must configure each interface via the router’s console</a:t>
            </a:r>
            <a:r>
              <a:rPr lang="en-US" dirty="0" smtClean="0"/>
              <a:t>.</a:t>
            </a:r>
          </a:p>
          <a:p>
            <a:r>
              <a:rPr lang="en-US" dirty="0" smtClean="0"/>
              <a:t> </a:t>
            </a:r>
            <a:r>
              <a:rPr lang="en-US" dirty="0"/>
              <a:t>Configuration </a:t>
            </a:r>
            <a:r>
              <a:rPr lang="en-US" dirty="0" smtClean="0"/>
              <a:t>includes:</a:t>
            </a:r>
          </a:p>
          <a:p>
            <a:pPr lvl="1"/>
            <a:r>
              <a:rPr lang="en-US" dirty="0" smtClean="0"/>
              <a:t> </a:t>
            </a:r>
            <a:r>
              <a:rPr lang="en-US" dirty="0"/>
              <a:t>defining the interface’s </a:t>
            </a:r>
            <a:r>
              <a:rPr lang="en-US" dirty="0" smtClean="0"/>
              <a:t>address,</a:t>
            </a:r>
          </a:p>
          <a:p>
            <a:pPr lvl="1"/>
            <a:r>
              <a:rPr lang="en-US" dirty="0"/>
              <a:t>the types of protocols that will be used through that interface. </a:t>
            </a:r>
            <a:endParaRPr lang="en-US" dirty="0" smtClean="0"/>
          </a:p>
          <a:p>
            <a:pPr lvl="1"/>
            <a:r>
              <a:rPr lang="en-US" dirty="0" smtClean="0"/>
              <a:t> </a:t>
            </a:r>
            <a:r>
              <a:rPr lang="en-US" dirty="0"/>
              <a:t>the specific transmission technology </a:t>
            </a:r>
            <a:endParaRPr lang="en-US" dirty="0" smtClean="0"/>
          </a:p>
          <a:p>
            <a:pPr lvl="1"/>
            <a:r>
              <a:rPr lang="en-US" dirty="0" smtClean="0"/>
              <a:t>bandwidth </a:t>
            </a:r>
            <a:r>
              <a:rPr lang="en-US" dirty="0"/>
              <a:t>available on the network connected to that interface, </a:t>
            </a:r>
            <a:endParaRPr lang="en-US" dirty="0" smtClean="0"/>
          </a:p>
          <a:p>
            <a:pPr lvl="1"/>
            <a:r>
              <a:rPr lang="en-US" dirty="0" smtClean="0"/>
              <a:t>The </a:t>
            </a:r>
            <a:r>
              <a:rPr lang="en-US" dirty="0"/>
              <a:t>actual parameters that must be defined vary based on the type of network interface.</a:t>
            </a:r>
          </a:p>
          <a:p>
            <a:endParaRPr lang="en-US" dirty="0"/>
          </a:p>
        </p:txBody>
      </p:sp>
    </p:spTree>
    <p:extLst>
      <p:ext uri="{BB962C8B-B14F-4D97-AF65-F5344CB8AC3E}">
        <p14:creationId xmlns:p14="http://schemas.microsoft.com/office/powerpoint/2010/main" val="1432156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IOS</a:t>
            </a:r>
            <a:endParaRPr lang="en-US" dirty="0"/>
          </a:p>
        </p:txBody>
      </p:sp>
      <p:sp>
        <p:nvSpPr>
          <p:cNvPr id="3" name="Content Placeholder 2"/>
          <p:cNvSpPr>
            <a:spLocks noGrp="1"/>
          </p:cNvSpPr>
          <p:nvPr>
            <p:ph idx="1"/>
          </p:nvPr>
        </p:nvSpPr>
        <p:spPr/>
        <p:txBody>
          <a:bodyPr/>
          <a:lstStyle/>
          <a:p>
            <a:r>
              <a:rPr lang="en-US" dirty="0"/>
              <a:t>Just as computers need operating systems to run software applications, routers </a:t>
            </a:r>
            <a:r>
              <a:rPr lang="en-US" dirty="0" smtClean="0"/>
              <a:t>need Cisco </a:t>
            </a:r>
            <a:r>
              <a:rPr lang="en-US" dirty="0"/>
              <a:t>IOS Software to run configuration files. These configuration files contain the instructions and parameters that control the flow of traffic in and out of the routers. </a:t>
            </a:r>
            <a:endParaRPr lang="en-US" dirty="0" smtClean="0"/>
          </a:p>
          <a:p>
            <a:r>
              <a:rPr lang="en-US" dirty="0"/>
              <a:t>The configuration file specifies all the information the router needs to make these decisions.</a:t>
            </a:r>
          </a:p>
          <a:p>
            <a:endParaRPr lang="en-US" dirty="0"/>
          </a:p>
        </p:txBody>
      </p:sp>
    </p:spTree>
    <p:extLst>
      <p:ext uri="{BB962C8B-B14F-4D97-AF65-F5344CB8AC3E}">
        <p14:creationId xmlns:p14="http://schemas.microsoft.com/office/powerpoint/2010/main" val="110156136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Router Memories</a:t>
            </a:r>
            <a:endParaRPr lang="en-US" dirty="0"/>
          </a:p>
        </p:txBody>
      </p:sp>
      <p:sp>
        <p:nvSpPr>
          <p:cNvPr id="3" name="Content Placeholder 2"/>
          <p:cNvSpPr>
            <a:spLocks noGrp="1"/>
          </p:cNvSpPr>
          <p:nvPr>
            <p:ph idx="1"/>
          </p:nvPr>
        </p:nvSpPr>
        <p:spPr>
          <a:xfrm>
            <a:off x="498474" y="2336801"/>
            <a:ext cx="7556313" cy="3962400"/>
          </a:xfrm>
        </p:spPr>
        <p:txBody>
          <a:bodyPr>
            <a:normAutofit/>
          </a:bodyPr>
          <a:lstStyle/>
          <a:p>
            <a:pPr marL="0" indent="0">
              <a:buNone/>
            </a:pPr>
            <a:r>
              <a:rPr lang="en-US" sz="2400" dirty="0"/>
              <a:t>Routers store data </a:t>
            </a:r>
            <a:r>
              <a:rPr lang="en-US" sz="2400" dirty="0" smtClean="0"/>
              <a:t>using</a:t>
            </a:r>
          </a:p>
          <a:p>
            <a:r>
              <a:rPr lang="en-US" dirty="0">
                <a:solidFill>
                  <a:srgbClr val="B465BB"/>
                </a:solidFill>
              </a:rPr>
              <a:t>Random Access Memory (RAM)</a:t>
            </a:r>
            <a:r>
              <a:rPr lang="en-US" dirty="0" smtClean="0">
                <a:solidFill>
                  <a:srgbClr val="B465BB"/>
                </a:solidFill>
              </a:rPr>
              <a:t>:</a:t>
            </a:r>
          </a:p>
          <a:p>
            <a:pPr lvl="1"/>
            <a:r>
              <a:rPr lang="en-US" dirty="0" smtClean="0"/>
              <a:t> </a:t>
            </a:r>
            <a:r>
              <a:rPr lang="en-US" dirty="0"/>
              <a:t>Provides temporary storage for various applications and processes, </a:t>
            </a:r>
            <a:r>
              <a:rPr lang="en-US" dirty="0" smtClean="0"/>
              <a:t>including:</a:t>
            </a:r>
          </a:p>
          <a:p>
            <a:pPr lvl="2"/>
            <a:r>
              <a:rPr lang="en-US" dirty="0" smtClean="0"/>
              <a:t> </a:t>
            </a:r>
            <a:r>
              <a:rPr lang="en-US" dirty="0"/>
              <a:t>the running IOS, </a:t>
            </a:r>
            <a:endParaRPr lang="en-US" dirty="0" smtClean="0"/>
          </a:p>
          <a:p>
            <a:pPr lvl="2"/>
            <a:r>
              <a:rPr lang="en-US" dirty="0" smtClean="0"/>
              <a:t>the </a:t>
            </a:r>
            <a:r>
              <a:rPr lang="en-US" dirty="0"/>
              <a:t>running configuration file, </a:t>
            </a:r>
            <a:endParaRPr lang="en-US" dirty="0" smtClean="0"/>
          </a:p>
          <a:p>
            <a:pPr lvl="2"/>
            <a:r>
              <a:rPr lang="en-US" dirty="0" smtClean="0"/>
              <a:t>various </a:t>
            </a:r>
            <a:r>
              <a:rPr lang="en-US" dirty="0"/>
              <a:t>tables (i.e., IP routing table, Ethernet ARP table), </a:t>
            </a:r>
            <a:endParaRPr lang="en-US" dirty="0" smtClean="0"/>
          </a:p>
          <a:p>
            <a:pPr lvl="2"/>
            <a:r>
              <a:rPr lang="en-US" dirty="0" smtClean="0"/>
              <a:t>and </a:t>
            </a:r>
            <a:r>
              <a:rPr lang="en-US" dirty="0"/>
              <a:t>buffers for packet processing</a:t>
            </a:r>
            <a:r>
              <a:rPr lang="en-US" dirty="0" smtClean="0"/>
              <a:t>.</a:t>
            </a:r>
          </a:p>
          <a:p>
            <a:pPr lvl="1"/>
            <a:r>
              <a:rPr lang="en-US" dirty="0" smtClean="0"/>
              <a:t> RAM </a:t>
            </a:r>
            <a:r>
              <a:rPr lang="en-US" dirty="0"/>
              <a:t>is referred to as volatile because it loses its contents when power is turned off</a:t>
            </a:r>
            <a:r>
              <a:rPr lang="en-US" dirty="0" smtClean="0"/>
              <a:t>.</a:t>
            </a:r>
            <a:endParaRPr lang="en-US" dirty="0"/>
          </a:p>
        </p:txBody>
      </p:sp>
    </p:spTree>
    <p:extLst>
      <p:ext uri="{BB962C8B-B14F-4D97-AF65-F5344CB8AC3E}">
        <p14:creationId xmlns:p14="http://schemas.microsoft.com/office/powerpoint/2010/main" val="104608501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Router Memories</a:t>
            </a:r>
          </a:p>
        </p:txBody>
      </p:sp>
      <p:sp>
        <p:nvSpPr>
          <p:cNvPr id="3" name="Content Placeholder 2"/>
          <p:cNvSpPr>
            <a:spLocks noGrp="1"/>
          </p:cNvSpPr>
          <p:nvPr>
            <p:ph idx="1"/>
          </p:nvPr>
        </p:nvSpPr>
        <p:spPr>
          <a:xfrm>
            <a:off x="708024" y="2595562"/>
            <a:ext cx="7610476" cy="3670767"/>
          </a:xfrm>
        </p:spPr>
        <p:txBody>
          <a:bodyPr/>
          <a:lstStyle/>
          <a:p>
            <a:r>
              <a:rPr lang="en-US" dirty="0">
                <a:solidFill>
                  <a:schemeClr val="tx2">
                    <a:lumMod val="50000"/>
                    <a:lumOff val="50000"/>
                  </a:schemeClr>
                </a:solidFill>
              </a:rPr>
              <a:t>Read-Only Memory (ROM): </a:t>
            </a:r>
          </a:p>
          <a:p>
            <a:pPr lvl="1"/>
            <a:r>
              <a:rPr lang="en-US" dirty="0"/>
              <a:t>Provides permanent storage for</a:t>
            </a:r>
          </a:p>
          <a:p>
            <a:pPr lvl="2"/>
            <a:r>
              <a:rPr lang="en-US" dirty="0"/>
              <a:t> </a:t>
            </a:r>
            <a:r>
              <a:rPr lang="en-US" dirty="0" err="1"/>
              <a:t>bootup</a:t>
            </a:r>
            <a:r>
              <a:rPr lang="en-US" dirty="0"/>
              <a:t> instructions, </a:t>
            </a:r>
          </a:p>
          <a:p>
            <a:pPr lvl="2"/>
            <a:r>
              <a:rPr lang="en-US" dirty="0"/>
              <a:t>basic diagnostic software,</a:t>
            </a:r>
          </a:p>
          <a:p>
            <a:pPr lvl="2"/>
            <a:r>
              <a:rPr lang="en-US" dirty="0"/>
              <a:t> and a limited IOS in case the router cannot load the full featured IOS. </a:t>
            </a:r>
          </a:p>
          <a:p>
            <a:pPr lvl="1"/>
            <a:r>
              <a:rPr lang="en-US" dirty="0"/>
              <a:t>ROM is firmware and referred to as non-volatile because it does not lose its contents when power is turned off.</a:t>
            </a:r>
          </a:p>
          <a:p>
            <a:endParaRPr lang="en-US" dirty="0"/>
          </a:p>
        </p:txBody>
      </p:sp>
    </p:spTree>
    <p:extLst>
      <p:ext uri="{BB962C8B-B14F-4D97-AF65-F5344CB8AC3E}">
        <p14:creationId xmlns:p14="http://schemas.microsoft.com/office/powerpoint/2010/main" val="36351622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lstStyle/>
          <a:p>
            <a:r>
              <a:rPr lang="en-US" dirty="0" smtClean="0"/>
              <a:t>What is a router</a:t>
            </a:r>
          </a:p>
          <a:p>
            <a:r>
              <a:rPr lang="en-US" dirty="0" smtClean="0"/>
              <a:t>Router and OSI model</a:t>
            </a:r>
          </a:p>
          <a:p>
            <a:r>
              <a:rPr lang="en-US" dirty="0" smtClean="0"/>
              <a:t>Physical </a:t>
            </a:r>
            <a:r>
              <a:rPr lang="en-US" dirty="0"/>
              <a:t>Components of a </a:t>
            </a:r>
            <a:r>
              <a:rPr lang="en-US" dirty="0" smtClean="0"/>
              <a:t>Router</a:t>
            </a:r>
          </a:p>
          <a:p>
            <a:r>
              <a:rPr lang="en-US" dirty="0"/>
              <a:t>Router Functions</a:t>
            </a:r>
            <a:r>
              <a:rPr lang="en-US" dirty="0" smtClean="0"/>
              <a:t> </a:t>
            </a:r>
            <a:endParaRPr lang="en-US" dirty="0"/>
          </a:p>
        </p:txBody>
      </p:sp>
    </p:spTree>
    <p:extLst>
      <p:ext uri="{BB962C8B-B14F-4D97-AF65-F5344CB8AC3E}">
        <p14:creationId xmlns:p14="http://schemas.microsoft.com/office/powerpoint/2010/main" val="28225253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Router Memories</a:t>
            </a:r>
          </a:p>
        </p:txBody>
      </p:sp>
      <p:sp>
        <p:nvSpPr>
          <p:cNvPr id="3" name="Content Placeholder 2"/>
          <p:cNvSpPr>
            <a:spLocks noGrp="1"/>
          </p:cNvSpPr>
          <p:nvPr>
            <p:ph idx="1"/>
          </p:nvPr>
        </p:nvSpPr>
        <p:spPr/>
        <p:txBody>
          <a:bodyPr>
            <a:normAutofit fontScale="92500"/>
          </a:bodyPr>
          <a:lstStyle/>
          <a:p>
            <a:r>
              <a:rPr lang="en-US" dirty="0"/>
              <a:t>Non-Volatile Random Access Memory (NVRAM): </a:t>
            </a:r>
            <a:endParaRPr lang="en-US" dirty="0" smtClean="0"/>
          </a:p>
          <a:p>
            <a:pPr lvl="1"/>
            <a:r>
              <a:rPr lang="en-US" dirty="0" smtClean="0"/>
              <a:t>Provides </a:t>
            </a:r>
            <a:r>
              <a:rPr lang="en-US" dirty="0"/>
              <a:t>permanent storage for the startup configuration file (startup-</a:t>
            </a:r>
            <a:r>
              <a:rPr lang="en-US" dirty="0" err="1"/>
              <a:t>config</a:t>
            </a:r>
            <a:r>
              <a:rPr lang="en-US" dirty="0"/>
              <a:t>). </a:t>
            </a:r>
            <a:endParaRPr lang="en-US" dirty="0" smtClean="0"/>
          </a:p>
          <a:p>
            <a:pPr lvl="1"/>
            <a:r>
              <a:rPr lang="en-US" dirty="0" smtClean="0"/>
              <a:t>NVRAM </a:t>
            </a:r>
            <a:r>
              <a:rPr lang="en-US" dirty="0"/>
              <a:t>is non-volatile and does not lose its contents when power is turned off.</a:t>
            </a:r>
          </a:p>
          <a:p>
            <a:r>
              <a:rPr lang="en-US" dirty="0"/>
              <a:t>Flash: </a:t>
            </a:r>
            <a:endParaRPr lang="en-US" dirty="0" smtClean="0"/>
          </a:p>
          <a:p>
            <a:pPr lvl="1"/>
            <a:r>
              <a:rPr lang="en-US" dirty="0" smtClean="0"/>
              <a:t>Provides </a:t>
            </a:r>
            <a:r>
              <a:rPr lang="en-US" dirty="0"/>
              <a:t>permanent storage for the IOS and other system-related files. </a:t>
            </a:r>
            <a:endParaRPr lang="en-US" dirty="0" smtClean="0"/>
          </a:p>
          <a:p>
            <a:pPr lvl="1"/>
            <a:r>
              <a:rPr lang="en-US" dirty="0" smtClean="0"/>
              <a:t>The </a:t>
            </a:r>
            <a:r>
              <a:rPr lang="en-US" dirty="0"/>
              <a:t>IOS is copied from flash into RAM during the </a:t>
            </a:r>
            <a:r>
              <a:rPr lang="en-US" dirty="0" err="1"/>
              <a:t>bootup</a:t>
            </a:r>
            <a:r>
              <a:rPr lang="en-US" dirty="0"/>
              <a:t> process</a:t>
            </a:r>
            <a:r>
              <a:rPr lang="en-US" dirty="0" smtClean="0"/>
              <a:t>.</a:t>
            </a:r>
          </a:p>
          <a:p>
            <a:pPr lvl="1"/>
            <a:r>
              <a:rPr lang="en-US" dirty="0" smtClean="0"/>
              <a:t> </a:t>
            </a:r>
            <a:r>
              <a:rPr lang="en-US" dirty="0"/>
              <a:t>Flash is non-volatile and does not lose its contents when power is turned off.</a:t>
            </a:r>
          </a:p>
          <a:p>
            <a:endParaRPr lang="en-US" dirty="0"/>
          </a:p>
        </p:txBody>
      </p:sp>
    </p:spTree>
    <p:extLst>
      <p:ext uri="{BB962C8B-B14F-4D97-AF65-F5344CB8AC3E}">
        <p14:creationId xmlns:p14="http://schemas.microsoft.com/office/powerpoint/2010/main" val="386158202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4294967295"/>
          </p:nvPr>
        </p:nvPicPr>
        <p:blipFill>
          <a:blip r:embed="rId2"/>
          <a:srcRect t="-23544" b="-23544"/>
          <a:stretch>
            <a:fillRect/>
          </a:stretch>
        </p:blipFill>
        <p:spPr>
          <a:xfrm>
            <a:off x="373510" y="336132"/>
            <a:ext cx="8490357" cy="6218824"/>
          </a:xfrm>
        </p:spPr>
      </p:pic>
    </p:spTree>
    <p:extLst>
      <p:ext uri="{BB962C8B-B14F-4D97-AF65-F5344CB8AC3E}">
        <p14:creationId xmlns:p14="http://schemas.microsoft.com/office/powerpoint/2010/main" val="398136609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Router Functions</a:t>
            </a:r>
            <a:endParaRPr lang="en-US" dirty="0"/>
          </a:p>
        </p:txBody>
      </p:sp>
      <p:sp>
        <p:nvSpPr>
          <p:cNvPr id="3" name="Content Placeholder 2"/>
          <p:cNvSpPr>
            <a:spLocks noGrp="1"/>
          </p:cNvSpPr>
          <p:nvPr>
            <p:ph idx="1"/>
          </p:nvPr>
        </p:nvSpPr>
        <p:spPr>
          <a:xfrm>
            <a:off x="517474" y="2595562"/>
            <a:ext cx="8207426" cy="3906838"/>
          </a:xfrm>
        </p:spPr>
        <p:txBody>
          <a:bodyPr>
            <a:normAutofit/>
          </a:bodyPr>
          <a:lstStyle/>
          <a:p>
            <a:r>
              <a:rPr lang="en-US" dirty="0" smtClean="0"/>
              <a:t>Routers </a:t>
            </a:r>
            <a:r>
              <a:rPr lang="en-US" dirty="0"/>
              <a:t>perform many </a:t>
            </a:r>
            <a:r>
              <a:rPr lang="en-US" dirty="0" smtClean="0"/>
              <a:t>functions, some of them: </a:t>
            </a:r>
          </a:p>
          <a:p>
            <a:pPr lvl="1"/>
            <a:r>
              <a:rPr lang="en-US" dirty="0"/>
              <a:t>The selection of best paths for incoming data </a:t>
            </a:r>
            <a:r>
              <a:rPr lang="en-US" dirty="0" smtClean="0"/>
              <a:t>packets</a:t>
            </a:r>
          </a:p>
          <a:p>
            <a:pPr lvl="1"/>
            <a:r>
              <a:rPr lang="en-US" dirty="0" smtClean="0"/>
              <a:t>The </a:t>
            </a:r>
            <a:r>
              <a:rPr lang="en-US" dirty="0"/>
              <a:t>switching of packets to the proper outgoing </a:t>
            </a:r>
            <a:r>
              <a:rPr lang="en-US" dirty="0" smtClean="0"/>
              <a:t>interface</a:t>
            </a:r>
          </a:p>
          <a:p>
            <a:r>
              <a:rPr lang="en-US" dirty="0"/>
              <a:t>Routers accomplish these functions by building routing tables and exchanging the network information contained within them with other </a:t>
            </a:r>
            <a:r>
              <a:rPr lang="en-US" dirty="0" smtClean="0"/>
              <a:t>routers.</a:t>
            </a:r>
          </a:p>
          <a:p>
            <a:pPr lvl="1"/>
            <a:r>
              <a:rPr lang="en-US" dirty="0" smtClean="0"/>
              <a:t>finding </a:t>
            </a:r>
            <a:r>
              <a:rPr lang="en-US" dirty="0"/>
              <a:t>other routers in the network, </a:t>
            </a:r>
            <a:endParaRPr lang="en-US" dirty="0" smtClean="0"/>
          </a:p>
          <a:p>
            <a:pPr lvl="1"/>
            <a:r>
              <a:rPr lang="en-US" dirty="0" smtClean="0"/>
              <a:t>learning </a:t>
            </a:r>
            <a:r>
              <a:rPr lang="en-US" dirty="0"/>
              <a:t>about potential destination networks and hosts</a:t>
            </a:r>
            <a:r>
              <a:rPr lang="en-US" dirty="0" smtClean="0"/>
              <a:t>,</a:t>
            </a:r>
          </a:p>
          <a:p>
            <a:pPr lvl="1"/>
            <a:r>
              <a:rPr lang="en-US" dirty="0" smtClean="0"/>
              <a:t>discovering </a:t>
            </a:r>
            <a:r>
              <a:rPr lang="en-US" dirty="0"/>
              <a:t>and tracking potential </a:t>
            </a:r>
            <a:r>
              <a:rPr lang="en-US" dirty="0" smtClean="0"/>
              <a:t>routes</a:t>
            </a:r>
          </a:p>
        </p:txBody>
      </p:sp>
    </p:spTree>
    <p:extLst>
      <p:ext uri="{BB962C8B-B14F-4D97-AF65-F5344CB8AC3E}">
        <p14:creationId xmlns:p14="http://schemas.microsoft.com/office/powerpoint/2010/main" val="234878438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 sum up</a:t>
            </a:r>
            <a:endParaRPr lang="en-US" dirty="0"/>
          </a:p>
        </p:txBody>
      </p:sp>
      <p:sp>
        <p:nvSpPr>
          <p:cNvPr id="3" name="Content Placeholder 2"/>
          <p:cNvSpPr>
            <a:spLocks noGrp="1"/>
          </p:cNvSpPr>
          <p:nvPr>
            <p:ph idx="1"/>
          </p:nvPr>
        </p:nvSpPr>
        <p:spPr/>
        <p:txBody>
          <a:bodyPr/>
          <a:lstStyle/>
          <a:p>
            <a:r>
              <a:rPr lang="en-US" dirty="0"/>
              <a:t>Therefore, some of the more salient functions that a router provides are</a:t>
            </a:r>
          </a:p>
          <a:p>
            <a:pPr lvl="1"/>
            <a:r>
              <a:rPr lang="en-US" dirty="0" smtClean="0"/>
              <a:t> </a:t>
            </a:r>
            <a:r>
              <a:rPr lang="en-US" dirty="0"/>
              <a:t>Physical interconnectivity</a:t>
            </a:r>
          </a:p>
          <a:p>
            <a:pPr lvl="1"/>
            <a:r>
              <a:rPr lang="en-US" dirty="0" smtClean="0"/>
              <a:t>Logical </a:t>
            </a:r>
            <a:r>
              <a:rPr lang="en-US" dirty="0"/>
              <a:t>interconnectivity</a:t>
            </a:r>
          </a:p>
          <a:p>
            <a:pPr lvl="1"/>
            <a:r>
              <a:rPr lang="en-US" dirty="0" smtClean="0"/>
              <a:t> </a:t>
            </a:r>
            <a:r>
              <a:rPr lang="en-US" dirty="0"/>
              <a:t>Route calculation and maintenance</a:t>
            </a:r>
          </a:p>
          <a:p>
            <a:pPr lvl="1"/>
            <a:r>
              <a:rPr lang="en-US" dirty="0" smtClean="0"/>
              <a:t>Security </a:t>
            </a:r>
            <a:endParaRPr lang="en-US" dirty="0"/>
          </a:p>
        </p:txBody>
      </p:sp>
    </p:spTree>
    <p:extLst>
      <p:ext uri="{BB962C8B-B14F-4D97-AF65-F5344CB8AC3E}">
        <p14:creationId xmlns:p14="http://schemas.microsoft.com/office/powerpoint/2010/main" val="16362560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a:xfrm>
            <a:off x="635082" y="2595562"/>
            <a:ext cx="8089818" cy="3670767"/>
          </a:xfrm>
        </p:spPr>
        <p:txBody>
          <a:bodyPr/>
          <a:lstStyle/>
          <a:p>
            <a:r>
              <a:rPr lang="en-US" dirty="0"/>
              <a:t>Routers are one of the most vital components of any WAN. </a:t>
            </a:r>
          </a:p>
        </p:txBody>
      </p:sp>
      <p:pic>
        <p:nvPicPr>
          <p:cNvPr id="4" name="Picture 3"/>
          <p:cNvPicPr>
            <a:picLocks noChangeAspect="1"/>
          </p:cNvPicPr>
          <p:nvPr/>
        </p:nvPicPr>
        <p:blipFill>
          <a:blip r:embed="rId3"/>
          <a:stretch>
            <a:fillRect/>
          </a:stretch>
        </p:blipFill>
        <p:spPr>
          <a:xfrm>
            <a:off x="508000" y="3194466"/>
            <a:ext cx="8216900" cy="3480829"/>
          </a:xfrm>
          <a:prstGeom prst="rect">
            <a:avLst/>
          </a:prstGeom>
        </p:spPr>
      </p:pic>
      <p:sp>
        <p:nvSpPr>
          <p:cNvPr id="5" name="Rectangle 4"/>
          <p:cNvSpPr/>
          <p:nvPr/>
        </p:nvSpPr>
        <p:spPr>
          <a:xfrm>
            <a:off x="6503255" y="6266329"/>
            <a:ext cx="2221645" cy="408966"/>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48557730"/>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purpose of routers</a:t>
            </a:r>
            <a:endParaRPr lang="en-US" dirty="0"/>
          </a:p>
        </p:txBody>
      </p:sp>
      <p:sp>
        <p:nvSpPr>
          <p:cNvPr id="3" name="Content Placeholder 2"/>
          <p:cNvSpPr>
            <a:spLocks noGrp="1"/>
          </p:cNvSpPr>
          <p:nvPr>
            <p:ph idx="1"/>
          </p:nvPr>
        </p:nvSpPr>
        <p:spPr>
          <a:xfrm>
            <a:off x="753430" y="2595562"/>
            <a:ext cx="8160383" cy="3670767"/>
          </a:xfrm>
        </p:spPr>
        <p:txBody>
          <a:bodyPr/>
          <a:lstStyle/>
          <a:p>
            <a:r>
              <a:rPr lang="en-US" dirty="0"/>
              <a:t>Routers are </a:t>
            </a:r>
            <a:r>
              <a:rPr lang="en-US" dirty="0" smtClean="0"/>
              <a:t>intelligent </a:t>
            </a:r>
            <a:r>
              <a:rPr lang="en-US" dirty="0"/>
              <a:t>network </a:t>
            </a:r>
            <a:r>
              <a:rPr lang="en-US" dirty="0" smtClean="0"/>
              <a:t>devices </a:t>
            </a:r>
            <a:r>
              <a:rPr lang="en-US" dirty="0"/>
              <a:t>designed to interconnect multiple networks. </a:t>
            </a:r>
            <a:endParaRPr lang="en-US" dirty="0" smtClean="0"/>
          </a:p>
          <a:p>
            <a:r>
              <a:rPr lang="en-US" dirty="0" smtClean="0"/>
              <a:t>So, computers on </a:t>
            </a:r>
            <a:r>
              <a:rPr lang="en-US" i="1" dirty="0">
                <a:solidFill>
                  <a:schemeClr val="tx2"/>
                </a:solidFill>
              </a:rPr>
              <a:t>different networks </a:t>
            </a:r>
            <a:r>
              <a:rPr lang="en-US" dirty="0" smtClean="0"/>
              <a:t>can </a:t>
            </a:r>
            <a:r>
              <a:rPr lang="en-US" dirty="0"/>
              <a:t>communicate with each </a:t>
            </a:r>
            <a:r>
              <a:rPr lang="en-US" dirty="0" smtClean="0"/>
              <a:t>other. </a:t>
            </a:r>
          </a:p>
          <a:p>
            <a:r>
              <a:rPr lang="en-US" dirty="0"/>
              <a:t>Interconnected networks can be co-located or geographically dispersed</a:t>
            </a:r>
            <a:r>
              <a:rPr lang="en-US" dirty="0" smtClean="0"/>
              <a:t>.</a:t>
            </a:r>
          </a:p>
          <a:p>
            <a:r>
              <a:rPr lang="en-US" dirty="0"/>
              <a:t>Networks that are geographically dispersed are usually interconnected via a </a:t>
            </a:r>
            <a:r>
              <a:rPr lang="en-US" dirty="0" smtClean="0"/>
              <a:t>WAN.  </a:t>
            </a:r>
          </a:p>
          <a:p>
            <a:pPr marL="0" indent="0">
              <a:buNone/>
            </a:pPr>
            <a:endParaRPr lang="en-US" dirty="0"/>
          </a:p>
        </p:txBody>
      </p:sp>
    </p:spTree>
    <p:extLst>
      <p:ext uri="{BB962C8B-B14F-4D97-AF65-F5344CB8AC3E}">
        <p14:creationId xmlns:p14="http://schemas.microsoft.com/office/powerpoint/2010/main" val="3921728549"/>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Router and OSI model</a:t>
            </a:r>
            <a:endParaRPr lang="en-US" dirty="0"/>
          </a:p>
        </p:txBody>
      </p:sp>
      <p:sp>
        <p:nvSpPr>
          <p:cNvPr id="3" name="Content Placeholder 2"/>
          <p:cNvSpPr>
            <a:spLocks noGrp="1"/>
          </p:cNvSpPr>
          <p:nvPr>
            <p:ph idx="1"/>
          </p:nvPr>
        </p:nvSpPr>
        <p:spPr>
          <a:xfrm>
            <a:off x="517474" y="2595562"/>
            <a:ext cx="8207426" cy="3670767"/>
          </a:xfrm>
        </p:spPr>
        <p:txBody>
          <a:bodyPr>
            <a:normAutofit/>
          </a:bodyPr>
          <a:lstStyle/>
          <a:p>
            <a:r>
              <a:rPr lang="en-US" dirty="0"/>
              <a:t>A router </a:t>
            </a:r>
            <a:r>
              <a:rPr lang="en-US" dirty="0" smtClean="0"/>
              <a:t>operates </a:t>
            </a:r>
            <a:r>
              <a:rPr lang="en-US" dirty="0"/>
              <a:t>predominantly at the first three layers of the OSI reference </a:t>
            </a:r>
            <a:r>
              <a:rPr lang="en-US" dirty="0" smtClean="0"/>
              <a:t>model . </a:t>
            </a:r>
          </a:p>
        </p:txBody>
      </p:sp>
      <p:pic>
        <p:nvPicPr>
          <p:cNvPr id="4" name="Picture 3"/>
          <p:cNvPicPr>
            <a:picLocks noChangeAspect="1"/>
          </p:cNvPicPr>
          <p:nvPr/>
        </p:nvPicPr>
        <p:blipFill>
          <a:blip r:embed="rId3"/>
          <a:stretch>
            <a:fillRect/>
          </a:stretch>
        </p:blipFill>
        <p:spPr>
          <a:xfrm>
            <a:off x="1858837" y="3607378"/>
            <a:ext cx="5080000" cy="2222500"/>
          </a:xfrm>
          <a:prstGeom prst="rect">
            <a:avLst/>
          </a:prstGeom>
        </p:spPr>
      </p:pic>
      <p:sp>
        <p:nvSpPr>
          <p:cNvPr id="5" name="Rectangle 4"/>
          <p:cNvSpPr/>
          <p:nvPr/>
        </p:nvSpPr>
        <p:spPr>
          <a:xfrm>
            <a:off x="2035874" y="6081663"/>
            <a:ext cx="6095867" cy="369332"/>
          </a:xfrm>
          <a:prstGeom prst="rect">
            <a:avLst/>
          </a:prstGeom>
        </p:spPr>
        <p:txBody>
          <a:bodyPr wrap="square">
            <a:spAutoFit/>
          </a:bodyPr>
          <a:lstStyle/>
          <a:p>
            <a:r>
              <a:rPr lang="en-US" dirty="0"/>
              <a:t>Layer 1, 2, and 3 standards and protocols </a:t>
            </a:r>
          </a:p>
        </p:txBody>
      </p:sp>
    </p:spTree>
    <p:extLst>
      <p:ext uri="{BB962C8B-B14F-4D97-AF65-F5344CB8AC3E}">
        <p14:creationId xmlns:p14="http://schemas.microsoft.com/office/powerpoint/2010/main" val="2168208271"/>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Router and OSI model</a:t>
            </a:r>
          </a:p>
        </p:txBody>
      </p:sp>
      <p:pic>
        <p:nvPicPr>
          <p:cNvPr id="5" name="Picture 4"/>
          <p:cNvPicPr/>
          <p:nvPr/>
        </p:nvPicPr>
        <p:blipFill>
          <a:blip r:embed="rId3">
            <a:extLst>
              <a:ext uri="{28A0092B-C50C-407E-A947-70E740481C1C}">
                <a14:useLocalDpi xmlns:a14="http://schemas.microsoft.com/office/drawing/2010/main" val="0"/>
              </a:ext>
            </a:extLst>
          </a:blip>
          <a:srcRect/>
          <a:stretch>
            <a:fillRect/>
          </a:stretch>
        </p:blipFill>
        <p:spPr bwMode="auto">
          <a:xfrm>
            <a:off x="538731" y="2298382"/>
            <a:ext cx="8375082" cy="3898113"/>
          </a:xfrm>
          <a:prstGeom prst="rect">
            <a:avLst/>
          </a:prstGeom>
          <a:noFill/>
          <a:ln>
            <a:noFill/>
          </a:ln>
        </p:spPr>
      </p:pic>
    </p:spTree>
    <p:extLst>
      <p:ext uri="{BB962C8B-B14F-4D97-AF65-F5344CB8AC3E}">
        <p14:creationId xmlns:p14="http://schemas.microsoft.com/office/powerpoint/2010/main" val="3586092662"/>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Router and OSI model</a:t>
            </a:r>
          </a:p>
        </p:txBody>
      </p:sp>
      <p:pic>
        <p:nvPicPr>
          <p:cNvPr id="3" name="Picture 2"/>
          <p:cNvPicPr/>
          <p:nvPr/>
        </p:nvPicPr>
        <p:blipFill>
          <a:blip r:embed="rId3">
            <a:extLst>
              <a:ext uri="{28A0092B-C50C-407E-A947-70E740481C1C}">
                <a14:useLocalDpi xmlns:a14="http://schemas.microsoft.com/office/drawing/2010/main" val="0"/>
              </a:ext>
            </a:extLst>
          </a:blip>
          <a:srcRect/>
          <a:stretch>
            <a:fillRect/>
          </a:stretch>
        </p:blipFill>
        <p:spPr bwMode="auto">
          <a:xfrm>
            <a:off x="254001" y="2260601"/>
            <a:ext cx="8659812" cy="4267200"/>
          </a:xfrm>
          <a:prstGeom prst="rect">
            <a:avLst/>
          </a:prstGeom>
          <a:noFill/>
          <a:ln>
            <a:noFill/>
          </a:ln>
        </p:spPr>
      </p:pic>
    </p:spTree>
    <p:extLst>
      <p:ext uri="{BB962C8B-B14F-4D97-AF65-F5344CB8AC3E}">
        <p14:creationId xmlns:p14="http://schemas.microsoft.com/office/powerpoint/2010/main" val="1029518558"/>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Router</a:t>
            </a:r>
            <a:endParaRPr lang="en-US" dirty="0"/>
          </a:p>
        </p:txBody>
      </p:sp>
      <p:sp>
        <p:nvSpPr>
          <p:cNvPr id="3" name="Content Placeholder 2"/>
          <p:cNvSpPr>
            <a:spLocks noGrp="1"/>
          </p:cNvSpPr>
          <p:nvPr>
            <p:ph idx="1"/>
          </p:nvPr>
        </p:nvSpPr>
        <p:spPr>
          <a:xfrm>
            <a:off x="423388" y="2595562"/>
            <a:ext cx="8301512" cy="3670767"/>
          </a:xfrm>
        </p:spPr>
        <p:txBody>
          <a:bodyPr/>
          <a:lstStyle/>
          <a:p>
            <a:r>
              <a:rPr lang="en-US" dirty="0"/>
              <a:t>Understanding routers and routing requires examining a router from two different perspectives: </a:t>
            </a:r>
            <a:endParaRPr lang="en-US" dirty="0" smtClean="0"/>
          </a:p>
          <a:p>
            <a:endParaRPr lang="en-US" dirty="0"/>
          </a:p>
          <a:p>
            <a:endParaRPr lang="en-US" dirty="0" smtClean="0"/>
          </a:p>
          <a:p>
            <a:endParaRPr lang="en-US" dirty="0"/>
          </a:p>
          <a:p>
            <a:r>
              <a:rPr lang="en-US" dirty="0"/>
              <a:t>Together, these physical components and logical functions enable </a:t>
            </a:r>
            <a:r>
              <a:rPr lang="en-US" dirty="0" smtClean="0"/>
              <a:t>to </a:t>
            </a:r>
            <a:r>
              <a:rPr lang="en-US" dirty="0"/>
              <a:t>build and use internetworks, including WANs </a:t>
            </a:r>
          </a:p>
        </p:txBody>
      </p:sp>
      <p:sp>
        <p:nvSpPr>
          <p:cNvPr id="4" name="Rectangle 3"/>
          <p:cNvSpPr/>
          <p:nvPr/>
        </p:nvSpPr>
        <p:spPr>
          <a:xfrm>
            <a:off x="2398545" y="4114800"/>
            <a:ext cx="1095710" cy="369332"/>
          </a:xfrm>
          <a:prstGeom prst="rect">
            <a:avLst/>
          </a:prstGeom>
        </p:spPr>
        <p:txBody>
          <a:bodyPr wrap="none">
            <a:spAutoFit/>
          </a:bodyPr>
          <a:lstStyle/>
          <a:p>
            <a:r>
              <a:rPr lang="en-US" dirty="0"/>
              <a:t>physical </a:t>
            </a:r>
          </a:p>
        </p:txBody>
      </p:sp>
      <p:sp>
        <p:nvSpPr>
          <p:cNvPr id="5" name="Rectangle 4"/>
          <p:cNvSpPr/>
          <p:nvPr/>
        </p:nvSpPr>
        <p:spPr>
          <a:xfrm>
            <a:off x="4956012" y="4114800"/>
            <a:ext cx="936787" cy="369332"/>
          </a:xfrm>
          <a:prstGeom prst="rect">
            <a:avLst/>
          </a:prstGeom>
        </p:spPr>
        <p:txBody>
          <a:bodyPr wrap="none">
            <a:spAutoFit/>
          </a:bodyPr>
          <a:lstStyle/>
          <a:p>
            <a:r>
              <a:rPr lang="en-US" dirty="0"/>
              <a:t>logical </a:t>
            </a:r>
          </a:p>
        </p:txBody>
      </p:sp>
      <p:cxnSp>
        <p:nvCxnSpPr>
          <p:cNvPr id="7" name="Straight Arrow Connector 6"/>
          <p:cNvCxnSpPr/>
          <p:nvPr/>
        </p:nvCxnSpPr>
        <p:spPr>
          <a:xfrm flipH="1">
            <a:off x="3316455" y="3461266"/>
            <a:ext cx="849145" cy="65353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8" name="Straight Arrow Connector 7"/>
          <p:cNvCxnSpPr/>
          <p:nvPr/>
        </p:nvCxnSpPr>
        <p:spPr>
          <a:xfrm>
            <a:off x="4318001" y="3461266"/>
            <a:ext cx="711199" cy="65353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15886359"/>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Physical Components of a Router </a:t>
            </a:r>
          </a:p>
        </p:txBody>
      </p:sp>
      <p:sp>
        <p:nvSpPr>
          <p:cNvPr id="3" name="Content Placeholder 2"/>
          <p:cNvSpPr>
            <a:spLocks noGrp="1"/>
          </p:cNvSpPr>
          <p:nvPr>
            <p:ph idx="1"/>
          </p:nvPr>
        </p:nvSpPr>
        <p:spPr>
          <a:xfrm>
            <a:off x="612648" y="2362200"/>
            <a:ext cx="7442139" cy="4495800"/>
          </a:xfrm>
        </p:spPr>
        <p:txBody>
          <a:bodyPr>
            <a:normAutofit/>
          </a:bodyPr>
          <a:lstStyle/>
          <a:p>
            <a:pPr>
              <a:lnSpc>
                <a:spcPct val="95000"/>
              </a:lnSpc>
              <a:spcBef>
                <a:spcPts val="1200"/>
              </a:spcBef>
              <a:buClr>
                <a:srgbClr val="708CA1"/>
              </a:buClr>
            </a:pPr>
            <a:r>
              <a:rPr lang="en-US" sz="2400" dirty="0">
                <a:solidFill>
                  <a:srgbClr val="000000"/>
                </a:solidFill>
              </a:rPr>
              <a:t>Routers are specialized computers containing the following required components to </a:t>
            </a:r>
            <a:r>
              <a:rPr lang="en-US" sz="2400" dirty="0" smtClean="0">
                <a:solidFill>
                  <a:srgbClr val="000000"/>
                </a:solidFill>
              </a:rPr>
              <a:t>operate:</a:t>
            </a:r>
          </a:p>
          <a:p>
            <a:pPr lvl="1">
              <a:lnSpc>
                <a:spcPct val="95000"/>
              </a:lnSpc>
              <a:spcBef>
                <a:spcPts val="1200"/>
              </a:spcBef>
              <a:buClr>
                <a:srgbClr val="708CA1"/>
              </a:buClr>
            </a:pPr>
            <a:r>
              <a:rPr lang="en-US" dirty="0">
                <a:solidFill>
                  <a:srgbClr val="B465BB"/>
                </a:solidFill>
              </a:rPr>
              <a:t>Ports and </a:t>
            </a:r>
            <a:r>
              <a:rPr lang="en-US" dirty="0" smtClean="0">
                <a:solidFill>
                  <a:srgbClr val="B465BB"/>
                </a:solidFill>
              </a:rPr>
              <a:t>Interfaces</a:t>
            </a:r>
          </a:p>
          <a:p>
            <a:pPr lvl="1">
              <a:lnSpc>
                <a:spcPct val="95000"/>
              </a:lnSpc>
              <a:spcBef>
                <a:spcPts val="1200"/>
              </a:spcBef>
              <a:buClr>
                <a:srgbClr val="708CA1"/>
              </a:buClr>
            </a:pPr>
            <a:r>
              <a:rPr lang="en-US" dirty="0" smtClean="0">
                <a:solidFill>
                  <a:srgbClr val="B465BB"/>
                </a:solidFill>
              </a:rPr>
              <a:t>Central </a:t>
            </a:r>
            <a:r>
              <a:rPr lang="en-US" dirty="0">
                <a:solidFill>
                  <a:srgbClr val="B465BB"/>
                </a:solidFill>
              </a:rPr>
              <a:t>processing unit (CPU</a:t>
            </a:r>
            <a:r>
              <a:rPr lang="en-US" dirty="0" smtClean="0">
                <a:solidFill>
                  <a:srgbClr val="B465BB"/>
                </a:solidFill>
              </a:rPr>
              <a:t>)</a:t>
            </a:r>
            <a:r>
              <a:rPr lang="en-US" dirty="0" smtClean="0">
                <a:solidFill>
                  <a:srgbClr val="000000"/>
                </a:solidFill>
              </a:rPr>
              <a:t>:  </a:t>
            </a:r>
            <a:r>
              <a:rPr lang="en-US" dirty="0">
                <a:solidFill>
                  <a:srgbClr val="000000"/>
                </a:solidFill>
              </a:rPr>
              <a:t>Executes operating system instructions</a:t>
            </a:r>
          </a:p>
          <a:p>
            <a:pPr lvl="1">
              <a:lnSpc>
                <a:spcPct val="95000"/>
              </a:lnSpc>
              <a:spcBef>
                <a:spcPts val="1200"/>
              </a:spcBef>
              <a:buClr>
                <a:srgbClr val="708CA1"/>
              </a:buClr>
            </a:pPr>
            <a:r>
              <a:rPr lang="en-US" dirty="0">
                <a:solidFill>
                  <a:srgbClr val="B465BB"/>
                </a:solidFill>
              </a:rPr>
              <a:t>Memory </a:t>
            </a:r>
            <a:r>
              <a:rPr lang="en-US" dirty="0" smtClean="0">
                <a:solidFill>
                  <a:srgbClr val="000000"/>
                </a:solidFill>
              </a:rPr>
              <a:t>: </a:t>
            </a:r>
            <a:r>
              <a:rPr lang="en-US" dirty="0">
                <a:solidFill>
                  <a:srgbClr val="000000"/>
                </a:solidFill>
              </a:rPr>
              <a:t>temporarily and permanently store data to </a:t>
            </a:r>
            <a:r>
              <a:rPr lang="en-US" dirty="0">
                <a:solidFill>
                  <a:schemeClr val="tx1"/>
                </a:solidFill>
              </a:rPr>
              <a:t>execute operating system instructions</a:t>
            </a:r>
            <a:r>
              <a:rPr lang="en-US" dirty="0">
                <a:solidFill>
                  <a:srgbClr val="000000"/>
                </a:solidFill>
              </a:rPr>
              <a:t>, such as system </a:t>
            </a:r>
            <a:r>
              <a:rPr lang="en-US" dirty="0" smtClean="0">
                <a:solidFill>
                  <a:srgbClr val="000000"/>
                </a:solidFill>
              </a:rPr>
              <a:t>initialization and </a:t>
            </a:r>
            <a:r>
              <a:rPr lang="en-US" dirty="0">
                <a:solidFill>
                  <a:srgbClr val="000000"/>
                </a:solidFill>
              </a:rPr>
              <a:t>routing </a:t>
            </a:r>
            <a:r>
              <a:rPr lang="en-US" dirty="0" smtClean="0">
                <a:solidFill>
                  <a:srgbClr val="000000"/>
                </a:solidFill>
              </a:rPr>
              <a:t>functions.</a:t>
            </a:r>
          </a:p>
        </p:txBody>
      </p:sp>
    </p:spTree>
    <p:extLst>
      <p:ext uri="{BB962C8B-B14F-4D97-AF65-F5344CB8AC3E}">
        <p14:creationId xmlns:p14="http://schemas.microsoft.com/office/powerpoint/2010/main" val="3859716874"/>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Perception">
  <a:themeElements>
    <a:clrScheme name="Perception">
      <a:dk1>
        <a:sysClr val="windowText" lastClr="000000"/>
      </a:dk1>
      <a:lt1>
        <a:sysClr val="window" lastClr="FFFFFF"/>
      </a:lt1>
      <a:dk2>
        <a:srgbClr val="333333"/>
      </a:dk2>
      <a:lt2>
        <a:srgbClr val="BBC0AC"/>
      </a:lt2>
      <a:accent1>
        <a:srgbClr val="A2C816"/>
      </a:accent1>
      <a:accent2>
        <a:srgbClr val="E07602"/>
      </a:accent2>
      <a:accent3>
        <a:srgbClr val="E4C402"/>
      </a:accent3>
      <a:accent4>
        <a:srgbClr val="7DC1EF"/>
      </a:accent4>
      <a:accent5>
        <a:srgbClr val="21449B"/>
      </a:accent5>
      <a:accent6>
        <a:srgbClr val="A2B170"/>
      </a:accent6>
      <a:hlink>
        <a:srgbClr val="8DA440"/>
      </a:hlink>
      <a:folHlink>
        <a:srgbClr val="4C4F3F"/>
      </a:folHlink>
    </a:clrScheme>
    <a:fontScheme name="Perception">
      <a:majorFont>
        <a:latin typeface="Century Gothic"/>
        <a:ea typeface=""/>
        <a:cs typeface=""/>
        <a:font script="Jpan" typeface="メイリオ"/>
        <a:font script="Hans" typeface="宋体"/>
        <a:font script="Hant" typeface="新細明體"/>
      </a:majorFont>
      <a:minorFont>
        <a:latin typeface="Century Gothic"/>
        <a:ea typeface=""/>
        <a:cs typeface=""/>
        <a:font script="Jpan" typeface="メイリオ"/>
        <a:font script="Hans" typeface="宋体"/>
        <a:font script="Hant" typeface="新細明體"/>
      </a:minorFont>
    </a:fontScheme>
    <a:fmtScheme name="Perception">
      <a:fillStyleLst>
        <a:solidFill>
          <a:schemeClr val="phClr"/>
        </a:solidFill>
        <a:solidFill>
          <a:schemeClr val="phClr">
            <a:shade val="90000"/>
          </a:schemeClr>
        </a:solidFill>
        <a:solidFill>
          <a:schemeClr val="phClr">
            <a:shade val="80000"/>
          </a:schemeClr>
        </a:solidFill>
      </a:fillStyleLst>
      <a:lnStyleLst>
        <a:ln w="12700" cap="flat" cmpd="sng" algn="ctr">
          <a:solidFill>
            <a:schemeClr val="phClr">
              <a:satMod val="105000"/>
            </a:schemeClr>
          </a:solidFill>
          <a:prstDash val="solid"/>
        </a:ln>
        <a:ln w="25400" cap="flat" cmpd="sng" algn="ctr">
          <a:solidFill>
            <a:schemeClr val="phClr"/>
          </a:solidFill>
          <a:prstDash val="solid"/>
        </a:ln>
        <a:ln w="25400" cap="flat" cmpd="sng" algn="ctr">
          <a:solidFill>
            <a:schemeClr val="phClr">
              <a:alpha val="80000"/>
            </a:schemeClr>
          </a:solidFill>
          <a:prstDash val="solid"/>
        </a:ln>
      </a:lnStyleLst>
      <a:effectStyleLst>
        <a:effectStyle>
          <a:effectLst/>
        </a:effectStyle>
        <a:effectStyle>
          <a:effectLst/>
          <a:scene3d>
            <a:camera prst="obliqueTopRight"/>
            <a:lightRig rig="threePt" dir="tl"/>
          </a:scene3d>
          <a:sp3d>
            <a:bevelT w="25400" h="25400"/>
          </a:sp3d>
        </a:effectStyle>
        <a:effectStyle>
          <a:effectLst/>
          <a:scene3d>
            <a:camera prst="perspectiveFront" fov="4200000"/>
            <a:lightRig rig="balanced" dir="tl">
              <a:rot lat="0" lon="0" rev="18600000"/>
            </a:lightRig>
          </a:scene3d>
          <a:sp3d prstMaterial="metal">
            <a:bevelT w="63500" h="50800" prst="angle"/>
          </a:sp3d>
        </a:effectStyle>
      </a:effectStyleLst>
      <a:bgFillStyleLst>
        <a:solidFill>
          <a:schemeClr val="phClr">
            <a:tint val="90000"/>
          </a:schemeClr>
        </a:solidFill>
        <a:solidFill>
          <a:schemeClr val="phClr">
            <a:tint val="50000"/>
          </a:schemeClr>
        </a:solidFill>
        <a:solidFill>
          <a:schemeClr val="phClr">
            <a:shade val="60000"/>
          </a:schemeClr>
        </a:soli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Perception.thmx</Template>
  <TotalTime>1902</TotalTime>
  <Words>2156</Words>
  <Application>Microsoft Macintosh PowerPoint</Application>
  <PresentationFormat>On-screen Show (4:3)</PresentationFormat>
  <Paragraphs>164</Paragraphs>
  <Slides>23</Slides>
  <Notes>14</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Perception</vt:lpstr>
      <vt:lpstr>Routers</vt:lpstr>
      <vt:lpstr>Outline</vt:lpstr>
      <vt:lpstr>Introduction</vt:lpstr>
      <vt:lpstr>The purpose of routers</vt:lpstr>
      <vt:lpstr>Router and OSI model</vt:lpstr>
      <vt:lpstr>Router and OSI model</vt:lpstr>
      <vt:lpstr>Router and OSI model</vt:lpstr>
      <vt:lpstr>Router</vt:lpstr>
      <vt:lpstr>Physical Components of a Router </vt:lpstr>
      <vt:lpstr>Router Interfaces and Ports</vt:lpstr>
      <vt:lpstr>PowerPoint Presentation</vt:lpstr>
      <vt:lpstr>Router Interfaces</vt:lpstr>
      <vt:lpstr>Router Interfaces</vt:lpstr>
      <vt:lpstr>Router Ports</vt:lpstr>
      <vt:lpstr>Router Ports</vt:lpstr>
      <vt:lpstr>Configuration Files</vt:lpstr>
      <vt:lpstr>IOS</vt:lpstr>
      <vt:lpstr>Router Memories</vt:lpstr>
      <vt:lpstr>Router Memories</vt:lpstr>
      <vt:lpstr>Router Memories</vt:lpstr>
      <vt:lpstr>PowerPoint Presentation</vt:lpstr>
      <vt:lpstr>Router Functions</vt:lpstr>
      <vt:lpstr>To sum up</vt:lpstr>
    </vt:vector>
  </TitlesOfParts>
  <Company>KSU</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Nour Alhariqi</dc:creator>
  <cp:lastModifiedBy>Nour Alhariqi</cp:lastModifiedBy>
  <cp:revision>26</cp:revision>
  <dcterms:created xsi:type="dcterms:W3CDTF">2016-01-24T07:51:14Z</dcterms:created>
  <dcterms:modified xsi:type="dcterms:W3CDTF">2017-09-26T10:29:41Z</dcterms:modified>
</cp:coreProperties>
</file>