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6" r:id="rId1"/>
  </p:sldMasterIdLst>
  <p:notesMasterIdLst>
    <p:notesMasterId r:id="rId25"/>
  </p:notesMasterIdLst>
  <p:handoutMasterIdLst>
    <p:handoutMasterId r:id="rId26"/>
  </p:handout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314" autoAdjust="0"/>
  </p:normalViewPr>
  <p:slideViewPr>
    <p:cSldViewPr>
      <p:cViewPr varScale="1">
        <p:scale>
          <a:sx n="78" d="100"/>
          <a:sy n="78" d="100"/>
        </p:scale>
        <p:origin x="-924" y="-8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7AB621C-20B1-4E96-9059-1DEFEE22B6E5}" type="datetimeFigureOut">
              <a:rPr lang="en-US" smtClean="0"/>
              <a:pPr/>
              <a:t>9/9/2015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02C679-0BDB-4AA3-A10F-B57A0D96E388}" type="slidenum">
              <a:rPr lang="en-US" smtClean="0"/>
              <a:pPr/>
              <a:t>‹#›</a:t>
            </a:fld>
            <a:endParaRPr lang="en-US"/>
          </a:p>
        </p:txBody>
      </p:sp>
    </p:spTree>
    <p:extLst>
      <p:ext uri="{BB962C8B-B14F-4D97-AF65-F5344CB8AC3E}">
        <p14:creationId xmlns:p14="http://schemas.microsoft.com/office/powerpoint/2010/main" val="30984693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0E8BA-99BD-4099-B7E4-944CC6C6FA09}" type="datetimeFigureOut">
              <a:rPr lang="en-US" smtClean="0"/>
              <a:pPr/>
              <a:t>9/9/2015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Slides Prof. Dr Ali M Alsamhan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62C16C-1078-4DFD-ABB6-41F1EF197E37}" type="slidenum">
              <a:rPr lang="en-US" smtClean="0"/>
              <a:pPr/>
              <a:t>‹#›</a:t>
            </a:fld>
            <a:endParaRPr lang="en-US"/>
          </a:p>
        </p:txBody>
      </p:sp>
    </p:spTree>
    <p:extLst>
      <p:ext uri="{BB962C8B-B14F-4D97-AF65-F5344CB8AC3E}">
        <p14:creationId xmlns:p14="http://schemas.microsoft.com/office/powerpoint/2010/main" val="349078274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872C4B6-96FF-494E-8B03-14A692C67DA0}" type="datetime1">
              <a:rPr lang="en-US" smtClean="0"/>
              <a:t>9/9/2015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8A84B1-B040-41FB-9984-384FC1AC7D1F}" type="datetime1">
              <a:rPr lang="en-US" smtClean="0"/>
              <a:t>9/9/2015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64371C-77D7-48A9-B177-98FF95861E5A}" type="datetime1">
              <a:rPr lang="en-US" smtClean="0"/>
              <a:t>9/9/2015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7CABC1-51B6-4374-A725-5EC3842E6AC2}" type="datetime1">
              <a:rPr lang="en-US" smtClean="0"/>
              <a:t>9/9/2015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B32E9A-44DB-4D38-910B-500A7BBD09F8}" type="datetime1">
              <a:rPr lang="en-US" smtClean="0"/>
              <a:t>9/9/2015</a:t>
            </a:fld>
            <a:endParaRPr lang="en-US"/>
          </a:p>
        </p:txBody>
      </p:sp>
      <p:sp>
        <p:nvSpPr>
          <p:cNvPr id="5" name="Footer Placeholder 4"/>
          <p:cNvSpPr>
            <a:spLocks noGrp="1"/>
          </p:cNvSpPr>
          <p:nvPr>
            <p:ph type="ftr" sz="quarter" idx="11"/>
          </p:nvPr>
        </p:nvSpPr>
        <p:spPr/>
        <p:txBody>
          <a:bodyPr/>
          <a:lstStyle/>
          <a:p>
            <a:r>
              <a:rPr lang="en-US" smtClean="0"/>
              <a:t>IE 252  Laboratory</a:t>
            </a:r>
            <a:endParaRPr lang="en-US"/>
          </a:p>
        </p:txBody>
      </p:sp>
      <p:sp>
        <p:nvSpPr>
          <p:cNvPr id="6" name="Slide Number Placeholder 5"/>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128C8E4-144B-41ED-935A-DE3E54A01C28}" type="datetime1">
              <a:rPr lang="en-US" smtClean="0"/>
              <a:t>9/9/2015</a:t>
            </a:fld>
            <a:endParaRPr lang="en-US"/>
          </a:p>
        </p:txBody>
      </p:sp>
      <p:sp>
        <p:nvSpPr>
          <p:cNvPr id="6" name="Footer Placeholder 5"/>
          <p:cNvSpPr>
            <a:spLocks noGrp="1"/>
          </p:cNvSpPr>
          <p:nvPr>
            <p:ph type="ftr" sz="quarter" idx="11"/>
          </p:nvPr>
        </p:nvSpPr>
        <p:spPr/>
        <p:txBody>
          <a:bodyPr/>
          <a:lstStyle/>
          <a:p>
            <a:r>
              <a:rPr lang="en-US" smtClean="0"/>
              <a:t>IE 252  Laboratory</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5A845F-8019-4662-9636-1F8C45ED150A}" type="datetime1">
              <a:rPr lang="en-US" smtClean="0"/>
              <a:t>9/9/2015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a:p>
        </p:txBody>
      </p:sp>
      <p:sp>
        <p:nvSpPr>
          <p:cNvPr id="9" name="Slide Number Placeholder 8"/>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F44CE3-1D91-4E8F-9FFB-57C1884258C1}" type="datetime1">
              <a:rPr lang="en-US" smtClean="0"/>
              <a:t>9/9/2015</a:t>
            </a:fld>
            <a:endParaRPr lang="en-US"/>
          </a:p>
        </p:txBody>
      </p:sp>
      <p:sp>
        <p:nvSpPr>
          <p:cNvPr id="4" name="Footer Placeholder 3"/>
          <p:cNvSpPr>
            <a:spLocks noGrp="1"/>
          </p:cNvSpPr>
          <p:nvPr>
            <p:ph type="ftr" sz="quarter" idx="11"/>
          </p:nvPr>
        </p:nvSpPr>
        <p:spPr/>
        <p:txBody>
          <a:bodyPr/>
          <a:lstStyle/>
          <a:p>
            <a:r>
              <a:rPr lang="en-US" smtClean="0"/>
              <a:t>IE 252  Laboratory</a:t>
            </a:r>
            <a:endParaRPr lang="en-US"/>
          </a:p>
        </p:txBody>
      </p:sp>
      <p:sp>
        <p:nvSpPr>
          <p:cNvPr id="5" name="Slide Number Placeholder 4"/>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3EFC19-19D4-42AF-B310-FC2D0FF400F5}" type="datetime1">
              <a:rPr lang="en-US" smtClean="0"/>
              <a:t>9/9/2015</a:t>
            </a:fld>
            <a:endParaRPr lang="en-US"/>
          </a:p>
        </p:txBody>
      </p:sp>
      <p:sp>
        <p:nvSpPr>
          <p:cNvPr id="3" name="Footer Placeholder 2"/>
          <p:cNvSpPr>
            <a:spLocks noGrp="1"/>
          </p:cNvSpPr>
          <p:nvPr>
            <p:ph type="ftr" sz="quarter" idx="11"/>
          </p:nvPr>
        </p:nvSpPr>
        <p:spPr/>
        <p:txBody>
          <a:bodyPr/>
          <a:lstStyle/>
          <a:p>
            <a:r>
              <a:rPr lang="en-US" smtClean="0"/>
              <a:t>IE 252  Laboratory</a:t>
            </a:r>
            <a:endParaRPr lang="en-US"/>
          </a:p>
        </p:txBody>
      </p:sp>
      <p:sp>
        <p:nvSpPr>
          <p:cNvPr id="4" name="Slide Number Placeholder 3"/>
          <p:cNvSpPr>
            <a:spLocks noGrp="1"/>
          </p:cNvSpPr>
          <p:nvPr>
            <p:ph type="sldNum" sz="quarter" idx="12"/>
          </p:nvPr>
        </p:nvSpPr>
        <p:spPr/>
        <p:txBody>
          <a:bodyPr/>
          <a:lstStyle/>
          <a:p>
            <a:fld id="{52102C6B-3D02-4064-9A4B-6A3BCBC92C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E1320C-12AA-40F5-BB68-C2AE2E543FAB}" type="datetime1">
              <a:rPr lang="en-US" smtClean="0"/>
              <a:t>9/9/2015</a:t>
            </a:fld>
            <a:endParaRPr lang="en-US"/>
          </a:p>
        </p:txBody>
      </p:sp>
      <p:sp>
        <p:nvSpPr>
          <p:cNvPr id="6" name="Footer Placeholder 5"/>
          <p:cNvSpPr>
            <a:spLocks noGrp="1"/>
          </p:cNvSpPr>
          <p:nvPr>
            <p:ph type="ftr" sz="quarter" idx="11"/>
          </p:nvPr>
        </p:nvSpPr>
        <p:spPr/>
        <p:txBody>
          <a:bodyPr/>
          <a:lstStyle/>
          <a:p>
            <a:r>
              <a:rPr lang="en-US" smtClean="0"/>
              <a:t>IE 252  Laboratory</a:t>
            </a:r>
            <a:endParaRPr lang="en-US"/>
          </a:p>
        </p:txBody>
      </p:sp>
      <p:sp>
        <p:nvSpPr>
          <p:cNvPr id="7" name="Slide Number Placeholder 6"/>
          <p:cNvSpPr>
            <a:spLocks noGrp="1"/>
          </p:cNvSpPr>
          <p:nvPr>
            <p:ph type="sldNum" sz="quarter" idx="12"/>
          </p:nvPr>
        </p:nvSpPr>
        <p:spPr/>
        <p:txBody>
          <a:bodyPr/>
          <a:lstStyle/>
          <a:p>
            <a:fld id="{52102C6B-3D02-4064-9A4B-6A3BCBC92CB2}"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A58DCF2A-A0EF-463A-93C4-0AC26D1B9813}" type="datetime1">
              <a:rPr lang="en-US" smtClean="0"/>
              <a:t>9/9/2015</a:t>
            </a:fld>
            <a:endParaRPr lang="en-US"/>
          </a:p>
        </p:txBody>
      </p:sp>
      <p:sp>
        <p:nvSpPr>
          <p:cNvPr id="9" name="Slide Number Placeholder 8"/>
          <p:cNvSpPr>
            <a:spLocks noGrp="1"/>
          </p:cNvSpPr>
          <p:nvPr>
            <p:ph type="sldNum" sz="quarter" idx="11"/>
          </p:nvPr>
        </p:nvSpPr>
        <p:spPr/>
        <p:txBody>
          <a:bodyPr/>
          <a:lstStyle/>
          <a:p>
            <a:fld id="{52102C6B-3D02-4064-9A4B-6A3BCBC92CB2}"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IE 252  Laboratory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2102C6B-3D02-4064-9A4B-6A3BCBC92CB2}"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en-US" smtClean="0"/>
              <a:t>IE 252  Laboratory</a:t>
            </a:r>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7F2E32E4-B775-47C9-8B3C-60DA493047A3}" type="datetime1">
              <a:rPr lang="en-US" smtClean="0"/>
              <a:t>9/9/2015</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DBCE28A9-3C7A-4946-AC27-BBCFED8F2CF4}" type="datetime1">
              <a:rPr lang="en-US" smtClean="0"/>
              <a:t>9/9/2015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a:t>
            </a:fld>
            <a:endParaRPr lang="en-US"/>
          </a:p>
        </p:txBody>
      </p:sp>
      <p:sp>
        <p:nvSpPr>
          <p:cNvPr id="10" name="Rectangle 2"/>
          <p:cNvSpPr txBox="1">
            <a:spLocks noChangeArrowheads="1"/>
          </p:cNvSpPr>
          <p:nvPr/>
        </p:nvSpPr>
        <p:spPr>
          <a:xfrm>
            <a:off x="755576" y="1431196"/>
            <a:ext cx="7335688" cy="2213828"/>
          </a:xfrm>
          <a:prstGeom prst="rect">
            <a:avLst/>
          </a:prstGeom>
        </p:spPr>
        <p:txBody>
          <a:bodyPr vert="horz" lIns="91440" tIns="45720" rIns="91440" bIns="45720" rtlCol="0" anchor="b">
            <a:noAutofit/>
          </a:bodyPr>
          <a:lstStyle/>
          <a:p>
            <a:pPr algn="ctr">
              <a:spcBef>
                <a:spcPct val="0"/>
              </a:spcBef>
              <a:defRPr/>
            </a:pPr>
            <a:r>
              <a:rPr lang="en-US" sz="6600" spc="-100" dirty="0" smtClean="0">
                <a:solidFill>
                  <a:schemeClr val="tx2"/>
                </a:solidFill>
                <a:latin typeface="+mj-lt"/>
                <a:ea typeface="+mj-ea"/>
                <a:cs typeface="+mj-cs"/>
              </a:rPr>
              <a:t>IE 252 Laboratory</a:t>
            </a:r>
            <a:endParaRPr lang="en-US" sz="6600" spc="-100" dirty="0">
              <a:solidFill>
                <a:schemeClr val="tx2"/>
              </a:solidFill>
              <a:latin typeface="+mj-lt"/>
              <a:ea typeface="+mj-ea"/>
              <a:cs typeface="+mj-cs"/>
            </a:endParaRPr>
          </a:p>
          <a:p>
            <a:pPr algn="ctr">
              <a:spcBef>
                <a:spcPct val="0"/>
              </a:spcBef>
              <a:defRPr/>
            </a:pPr>
            <a:r>
              <a:rPr lang="en-US" sz="2000" dirty="0" smtClean="0">
                <a:solidFill>
                  <a:schemeClr val="tx1">
                    <a:tint val="75000"/>
                  </a:schemeClr>
                </a:solidFill>
              </a:rPr>
              <a:t>Unit 1 : </a:t>
            </a:r>
            <a:r>
              <a:rPr lang="en-US" sz="2000" dirty="0">
                <a:solidFill>
                  <a:schemeClr val="tx1">
                    <a:tint val="75000"/>
                  </a:schemeClr>
                </a:solidFill>
              </a:rPr>
              <a:t>Metal Forming Experiments</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US" sz="2000" dirty="0" smtClean="0">
              <a:solidFill>
                <a:schemeClr val="tx1">
                  <a:tint val="75000"/>
                </a:schemeClr>
              </a:solidFill>
            </a:endParaRPr>
          </a:p>
        </p:txBody>
      </p:sp>
      <p:sp>
        <p:nvSpPr>
          <p:cNvPr id="2" name="Rectangle 1"/>
          <p:cNvSpPr/>
          <p:nvPr/>
        </p:nvSpPr>
        <p:spPr>
          <a:xfrm>
            <a:off x="1763688" y="3789040"/>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Tree>
    <p:extLst>
      <p:ext uri="{BB962C8B-B14F-4D97-AF65-F5344CB8AC3E}">
        <p14:creationId xmlns:p14="http://schemas.microsoft.com/office/powerpoint/2010/main" val="30843128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10</a:t>
            </a:fld>
            <a:endParaRPr lang="en-US"/>
          </a:p>
        </p:txBody>
      </p:sp>
      <p:sp>
        <p:nvSpPr>
          <p:cNvPr id="2" name="Rectangle 1"/>
          <p:cNvSpPr/>
          <p:nvPr/>
        </p:nvSpPr>
        <p:spPr>
          <a:xfrm>
            <a:off x="442800" y="395552"/>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611560" y="795068"/>
            <a:ext cx="3470694" cy="369332"/>
          </a:xfrm>
          <a:prstGeom prst="rect">
            <a:avLst/>
          </a:prstGeom>
        </p:spPr>
        <p:txBody>
          <a:bodyPr wrap="none">
            <a:spAutoFit/>
          </a:bodyPr>
          <a:lstStyle/>
          <a:p>
            <a:pPr lvl="2"/>
            <a:r>
              <a:rPr lang="en-US" b="1" dirty="0"/>
              <a:t>Experimental procedure:</a:t>
            </a:r>
          </a:p>
        </p:txBody>
      </p:sp>
      <p:sp>
        <p:nvSpPr>
          <p:cNvPr id="14" name="Rectangle 2"/>
          <p:cNvSpPr>
            <a:spLocks noChangeArrowheads="1"/>
          </p:cNvSpPr>
          <p:nvPr/>
        </p:nvSpPr>
        <p:spPr bwMode="auto">
          <a:xfrm>
            <a:off x="251520" y="1195302"/>
            <a:ext cx="8208912"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fontAlgn="base">
              <a:lnSpc>
                <a:spcPct val="100000"/>
              </a:lnSpc>
              <a:spcBef>
                <a:spcPct val="0"/>
              </a:spcBef>
              <a:spcAft>
                <a:spcPct val="0"/>
              </a:spcAft>
              <a:buClrTx/>
              <a:buSzTx/>
              <a:buFont typeface="Arial" pitchFamily="34" charset="0"/>
              <a:buChar char="•"/>
              <a:tabLst/>
            </a:pPr>
            <a:r>
              <a:rPr lang="en-US" dirty="0"/>
              <a:t>Prepare the </a:t>
            </a:r>
            <a:r>
              <a:rPr lang="en-US" dirty="0" err="1"/>
              <a:t>Plasticine</a:t>
            </a:r>
            <a:r>
              <a:rPr lang="en-US" dirty="0"/>
              <a:t> sample/samples 25.4mm diameter x 25.4mm height.</a:t>
            </a:r>
          </a:p>
          <a:p>
            <a:pPr marL="285750" marR="0" lvl="0" indent="-285750" fontAlgn="base">
              <a:lnSpc>
                <a:spcPct val="100000"/>
              </a:lnSpc>
              <a:spcBef>
                <a:spcPct val="0"/>
              </a:spcBef>
              <a:spcAft>
                <a:spcPct val="0"/>
              </a:spcAft>
              <a:buClrTx/>
              <a:buSzTx/>
              <a:buFont typeface="Arial" pitchFamily="34" charset="0"/>
              <a:buChar char="•"/>
              <a:tabLst/>
            </a:pPr>
            <a:r>
              <a:rPr lang="en-US" dirty="0"/>
              <a:t>Mount the two upset flat plate jaws on the </a:t>
            </a:r>
            <a:r>
              <a:rPr lang="en-US" dirty="0" err="1"/>
              <a:t>Instron</a:t>
            </a:r>
            <a:r>
              <a:rPr lang="en-US" dirty="0"/>
              <a:t> machine, and lubricate them using provided either talcum powder or Vaseline wax.  </a:t>
            </a:r>
          </a:p>
          <a:p>
            <a:pPr marL="285750" marR="0" lvl="0" indent="-285750" fontAlgn="base">
              <a:lnSpc>
                <a:spcPct val="100000"/>
              </a:lnSpc>
              <a:spcBef>
                <a:spcPct val="0"/>
              </a:spcBef>
              <a:spcAft>
                <a:spcPct val="0"/>
              </a:spcAft>
              <a:buClrTx/>
              <a:buSzTx/>
              <a:buFont typeface="Arial" pitchFamily="34" charset="0"/>
              <a:buChar char="•"/>
              <a:tabLst/>
            </a:pPr>
            <a:r>
              <a:rPr lang="en-US" dirty="0"/>
              <a:t>Carry out the loading conditions up to 50% of height reduction(12.5mm), by setting </a:t>
            </a:r>
            <a:r>
              <a:rPr lang="en-US" dirty="0" err="1"/>
              <a:t>Instron</a:t>
            </a:r>
            <a:r>
              <a:rPr lang="en-US" dirty="0"/>
              <a:t> test control parameter to 12.5mm compress extension displacement..</a:t>
            </a:r>
          </a:p>
          <a:p>
            <a:pPr marL="285750" marR="0" lvl="0" indent="-285750" fontAlgn="base">
              <a:lnSpc>
                <a:spcPct val="100000"/>
              </a:lnSpc>
              <a:spcBef>
                <a:spcPct val="0"/>
              </a:spcBef>
              <a:spcAft>
                <a:spcPct val="0"/>
              </a:spcAft>
              <a:buClrTx/>
              <a:buSzTx/>
              <a:buFont typeface="Arial" pitchFamily="34" charset="0"/>
              <a:buChar char="•"/>
              <a:tabLst/>
            </a:pPr>
            <a:r>
              <a:rPr lang="en-US" dirty="0"/>
              <a:t>Report the load (Newton), height reduction % on table form and plot the load-height reduction% curve.</a:t>
            </a:r>
          </a:p>
          <a:p>
            <a:pPr marL="285750" marR="0" lvl="0" indent="-285750" fontAlgn="base">
              <a:lnSpc>
                <a:spcPct val="100000"/>
              </a:lnSpc>
              <a:spcBef>
                <a:spcPct val="0"/>
              </a:spcBef>
              <a:spcAft>
                <a:spcPct val="0"/>
              </a:spcAft>
              <a:buClrTx/>
              <a:buSzTx/>
              <a:buFont typeface="Arial" pitchFamily="34" charset="0"/>
              <a:buChar char="•"/>
              <a:tabLst/>
            </a:pPr>
            <a:r>
              <a:rPr lang="en-US" dirty="0"/>
              <a:t>Convert the Load (Newton) and height reduction percent to stress and strain values, using Eq. 1.1. and 1.2. List the calculated data in the table form (it is recommended to use XLS file).</a:t>
            </a:r>
          </a:p>
          <a:p>
            <a:pPr marL="285750" marR="0" lvl="0" indent="-285750" fontAlgn="base">
              <a:lnSpc>
                <a:spcPct val="100000"/>
              </a:lnSpc>
              <a:spcBef>
                <a:spcPct val="0"/>
              </a:spcBef>
              <a:spcAft>
                <a:spcPct val="0"/>
              </a:spcAft>
              <a:buClrTx/>
              <a:buSzTx/>
              <a:buFont typeface="Arial" pitchFamily="34" charset="0"/>
              <a:buChar char="•"/>
              <a:tabLst/>
            </a:pPr>
            <a:r>
              <a:rPr lang="en-US" dirty="0"/>
              <a:t>Plot the flow curve (Stress/strain curve) as log-log form, as shown in Figure ‎1.6. </a:t>
            </a:r>
          </a:p>
          <a:p>
            <a:pPr marL="285750" indent="-285750" fontAlgn="base">
              <a:spcBef>
                <a:spcPct val="0"/>
              </a:spcBef>
              <a:spcAft>
                <a:spcPct val="0"/>
              </a:spcAft>
              <a:buFont typeface="Arial" pitchFamily="34" charset="0"/>
              <a:buChar char="•"/>
            </a:pPr>
            <a:r>
              <a:rPr lang="en-US" dirty="0"/>
              <a:t>As shown in Figure ‎1.5 and Figure ‎1.6, most of the data points fall into two distinct zones, namely, elastic and plastic regions. For example, It is interesting to note that the first five points in each test generated a straight line with a slope close to unity when plotted on a log–log </a:t>
            </a:r>
            <a:r>
              <a:rPr lang="en-US" dirty="0" smtClean="0"/>
              <a:t>scales. </a:t>
            </a:r>
            <a:r>
              <a:rPr lang="en-US" dirty="0"/>
              <a:t>The intersection of the elastic line with the ordinate at ε=1 (log =0) gives the value of Young’s modulus. Further deformation of the </a:t>
            </a:r>
            <a:r>
              <a:rPr lang="en-US" dirty="0" err="1"/>
              <a:t>Plasticine</a:t>
            </a:r>
            <a:r>
              <a:rPr lang="en-US" dirty="0"/>
              <a:t> specimen, beyond elastic strain limit, resulted in plastic deformations with strain hardening exponents. Get the value K at log ε=0 (ε=1).</a:t>
            </a:r>
          </a:p>
          <a:p>
            <a:pPr marR="0" lvl="0" fontAlgn="base">
              <a:lnSpc>
                <a:spcPct val="100000"/>
              </a:lnSpc>
              <a:spcBef>
                <a:spcPct val="0"/>
              </a:spcBef>
              <a:spcAft>
                <a:spcPct val="0"/>
              </a:spcAft>
              <a:buClrTx/>
              <a:buSzTx/>
              <a:tabLst/>
            </a:pPr>
            <a:endParaRPr lang="en-US" dirty="0"/>
          </a:p>
        </p:txBody>
      </p:sp>
    </p:spTree>
    <p:extLst>
      <p:ext uri="{BB962C8B-B14F-4D97-AF65-F5344CB8AC3E}">
        <p14:creationId xmlns:p14="http://schemas.microsoft.com/office/powerpoint/2010/main" val="2763983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11</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3470694" cy="369332"/>
          </a:xfrm>
          <a:prstGeom prst="rect">
            <a:avLst/>
          </a:prstGeom>
        </p:spPr>
        <p:txBody>
          <a:bodyPr wrap="none">
            <a:spAutoFit/>
          </a:bodyPr>
          <a:lstStyle/>
          <a:p>
            <a:pPr lvl="2"/>
            <a:r>
              <a:rPr lang="en-US" b="1" dirty="0"/>
              <a:t>Experimental procedure:</a:t>
            </a:r>
          </a:p>
        </p:txBody>
      </p:sp>
      <p:sp>
        <p:nvSpPr>
          <p:cNvPr id="3" name="Rectangle 2"/>
          <p:cNvSpPr/>
          <p:nvPr/>
        </p:nvSpPr>
        <p:spPr>
          <a:xfrm>
            <a:off x="1208012" y="1536772"/>
            <a:ext cx="6676356" cy="2031325"/>
          </a:xfrm>
          <a:prstGeom prst="rect">
            <a:avLst/>
          </a:prstGeom>
        </p:spPr>
        <p:txBody>
          <a:bodyPr wrap="square">
            <a:spAutoFit/>
          </a:bodyPr>
          <a:lstStyle/>
          <a:p>
            <a:pPr marL="285750" lvl="0" indent="-285750">
              <a:buFont typeface="Arial" pitchFamily="34" charset="0"/>
              <a:buChar char="•"/>
            </a:pPr>
            <a:r>
              <a:rPr lang="en-US" dirty="0"/>
              <a:t>Get the value of the strain hardening exponent n , by getting the slope of the curve CD, see Fig 1.3. It is recommended to used a linear least-squares method of regression to fit a straight line CD.</a:t>
            </a:r>
          </a:p>
          <a:p>
            <a:pPr marL="285750" lvl="0" indent="-285750">
              <a:buFont typeface="Arial" pitchFamily="34" charset="0"/>
              <a:buChar char="•"/>
            </a:pPr>
            <a:r>
              <a:rPr lang="en-US" dirty="0"/>
              <a:t>Comment on the results obtained.</a:t>
            </a:r>
          </a:p>
          <a:p>
            <a:pPr marL="285750" lvl="0" indent="-285750">
              <a:buFont typeface="Arial" pitchFamily="34" charset="0"/>
              <a:buChar char="•"/>
            </a:pPr>
            <a:r>
              <a:rPr lang="en-US" dirty="0"/>
              <a:t>Use spread XLS sheet to calculate and plot your curve, and deliver software file for all reported results. Comment on results and draw your conclusions.</a:t>
            </a:r>
          </a:p>
        </p:txBody>
      </p:sp>
    </p:spTree>
    <p:extLst>
      <p:ext uri="{BB962C8B-B14F-4D97-AF65-F5344CB8AC3E}">
        <p14:creationId xmlns:p14="http://schemas.microsoft.com/office/powerpoint/2010/main" val="27092773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12</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2462021" cy="369332"/>
          </a:xfrm>
          <a:prstGeom prst="rect">
            <a:avLst/>
          </a:prstGeom>
        </p:spPr>
        <p:txBody>
          <a:bodyPr wrap="none">
            <a:spAutoFit/>
          </a:bodyPr>
          <a:lstStyle/>
          <a:p>
            <a:pPr lvl="2"/>
            <a:r>
              <a:rPr lang="en-US" b="1" dirty="0" smtClean="0"/>
              <a:t>Given XLS file:</a:t>
            </a:r>
            <a:endParaRPr lang="en-US" b="1"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9607" r="42083" b="10001"/>
          <a:stretch/>
        </p:blipFill>
        <p:spPr bwMode="auto">
          <a:xfrm>
            <a:off x="0" y="1494076"/>
            <a:ext cx="5076056" cy="3855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1043608" y="3501008"/>
            <a:ext cx="360040" cy="20162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691680" y="3501008"/>
            <a:ext cx="360040" cy="201622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ular Callout 4"/>
          <p:cNvSpPr/>
          <p:nvPr/>
        </p:nvSpPr>
        <p:spPr>
          <a:xfrm>
            <a:off x="2141984" y="5805264"/>
            <a:ext cx="792088" cy="432048"/>
          </a:xfrm>
          <a:prstGeom prst="wedgeRoundRectCallout">
            <a:avLst>
              <a:gd name="adj1" fmla="val -77785"/>
              <a:gd name="adj2" fmla="val -112458"/>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rgbClr val="0070C0"/>
                </a:solidFill>
              </a:rPr>
              <a:t>Load in </a:t>
            </a:r>
            <a:r>
              <a:rPr lang="en-US" sz="1100" dirty="0" err="1" smtClean="0">
                <a:solidFill>
                  <a:srgbClr val="0070C0"/>
                </a:solidFill>
              </a:rPr>
              <a:t>Kgf</a:t>
            </a:r>
            <a:endParaRPr lang="en-US" sz="1100" dirty="0">
              <a:solidFill>
                <a:srgbClr val="0070C0"/>
              </a:solidFill>
            </a:endParaRPr>
          </a:p>
        </p:txBody>
      </p:sp>
      <p:sp>
        <p:nvSpPr>
          <p:cNvPr id="12" name="Rounded Rectangular Callout 11"/>
          <p:cNvSpPr/>
          <p:nvPr/>
        </p:nvSpPr>
        <p:spPr>
          <a:xfrm>
            <a:off x="221850" y="5800272"/>
            <a:ext cx="857222" cy="432048"/>
          </a:xfrm>
          <a:prstGeom prst="wedgeRoundRectCallout">
            <a:avLst>
              <a:gd name="adj1" fmla="val 51778"/>
              <a:gd name="adj2" fmla="val -115280"/>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err="1" smtClean="0">
                <a:solidFill>
                  <a:srgbClr val="FF0000"/>
                </a:solidFill>
              </a:rPr>
              <a:t>Extenstion</a:t>
            </a:r>
            <a:r>
              <a:rPr lang="en-US" sz="1100" dirty="0" smtClean="0">
                <a:solidFill>
                  <a:srgbClr val="FF0000"/>
                </a:solidFill>
              </a:rPr>
              <a:t> in mm</a:t>
            </a:r>
            <a:endParaRPr lang="en-US" sz="1100" dirty="0">
              <a:solidFill>
                <a:srgbClr val="FF0000"/>
              </a:solidFill>
            </a:endParaRPr>
          </a:p>
        </p:txBody>
      </p:sp>
    </p:spTree>
    <p:extLst>
      <p:ext uri="{BB962C8B-B14F-4D97-AF65-F5344CB8AC3E}">
        <p14:creationId xmlns:p14="http://schemas.microsoft.com/office/powerpoint/2010/main" val="705583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13</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2462021" cy="369332"/>
          </a:xfrm>
          <a:prstGeom prst="rect">
            <a:avLst/>
          </a:prstGeom>
        </p:spPr>
        <p:txBody>
          <a:bodyPr wrap="none">
            <a:spAutoFit/>
          </a:bodyPr>
          <a:lstStyle/>
          <a:p>
            <a:pPr lvl="2"/>
            <a:r>
              <a:rPr lang="en-US" b="1" dirty="0" smtClean="0"/>
              <a:t>Given XLS file:</a:t>
            </a:r>
            <a:endParaRPr lang="en-US" b="1" dirty="0"/>
          </a:p>
        </p:txBody>
      </p:sp>
      <p:pic>
        <p:nvPicPr>
          <p:cNvPr id="1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771" t="43000" r="1666" b="11834"/>
          <a:stretch/>
        </p:blipFill>
        <p:spPr bwMode="auto">
          <a:xfrm>
            <a:off x="323528" y="1555750"/>
            <a:ext cx="8115300"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3995936" y="751266"/>
            <a:ext cx="1008112" cy="663798"/>
          </a:xfrm>
          <a:prstGeom prst="wedgeRoundRectCallout">
            <a:avLst>
              <a:gd name="adj1" fmla="val -75816"/>
              <a:gd name="adj2" fmla="val 2241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Eng. Strain </a:t>
            </a:r>
          </a:p>
          <a:p>
            <a:pPr algn="ctr"/>
            <a:r>
              <a:rPr lang="en-US" sz="1200" i="1" dirty="0" smtClean="0"/>
              <a:t>e</a:t>
            </a:r>
            <a:endParaRPr lang="en-US" sz="1200" i="1" dirty="0"/>
          </a:p>
        </p:txBody>
      </p:sp>
      <p:sp>
        <p:nvSpPr>
          <p:cNvPr id="20" name="Rounded Rectangular Callout 19"/>
          <p:cNvSpPr/>
          <p:nvPr/>
        </p:nvSpPr>
        <p:spPr>
          <a:xfrm>
            <a:off x="5436096" y="830278"/>
            <a:ext cx="1008112" cy="663798"/>
          </a:xfrm>
          <a:prstGeom prst="wedgeRoundRectCallout">
            <a:avLst>
              <a:gd name="adj1" fmla="val -75816"/>
              <a:gd name="adj2" fmla="val 2241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True. Strain </a:t>
            </a:r>
          </a:p>
          <a:p>
            <a:pPr algn="ctr"/>
            <a:r>
              <a:rPr lang="en-US" sz="1600" i="1" dirty="0"/>
              <a:t>ε</a:t>
            </a:r>
          </a:p>
        </p:txBody>
      </p:sp>
      <p:sp>
        <p:nvSpPr>
          <p:cNvPr id="21" name="Rounded Rectangular Callout 20"/>
          <p:cNvSpPr/>
          <p:nvPr/>
        </p:nvSpPr>
        <p:spPr>
          <a:xfrm>
            <a:off x="7596336" y="830278"/>
            <a:ext cx="1008112" cy="663798"/>
          </a:xfrm>
          <a:prstGeom prst="wedgeRoundRectCallout">
            <a:avLst>
              <a:gd name="adj1" fmla="val -75816"/>
              <a:gd name="adj2" fmla="val 22413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True. Stress </a:t>
            </a:r>
          </a:p>
          <a:p>
            <a:pPr algn="ctr"/>
            <a:r>
              <a:rPr lang="en-US" sz="1600" i="1" dirty="0" smtClean="0"/>
              <a:t>σ</a:t>
            </a:r>
            <a:endParaRPr lang="en-US" sz="1600" i="1" dirty="0"/>
          </a:p>
        </p:txBody>
      </p:sp>
    </p:spTree>
    <p:extLst>
      <p:ext uri="{BB962C8B-B14F-4D97-AF65-F5344CB8AC3E}">
        <p14:creationId xmlns:p14="http://schemas.microsoft.com/office/powerpoint/2010/main" val="990560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14</a:t>
            </a:fld>
            <a:endParaRPr lang="en-US"/>
          </a:p>
        </p:txBody>
      </p:sp>
      <p:sp>
        <p:nvSpPr>
          <p:cNvPr id="2" name="Rectangle 1"/>
          <p:cNvSpPr/>
          <p:nvPr/>
        </p:nvSpPr>
        <p:spPr>
          <a:xfrm>
            <a:off x="442800" y="36474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10" name="Rectangle 9"/>
          <p:cNvSpPr/>
          <p:nvPr/>
        </p:nvSpPr>
        <p:spPr>
          <a:xfrm>
            <a:off x="323528" y="1124744"/>
            <a:ext cx="2462021" cy="369332"/>
          </a:xfrm>
          <a:prstGeom prst="rect">
            <a:avLst/>
          </a:prstGeom>
        </p:spPr>
        <p:txBody>
          <a:bodyPr wrap="none">
            <a:spAutoFit/>
          </a:bodyPr>
          <a:lstStyle/>
          <a:p>
            <a:pPr lvl="2"/>
            <a:r>
              <a:rPr lang="en-US" b="1" dirty="0" smtClean="0"/>
              <a:t>Given XLS file:</a:t>
            </a:r>
            <a:endParaRPr lang="en-US" b="1"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375" t="27999" r="4687" b="18001"/>
          <a:stretch/>
        </p:blipFill>
        <p:spPr bwMode="auto">
          <a:xfrm>
            <a:off x="533400" y="2133600"/>
            <a:ext cx="7422976" cy="2754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51740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15</a:t>
            </a:fld>
            <a:endParaRPr lang="en-US"/>
          </a:p>
        </p:txBody>
      </p:sp>
      <p:sp>
        <p:nvSpPr>
          <p:cNvPr id="11" name="Rectangle 2"/>
          <p:cNvSpPr txBox="1">
            <a:spLocks noChangeArrowheads="1"/>
          </p:cNvSpPr>
          <p:nvPr/>
        </p:nvSpPr>
        <p:spPr>
          <a:xfrm>
            <a:off x="755576" y="1431196"/>
            <a:ext cx="7335688" cy="2213828"/>
          </a:xfrm>
          <a:prstGeom prst="rect">
            <a:avLst/>
          </a:prstGeom>
        </p:spPr>
        <p:txBody>
          <a:bodyPr vert="horz" lIns="91440" tIns="45720" rIns="91440" bIns="45720" rtlCol="0" anchor="b">
            <a:noAutofit/>
          </a:bodyPr>
          <a:lstStyle/>
          <a:p>
            <a:pPr algn="ctr">
              <a:spcBef>
                <a:spcPct val="0"/>
              </a:spcBef>
              <a:defRPr/>
            </a:pPr>
            <a:r>
              <a:rPr lang="en-US" sz="6600" spc="-100" dirty="0" smtClean="0">
                <a:solidFill>
                  <a:schemeClr val="tx2"/>
                </a:solidFill>
                <a:latin typeface="+mj-lt"/>
                <a:ea typeface="+mj-ea"/>
                <a:cs typeface="+mj-cs"/>
              </a:rPr>
              <a:t>IE 252 Laboratory</a:t>
            </a:r>
            <a:endParaRPr lang="en-US" sz="6600" spc="-100" dirty="0">
              <a:solidFill>
                <a:schemeClr val="tx2"/>
              </a:solidFill>
              <a:latin typeface="+mj-lt"/>
              <a:ea typeface="+mj-ea"/>
              <a:cs typeface="+mj-cs"/>
            </a:endParaRPr>
          </a:p>
          <a:p>
            <a:pPr algn="ctr">
              <a:spcBef>
                <a:spcPct val="0"/>
              </a:spcBef>
              <a:defRPr/>
            </a:pPr>
            <a:r>
              <a:rPr lang="en-US" sz="2000" dirty="0" smtClean="0">
                <a:solidFill>
                  <a:schemeClr val="tx1">
                    <a:tint val="75000"/>
                  </a:schemeClr>
                </a:solidFill>
              </a:rPr>
              <a:t>Unit 2 : Sand Casting</a:t>
            </a:r>
            <a:endParaRPr lang="en-US" sz="2000" dirty="0">
              <a:solidFill>
                <a:schemeClr val="tx1">
                  <a:tint val="75000"/>
                </a:schemeClr>
              </a:solidFill>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en-US" sz="2000" dirty="0" smtClean="0">
              <a:solidFill>
                <a:schemeClr val="tx1">
                  <a:tint val="75000"/>
                </a:schemeClr>
              </a:solidFill>
            </a:endParaRPr>
          </a:p>
        </p:txBody>
      </p:sp>
      <p:sp>
        <p:nvSpPr>
          <p:cNvPr id="3" name="Rectangle 2"/>
          <p:cNvSpPr/>
          <p:nvPr/>
        </p:nvSpPr>
        <p:spPr>
          <a:xfrm>
            <a:off x="2379173" y="3748390"/>
            <a:ext cx="4436343" cy="369332"/>
          </a:xfrm>
          <a:prstGeom prst="rect">
            <a:avLst/>
          </a:prstGeom>
        </p:spPr>
        <p:txBody>
          <a:bodyPr wrap="none">
            <a:spAutoFit/>
          </a:bodyPr>
          <a:lstStyle/>
          <a:p>
            <a:pPr lvl="1"/>
            <a:r>
              <a:rPr lang="en-US" b="1" dirty="0" smtClean="0"/>
              <a:t>2.1 Introduction </a:t>
            </a:r>
            <a:r>
              <a:rPr lang="en-US" b="1" dirty="0"/>
              <a:t>to sand casting process</a:t>
            </a:r>
          </a:p>
        </p:txBody>
      </p:sp>
    </p:spTree>
    <p:extLst>
      <p:ext uri="{BB962C8B-B14F-4D97-AF65-F5344CB8AC3E}">
        <p14:creationId xmlns:p14="http://schemas.microsoft.com/office/powerpoint/2010/main" val="7273554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16</a:t>
            </a:fld>
            <a:endParaRPr lang="en-US"/>
          </a:p>
        </p:txBody>
      </p:sp>
      <p:sp>
        <p:nvSpPr>
          <p:cNvPr id="3" name="Rectangle 2"/>
          <p:cNvSpPr/>
          <p:nvPr/>
        </p:nvSpPr>
        <p:spPr>
          <a:xfrm>
            <a:off x="611560" y="548680"/>
            <a:ext cx="4869153" cy="400110"/>
          </a:xfrm>
          <a:prstGeom prst="rect">
            <a:avLst/>
          </a:prstGeom>
        </p:spPr>
        <p:txBody>
          <a:bodyPr wrap="none">
            <a:spAutoFit/>
          </a:bodyPr>
          <a:lstStyle/>
          <a:p>
            <a:pPr lvl="1"/>
            <a:r>
              <a:rPr lang="en-US" sz="2000" b="1" dirty="0" smtClean="0"/>
              <a:t>2.1 Introduction </a:t>
            </a:r>
            <a:r>
              <a:rPr lang="en-US" sz="2000" b="1" dirty="0"/>
              <a:t>to sand casting process</a:t>
            </a:r>
          </a:p>
        </p:txBody>
      </p:sp>
      <p:sp>
        <p:nvSpPr>
          <p:cNvPr id="2" name="Rectangle 1"/>
          <p:cNvSpPr/>
          <p:nvPr/>
        </p:nvSpPr>
        <p:spPr>
          <a:xfrm>
            <a:off x="1115616" y="1052736"/>
            <a:ext cx="7128792" cy="1200329"/>
          </a:xfrm>
          <a:prstGeom prst="rect">
            <a:avLst/>
          </a:prstGeom>
        </p:spPr>
        <p:txBody>
          <a:bodyPr wrap="square">
            <a:spAutoFit/>
          </a:bodyPr>
          <a:lstStyle/>
          <a:p>
            <a:r>
              <a:rPr lang="en-US" b="1" dirty="0"/>
              <a:t>Definition of casting process:</a:t>
            </a:r>
            <a:r>
              <a:rPr lang="en-US" dirty="0"/>
              <a:t> In casting process, the liquid material is poured into a cavity (mold cavity) that corresponds to the desired geometry. The shape obtained in liquid state is stabilized usually by solidification and then removed from the mold as solid-state component.</a:t>
            </a:r>
          </a:p>
        </p:txBody>
      </p:sp>
      <p:sp>
        <p:nvSpPr>
          <p:cNvPr id="4" name="Rectangle 3"/>
          <p:cNvSpPr/>
          <p:nvPr/>
        </p:nvSpPr>
        <p:spPr>
          <a:xfrm>
            <a:off x="971600" y="2780928"/>
            <a:ext cx="3456384" cy="2308324"/>
          </a:xfrm>
          <a:prstGeom prst="rect">
            <a:avLst/>
          </a:prstGeom>
        </p:spPr>
        <p:txBody>
          <a:bodyPr wrap="square">
            <a:spAutoFit/>
          </a:bodyPr>
          <a:lstStyle/>
          <a:p>
            <a:pPr marL="285750" indent="-285750">
              <a:buFont typeface="Arial" pitchFamily="34" charset="0"/>
              <a:buChar char="•"/>
            </a:pPr>
            <a:r>
              <a:rPr lang="en-US" i="1" dirty="0"/>
              <a:t>A "foundry</a:t>
            </a:r>
            <a:r>
              <a:rPr lang="en-US" dirty="0"/>
              <a:t>" term usually applied to the collection of necessary material, tools and equipment required to produce castings</a:t>
            </a:r>
            <a:r>
              <a:rPr lang="en-US" dirty="0" smtClean="0"/>
              <a:t>.</a:t>
            </a:r>
          </a:p>
          <a:p>
            <a:pPr marL="285750" indent="-285750">
              <a:buFont typeface="Arial" pitchFamily="34" charset="0"/>
              <a:buChar char="•"/>
            </a:pPr>
            <a:r>
              <a:rPr lang="en-US" dirty="0" smtClean="0"/>
              <a:t> </a:t>
            </a:r>
            <a:r>
              <a:rPr lang="en-US" dirty="0" err="1"/>
              <a:t>A</a:t>
            </a:r>
            <a:r>
              <a:rPr lang="en-US" dirty="0" err="1" smtClean="0"/>
              <a:t>"</a:t>
            </a:r>
            <a:r>
              <a:rPr lang="en-US" i="1" dirty="0" err="1" smtClean="0"/>
              <a:t>foundry</a:t>
            </a:r>
            <a:r>
              <a:rPr lang="en-US" i="1" dirty="0" smtClean="0"/>
              <a:t> </a:t>
            </a:r>
            <a:r>
              <a:rPr lang="en-US" i="1" dirty="0"/>
              <a:t>man</a:t>
            </a:r>
            <a:r>
              <a:rPr lang="en-US" dirty="0"/>
              <a:t>" term also applied to people produce castings.</a:t>
            </a:r>
          </a:p>
        </p:txBody>
      </p:sp>
      <p:pic>
        <p:nvPicPr>
          <p:cNvPr id="1026" name="Picture 2" descr="http://almusafi.com/wp-content/uploads/2013/11/foundry-research-develop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7297" y="2623876"/>
            <a:ext cx="3828038" cy="2622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26117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17</a:t>
            </a:fld>
            <a:endParaRPr lang="en-US"/>
          </a:p>
        </p:txBody>
      </p:sp>
      <p:sp>
        <p:nvSpPr>
          <p:cNvPr id="3" name="Rectangle 2"/>
          <p:cNvSpPr/>
          <p:nvPr/>
        </p:nvSpPr>
        <p:spPr>
          <a:xfrm>
            <a:off x="611560" y="548680"/>
            <a:ext cx="4869153" cy="400110"/>
          </a:xfrm>
          <a:prstGeom prst="rect">
            <a:avLst/>
          </a:prstGeom>
        </p:spPr>
        <p:txBody>
          <a:bodyPr wrap="none">
            <a:spAutoFit/>
          </a:bodyPr>
          <a:lstStyle/>
          <a:p>
            <a:pPr lvl="1"/>
            <a:r>
              <a:rPr lang="en-US" sz="2000" b="1" dirty="0" smtClean="0"/>
              <a:t>2.1 Introduction </a:t>
            </a:r>
            <a:r>
              <a:rPr lang="en-US" sz="2000" b="1" dirty="0"/>
              <a:t>to sand casting process</a:t>
            </a:r>
          </a:p>
        </p:txBody>
      </p:sp>
      <p:sp>
        <p:nvSpPr>
          <p:cNvPr id="5" name="Rectangle 4"/>
          <p:cNvSpPr/>
          <p:nvPr/>
        </p:nvSpPr>
        <p:spPr>
          <a:xfrm>
            <a:off x="566943" y="1268760"/>
            <a:ext cx="4365097" cy="3970318"/>
          </a:xfrm>
          <a:prstGeom prst="rect">
            <a:avLst/>
          </a:prstGeom>
        </p:spPr>
        <p:txBody>
          <a:bodyPr wrap="square">
            <a:spAutoFit/>
          </a:bodyPr>
          <a:lstStyle/>
          <a:p>
            <a:r>
              <a:rPr lang="en-US" b="1" dirty="0"/>
              <a:t>Definition of sand casting processes:</a:t>
            </a:r>
            <a:r>
              <a:rPr lang="en-US" i="1" dirty="0"/>
              <a:t> </a:t>
            </a:r>
            <a:r>
              <a:rPr lang="en-US" dirty="0"/>
              <a:t>In sand casting the molten metal is poured into a pre-prepared sand mold, dimensioned, and contoured to match the desired casting. Internal shapes in castings are obtained by placing backed core/cores consisting of silica sand and a binder in the mold cavity. The molten metal is poured into the pouring basin and flows to the mold cavity through a gate or system of gates. After filling the mold cavity, the melt enters the risers, which act as a reservoir of excess metal to compensate for shrinkage during solidification. A new mold must be made for each casting. </a:t>
            </a:r>
          </a:p>
        </p:txBody>
      </p:sp>
      <p:pic>
        <p:nvPicPr>
          <p:cNvPr id="10" name="Picture 9" descr="Sand casting mold overview"/>
          <p:cNvPicPr/>
          <p:nvPr/>
        </p:nvPicPr>
        <p:blipFill rotWithShape="1">
          <a:blip r:embed="rId3"/>
          <a:srcRect b="6301"/>
          <a:stretch/>
        </p:blipFill>
        <p:spPr bwMode="auto">
          <a:xfrm>
            <a:off x="4932040" y="1844825"/>
            <a:ext cx="3456383" cy="2714984"/>
          </a:xfrm>
          <a:prstGeom prst="rect">
            <a:avLst/>
          </a:prstGeom>
          <a:noFill/>
          <a:ln w="9525">
            <a:noFill/>
            <a:miter lim="800000"/>
            <a:headEnd/>
            <a:tailEnd/>
          </a:ln>
        </p:spPr>
      </p:pic>
      <p:cxnSp>
        <p:nvCxnSpPr>
          <p:cNvPr id="11" name="Straight Arrow Connector 10"/>
          <p:cNvCxnSpPr/>
          <p:nvPr/>
        </p:nvCxnSpPr>
        <p:spPr>
          <a:xfrm flipH="1">
            <a:off x="5868144" y="3717032"/>
            <a:ext cx="288032" cy="1224136"/>
          </a:xfrm>
          <a:prstGeom prst="straightConnector1">
            <a:avLst/>
          </a:prstGeom>
          <a:ln w="19050">
            <a:solidFill>
              <a:schemeClr val="tx1"/>
            </a:solidFill>
            <a:headEnd type="stealth" w="med" len="lg"/>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80713" y="4941168"/>
            <a:ext cx="1755583" cy="369332"/>
          </a:xfrm>
          <a:prstGeom prst="rect">
            <a:avLst/>
          </a:prstGeom>
          <a:noFill/>
        </p:spPr>
        <p:txBody>
          <a:bodyPr wrap="square" rtlCol="0">
            <a:spAutoFit/>
          </a:bodyPr>
          <a:lstStyle/>
          <a:p>
            <a:r>
              <a:rPr lang="en-US" dirty="0" smtClean="0"/>
              <a:t>Sand Core</a:t>
            </a:r>
            <a:endParaRPr lang="en-US" dirty="0"/>
          </a:p>
        </p:txBody>
      </p:sp>
    </p:spTree>
    <p:extLst>
      <p:ext uri="{BB962C8B-B14F-4D97-AF65-F5344CB8AC3E}">
        <p14:creationId xmlns:p14="http://schemas.microsoft.com/office/powerpoint/2010/main" val="16210043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18</a:t>
            </a:fld>
            <a:endParaRPr lang="en-US"/>
          </a:p>
        </p:txBody>
      </p:sp>
      <p:sp>
        <p:nvSpPr>
          <p:cNvPr id="3" name="Rectangle 2"/>
          <p:cNvSpPr/>
          <p:nvPr/>
        </p:nvSpPr>
        <p:spPr>
          <a:xfrm>
            <a:off x="611560" y="548680"/>
            <a:ext cx="4869153" cy="400110"/>
          </a:xfrm>
          <a:prstGeom prst="rect">
            <a:avLst/>
          </a:prstGeom>
        </p:spPr>
        <p:txBody>
          <a:bodyPr wrap="none">
            <a:spAutoFit/>
          </a:bodyPr>
          <a:lstStyle/>
          <a:p>
            <a:pPr lvl="1"/>
            <a:r>
              <a:rPr lang="en-US" sz="2000" b="1" dirty="0" smtClean="0"/>
              <a:t>2.1 Introduction </a:t>
            </a:r>
            <a:r>
              <a:rPr lang="en-US" sz="2000" b="1" dirty="0"/>
              <a:t>to sand casting process</a:t>
            </a:r>
          </a:p>
        </p:txBody>
      </p:sp>
      <p:sp>
        <p:nvSpPr>
          <p:cNvPr id="13" name="TextBox 12"/>
          <p:cNvSpPr txBox="1"/>
          <p:nvPr/>
        </p:nvSpPr>
        <p:spPr>
          <a:xfrm>
            <a:off x="5177840" y="5815143"/>
            <a:ext cx="1755583" cy="369332"/>
          </a:xfrm>
          <a:prstGeom prst="rect">
            <a:avLst/>
          </a:prstGeom>
          <a:noFill/>
        </p:spPr>
        <p:txBody>
          <a:bodyPr wrap="square" rtlCol="0">
            <a:spAutoFit/>
          </a:bodyPr>
          <a:lstStyle/>
          <a:p>
            <a:r>
              <a:rPr lang="en-US" dirty="0" smtClean="0"/>
              <a:t>Green sand</a:t>
            </a:r>
            <a:endParaRPr lang="en-US" dirty="0"/>
          </a:p>
        </p:txBody>
      </p:sp>
      <p:sp>
        <p:nvSpPr>
          <p:cNvPr id="2" name="Rectangle 1"/>
          <p:cNvSpPr/>
          <p:nvPr/>
        </p:nvSpPr>
        <p:spPr>
          <a:xfrm>
            <a:off x="592144" y="1844825"/>
            <a:ext cx="4572000" cy="3970318"/>
          </a:xfrm>
          <a:prstGeom prst="rect">
            <a:avLst/>
          </a:prstGeom>
        </p:spPr>
        <p:txBody>
          <a:bodyPr>
            <a:spAutoFit/>
          </a:bodyPr>
          <a:lstStyle/>
          <a:p>
            <a:r>
              <a:rPr lang="en-US" i="1" dirty="0" smtClean="0"/>
              <a:t>SAND MOLD OR GREEN SAND MOLD consist of:</a:t>
            </a:r>
          </a:p>
          <a:p>
            <a:pPr marL="285750" indent="-285750">
              <a:buFont typeface="Arial" pitchFamily="34" charset="0"/>
              <a:buChar char="•"/>
            </a:pPr>
            <a:r>
              <a:rPr lang="en-US" i="1" dirty="0" smtClean="0"/>
              <a:t>Sand </a:t>
            </a:r>
            <a:r>
              <a:rPr lang="en-US" i="1" dirty="0"/>
              <a:t>material</a:t>
            </a:r>
            <a:r>
              <a:rPr lang="en-US" dirty="0"/>
              <a:t> (resist the high temperature and permeability), commonly used are silica (SiO</a:t>
            </a:r>
            <a:r>
              <a:rPr lang="en-US" baseline="-25000" dirty="0"/>
              <a:t>2</a:t>
            </a:r>
            <a:r>
              <a:rPr lang="en-US" dirty="0"/>
              <a:t>) or quartz  sand (cheaper). Olivine sand also used for steel castings, Zircon and synthetic sands also used but more expensive</a:t>
            </a:r>
            <a:r>
              <a:rPr lang="en-US" dirty="0" smtClean="0"/>
              <a:t>.</a:t>
            </a:r>
          </a:p>
          <a:p>
            <a:pPr marL="285750" indent="-285750">
              <a:buFont typeface="Arial" pitchFamily="34" charset="0"/>
              <a:buChar char="•"/>
            </a:pPr>
            <a:r>
              <a:rPr lang="en-US" i="1" dirty="0"/>
              <a:t>The binder</a:t>
            </a:r>
            <a:r>
              <a:rPr lang="en-US" dirty="0"/>
              <a:t> (give the strength), e.g. Clay (</a:t>
            </a:r>
            <a:r>
              <a:rPr lang="en-US" dirty="0" err="1"/>
              <a:t>bentonite</a:t>
            </a:r>
            <a:r>
              <a:rPr lang="en-US" dirty="0"/>
              <a:t>, kaolin, .), Cement, Sodium silicate (for Co</a:t>
            </a:r>
            <a:r>
              <a:rPr lang="en-US" baseline="-25000" dirty="0"/>
              <a:t>2</a:t>
            </a:r>
            <a:r>
              <a:rPr lang="en-US" dirty="0"/>
              <a:t> process), Oil, Resin (shell molding</a:t>
            </a:r>
            <a:r>
              <a:rPr lang="en-US" dirty="0" smtClean="0"/>
              <a:t>).</a:t>
            </a:r>
          </a:p>
          <a:p>
            <a:pPr marL="285750" indent="-285750">
              <a:buFont typeface="Arial" pitchFamily="34" charset="0"/>
              <a:buChar char="•"/>
            </a:pPr>
            <a:r>
              <a:rPr lang="en-US" i="1" dirty="0"/>
              <a:t>Additives (gives collapsibility).</a:t>
            </a:r>
          </a:p>
          <a:p>
            <a:pPr marL="285750" indent="-285750">
              <a:buFont typeface="Arial" pitchFamily="34" charset="0"/>
              <a:buChar char="•"/>
            </a:pPr>
            <a:r>
              <a:rPr lang="en-US" i="1" dirty="0"/>
              <a:t>Water 4-8% (to activate the binder).</a:t>
            </a:r>
          </a:p>
          <a:p>
            <a:pPr marL="285750" indent="-285750">
              <a:buFont typeface="Arial" pitchFamily="34" charset="0"/>
              <a:buChar char="•"/>
            </a:pPr>
            <a:endParaRPr lang="en-US" dirty="0"/>
          </a:p>
        </p:txBody>
      </p:sp>
      <p:pic>
        <p:nvPicPr>
          <p:cNvPr id="2050" name="Picture 2" descr="http://foundry101.com/Puzzelstepbystep%200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1844825"/>
            <a:ext cx="2534359" cy="3379145"/>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H="1">
            <a:off x="5680703" y="3829984"/>
            <a:ext cx="1252721" cy="1831264"/>
          </a:xfrm>
          <a:prstGeom prst="straightConnector1">
            <a:avLst/>
          </a:prstGeom>
          <a:ln w="19050">
            <a:solidFill>
              <a:schemeClr val="tx1"/>
            </a:solidFill>
            <a:headEnd type="stealth" w="med"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44597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19</a:t>
            </a:fld>
            <a:endParaRPr lang="en-US"/>
          </a:p>
        </p:txBody>
      </p:sp>
      <p:sp>
        <p:nvSpPr>
          <p:cNvPr id="3" name="Rectangle 2"/>
          <p:cNvSpPr/>
          <p:nvPr/>
        </p:nvSpPr>
        <p:spPr>
          <a:xfrm>
            <a:off x="611560" y="548680"/>
            <a:ext cx="3290003" cy="400110"/>
          </a:xfrm>
          <a:prstGeom prst="rect">
            <a:avLst/>
          </a:prstGeom>
        </p:spPr>
        <p:txBody>
          <a:bodyPr wrap="none">
            <a:spAutoFit/>
          </a:bodyPr>
          <a:lstStyle/>
          <a:p>
            <a:pPr lvl="1"/>
            <a:r>
              <a:rPr lang="en-US" sz="2000" b="1" dirty="0" smtClean="0"/>
              <a:t>2.1 Green sand Molding</a:t>
            </a:r>
            <a:endParaRPr lang="en-US" sz="2000" b="1" dirty="0"/>
          </a:p>
        </p:txBody>
      </p:sp>
      <p:pic>
        <p:nvPicPr>
          <p:cNvPr id="3074" name="Picture 2" descr="Haandfor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514902"/>
            <a:ext cx="6386805" cy="3972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6589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p:sp>
        <p:nvSpPr>
          <p:cNvPr id="4" name="Rectangle 3"/>
          <p:cNvSpPr/>
          <p:nvPr/>
        </p:nvSpPr>
        <p:spPr>
          <a:xfrm>
            <a:off x="1043608" y="2044005"/>
            <a:ext cx="6408712" cy="3785652"/>
          </a:xfrm>
          <a:prstGeom prst="rect">
            <a:avLst/>
          </a:prstGeom>
        </p:spPr>
        <p:txBody>
          <a:bodyPr wrap="square">
            <a:spAutoFit/>
          </a:bodyPr>
          <a:lstStyle/>
          <a:p>
            <a:pPr marL="342900" indent="-342900">
              <a:buFont typeface="Arial" pitchFamily="34" charset="0"/>
              <a:buChar char="•"/>
            </a:pPr>
            <a:r>
              <a:rPr lang="en-US" sz="2000" dirty="0"/>
              <a:t>Analysis of metal forming processes is commonly performed utilizing </a:t>
            </a:r>
            <a:r>
              <a:rPr lang="en-US" sz="2000" u="sng" dirty="0"/>
              <a:t>analytical</a:t>
            </a:r>
            <a:r>
              <a:rPr lang="en-US" sz="2000" dirty="0"/>
              <a:t>, </a:t>
            </a:r>
            <a:r>
              <a:rPr lang="en-US" sz="2000" u="sng" dirty="0"/>
              <a:t>numerical</a:t>
            </a:r>
            <a:r>
              <a:rPr lang="en-US" sz="2000" dirty="0"/>
              <a:t>, or </a:t>
            </a:r>
            <a:r>
              <a:rPr lang="en-US" sz="2000" u="sng" dirty="0"/>
              <a:t>physical </a:t>
            </a:r>
            <a:r>
              <a:rPr lang="en-US" sz="2000" u="sng" dirty="0" smtClean="0"/>
              <a:t>techniques.</a:t>
            </a:r>
          </a:p>
          <a:p>
            <a:pPr marL="342900" indent="-342900">
              <a:buFont typeface="Arial" pitchFamily="34" charset="0"/>
              <a:buChar char="•"/>
            </a:pPr>
            <a:r>
              <a:rPr lang="en-US" sz="2000" dirty="0"/>
              <a:t>A</a:t>
            </a:r>
            <a:r>
              <a:rPr lang="en-US" sz="2000" dirty="0" smtClean="0"/>
              <a:t>nalytical </a:t>
            </a:r>
            <a:r>
              <a:rPr lang="en-US" sz="2000" dirty="0"/>
              <a:t>methods, numerical techniques are used to predict the required forming loads, formation of flaws, tool/work-piece interface stress distributions, as well as information such as </a:t>
            </a:r>
            <a:r>
              <a:rPr lang="en-US" sz="2000" dirty="0" smtClean="0"/>
              <a:t>stress and </a:t>
            </a:r>
            <a:r>
              <a:rPr lang="en-US" sz="2000" dirty="0"/>
              <a:t>strain distributions, residual stress patterns, tooling stresses or distortions, and temperature gradients.</a:t>
            </a:r>
          </a:p>
          <a:p>
            <a:pPr marL="457200" indent="-457200">
              <a:buFont typeface="Arial" pitchFamily="34" charset="0"/>
              <a:buChar char="•"/>
            </a:pPr>
            <a:endParaRPr lang="en-US" sz="2000" u="sng" dirty="0" smtClean="0"/>
          </a:p>
          <a:p>
            <a:pPr marL="457200" indent="-457200">
              <a:buFont typeface="Arial" pitchFamily="34" charset="0"/>
              <a:buChar char="•"/>
            </a:pPr>
            <a:endParaRPr lang="en-US" sz="2000" dirty="0"/>
          </a:p>
          <a:p>
            <a:pPr marL="457200" indent="-457200">
              <a:buFont typeface="Arial" pitchFamily="34" charset="0"/>
              <a:buChar char="•"/>
            </a:pPr>
            <a:endParaRPr lang="en-US" sz="2000" u="sng" dirty="0"/>
          </a:p>
        </p:txBody>
      </p:sp>
    </p:spTree>
    <p:extLst>
      <p:ext uri="{BB962C8B-B14F-4D97-AF65-F5344CB8AC3E}">
        <p14:creationId xmlns:p14="http://schemas.microsoft.com/office/powerpoint/2010/main" val="35361798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20</a:t>
            </a:fld>
            <a:endParaRPr lang="en-US"/>
          </a:p>
        </p:txBody>
      </p:sp>
      <p:sp>
        <p:nvSpPr>
          <p:cNvPr id="3" name="Rectangle 2"/>
          <p:cNvSpPr/>
          <p:nvPr/>
        </p:nvSpPr>
        <p:spPr>
          <a:xfrm>
            <a:off x="611560" y="548680"/>
            <a:ext cx="4327788" cy="400110"/>
          </a:xfrm>
          <a:prstGeom prst="rect">
            <a:avLst/>
          </a:prstGeom>
        </p:spPr>
        <p:txBody>
          <a:bodyPr wrap="none">
            <a:spAutoFit/>
          </a:bodyPr>
          <a:lstStyle/>
          <a:p>
            <a:pPr lvl="1"/>
            <a:r>
              <a:rPr lang="en-US" sz="2000" b="1" dirty="0" smtClean="0"/>
              <a:t>2.1 Green sand Molding using core</a:t>
            </a:r>
            <a:endParaRPr lang="en-US" sz="2000" b="1" dirty="0"/>
          </a:p>
        </p:txBody>
      </p:sp>
      <p:pic>
        <p:nvPicPr>
          <p:cNvPr id="10" name="Picture 9"/>
          <p:cNvPicPr/>
          <p:nvPr/>
        </p:nvPicPr>
        <p:blipFill>
          <a:blip r:embed="rId3"/>
          <a:srcRect l="28733" t="38938" r="6549" b="22124"/>
          <a:stretch>
            <a:fillRect/>
          </a:stretch>
        </p:blipFill>
        <p:spPr bwMode="auto">
          <a:xfrm>
            <a:off x="755576" y="1412776"/>
            <a:ext cx="6768752" cy="3672408"/>
          </a:xfrm>
          <a:prstGeom prst="rect">
            <a:avLst/>
          </a:prstGeom>
          <a:noFill/>
          <a:ln w="9525">
            <a:noFill/>
            <a:miter lim="800000"/>
            <a:headEnd/>
            <a:tailEnd/>
          </a:ln>
        </p:spPr>
      </p:pic>
    </p:spTree>
    <p:extLst>
      <p:ext uri="{BB962C8B-B14F-4D97-AF65-F5344CB8AC3E}">
        <p14:creationId xmlns:p14="http://schemas.microsoft.com/office/powerpoint/2010/main" val="31763369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21</a:t>
            </a:fld>
            <a:endParaRPr lang="en-US"/>
          </a:p>
        </p:txBody>
      </p:sp>
      <p:sp>
        <p:nvSpPr>
          <p:cNvPr id="3" name="Rectangle 2"/>
          <p:cNvSpPr/>
          <p:nvPr/>
        </p:nvSpPr>
        <p:spPr>
          <a:xfrm>
            <a:off x="611560" y="548680"/>
            <a:ext cx="4327788" cy="400110"/>
          </a:xfrm>
          <a:prstGeom prst="rect">
            <a:avLst/>
          </a:prstGeom>
        </p:spPr>
        <p:txBody>
          <a:bodyPr wrap="none">
            <a:spAutoFit/>
          </a:bodyPr>
          <a:lstStyle/>
          <a:p>
            <a:pPr lvl="1"/>
            <a:r>
              <a:rPr lang="en-US" sz="2000" b="1" dirty="0" smtClean="0"/>
              <a:t>2.1 Green sand Molding using core</a:t>
            </a:r>
            <a:endParaRPr lang="en-US" sz="2000" b="1" dirty="0"/>
          </a:p>
        </p:txBody>
      </p:sp>
      <p:pic>
        <p:nvPicPr>
          <p:cNvPr id="11" name="Picture 10" descr="D:\ie437_couse\ie437\Manufacturing_process_book-ver2a_ummer_sub14_11_2006-a\casting_photo_dr_ali\sand\20140420_140610.jpg"/>
          <p:cNvPicPr/>
          <p:nvPr/>
        </p:nvPicPr>
        <p:blipFill>
          <a:blip r:embed="rId3"/>
          <a:srcRect r="19512"/>
          <a:stretch>
            <a:fillRect/>
          </a:stretch>
        </p:blipFill>
        <p:spPr bwMode="auto">
          <a:xfrm>
            <a:off x="1259632" y="1598418"/>
            <a:ext cx="3312368" cy="2694678"/>
          </a:xfrm>
          <a:prstGeom prst="rect">
            <a:avLst/>
          </a:prstGeom>
          <a:noFill/>
          <a:ln w="9525">
            <a:noFill/>
            <a:miter lim="800000"/>
            <a:headEnd/>
            <a:tailEnd/>
          </a:ln>
        </p:spPr>
      </p:pic>
      <p:pic>
        <p:nvPicPr>
          <p:cNvPr id="12" name="Picture 11" descr="D:\ie437_couse\ie437\Manufacturing_process_book-ver2a_ummer_sub14_11_2006-a\casting_photo_dr_ali\sand\20140420_140623.jpg"/>
          <p:cNvPicPr/>
          <p:nvPr/>
        </p:nvPicPr>
        <p:blipFill>
          <a:blip r:embed="rId4"/>
          <a:srcRect/>
          <a:stretch>
            <a:fillRect/>
          </a:stretch>
        </p:blipFill>
        <p:spPr bwMode="auto">
          <a:xfrm>
            <a:off x="4572000" y="1598418"/>
            <a:ext cx="3312368" cy="2694678"/>
          </a:xfrm>
          <a:prstGeom prst="rect">
            <a:avLst/>
          </a:prstGeom>
          <a:noFill/>
          <a:ln w="9525">
            <a:noFill/>
            <a:miter lim="800000"/>
            <a:headEnd/>
            <a:tailEnd/>
          </a:ln>
        </p:spPr>
      </p:pic>
      <p:sp>
        <p:nvSpPr>
          <p:cNvPr id="13" name="Rectangle 12"/>
          <p:cNvSpPr/>
          <p:nvPr/>
        </p:nvSpPr>
        <p:spPr>
          <a:xfrm>
            <a:off x="1229560" y="4329303"/>
            <a:ext cx="3722879" cy="400110"/>
          </a:xfrm>
          <a:prstGeom prst="rect">
            <a:avLst/>
          </a:prstGeom>
        </p:spPr>
        <p:txBody>
          <a:bodyPr wrap="none">
            <a:spAutoFit/>
          </a:bodyPr>
          <a:lstStyle/>
          <a:p>
            <a:pPr lvl="1"/>
            <a:r>
              <a:rPr lang="en-US" sz="2000" b="1" dirty="0" smtClean="0"/>
              <a:t>Some of the cores for casting</a:t>
            </a:r>
            <a:endParaRPr lang="en-US" sz="2000" b="1" dirty="0"/>
          </a:p>
        </p:txBody>
      </p:sp>
      <p:pic>
        <p:nvPicPr>
          <p:cNvPr id="1026" name="Picture 2" descr="http://www.gwfoundry.com/portals/0/Sand%20Mold%2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2120" y="4709175"/>
            <a:ext cx="2628900" cy="17145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55776" y="5566425"/>
            <a:ext cx="2785058" cy="400110"/>
          </a:xfrm>
          <a:prstGeom prst="rect">
            <a:avLst/>
          </a:prstGeom>
        </p:spPr>
        <p:txBody>
          <a:bodyPr wrap="none">
            <a:spAutoFit/>
          </a:bodyPr>
          <a:lstStyle/>
          <a:p>
            <a:pPr lvl="1"/>
            <a:r>
              <a:rPr lang="en-US" sz="2000" b="1" dirty="0" smtClean="0"/>
              <a:t>Green sand molding</a:t>
            </a:r>
            <a:endParaRPr lang="en-US" sz="2000" b="1" dirty="0"/>
          </a:p>
        </p:txBody>
      </p:sp>
    </p:spTree>
    <p:extLst>
      <p:ext uri="{BB962C8B-B14F-4D97-AF65-F5344CB8AC3E}">
        <p14:creationId xmlns:p14="http://schemas.microsoft.com/office/powerpoint/2010/main" val="28308692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22</a:t>
            </a:fld>
            <a:endParaRPr lang="en-US"/>
          </a:p>
        </p:txBody>
      </p:sp>
      <p:sp>
        <p:nvSpPr>
          <p:cNvPr id="3" name="Rectangle 2"/>
          <p:cNvSpPr/>
          <p:nvPr/>
        </p:nvSpPr>
        <p:spPr>
          <a:xfrm>
            <a:off x="611560" y="548680"/>
            <a:ext cx="3434017" cy="400110"/>
          </a:xfrm>
          <a:prstGeom prst="rect">
            <a:avLst/>
          </a:prstGeom>
        </p:spPr>
        <p:txBody>
          <a:bodyPr wrap="none">
            <a:spAutoFit/>
          </a:bodyPr>
          <a:lstStyle/>
          <a:p>
            <a:pPr lvl="1"/>
            <a:r>
              <a:rPr lang="en-US" sz="2000" b="1" dirty="0" smtClean="0"/>
              <a:t>2.1 Experiment Objectives</a:t>
            </a:r>
            <a:endParaRPr lang="en-US" sz="2000" b="1" dirty="0"/>
          </a:p>
        </p:txBody>
      </p:sp>
      <p:sp>
        <p:nvSpPr>
          <p:cNvPr id="2" name="Rectangle 1"/>
          <p:cNvSpPr/>
          <p:nvPr/>
        </p:nvSpPr>
        <p:spPr>
          <a:xfrm>
            <a:off x="1115616" y="1120676"/>
            <a:ext cx="6912768" cy="1754326"/>
          </a:xfrm>
          <a:prstGeom prst="rect">
            <a:avLst/>
          </a:prstGeom>
        </p:spPr>
        <p:txBody>
          <a:bodyPr wrap="square">
            <a:spAutoFit/>
          </a:bodyPr>
          <a:lstStyle/>
          <a:p>
            <a:pPr lvl="2"/>
            <a:endParaRPr lang="en-US" b="1" dirty="0"/>
          </a:p>
          <a:p>
            <a:pPr marL="285750" lvl="0" indent="-285750">
              <a:buFont typeface="Arial" pitchFamily="34" charset="0"/>
              <a:buChar char="•"/>
            </a:pPr>
            <a:r>
              <a:rPr lang="en-US" dirty="0"/>
              <a:t>Main objective of current experiment, identify main tools used in green sand molding process, see Fig 2.9.</a:t>
            </a:r>
          </a:p>
          <a:p>
            <a:pPr marL="285750" lvl="0" indent="-285750">
              <a:buFont typeface="Arial" pitchFamily="34" charset="0"/>
              <a:buChar char="•"/>
            </a:pPr>
            <a:r>
              <a:rPr lang="en-US" dirty="0"/>
              <a:t>Identify the main steps required to manufacture green sand </a:t>
            </a:r>
            <a:r>
              <a:rPr lang="en-US" dirty="0" smtClean="0"/>
              <a:t>mold, sketch process steps.</a:t>
            </a:r>
            <a:endParaRPr lang="en-US" dirty="0"/>
          </a:p>
          <a:p>
            <a:pPr marL="285750" lvl="0" indent="-285750">
              <a:buFont typeface="Arial" pitchFamily="34" charset="0"/>
              <a:buChar char="•"/>
            </a:pPr>
            <a:r>
              <a:rPr lang="en-US" dirty="0"/>
              <a:t>Manufacture simple pipe casting using split pattern and core box.</a:t>
            </a:r>
          </a:p>
        </p:txBody>
      </p:sp>
      <p:sp>
        <p:nvSpPr>
          <p:cNvPr id="4" name="Rectangle 3"/>
          <p:cNvSpPr/>
          <p:nvPr/>
        </p:nvSpPr>
        <p:spPr>
          <a:xfrm>
            <a:off x="1115616" y="2875002"/>
            <a:ext cx="1224310" cy="369332"/>
          </a:xfrm>
          <a:prstGeom prst="rect">
            <a:avLst/>
          </a:prstGeom>
        </p:spPr>
        <p:txBody>
          <a:bodyPr wrap="none">
            <a:spAutoFit/>
          </a:bodyPr>
          <a:lstStyle/>
          <a:p>
            <a:r>
              <a:rPr lang="en-US" b="1" dirty="0"/>
              <a:t>Equipment</a:t>
            </a:r>
          </a:p>
        </p:txBody>
      </p:sp>
      <p:sp>
        <p:nvSpPr>
          <p:cNvPr id="17" name="Rectangle 16"/>
          <p:cNvSpPr/>
          <p:nvPr/>
        </p:nvSpPr>
        <p:spPr>
          <a:xfrm>
            <a:off x="1331640" y="3244334"/>
            <a:ext cx="4572000" cy="2031325"/>
          </a:xfrm>
          <a:prstGeom prst="rect">
            <a:avLst/>
          </a:prstGeom>
        </p:spPr>
        <p:txBody>
          <a:bodyPr>
            <a:spAutoFit/>
          </a:bodyPr>
          <a:lstStyle/>
          <a:p>
            <a:pPr marL="285750" lvl="0" indent="-285750">
              <a:buFont typeface="Arial" pitchFamily="34" charset="0"/>
              <a:buChar char="•"/>
            </a:pPr>
            <a:r>
              <a:rPr lang="en-US" dirty="0"/>
              <a:t>Molding flasks.</a:t>
            </a:r>
          </a:p>
          <a:p>
            <a:pPr marL="285750" lvl="0" indent="-285750">
              <a:buFont typeface="Arial" pitchFamily="34" charset="0"/>
              <a:buChar char="•"/>
            </a:pPr>
            <a:r>
              <a:rPr lang="en-US" dirty="0"/>
              <a:t>Pattern for pipe product 80mm diameter x 120mm length x 15mm diameter hole.</a:t>
            </a:r>
          </a:p>
          <a:p>
            <a:pPr marL="285750" lvl="0" indent="-285750">
              <a:buFont typeface="Arial" pitchFamily="34" charset="0"/>
              <a:buChar char="•"/>
            </a:pPr>
            <a:r>
              <a:rPr lang="en-US" dirty="0"/>
              <a:t>Sand miller and mixture.</a:t>
            </a:r>
          </a:p>
          <a:p>
            <a:pPr marL="285750" lvl="0" indent="-285750">
              <a:buFont typeface="Arial" pitchFamily="34" charset="0"/>
              <a:buChar char="•"/>
            </a:pPr>
            <a:r>
              <a:rPr lang="en-US" dirty="0" err="1"/>
              <a:t>Bentonite</a:t>
            </a:r>
            <a:r>
              <a:rPr lang="en-US" dirty="0"/>
              <a:t> clay for sand bonding.</a:t>
            </a:r>
          </a:p>
          <a:p>
            <a:pPr marL="285750" lvl="0" indent="-285750">
              <a:buFont typeface="Arial" pitchFamily="34" charset="0"/>
              <a:buChar char="•"/>
            </a:pPr>
            <a:r>
              <a:rPr lang="en-US" dirty="0"/>
              <a:t>Melting furnace</a:t>
            </a:r>
            <a:r>
              <a:rPr lang="en-US" dirty="0" smtClean="0"/>
              <a:t>.</a:t>
            </a:r>
          </a:p>
          <a:p>
            <a:pPr marL="285750" lvl="0" indent="-285750">
              <a:buFont typeface="Arial" pitchFamily="34" charset="0"/>
              <a:buChar char="•"/>
            </a:pPr>
            <a:r>
              <a:rPr lang="en-US" dirty="0" smtClean="0"/>
              <a:t>Hand tools</a:t>
            </a:r>
            <a:endParaRPr lang="en-US" dirty="0"/>
          </a:p>
        </p:txBody>
      </p:sp>
      <p:pic>
        <p:nvPicPr>
          <p:cNvPr id="22" name="Picture 21" descr="D:\ie437_couse\ie437\Manufacturing_process_book-ver2a_ummer_sub14_11_2006-a\casting_photo_dr_ali\sand\20140907_080153.jpg"/>
          <p:cNvPicPr/>
          <p:nvPr/>
        </p:nvPicPr>
        <p:blipFill>
          <a:blip r:embed="rId3"/>
          <a:srcRect/>
          <a:stretch>
            <a:fillRect/>
          </a:stretch>
        </p:blipFill>
        <p:spPr bwMode="auto">
          <a:xfrm>
            <a:off x="5925704" y="2882234"/>
            <a:ext cx="1992644" cy="1440160"/>
          </a:xfrm>
          <a:prstGeom prst="rect">
            <a:avLst/>
          </a:prstGeom>
          <a:noFill/>
          <a:ln w="9525">
            <a:noFill/>
            <a:miter lim="800000"/>
            <a:headEnd/>
            <a:tailEnd/>
          </a:ln>
        </p:spPr>
      </p:pic>
      <p:pic>
        <p:nvPicPr>
          <p:cNvPr id="23" name="Picture 22" descr="D:\ie437_couse\ie437\Manufacturing_process_book-ver2a_ummer_sub14_11_2006-a\casting_photo_dr_ali\sand\20140907_080206.jpg"/>
          <p:cNvPicPr/>
          <p:nvPr/>
        </p:nvPicPr>
        <p:blipFill>
          <a:blip r:embed="rId4"/>
          <a:srcRect/>
          <a:stretch>
            <a:fillRect/>
          </a:stretch>
        </p:blipFill>
        <p:spPr bwMode="auto">
          <a:xfrm>
            <a:off x="5940184" y="4322394"/>
            <a:ext cx="1978164" cy="1482870"/>
          </a:xfrm>
          <a:prstGeom prst="rect">
            <a:avLst/>
          </a:prstGeom>
          <a:noFill/>
          <a:ln w="9525">
            <a:noFill/>
            <a:miter lim="800000"/>
            <a:headEnd/>
            <a:tailEnd/>
          </a:ln>
        </p:spPr>
      </p:pic>
      <p:pic>
        <p:nvPicPr>
          <p:cNvPr id="24" name="Picture 23" descr="D:\ie437_couse\ie437\Manufacturing_process_book-ver2a_ummer_sub14_11_2006-a\casting_photo_dr_ali\sand\20140907_080227.jpg"/>
          <p:cNvPicPr/>
          <p:nvPr/>
        </p:nvPicPr>
        <p:blipFill>
          <a:blip r:embed="rId5"/>
          <a:srcRect/>
          <a:stretch>
            <a:fillRect/>
          </a:stretch>
        </p:blipFill>
        <p:spPr bwMode="auto">
          <a:xfrm>
            <a:off x="3851920" y="4797152"/>
            <a:ext cx="1680394" cy="1458079"/>
          </a:xfrm>
          <a:prstGeom prst="rect">
            <a:avLst/>
          </a:prstGeom>
          <a:noFill/>
          <a:ln w="9525">
            <a:noFill/>
            <a:miter lim="800000"/>
            <a:headEnd/>
            <a:tailEnd/>
          </a:ln>
        </p:spPr>
      </p:pic>
    </p:spTree>
    <p:extLst>
      <p:ext uri="{BB962C8B-B14F-4D97-AF65-F5344CB8AC3E}">
        <p14:creationId xmlns:p14="http://schemas.microsoft.com/office/powerpoint/2010/main" val="39919127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23</a:t>
            </a:fld>
            <a:endParaRPr lang="en-US"/>
          </a:p>
        </p:txBody>
      </p:sp>
      <p:sp>
        <p:nvSpPr>
          <p:cNvPr id="3" name="Rectangle 2"/>
          <p:cNvSpPr/>
          <p:nvPr/>
        </p:nvSpPr>
        <p:spPr>
          <a:xfrm>
            <a:off x="611560" y="548680"/>
            <a:ext cx="2877839" cy="400110"/>
          </a:xfrm>
          <a:prstGeom prst="rect">
            <a:avLst/>
          </a:prstGeom>
        </p:spPr>
        <p:txBody>
          <a:bodyPr wrap="none">
            <a:spAutoFit/>
          </a:bodyPr>
          <a:lstStyle/>
          <a:p>
            <a:pPr lvl="1"/>
            <a:r>
              <a:rPr lang="en-US" sz="2000" b="1" dirty="0" smtClean="0"/>
              <a:t>2.1 Experiment Tasks</a:t>
            </a:r>
            <a:endParaRPr lang="en-US" sz="2000" b="1" dirty="0"/>
          </a:p>
        </p:txBody>
      </p:sp>
      <p:sp>
        <p:nvSpPr>
          <p:cNvPr id="5" name="Rectangle 4"/>
          <p:cNvSpPr/>
          <p:nvPr/>
        </p:nvSpPr>
        <p:spPr>
          <a:xfrm>
            <a:off x="1043608" y="1196752"/>
            <a:ext cx="6984776" cy="3139321"/>
          </a:xfrm>
          <a:prstGeom prst="rect">
            <a:avLst/>
          </a:prstGeom>
        </p:spPr>
        <p:txBody>
          <a:bodyPr wrap="square">
            <a:spAutoFit/>
          </a:bodyPr>
          <a:lstStyle/>
          <a:p>
            <a:r>
              <a:rPr lang="en-US" dirty="0" smtClean="0"/>
              <a:t> </a:t>
            </a:r>
            <a:endParaRPr lang="en-US" dirty="0"/>
          </a:p>
          <a:p>
            <a:pPr marL="342900" lvl="0" indent="-342900">
              <a:buFont typeface="+mj-lt"/>
              <a:buAutoNum type="arabicPeriod"/>
            </a:pPr>
            <a:r>
              <a:rPr lang="en-US" dirty="0"/>
              <a:t>Prepare the green sand for molding process, by mixing the sand with </a:t>
            </a:r>
            <a:r>
              <a:rPr lang="en-US" dirty="0" err="1"/>
              <a:t>Bentonite</a:t>
            </a:r>
            <a:r>
              <a:rPr lang="en-US" dirty="0"/>
              <a:t> clay and water for a ratio of 90:4:6 using miller and mixer provided in laboratory</a:t>
            </a:r>
            <a:r>
              <a:rPr lang="en-US" dirty="0" smtClean="0"/>
              <a:t>.</a:t>
            </a:r>
          </a:p>
          <a:p>
            <a:pPr marL="342900" lvl="0" indent="-342900">
              <a:buFont typeface="+mj-lt"/>
              <a:buAutoNum type="arabicPeriod"/>
            </a:pPr>
            <a:r>
              <a:rPr lang="en-US" dirty="0" smtClean="0"/>
              <a:t>Charge </a:t>
            </a:r>
            <a:r>
              <a:rPr lang="en-US" dirty="0"/>
              <a:t>the furnace and switch it on</a:t>
            </a:r>
            <a:r>
              <a:rPr lang="en-US" dirty="0" smtClean="0"/>
              <a:t>.</a:t>
            </a:r>
          </a:p>
          <a:p>
            <a:pPr marL="342900" lvl="0" indent="-342900">
              <a:buFont typeface="+mj-lt"/>
              <a:buAutoNum type="arabicPeriod"/>
            </a:pPr>
            <a:r>
              <a:rPr lang="en-US" dirty="0" smtClean="0"/>
              <a:t>Carry </a:t>
            </a:r>
            <a:r>
              <a:rPr lang="en-US" dirty="0"/>
              <a:t>out the green sand molding process using pattern and core box provided and as illustrated in section 2.1.1</a:t>
            </a:r>
            <a:r>
              <a:rPr lang="en-US" dirty="0" smtClean="0"/>
              <a:t>.</a:t>
            </a:r>
          </a:p>
          <a:p>
            <a:pPr marL="342900" lvl="0" indent="-342900">
              <a:buFont typeface="+mj-lt"/>
              <a:buAutoNum type="arabicPeriod"/>
            </a:pPr>
            <a:r>
              <a:rPr lang="en-US" dirty="0" smtClean="0"/>
              <a:t>Using </a:t>
            </a:r>
            <a:r>
              <a:rPr lang="en-US" dirty="0"/>
              <a:t>external small crucible, transfer the molten metal from the furnace and pure in the sand mold assembly</a:t>
            </a:r>
            <a:r>
              <a:rPr lang="en-US" dirty="0" smtClean="0"/>
              <a:t>.</a:t>
            </a:r>
          </a:p>
          <a:p>
            <a:pPr marL="342900" lvl="0" indent="-342900">
              <a:buFont typeface="+mj-lt"/>
              <a:buAutoNum type="arabicPeriod"/>
            </a:pPr>
            <a:r>
              <a:rPr lang="en-US" dirty="0" smtClean="0"/>
              <a:t>Left </a:t>
            </a:r>
            <a:r>
              <a:rPr lang="en-US" dirty="0"/>
              <a:t>the mold stabilized then open the mold and obtain the casing</a:t>
            </a:r>
            <a:r>
              <a:rPr lang="en-US" dirty="0" smtClean="0"/>
              <a:t>.</a:t>
            </a:r>
          </a:p>
          <a:p>
            <a:pPr marL="342900" lvl="0" indent="-342900">
              <a:buFont typeface="+mj-lt"/>
              <a:buAutoNum type="arabicPeriod"/>
            </a:pPr>
            <a:r>
              <a:rPr lang="en-US" dirty="0" smtClean="0"/>
              <a:t>Sketch </a:t>
            </a:r>
            <a:r>
              <a:rPr lang="en-US" dirty="0"/>
              <a:t>molding steps.   </a:t>
            </a:r>
          </a:p>
        </p:txBody>
      </p:sp>
    </p:spTree>
    <p:extLst>
      <p:ext uri="{BB962C8B-B14F-4D97-AF65-F5344CB8AC3E}">
        <p14:creationId xmlns:p14="http://schemas.microsoft.com/office/powerpoint/2010/main" val="25529647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3</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p:sp>
        <p:nvSpPr>
          <p:cNvPr id="4" name="Rectangle 3"/>
          <p:cNvSpPr/>
          <p:nvPr/>
        </p:nvSpPr>
        <p:spPr>
          <a:xfrm>
            <a:off x="564328" y="1721545"/>
            <a:ext cx="6408712" cy="5324535"/>
          </a:xfrm>
          <a:prstGeom prst="rect">
            <a:avLst/>
          </a:prstGeom>
        </p:spPr>
        <p:txBody>
          <a:bodyPr wrap="square">
            <a:spAutoFit/>
          </a:bodyPr>
          <a:lstStyle/>
          <a:p>
            <a:pPr marL="457200" indent="-457200">
              <a:buFont typeface="Arial" pitchFamily="34" charset="0"/>
              <a:buChar char="•"/>
            </a:pPr>
            <a:r>
              <a:rPr lang="en-US" sz="2000" dirty="0"/>
              <a:t>Due to the complexity of the equations involved in the analytical approach, application of such methods is only practical for the case of simple geometries and boundary conditions.</a:t>
            </a:r>
          </a:p>
          <a:p>
            <a:pPr marL="457200" indent="-457200">
              <a:buFont typeface="Arial" pitchFamily="34" charset="0"/>
              <a:buChar char="•"/>
            </a:pPr>
            <a:r>
              <a:rPr lang="en-US" sz="2000" dirty="0"/>
              <a:t>Numerical </a:t>
            </a:r>
            <a:r>
              <a:rPr lang="en-US" sz="2000" dirty="0" smtClean="0"/>
              <a:t>techniques  </a:t>
            </a:r>
            <a:r>
              <a:rPr lang="en-US" sz="2000" dirty="0"/>
              <a:t>are based on approximation and discretization of domain. Recent advancements in computer technology made significant contributions towards the application of numerical methods for solving incremental plasticity equations. </a:t>
            </a:r>
            <a:endParaRPr lang="en-US" sz="2000" dirty="0" smtClean="0"/>
          </a:p>
          <a:p>
            <a:pPr marL="457200" indent="-457200">
              <a:buFont typeface="Arial" pitchFamily="34" charset="0"/>
              <a:buChar char="•"/>
            </a:pPr>
            <a:r>
              <a:rPr lang="en-US" sz="2000" dirty="0"/>
              <a:t>The Physical Modeling Technique is an alternative analysis method for providing information on the plastic flow of metals, load predictions, formation of voids or flaws, and fields to investigate plane strain metal forming conditions,</a:t>
            </a:r>
          </a:p>
          <a:p>
            <a:pPr marL="457200" indent="-457200">
              <a:buFont typeface="Arial" pitchFamily="34" charset="0"/>
              <a:buChar char="•"/>
            </a:pPr>
            <a:endParaRPr lang="en-US" sz="2000" u="sng" dirty="0" smtClean="0"/>
          </a:p>
          <a:p>
            <a:pPr marL="457200" indent="-457200">
              <a:buFont typeface="Arial" pitchFamily="34" charset="0"/>
              <a:buChar char="•"/>
            </a:pPr>
            <a:endParaRPr lang="en-US" sz="2000" dirty="0"/>
          </a:p>
          <a:p>
            <a:pPr marL="457200" indent="-457200">
              <a:buFont typeface="Arial" pitchFamily="34" charset="0"/>
              <a:buChar char="•"/>
            </a:pPr>
            <a:endParaRPr lang="en-US" sz="2000" u="sng" dirty="0"/>
          </a:p>
        </p:txBody>
      </p:sp>
      <p:pic>
        <p:nvPicPr>
          <p:cNvPr id="1026" name="Picture 2" descr="http://www.soetelaboratory.ugent.be/03_research/MS_Fig%202%20lef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8816" y="2963208"/>
            <a:ext cx="1632878" cy="142060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8816" y="4581128"/>
            <a:ext cx="1285557" cy="1258887"/>
          </a:xfrm>
          <a:prstGeom prst="rect">
            <a:avLst/>
          </a:prstGeom>
          <a:noFill/>
          <a:ln w="9525">
            <a:noFill/>
            <a:miter lim="800000"/>
            <a:headEnd/>
            <a:tailEnd/>
          </a:ln>
        </p:spPr>
      </p:pic>
    </p:spTree>
    <p:extLst>
      <p:ext uri="{BB962C8B-B14F-4D97-AF65-F5344CB8AC3E}">
        <p14:creationId xmlns:p14="http://schemas.microsoft.com/office/powerpoint/2010/main" val="1277309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4</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p:sp>
        <p:nvSpPr>
          <p:cNvPr id="4" name="Rectangle 3"/>
          <p:cNvSpPr/>
          <p:nvPr/>
        </p:nvSpPr>
        <p:spPr>
          <a:xfrm>
            <a:off x="564328" y="1721545"/>
            <a:ext cx="6408712" cy="3785652"/>
          </a:xfrm>
          <a:prstGeom prst="rect">
            <a:avLst/>
          </a:prstGeom>
        </p:spPr>
        <p:txBody>
          <a:bodyPr wrap="square">
            <a:spAutoFit/>
          </a:bodyPr>
          <a:lstStyle/>
          <a:p>
            <a:pPr marL="457200" indent="-457200">
              <a:buFont typeface="Arial" pitchFamily="34" charset="0"/>
              <a:buChar char="•"/>
            </a:pPr>
            <a:r>
              <a:rPr lang="en-US" sz="2000" dirty="0" smtClean="0"/>
              <a:t>The </a:t>
            </a:r>
            <a:r>
              <a:rPr lang="en-US" sz="2000" dirty="0"/>
              <a:t>Physical Modeling Technique is an alternative analysis method for providing information on the plastic flow of metals, load predictions, formation of voids or flaws, and fields to investigate plane strain metal forming conditions,</a:t>
            </a:r>
          </a:p>
          <a:p>
            <a:pPr marL="457200" indent="-457200">
              <a:buFont typeface="Arial" pitchFamily="34" charset="0"/>
              <a:buChar char="•"/>
            </a:pPr>
            <a:r>
              <a:rPr lang="en-US" sz="2000" dirty="0"/>
              <a:t>Typical modeling materials used in the physical modeling technique are </a:t>
            </a:r>
            <a:r>
              <a:rPr lang="en-US" sz="2000" u="sng" dirty="0" err="1"/>
              <a:t>Plasticine</a:t>
            </a:r>
            <a:r>
              <a:rPr lang="en-US" sz="2000" dirty="0"/>
              <a:t>, </a:t>
            </a:r>
            <a:r>
              <a:rPr lang="en-US" sz="2000" u="sng" dirty="0"/>
              <a:t>lead</a:t>
            </a:r>
            <a:r>
              <a:rPr lang="en-US" sz="2000" dirty="0"/>
              <a:t>, and </a:t>
            </a:r>
            <a:r>
              <a:rPr lang="en-US" sz="2000" u="sng" dirty="0"/>
              <a:t>wax</a:t>
            </a:r>
            <a:r>
              <a:rPr lang="en-US" sz="2000" dirty="0"/>
              <a:t>, while </a:t>
            </a:r>
            <a:r>
              <a:rPr lang="en-US" sz="2000" u="sng" dirty="0"/>
              <a:t>typical model dies are frequently made of steel, aluminum, or </a:t>
            </a:r>
            <a:r>
              <a:rPr lang="en-US" sz="2000" u="sng" dirty="0" err="1"/>
              <a:t>plexiglass</a:t>
            </a:r>
            <a:r>
              <a:rPr lang="en-US" sz="2000" u="sng" dirty="0"/>
              <a:t>.</a:t>
            </a:r>
          </a:p>
          <a:p>
            <a:pPr marL="457200" indent="-457200">
              <a:buFont typeface="Arial" pitchFamily="34" charset="0"/>
              <a:buChar char="•"/>
            </a:pPr>
            <a:endParaRPr lang="en-US" sz="2000" u="sng" dirty="0" smtClean="0"/>
          </a:p>
          <a:p>
            <a:pPr marL="457200" indent="-457200">
              <a:buFont typeface="Arial" pitchFamily="34" charset="0"/>
              <a:buChar char="•"/>
            </a:pPr>
            <a:endParaRPr lang="en-US" sz="2000" dirty="0"/>
          </a:p>
          <a:p>
            <a:pPr marL="457200" indent="-457200">
              <a:buFont typeface="Arial" pitchFamily="34" charset="0"/>
              <a:buChar char="•"/>
            </a:pPr>
            <a:endParaRPr lang="en-US" sz="2000" u="sng" dirty="0"/>
          </a:p>
        </p:txBody>
      </p:sp>
    </p:spTree>
    <p:extLst>
      <p:ext uri="{BB962C8B-B14F-4D97-AF65-F5344CB8AC3E}">
        <p14:creationId xmlns:p14="http://schemas.microsoft.com/office/powerpoint/2010/main" val="519910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5</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827584" y="1328394"/>
            <a:ext cx="7416824" cy="369332"/>
          </a:xfrm>
          <a:prstGeom prst="rect">
            <a:avLst/>
          </a:prstGeom>
        </p:spPr>
        <p:txBody>
          <a:bodyPr wrap="square">
            <a:spAutoFit/>
          </a:bodyPr>
          <a:lstStyle/>
          <a:p>
            <a:r>
              <a:rPr lang="en-US" b="1" dirty="0" smtClean="0"/>
              <a:t>1.1.1 Introduction </a:t>
            </a:r>
            <a:r>
              <a:rPr lang="en-US" b="1" dirty="0"/>
              <a:t>to physical modeling in metal forming processes</a:t>
            </a:r>
            <a:endParaRPr lang="en-US" dirty="0"/>
          </a:p>
        </p:txBody>
      </p:sp>
      <mc:AlternateContent xmlns:mc="http://schemas.openxmlformats.org/markup-compatibility/2006" xmlns:a14="http://schemas.microsoft.com/office/drawing/2010/main">
        <mc:Choice Requires="a14">
          <p:sp>
            <p:nvSpPr>
              <p:cNvPr id="5" name="Rectangle 4"/>
              <p:cNvSpPr/>
              <p:nvPr/>
            </p:nvSpPr>
            <p:spPr>
              <a:xfrm>
                <a:off x="971600" y="1916832"/>
                <a:ext cx="6984776" cy="2031325"/>
              </a:xfrm>
              <a:prstGeom prst="rect">
                <a:avLst/>
              </a:prstGeom>
            </p:spPr>
            <p:txBody>
              <a:bodyPr wrap="square">
                <a:spAutoFit/>
              </a:bodyPr>
              <a:lstStyle/>
              <a:p>
                <a:pPr marL="285750" indent="-285750">
                  <a:buFont typeface="Arial" pitchFamily="34" charset="0"/>
                  <a:buChar char="•"/>
                </a:pPr>
                <a:r>
                  <a:rPr lang="en-US" dirty="0"/>
                  <a:t>Therefore, the purpose of this experiment is to determine the constitutive equations of one type of </a:t>
                </a:r>
                <a:r>
                  <a:rPr lang="en-US" dirty="0" err="1"/>
                  <a:t>Plasticine</a:t>
                </a:r>
                <a:r>
                  <a:rPr lang="en-US" dirty="0"/>
                  <a:t> in order to identify its material flow curve. </a:t>
                </a:r>
                <a:endParaRPr lang="en-US" dirty="0" smtClean="0"/>
              </a:p>
              <a:p>
                <a:pPr marL="285750" indent="-285750">
                  <a:buFont typeface="Arial" pitchFamily="34" charset="0"/>
                  <a:buChar char="•"/>
                </a:pPr>
                <a:r>
                  <a:rPr lang="en-US" dirty="0" smtClean="0"/>
                  <a:t>This </a:t>
                </a:r>
                <a:r>
                  <a:rPr lang="en-US" dirty="0"/>
                  <a:t>can be done by evaluating the strain-hardening (work-hardening) exponent, </a:t>
                </a:r>
                <a:r>
                  <a:rPr lang="en-US" i="1" dirty="0"/>
                  <a:t>n</a:t>
                </a:r>
                <a:r>
                  <a:rPr lang="en-US" dirty="0"/>
                  <a:t>, and the strength coefficient, </a:t>
                </a:r>
                <a:r>
                  <a:rPr lang="en-US" i="1" dirty="0"/>
                  <a:t>K,</a:t>
                </a:r>
                <a:r>
                  <a:rPr lang="en-US" dirty="0"/>
                  <a:t> used in the well-known power law equation, given by </a:t>
                </a:r>
                <a14:m>
                  <m:oMath xmlns:m="http://schemas.openxmlformats.org/officeDocument/2006/math">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r>
                      <a:rPr lang="en-US" i="1">
                        <a:latin typeface="Cambria Math"/>
                      </a:rPr>
                      <m:t> </m:t>
                    </m:r>
                  </m:oMath>
                </a14:m>
                <a:r>
                  <a:rPr lang="en-US" dirty="0" smtClean="0"/>
                  <a:t> using compression test</a:t>
                </a:r>
                <a:r>
                  <a:rPr lang="en-US" dirty="0"/>
                  <a:t>		</a:t>
                </a:r>
              </a:p>
            </p:txBody>
          </p:sp>
        </mc:Choice>
        <mc:Fallback xmlns="">
          <p:sp>
            <p:nvSpPr>
              <p:cNvPr id="5" name="Rectangle 4"/>
              <p:cNvSpPr>
                <a:spLocks noRot="1" noChangeAspect="1" noMove="1" noResize="1" noEditPoints="1" noAdjustHandles="1" noChangeArrowheads="1" noChangeShapeType="1" noTextEdit="1"/>
              </p:cNvSpPr>
              <p:nvPr/>
            </p:nvSpPr>
            <p:spPr>
              <a:xfrm>
                <a:off x="971600" y="1916832"/>
                <a:ext cx="6984776" cy="2031325"/>
              </a:xfrm>
              <a:prstGeom prst="rect">
                <a:avLst/>
              </a:prstGeom>
              <a:blipFill rotWithShape="1">
                <a:blip r:embed="rId3"/>
                <a:stretch>
                  <a:fillRect l="-524" t="-1497" r="-873"/>
                </a:stretch>
              </a:blipFill>
            </p:spPr>
            <p:txBody>
              <a:bodyPr/>
              <a:lstStyle/>
              <a:p>
                <a:r>
                  <a:rPr lang="en-US">
                    <a:noFill/>
                  </a:rPr>
                  <a:t> </a:t>
                </a:r>
              </a:p>
            </p:txBody>
          </p:sp>
        </mc:Fallback>
      </mc:AlternateContent>
      <p:pic>
        <p:nvPicPr>
          <p:cNvPr id="10" name="Picture 9" descr="Mould making plasticine "/>
          <p:cNvPicPr/>
          <p:nvPr/>
        </p:nvPicPr>
        <p:blipFill>
          <a:blip r:embed="rId4">
            <a:extLst>
              <a:ext uri="{28A0092B-C50C-407E-A947-70E740481C1C}">
                <a14:useLocalDpi xmlns:a14="http://schemas.microsoft.com/office/drawing/2010/main" val="0"/>
              </a:ext>
            </a:extLst>
          </a:blip>
          <a:srcRect/>
          <a:stretch>
            <a:fillRect/>
          </a:stretch>
        </p:blipFill>
        <p:spPr bwMode="auto">
          <a:xfrm>
            <a:off x="6175459" y="3972909"/>
            <a:ext cx="2068949" cy="1478910"/>
          </a:xfrm>
          <a:prstGeom prst="rect">
            <a:avLst/>
          </a:prstGeom>
          <a:noFill/>
          <a:ln w="9525">
            <a:noFill/>
            <a:miter lim="800000"/>
            <a:headEnd/>
            <a:tailEnd/>
          </a:ln>
        </p:spPr>
      </p:pic>
    </p:spTree>
    <p:extLst>
      <p:ext uri="{BB962C8B-B14F-4D97-AF65-F5344CB8AC3E}">
        <p14:creationId xmlns:p14="http://schemas.microsoft.com/office/powerpoint/2010/main" val="2335185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6</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02040" y="1328394"/>
            <a:ext cx="7416824" cy="369332"/>
          </a:xfrm>
          <a:prstGeom prst="rect">
            <a:avLst/>
          </a:prstGeom>
        </p:spPr>
        <p:txBody>
          <a:bodyPr wrap="square">
            <a:spAutoFit/>
          </a:bodyPr>
          <a:lstStyle/>
          <a:p>
            <a:pPr lvl="2"/>
            <a:r>
              <a:rPr lang="en-US" b="1" dirty="0" smtClean="0"/>
              <a:t>1.1.2 Theoretical </a:t>
            </a:r>
            <a:r>
              <a:rPr lang="en-US" b="1" dirty="0"/>
              <a:t>background</a:t>
            </a:r>
          </a:p>
        </p:txBody>
      </p:sp>
      <p:sp>
        <p:nvSpPr>
          <p:cNvPr id="4" name="Rectangle 3"/>
          <p:cNvSpPr/>
          <p:nvPr/>
        </p:nvSpPr>
        <p:spPr>
          <a:xfrm>
            <a:off x="1442904" y="1724953"/>
            <a:ext cx="6768752" cy="1754326"/>
          </a:xfrm>
          <a:prstGeom prst="rect">
            <a:avLst/>
          </a:prstGeom>
        </p:spPr>
        <p:txBody>
          <a:bodyPr wrap="square">
            <a:spAutoFit/>
          </a:bodyPr>
          <a:lstStyle/>
          <a:p>
            <a:pPr marL="285750" indent="-285750">
              <a:buFont typeface="Arial" pitchFamily="34" charset="0"/>
              <a:buChar char="•"/>
            </a:pPr>
            <a:r>
              <a:rPr lang="en-US" dirty="0"/>
              <a:t>The flow curve of a material (true stress–true strain relationship) can be determined from either tension or compression </a:t>
            </a:r>
            <a:r>
              <a:rPr lang="en-US" dirty="0" smtClean="0"/>
              <a:t>tests.</a:t>
            </a:r>
          </a:p>
          <a:p>
            <a:pPr marL="285750" indent="-285750">
              <a:buFont typeface="Arial" pitchFamily="34" charset="0"/>
              <a:buChar char="•"/>
            </a:pPr>
            <a:r>
              <a:rPr lang="en-US" dirty="0"/>
              <a:t>T</a:t>
            </a:r>
            <a:r>
              <a:rPr lang="en-US" dirty="0" smtClean="0"/>
              <a:t>he </a:t>
            </a:r>
            <a:r>
              <a:rPr lang="en-US" dirty="0"/>
              <a:t>flow stress values determined at high strains in the tensile test require a correction because of necking. Therefore, the compression test, which can be conducted without barreling at up to about 50% reduction in </a:t>
            </a:r>
            <a:r>
              <a:rPr lang="en-US" dirty="0" smtClean="0"/>
              <a:t>height.</a:t>
            </a:r>
            <a:endParaRPr lang="en-US" dirty="0"/>
          </a:p>
        </p:txBody>
      </p:sp>
      <p:pic>
        <p:nvPicPr>
          <p:cNvPr id="2050" name="Picture 2" descr="http://nptel.ac.in/courses/Webcourse-contents/IIT-ROORKEE/strength%20of%20materials/lects%20&amp;%20picts/image/lect12/fig%2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3356992"/>
            <a:ext cx="4399194" cy="324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2608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7</a:t>
            </a:fld>
            <a:endParaRPr lang="en-US"/>
          </a:p>
        </p:txBody>
      </p:sp>
      <p:sp>
        <p:nvSpPr>
          <p:cNvPr id="2" name="Rectangle 1"/>
          <p:cNvSpPr/>
          <p:nvPr/>
        </p:nvSpPr>
        <p:spPr>
          <a:xfrm>
            <a:off x="395536" y="764704"/>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02040" y="1328394"/>
            <a:ext cx="7416824" cy="369332"/>
          </a:xfrm>
          <a:prstGeom prst="rect">
            <a:avLst/>
          </a:prstGeom>
        </p:spPr>
        <p:txBody>
          <a:bodyPr wrap="square">
            <a:spAutoFit/>
          </a:bodyPr>
          <a:lstStyle/>
          <a:p>
            <a:pPr lvl="2"/>
            <a:r>
              <a:rPr lang="en-US" b="1" dirty="0" smtClean="0"/>
              <a:t>1.1.2 Theoretical </a:t>
            </a:r>
            <a:r>
              <a:rPr lang="en-US" b="1" dirty="0"/>
              <a:t>background</a:t>
            </a:r>
          </a:p>
        </p:txBody>
      </p:sp>
      <p:pic>
        <p:nvPicPr>
          <p:cNvPr id="10" name="Picture 9"/>
          <p:cNvPicPr/>
          <p:nvPr/>
        </p:nvPicPr>
        <p:blipFill>
          <a:blip r:embed="rId3">
            <a:lum bright="-17000" contrast="31000"/>
          </a:blip>
          <a:srcRect/>
          <a:stretch>
            <a:fillRect/>
          </a:stretch>
        </p:blipFill>
        <p:spPr bwMode="auto">
          <a:xfrm>
            <a:off x="539552" y="3573016"/>
            <a:ext cx="3219450" cy="2983865"/>
          </a:xfrm>
          <a:prstGeom prst="rect">
            <a:avLst/>
          </a:prstGeom>
          <a:noFill/>
          <a:ln w="9525">
            <a:noFill/>
            <a:miter lim="800000"/>
            <a:headEnd/>
            <a:tailEnd/>
          </a:ln>
        </p:spPr>
      </p:pic>
      <p:sp>
        <p:nvSpPr>
          <p:cNvPr id="5" name="Rectangle 4"/>
          <p:cNvSpPr/>
          <p:nvPr/>
        </p:nvSpPr>
        <p:spPr>
          <a:xfrm>
            <a:off x="1492817" y="1844824"/>
            <a:ext cx="2597827" cy="369332"/>
          </a:xfrm>
          <a:prstGeom prst="rect">
            <a:avLst/>
          </a:prstGeom>
        </p:spPr>
        <p:txBody>
          <a:bodyPr wrap="none">
            <a:spAutoFit/>
          </a:bodyPr>
          <a:lstStyle/>
          <a:p>
            <a:r>
              <a:rPr lang="en-US" dirty="0"/>
              <a:t>The true stress is given by</a:t>
            </a:r>
          </a:p>
        </p:txBody>
      </p:sp>
      <mc:AlternateContent xmlns:mc="http://schemas.openxmlformats.org/markup-compatibility/2006" xmlns:a14="http://schemas.microsoft.com/office/drawing/2010/main">
        <mc:Choice Requires="a14">
          <p:sp>
            <p:nvSpPr>
              <p:cNvPr id="6" name="Rectangle 5"/>
              <p:cNvSpPr/>
              <p:nvPr/>
            </p:nvSpPr>
            <p:spPr>
              <a:xfrm>
                <a:off x="4571999" y="1772816"/>
                <a:ext cx="870751" cy="6090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𝜎</m:t>
                      </m:r>
                      <m:r>
                        <a:rPr lang="en-US" i="1">
                          <a:latin typeface="Cambria Math"/>
                        </a:rPr>
                        <m:t>=</m:t>
                      </m:r>
                      <m:f>
                        <m:fPr>
                          <m:ctrlPr>
                            <a:rPr lang="en-US" i="1">
                              <a:latin typeface="Cambria Math"/>
                            </a:rPr>
                          </m:ctrlPr>
                        </m:fPr>
                        <m:num>
                          <m:r>
                            <a:rPr lang="en-US" i="1">
                              <a:latin typeface="Cambria Math"/>
                            </a:rPr>
                            <m:t>𝐹</m:t>
                          </m:r>
                        </m:num>
                        <m:den>
                          <m:r>
                            <a:rPr lang="en-US" i="1">
                              <a:latin typeface="Cambria Math"/>
                            </a:rPr>
                            <m:t>𝐴</m:t>
                          </m:r>
                        </m:den>
                      </m:f>
                      <m:r>
                        <a:rPr lang="en-US" i="1">
                          <a:latin typeface="Cambria Math"/>
                        </a:rPr>
                        <m:t> </m:t>
                      </m:r>
                    </m:oMath>
                  </m:oMathPara>
                </a14:m>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4571999" y="1772816"/>
                <a:ext cx="870751" cy="609077"/>
              </a:xfrm>
              <a:prstGeom prst="rect">
                <a:avLst/>
              </a:prstGeom>
              <a:blipFill rotWithShape="1">
                <a:blip r:embed="rId4"/>
                <a:stretch>
                  <a:fillRect/>
                </a:stretch>
              </a:blipFill>
            </p:spPr>
            <p:txBody>
              <a:bodyPr/>
              <a:lstStyle/>
              <a:p>
                <a:r>
                  <a:rPr lang="en-US">
                    <a:noFill/>
                  </a:rPr>
                  <a:t> </a:t>
                </a:r>
              </a:p>
            </p:txBody>
          </p:sp>
        </mc:Fallback>
      </mc:AlternateContent>
      <p:sp>
        <p:nvSpPr>
          <p:cNvPr id="11" name="Rectangle 10"/>
          <p:cNvSpPr/>
          <p:nvPr/>
        </p:nvSpPr>
        <p:spPr>
          <a:xfrm>
            <a:off x="1525961" y="2529651"/>
            <a:ext cx="1559145" cy="369332"/>
          </a:xfrm>
          <a:prstGeom prst="rect">
            <a:avLst/>
          </a:prstGeom>
        </p:spPr>
        <p:txBody>
          <a:bodyPr wrap="none">
            <a:spAutoFit/>
          </a:bodyPr>
          <a:lstStyle/>
          <a:p>
            <a:r>
              <a:rPr lang="en-US" dirty="0"/>
              <a:t>T</a:t>
            </a:r>
            <a:r>
              <a:rPr lang="en-US" dirty="0" smtClean="0"/>
              <a:t>he </a:t>
            </a:r>
            <a:r>
              <a:rPr lang="en-US" dirty="0"/>
              <a:t>true strain</a:t>
            </a:r>
          </a:p>
        </p:txBody>
      </p:sp>
      <mc:AlternateContent xmlns:mc="http://schemas.openxmlformats.org/markup-compatibility/2006" xmlns:a14="http://schemas.microsoft.com/office/drawing/2010/main">
        <mc:Choice Requires="a14">
          <p:sp>
            <p:nvSpPr>
              <p:cNvPr id="12" name="Rectangle 11"/>
              <p:cNvSpPr/>
              <p:nvPr/>
            </p:nvSpPr>
            <p:spPr>
              <a:xfrm>
                <a:off x="3563888" y="2356976"/>
                <a:ext cx="2485488"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a:rPr>
                        <m:t>𝜖</m:t>
                      </m:r>
                      <m:r>
                        <a:rPr lang="en-US" i="1">
                          <a:latin typeface="Cambria Math"/>
                        </a:rPr>
                        <m:t>=</m:t>
                      </m:r>
                      <m:r>
                        <a:rPr lang="en-US" i="1">
                          <a:latin typeface="Cambria Math"/>
                        </a:rPr>
                        <m:t>𝑙𝑛</m:t>
                      </m:r>
                      <m:d>
                        <m:dPr>
                          <m:ctrlPr>
                            <a:rPr lang="en-US" i="1">
                              <a:latin typeface="Cambria Math"/>
                            </a:rPr>
                          </m:ctrlPr>
                        </m:dPr>
                        <m:e>
                          <m:f>
                            <m:fPr>
                              <m:ctrlPr>
                                <a:rPr lang="en-US" i="1">
                                  <a:latin typeface="Cambria Math"/>
                                </a:rPr>
                              </m:ctrlPr>
                            </m:fPr>
                            <m:num>
                              <m:r>
                                <a:rPr lang="en-US" i="1">
                                  <a:latin typeface="Cambria Math"/>
                                </a:rPr>
                                <m:t>𝐻</m:t>
                              </m:r>
                            </m:num>
                            <m:den>
                              <m:sSub>
                                <m:sSubPr>
                                  <m:ctrlPr>
                                    <a:rPr lang="en-US" i="1">
                                      <a:latin typeface="Cambria Math"/>
                                    </a:rPr>
                                  </m:ctrlPr>
                                </m:sSubPr>
                                <m:e>
                                  <m:r>
                                    <a:rPr lang="en-US" i="1">
                                      <a:latin typeface="Cambria Math"/>
                                    </a:rPr>
                                    <m:t>𝐻</m:t>
                                  </m:r>
                                </m:e>
                                <m:sub>
                                  <m:r>
                                    <a:rPr lang="en-US" i="1">
                                      <a:latin typeface="Cambria Math"/>
                                    </a:rPr>
                                    <m:t>0</m:t>
                                  </m:r>
                                </m:sub>
                              </m:sSub>
                            </m:den>
                          </m:f>
                        </m:e>
                      </m:d>
                      <m:r>
                        <a:rPr lang="en-US" i="1">
                          <a:latin typeface="Cambria Math"/>
                        </a:rPr>
                        <m:t>=</m:t>
                      </m:r>
                      <m:r>
                        <a:rPr lang="en-US" i="1">
                          <a:latin typeface="Cambria Math"/>
                        </a:rPr>
                        <m:t>𝑙𝑛</m:t>
                      </m:r>
                      <m:d>
                        <m:dPr>
                          <m:ctrlPr>
                            <a:rPr lang="en-US" i="1">
                              <a:latin typeface="Cambria Math"/>
                            </a:rPr>
                          </m:ctrlPr>
                        </m:dPr>
                        <m:e>
                          <m:f>
                            <m:fPr>
                              <m:ctrlPr>
                                <a:rPr lang="en-US" i="1">
                                  <a:latin typeface="Cambria Math"/>
                                </a:rPr>
                              </m:ctrlPr>
                            </m:fPr>
                            <m:num>
                              <m:sSub>
                                <m:sSubPr>
                                  <m:ctrlPr>
                                    <a:rPr lang="en-US" i="1">
                                      <a:latin typeface="Cambria Math"/>
                                    </a:rPr>
                                  </m:ctrlPr>
                                </m:sSubPr>
                                <m:e>
                                  <m:r>
                                    <a:rPr lang="en-US" i="1">
                                      <a:latin typeface="Cambria Math"/>
                                    </a:rPr>
                                    <m:t>𝐴</m:t>
                                  </m:r>
                                </m:e>
                                <m:sub>
                                  <m:r>
                                    <a:rPr lang="en-US" i="1">
                                      <a:latin typeface="Cambria Math"/>
                                    </a:rPr>
                                    <m:t>𝑜</m:t>
                                  </m:r>
                                </m:sub>
                              </m:sSub>
                            </m:num>
                            <m:den>
                              <m:sSub>
                                <m:sSubPr>
                                  <m:ctrlPr>
                                    <a:rPr lang="en-US" i="1">
                                      <a:latin typeface="Cambria Math"/>
                                    </a:rPr>
                                  </m:ctrlPr>
                                </m:sSubPr>
                                <m:e>
                                  <m:r>
                                    <a:rPr lang="en-US" i="1">
                                      <a:latin typeface="Cambria Math"/>
                                    </a:rPr>
                                    <m:t>𝐴</m:t>
                                  </m:r>
                                </m:e>
                                <m:sub>
                                  <m:r>
                                    <a:rPr lang="en-US" i="1">
                                      <a:latin typeface="Cambria Math"/>
                                    </a:rPr>
                                    <m:t>  </m:t>
                                  </m:r>
                                </m:sub>
                              </m:sSub>
                            </m:den>
                          </m:f>
                        </m:e>
                      </m:d>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3563888" y="2356976"/>
                <a:ext cx="2485488" cy="714683"/>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4346700" y="3212976"/>
                <a:ext cx="178779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b="0" i="1" smtClean="0">
                              <a:latin typeface="Cambria Math"/>
                            </a:rPr>
                            <m:t>𝐻</m:t>
                          </m:r>
                          <m:r>
                            <a:rPr lang="en-US" b="0" i="1" smtClean="0">
                              <a:latin typeface="Cambria Math"/>
                            </a:rPr>
                            <m:t> </m:t>
                          </m:r>
                          <m:r>
                            <a:rPr lang="en-US" b="0" i="1" smtClean="0">
                              <a:latin typeface="Cambria Math"/>
                            </a:rPr>
                            <m:t>𝐴</m:t>
                          </m:r>
                          <m:r>
                            <a:rPr lang="en-US" b="0" i="1" smtClean="0">
                              <a:latin typeface="Cambria Math"/>
                            </a:rPr>
                            <m:t>=   </m:t>
                          </m:r>
                          <m:r>
                            <a:rPr lang="en-US" b="0" i="1" smtClean="0">
                              <a:latin typeface="Cambria Math"/>
                            </a:rPr>
                            <m:t>𝐻</m:t>
                          </m:r>
                        </m:e>
                        <m:sub>
                          <m:r>
                            <a:rPr lang="en-US" b="0" i="1" smtClean="0">
                              <a:latin typeface="Cambria Math"/>
                            </a:rPr>
                            <m:t>0</m:t>
                          </m:r>
                        </m:sub>
                      </m:sSub>
                      <m:sSub>
                        <m:sSubPr>
                          <m:ctrlPr>
                            <a:rPr lang="en-US" b="0" i="1" smtClean="0">
                              <a:latin typeface="Cambria Math"/>
                            </a:rPr>
                          </m:ctrlPr>
                        </m:sSubPr>
                        <m:e>
                          <m:r>
                            <a:rPr lang="en-US" b="0" i="1" smtClean="0">
                              <a:latin typeface="Cambria Math"/>
                            </a:rPr>
                            <m:t>𝐴</m:t>
                          </m:r>
                        </m:e>
                        <m:sub>
                          <m:r>
                            <a:rPr lang="en-US" b="0" i="1" smtClean="0">
                              <a:latin typeface="Cambria Math"/>
                            </a:rPr>
                            <m:t>0</m:t>
                          </m:r>
                        </m:sub>
                      </m:sSub>
                      <m:r>
                        <a:rPr lang="en-US" b="0" i="1" smtClean="0">
                          <a:latin typeface="Cambria Math"/>
                        </a:rPr>
                        <m:t>   </m:t>
                      </m:r>
                    </m:oMath>
                  </m:oMathPara>
                </a14:m>
                <a:endParaRPr 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4346700" y="3212976"/>
                <a:ext cx="1787797" cy="369332"/>
              </a:xfrm>
              <a:prstGeom prst="rect">
                <a:avLst/>
              </a:prstGeom>
              <a:blipFill rotWithShape="1">
                <a:blip r:embed="rId6"/>
                <a:stretch>
                  <a:fillRect/>
                </a:stretch>
              </a:blipFill>
            </p:spPr>
            <p:txBody>
              <a:bodyPr/>
              <a:lstStyle/>
              <a:p>
                <a:r>
                  <a:rPr lang="en-US">
                    <a:noFill/>
                  </a:rPr>
                  <a:t> </a:t>
                </a:r>
              </a:p>
            </p:txBody>
          </p:sp>
        </mc:Fallback>
      </mc:AlternateContent>
      <p:sp>
        <p:nvSpPr>
          <p:cNvPr id="17" name="Rectangle 16"/>
          <p:cNvSpPr/>
          <p:nvPr/>
        </p:nvSpPr>
        <p:spPr>
          <a:xfrm>
            <a:off x="1525960" y="3203684"/>
            <a:ext cx="3059748" cy="369332"/>
          </a:xfrm>
          <a:prstGeom prst="rect">
            <a:avLst/>
          </a:prstGeom>
        </p:spPr>
        <p:txBody>
          <a:bodyPr wrap="none">
            <a:spAutoFit/>
          </a:bodyPr>
          <a:lstStyle/>
          <a:p>
            <a:r>
              <a:rPr lang="en-US" dirty="0" smtClean="0"/>
              <a:t>Where for Volume constancy </a:t>
            </a:r>
            <a:endParaRPr lang="en-US" dirty="0"/>
          </a:p>
        </p:txBody>
      </p:sp>
      <p:pic>
        <p:nvPicPr>
          <p:cNvPr id="18" name="Picture 17"/>
          <p:cNvPicPr/>
          <p:nvPr/>
        </p:nvPicPr>
        <p:blipFill>
          <a:blip r:embed="rId7">
            <a:lum bright="-22000" contrast="40000"/>
          </a:blip>
          <a:srcRect l="1891" t="16691" r="49555" b="5263"/>
          <a:stretch>
            <a:fillRect/>
          </a:stretch>
        </p:blipFill>
        <p:spPr bwMode="auto">
          <a:xfrm>
            <a:off x="4625886" y="4077072"/>
            <a:ext cx="3467100" cy="2233295"/>
          </a:xfrm>
          <a:prstGeom prst="rect">
            <a:avLst/>
          </a:prstGeom>
          <a:noFill/>
          <a:ln w="9525">
            <a:noFill/>
            <a:miter lim="800000"/>
            <a:headEnd/>
            <a:tailEnd/>
          </a:ln>
        </p:spPr>
      </p:pic>
    </p:spTree>
    <p:extLst>
      <p:ext uri="{BB962C8B-B14F-4D97-AF65-F5344CB8AC3E}">
        <p14:creationId xmlns:p14="http://schemas.microsoft.com/office/powerpoint/2010/main" val="1829590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8</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42800" y="1143728"/>
            <a:ext cx="7416824" cy="369332"/>
          </a:xfrm>
          <a:prstGeom prst="rect">
            <a:avLst/>
          </a:prstGeom>
        </p:spPr>
        <p:txBody>
          <a:bodyPr wrap="square">
            <a:spAutoFit/>
          </a:bodyPr>
          <a:lstStyle/>
          <a:p>
            <a:pPr lvl="2"/>
            <a:r>
              <a:rPr lang="en-US" b="1" dirty="0" smtClean="0"/>
              <a:t>1.1.2 Theoretical </a:t>
            </a:r>
            <a:r>
              <a:rPr lang="en-US" b="1" dirty="0"/>
              <a:t>background</a:t>
            </a:r>
          </a:p>
        </p:txBody>
      </p:sp>
      <mc:AlternateContent xmlns:mc="http://schemas.openxmlformats.org/markup-compatibility/2006" xmlns:a14="http://schemas.microsoft.com/office/drawing/2010/main">
        <mc:Choice Requires="a14">
          <p:sp>
            <p:nvSpPr>
              <p:cNvPr id="4" name="Rectangle 3"/>
              <p:cNvSpPr/>
              <p:nvPr/>
            </p:nvSpPr>
            <p:spPr>
              <a:xfrm>
                <a:off x="1441760" y="1538429"/>
                <a:ext cx="6840760" cy="3139321"/>
              </a:xfrm>
              <a:prstGeom prst="rect">
                <a:avLst/>
              </a:prstGeom>
            </p:spPr>
            <p:txBody>
              <a:bodyPr wrap="square">
                <a:spAutoFit/>
              </a:bodyPr>
              <a:lstStyle/>
              <a:p>
                <a:pPr marL="285750" indent="-285750">
                  <a:buFont typeface="Arial" pitchFamily="34" charset="0"/>
                  <a:buChar char="•"/>
                </a:pPr>
                <a:r>
                  <a:rPr lang="en-US" dirty="0"/>
                  <a:t>F</a:t>
                </a:r>
                <a:r>
                  <a:rPr lang="en-US" dirty="0" smtClean="0"/>
                  <a:t>low </a:t>
                </a:r>
                <a:r>
                  <a:rPr lang="en-US" dirty="0"/>
                  <a:t>stress–strain relationship representing the plastic deformation behavior of metals at room temperature is given by the well-known power law,</a:t>
                </a:r>
                <a14:m>
                  <m:oMath xmlns:m="http://schemas.openxmlformats.org/officeDocument/2006/math">
                    <m:r>
                      <a:rPr lang="en-US" i="1">
                        <a:latin typeface="Cambria Math"/>
                      </a:rPr>
                      <m:t> </m:t>
                    </m:r>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oMath>
                </a14:m>
                <a:r>
                  <a:rPr lang="en-US" dirty="0"/>
                  <a:t>.</a:t>
                </a:r>
                <a:endParaRPr lang="en-US" dirty="0" smtClean="0"/>
              </a:p>
              <a:p>
                <a:pPr marL="285750" indent="-285750">
                  <a:buFont typeface="Arial" pitchFamily="34" charset="0"/>
                  <a:buChar char="•"/>
                </a:pPr>
                <a:r>
                  <a:rPr lang="en-US" dirty="0"/>
                  <a:t>A graph of this equation is a straight line when plotted on log–log </a:t>
                </a:r>
                <a:r>
                  <a:rPr lang="en-US" dirty="0" smtClean="0"/>
                  <a:t>paper </a:t>
                </a:r>
                <a:r>
                  <a:rPr lang="en-US" dirty="0"/>
                  <a:t>. A graph of this equation is a straight line when plotted on log–log </a:t>
                </a:r>
                <a:r>
                  <a:rPr lang="en-US" dirty="0" smtClean="0"/>
                  <a:t>paper</a:t>
                </a:r>
              </a:p>
              <a:p>
                <a:pPr marL="285750" indent="-285750">
                  <a:buFont typeface="Arial" pitchFamily="34" charset="0"/>
                  <a:buChar char="•"/>
                </a:pPr>
                <a:r>
                  <a:rPr lang="en-US" dirty="0"/>
                  <a:t>Such a graph, as shown in Fig. 1.3, contains three significant zones: the </a:t>
                </a:r>
                <a:r>
                  <a:rPr lang="en-US" u="sng" dirty="0"/>
                  <a:t>elastic zone shown by line AB</a:t>
                </a:r>
                <a:r>
                  <a:rPr lang="en-US" dirty="0"/>
                  <a:t>, the </a:t>
                </a:r>
                <a:r>
                  <a:rPr lang="en-US" u="sng" dirty="0"/>
                  <a:t>plastic zone shown by segment CD,</a:t>
                </a:r>
                <a:r>
                  <a:rPr lang="en-US" dirty="0"/>
                  <a:t> and </a:t>
                </a:r>
                <a:r>
                  <a:rPr lang="en-US" u="sng" dirty="0"/>
                  <a:t>an intermediate zone</a:t>
                </a:r>
                <a:r>
                  <a:rPr lang="en-US" dirty="0"/>
                  <a:t>. For the elastic portion, one can write</a:t>
                </a:r>
              </a:p>
              <a:p>
                <a:pPr marL="285750" indent="-285750">
                  <a:buFont typeface="Arial" pitchFamily="34" charset="0"/>
                  <a:buChar char="•"/>
                </a:pPr>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1441760" y="1538429"/>
                <a:ext cx="6840760" cy="3139321"/>
              </a:xfrm>
              <a:prstGeom prst="rect">
                <a:avLst/>
              </a:prstGeom>
              <a:blipFill rotWithShape="1">
                <a:blip r:embed="rId3"/>
                <a:stretch>
                  <a:fillRect l="-624" t="-971"/>
                </a:stretch>
              </a:blipFill>
            </p:spPr>
            <p:txBody>
              <a:bodyPr/>
              <a:lstStyle/>
              <a:p>
                <a:r>
                  <a:rPr lang="en-US">
                    <a:noFill/>
                  </a:rPr>
                  <a:t> </a:t>
                </a:r>
              </a:p>
            </p:txBody>
          </p:sp>
        </mc:Fallback>
      </mc:AlternateContent>
      <p:pic>
        <p:nvPicPr>
          <p:cNvPr id="19" name="Picture 18"/>
          <p:cNvPicPr/>
          <p:nvPr/>
        </p:nvPicPr>
        <p:blipFill>
          <a:blip r:embed="rId4">
            <a:lum bright="-23000" contrast="36000"/>
          </a:blip>
          <a:srcRect t="13880" r="-12384"/>
          <a:stretch>
            <a:fillRect/>
          </a:stretch>
        </p:blipFill>
        <p:spPr bwMode="auto">
          <a:xfrm>
            <a:off x="467544" y="4365104"/>
            <a:ext cx="4133956" cy="2232248"/>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14" name="Rectangle 13"/>
              <p:cNvSpPr/>
              <p:nvPr/>
            </p:nvSpPr>
            <p:spPr>
              <a:xfrm>
                <a:off x="4601500" y="4362388"/>
                <a:ext cx="360066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𝜎</m:t>
                      </m:r>
                      <m:r>
                        <a:rPr lang="en-US" i="1" smtClean="0">
                          <a:latin typeface="Cambria Math"/>
                        </a:rPr>
                        <m:t>=</m:t>
                      </m:r>
                      <m:r>
                        <a:rPr lang="en-US" i="1" smtClean="0">
                          <a:latin typeface="Cambria Math"/>
                        </a:rPr>
                        <m:t>𝐸</m:t>
                      </m:r>
                      <m:r>
                        <a:rPr lang="en-US" i="1" smtClean="0">
                          <a:latin typeface="Cambria Math"/>
                        </a:rPr>
                        <m:t>𝜀</m:t>
                      </m:r>
                      <m:r>
                        <a:rPr lang="en-US" b="0" i="1" smtClean="0">
                          <a:latin typeface="Cambria Math"/>
                        </a:rPr>
                        <m:t>                                        </m:t>
                      </m:r>
                      <m:r>
                        <a:rPr lang="en-US" b="0" i="1" smtClean="0">
                          <a:latin typeface="Cambria Math"/>
                        </a:rPr>
                        <m:t>𝐸𝑞</m:t>
                      </m:r>
                      <m:r>
                        <a:rPr lang="en-US" b="0" i="1" smtClean="0">
                          <a:latin typeface="Cambria Math"/>
                        </a:rPr>
                        <m:t>1</m:t>
                      </m:r>
                      <m:r>
                        <a:rPr lang="en-US" b="0" i="1" smtClean="0">
                          <a:latin typeface="Cambria Math"/>
                        </a:rPr>
                        <m:t>.</m:t>
                      </m:r>
                      <m:r>
                        <a:rPr lang="en-US" b="0" i="1" smtClean="0">
                          <a:latin typeface="Cambria Math"/>
                        </a:rPr>
                        <m:t>6</m:t>
                      </m:r>
                      <m:r>
                        <a:rPr lang="en-US" i="1">
                          <a:latin typeface="Cambria Math"/>
                        </a:rPr>
                        <m:t> </m:t>
                      </m:r>
                    </m:oMath>
                  </m:oMathPara>
                </a14:m>
                <a:endParaRPr lang="en-US" dirty="0"/>
              </a:p>
            </p:txBody>
          </p:sp>
        </mc:Choice>
        <mc:Fallback xmlns="">
          <p:sp>
            <p:nvSpPr>
              <p:cNvPr id="14" name="Rectangle 13"/>
              <p:cNvSpPr>
                <a:spLocks noRot="1" noChangeAspect="1" noMove="1" noResize="1" noEditPoints="1" noAdjustHandles="1" noChangeArrowheads="1" noChangeShapeType="1" noTextEdit="1"/>
              </p:cNvSpPr>
              <p:nvPr/>
            </p:nvSpPr>
            <p:spPr>
              <a:xfrm>
                <a:off x="4601500" y="4362388"/>
                <a:ext cx="3600665" cy="369332"/>
              </a:xfrm>
              <a:prstGeom prst="rect">
                <a:avLst/>
              </a:prstGeom>
              <a:blipFill rotWithShape="1">
                <a:blip r:embed="rId5"/>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p:cNvSpPr/>
              <p:nvPr/>
            </p:nvSpPr>
            <p:spPr>
              <a:xfrm>
                <a:off x="4716016" y="4941168"/>
                <a:ext cx="3552383" cy="369332"/>
              </a:xfrm>
              <a:prstGeom prst="rect">
                <a:avLst/>
              </a:prstGeom>
            </p:spPr>
            <p:txBody>
              <a:bodyPr wrap="none">
                <a:spAutoFit/>
              </a:bodyPr>
              <a:lstStyle/>
              <a:p>
                <a14:m>
                  <m:oMath xmlns:m="http://schemas.openxmlformats.org/officeDocument/2006/math">
                    <m:func>
                      <m:funcPr>
                        <m:ctrlPr>
                          <a:rPr lang="en-US" i="1">
                            <a:latin typeface="Cambria Math"/>
                          </a:rPr>
                        </m:ctrlPr>
                      </m:funcPr>
                      <m:fName>
                        <m:r>
                          <a:rPr lang="en-US" i="1">
                            <a:latin typeface="Cambria Math"/>
                          </a:rPr>
                          <m:t>𝑙𝑜𝑔</m:t>
                        </m:r>
                      </m:fName>
                      <m:e>
                        <m:r>
                          <a:rPr lang="en-US" i="1">
                            <a:latin typeface="Cambria Math"/>
                          </a:rPr>
                          <m:t>𝜎</m:t>
                        </m:r>
                      </m:e>
                    </m:func>
                    <m:r>
                      <a:rPr lang="en-US" i="1">
                        <a:latin typeface="Cambria Math"/>
                      </a:rPr>
                      <m:t>=</m:t>
                    </m:r>
                    <m:func>
                      <m:funcPr>
                        <m:ctrlPr>
                          <a:rPr lang="en-US" i="1">
                            <a:latin typeface="Cambria Math"/>
                          </a:rPr>
                        </m:ctrlPr>
                      </m:funcPr>
                      <m:fName>
                        <m:r>
                          <a:rPr lang="en-US" i="1">
                            <a:latin typeface="Cambria Math"/>
                          </a:rPr>
                          <m:t>𝑙𝑜𝑔</m:t>
                        </m:r>
                      </m:fName>
                      <m:e>
                        <m:r>
                          <a:rPr lang="en-US" i="1">
                            <a:latin typeface="Cambria Math"/>
                          </a:rPr>
                          <m:t> </m:t>
                        </m:r>
                        <m:r>
                          <a:rPr lang="en-US" i="1">
                            <a:latin typeface="Cambria Math"/>
                          </a:rPr>
                          <m:t>𝐸</m:t>
                        </m:r>
                      </m:e>
                    </m:func>
                    <m:r>
                      <a:rPr lang="en-US" i="1">
                        <a:latin typeface="Cambria Math"/>
                      </a:rPr>
                      <m:t>+</m:t>
                    </m:r>
                    <m:r>
                      <a:rPr lang="en-US" i="1">
                        <a:latin typeface="Cambria Math"/>
                      </a:rPr>
                      <m:t>1</m:t>
                    </m:r>
                    <m:r>
                      <a:rPr lang="en-US" i="1">
                        <a:latin typeface="Cambria Math"/>
                      </a:rPr>
                      <m:t>.</m:t>
                    </m:r>
                    <m:r>
                      <a:rPr lang="en-US" i="1">
                        <a:latin typeface="Cambria Math"/>
                      </a:rPr>
                      <m:t>0</m:t>
                    </m:r>
                    <m:r>
                      <a:rPr lang="en-US" i="1">
                        <a:latin typeface="Cambria Math"/>
                      </a:rPr>
                      <m:t> (</m:t>
                    </m:r>
                    <m:func>
                      <m:funcPr>
                        <m:ctrlPr>
                          <a:rPr lang="en-US" i="1">
                            <a:latin typeface="Cambria Math"/>
                          </a:rPr>
                        </m:ctrlPr>
                      </m:funcPr>
                      <m:fName>
                        <m:r>
                          <a:rPr lang="en-US" i="1">
                            <a:latin typeface="Cambria Math"/>
                          </a:rPr>
                          <m:t>𝑙𝑜𝑔</m:t>
                        </m:r>
                      </m:fName>
                      <m:e>
                        <m:r>
                          <a:rPr lang="en-US" i="1">
                            <a:latin typeface="Cambria Math"/>
                          </a:rPr>
                          <m:t>𝜀</m:t>
                        </m:r>
                      </m:e>
                    </m:func>
                    <m:r>
                      <a:rPr lang="en-US" i="1">
                        <a:latin typeface="Cambria Math"/>
                      </a:rPr>
                      <m:t>)</m:t>
                    </m:r>
                  </m:oMath>
                </a14:m>
                <a:r>
                  <a:rPr lang="en-US" dirty="0" smtClean="0"/>
                  <a:t>   Eq1.7</a:t>
                </a:r>
                <a:endParaRPr lang="en-US" dirty="0"/>
              </a:p>
            </p:txBody>
          </p:sp>
        </mc:Choice>
        <mc:Fallback xmlns="">
          <p:sp>
            <p:nvSpPr>
              <p:cNvPr id="16" name="Rectangle 15"/>
              <p:cNvSpPr>
                <a:spLocks noRot="1" noChangeAspect="1" noMove="1" noResize="1" noEditPoints="1" noAdjustHandles="1" noChangeArrowheads="1" noChangeShapeType="1" noTextEdit="1"/>
              </p:cNvSpPr>
              <p:nvPr/>
            </p:nvSpPr>
            <p:spPr>
              <a:xfrm>
                <a:off x="4716016" y="4941168"/>
                <a:ext cx="3552383" cy="369332"/>
              </a:xfrm>
              <a:prstGeom prst="rect">
                <a:avLst/>
              </a:prstGeom>
              <a:blipFill rotWithShape="1">
                <a:blip r:embed="rId6"/>
                <a:stretch>
                  <a:fillRect l="-515" t="-8333" r="-687" b="-26667"/>
                </a:stretch>
              </a:blipFill>
            </p:spPr>
            <p:txBody>
              <a:bodyPr/>
              <a:lstStyle/>
              <a:p>
                <a:r>
                  <a:rPr lang="en-US">
                    <a:noFill/>
                  </a:rPr>
                  <a:t> </a:t>
                </a:r>
              </a:p>
            </p:txBody>
          </p:sp>
        </mc:Fallback>
      </mc:AlternateContent>
    </p:spTree>
    <p:extLst>
      <p:ext uri="{BB962C8B-B14F-4D97-AF65-F5344CB8AC3E}">
        <p14:creationId xmlns:p14="http://schemas.microsoft.com/office/powerpoint/2010/main" val="32157326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fld id="{6F6E4B1D-7BF9-4A0A-9913-0082A73C305F}" type="datetime1">
              <a:rPr lang="en-US" smtClean="0"/>
              <a:t>9/9/2015</a:t>
            </a:fld>
            <a:endParaRPr lang="en-US"/>
          </a:p>
        </p:txBody>
      </p:sp>
      <p:sp>
        <p:nvSpPr>
          <p:cNvPr id="8" name="Footer Placeholder 7"/>
          <p:cNvSpPr>
            <a:spLocks noGrp="1"/>
          </p:cNvSpPr>
          <p:nvPr>
            <p:ph type="ftr" sz="quarter" idx="11"/>
          </p:nvPr>
        </p:nvSpPr>
        <p:spPr/>
        <p:txBody>
          <a:bodyPr/>
          <a:lstStyle/>
          <a:p>
            <a:r>
              <a:rPr lang="en-US" dirty="0" smtClean="0"/>
              <a:t>IE 252  Laboratory</a:t>
            </a:r>
            <a:endParaRPr lang="en-US" dirty="0"/>
          </a:p>
        </p:txBody>
      </p:sp>
      <p:sp>
        <p:nvSpPr>
          <p:cNvPr id="7" name="Slide Number Placeholder 6"/>
          <p:cNvSpPr>
            <a:spLocks noGrp="1"/>
          </p:cNvSpPr>
          <p:nvPr>
            <p:ph type="sldNum" sz="quarter" idx="12"/>
          </p:nvPr>
        </p:nvSpPr>
        <p:spPr/>
        <p:txBody>
          <a:bodyPr/>
          <a:lstStyle/>
          <a:p>
            <a:fld id="{52102C6B-3D02-4064-9A4B-6A3BCBC92CB2}" type="slidenum">
              <a:rPr lang="en-US" smtClean="0"/>
              <a:pPr/>
              <a:t>9</a:t>
            </a:fld>
            <a:endParaRPr lang="en-US"/>
          </a:p>
        </p:txBody>
      </p:sp>
      <p:sp>
        <p:nvSpPr>
          <p:cNvPr id="2" name="Rectangle 1"/>
          <p:cNvSpPr/>
          <p:nvPr/>
        </p:nvSpPr>
        <p:spPr>
          <a:xfrm>
            <a:off x="442800" y="580218"/>
            <a:ext cx="6102424" cy="369332"/>
          </a:xfrm>
          <a:prstGeom prst="rect">
            <a:avLst/>
          </a:prstGeom>
        </p:spPr>
        <p:txBody>
          <a:bodyPr wrap="square">
            <a:spAutoFit/>
          </a:bodyPr>
          <a:lstStyle/>
          <a:p>
            <a:pPr lvl="1"/>
            <a:r>
              <a:rPr lang="en-US" b="1" dirty="0" smtClean="0"/>
              <a:t>1.1 Bulk </a:t>
            </a:r>
            <a:r>
              <a:rPr lang="en-US" b="1" dirty="0"/>
              <a:t>Forming – Compression Test Background</a:t>
            </a:r>
          </a:p>
        </p:txBody>
      </p:sp>
      <p:sp>
        <p:nvSpPr>
          <p:cNvPr id="3" name="Rectangle 2"/>
          <p:cNvSpPr/>
          <p:nvPr/>
        </p:nvSpPr>
        <p:spPr>
          <a:xfrm>
            <a:off x="442800" y="1143728"/>
            <a:ext cx="7416824" cy="369332"/>
          </a:xfrm>
          <a:prstGeom prst="rect">
            <a:avLst/>
          </a:prstGeom>
        </p:spPr>
        <p:txBody>
          <a:bodyPr wrap="square">
            <a:spAutoFit/>
          </a:bodyPr>
          <a:lstStyle/>
          <a:p>
            <a:pPr lvl="2"/>
            <a:r>
              <a:rPr lang="en-US" b="1" dirty="0" smtClean="0"/>
              <a:t>1.1.2 Theoretical </a:t>
            </a:r>
            <a:r>
              <a:rPr lang="en-US" b="1" dirty="0"/>
              <a:t>background</a:t>
            </a:r>
          </a:p>
        </p:txBody>
      </p:sp>
      <mc:AlternateContent xmlns:mc="http://schemas.openxmlformats.org/markup-compatibility/2006" xmlns:a14="http://schemas.microsoft.com/office/drawing/2010/main">
        <mc:Choice Requires="a14">
          <p:sp>
            <p:nvSpPr>
              <p:cNvPr id="4" name="Rectangle 3"/>
              <p:cNvSpPr/>
              <p:nvPr/>
            </p:nvSpPr>
            <p:spPr>
              <a:xfrm>
                <a:off x="107504" y="2252927"/>
                <a:ext cx="6840760" cy="1200329"/>
              </a:xfrm>
              <a:prstGeom prst="rect">
                <a:avLst/>
              </a:prstGeom>
            </p:spPr>
            <p:txBody>
              <a:bodyPr wrap="square">
                <a:spAutoFit/>
              </a:bodyPr>
              <a:lstStyle/>
              <a:p>
                <a:r>
                  <a:rPr lang="en-US" dirty="0" smtClean="0"/>
                  <a:t>Similarly</a:t>
                </a:r>
                <a:r>
                  <a:rPr lang="en-US" dirty="0"/>
                  <a:t>, </a:t>
                </a:r>
                <a:r>
                  <a:rPr lang="en-US" dirty="0" err="1"/>
                  <a:t>Eq</a:t>
                </a:r>
                <a:r>
                  <a:rPr lang="en-US" dirty="0"/>
                  <a:t> </a:t>
                </a:r>
                <a14:m>
                  <m:oMath xmlns:m="http://schemas.openxmlformats.org/officeDocument/2006/math">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r>
                      <a:rPr lang="en-US" i="1">
                        <a:latin typeface="Cambria Math"/>
                      </a:rPr>
                      <m:t> </m:t>
                    </m:r>
                  </m:oMath>
                </a14:m>
                <a:r>
                  <a:rPr lang="en-US" dirty="0"/>
                  <a:t> can be written as follows:</a:t>
                </a:r>
              </a:p>
              <a:p>
                <a:r>
                  <a:rPr lang="en-US" dirty="0" smtClean="0"/>
                  <a:t> </a:t>
                </a:r>
              </a:p>
              <a:p>
                <a:endParaRPr lang="en-US" dirty="0"/>
              </a:p>
              <a:p>
                <a:pPr marL="285750" indent="-285750">
                  <a:buFont typeface="Arial" pitchFamily="34" charset="0"/>
                  <a:buChar char="•"/>
                </a:pPr>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107504" y="2252927"/>
                <a:ext cx="6840760" cy="1200329"/>
              </a:xfrm>
              <a:prstGeom prst="rect">
                <a:avLst/>
              </a:prstGeom>
              <a:blipFill rotWithShape="1">
                <a:blip r:embed="rId3"/>
                <a:stretch>
                  <a:fillRect l="-802" t="-2551"/>
                </a:stretch>
              </a:blipFill>
            </p:spPr>
            <p:txBody>
              <a:bodyPr/>
              <a:lstStyle/>
              <a:p>
                <a:r>
                  <a:rPr lang="en-US">
                    <a:noFill/>
                  </a:rPr>
                  <a:t> </a:t>
                </a:r>
              </a:p>
            </p:txBody>
          </p:sp>
        </mc:Fallback>
      </mc:AlternateContent>
      <p:pic>
        <p:nvPicPr>
          <p:cNvPr id="19" name="Picture 18"/>
          <p:cNvPicPr/>
          <p:nvPr/>
        </p:nvPicPr>
        <p:blipFill rotWithShape="1">
          <a:blip r:embed="rId4">
            <a:lum bright="-23000" contrast="36000"/>
          </a:blip>
          <a:srcRect t="13880" r="351"/>
          <a:stretch/>
        </p:blipFill>
        <p:spPr bwMode="auto">
          <a:xfrm>
            <a:off x="5138065" y="1225592"/>
            <a:ext cx="3201263" cy="2131400"/>
          </a:xfrm>
          <a:prstGeom prst="rect">
            <a:avLst/>
          </a:prstGeom>
          <a:noFill/>
          <a:ln w="9525">
            <a:noFill/>
            <a:miter lim="800000"/>
            <a:headEnd/>
            <a:tailEnd/>
          </a:ln>
        </p:spPr>
      </p:pic>
      <mc:AlternateContent xmlns:mc="http://schemas.openxmlformats.org/markup-compatibility/2006" xmlns:a14="http://schemas.microsoft.com/office/drawing/2010/main">
        <mc:Choice Requires="a14">
          <p:sp>
            <p:nvSpPr>
              <p:cNvPr id="5" name="Rectangle 4"/>
              <p:cNvSpPr/>
              <p:nvPr/>
            </p:nvSpPr>
            <p:spPr>
              <a:xfrm>
                <a:off x="251520" y="2668425"/>
                <a:ext cx="4769896" cy="369332"/>
              </a:xfrm>
              <a:prstGeom prst="rect">
                <a:avLst/>
              </a:prstGeom>
            </p:spPr>
            <p:txBody>
              <a:bodyPr wrap="none">
                <a:spAutoFit/>
              </a:bodyPr>
              <a:lstStyle/>
              <a:p>
                <a14:m>
                  <m:oMath xmlns:m="http://schemas.openxmlformats.org/officeDocument/2006/math">
                    <m:func>
                      <m:funcPr>
                        <m:ctrlPr>
                          <a:rPr lang="en-US" i="1">
                            <a:latin typeface="Cambria Math"/>
                          </a:rPr>
                        </m:ctrlPr>
                      </m:funcPr>
                      <m:fName>
                        <m:r>
                          <a:rPr lang="en-US" i="1">
                            <a:latin typeface="Cambria Math"/>
                          </a:rPr>
                          <m:t>𝑙𝑜𝑔</m:t>
                        </m:r>
                      </m:fName>
                      <m:e>
                        <m:r>
                          <a:rPr lang="en-US" i="1">
                            <a:latin typeface="Cambria Math"/>
                          </a:rPr>
                          <m:t>𝜎</m:t>
                        </m:r>
                      </m:e>
                    </m:func>
                    <m:r>
                      <a:rPr lang="en-US" i="1">
                        <a:latin typeface="Cambria Math"/>
                      </a:rPr>
                      <m:t>=</m:t>
                    </m:r>
                    <m:func>
                      <m:funcPr>
                        <m:ctrlPr>
                          <a:rPr lang="en-US" i="1">
                            <a:latin typeface="Cambria Math"/>
                          </a:rPr>
                        </m:ctrlPr>
                      </m:funcPr>
                      <m:fName>
                        <m:r>
                          <a:rPr lang="en-US" i="1">
                            <a:latin typeface="Cambria Math"/>
                          </a:rPr>
                          <m:t>𝑙𝑜𝑔</m:t>
                        </m:r>
                      </m:fName>
                      <m:e>
                        <m:r>
                          <a:rPr lang="en-US" i="1">
                            <a:latin typeface="Cambria Math"/>
                          </a:rPr>
                          <m:t> </m:t>
                        </m:r>
                        <m:r>
                          <a:rPr lang="en-US" i="1">
                            <a:latin typeface="Cambria Math"/>
                          </a:rPr>
                          <m:t>𝐾</m:t>
                        </m:r>
                      </m:e>
                    </m:func>
                    <m:r>
                      <a:rPr lang="en-US" i="1">
                        <a:latin typeface="Cambria Math"/>
                      </a:rPr>
                      <m:t>+</m:t>
                    </m:r>
                    <m:r>
                      <a:rPr lang="en-US" i="1">
                        <a:latin typeface="Cambria Math"/>
                      </a:rPr>
                      <m:t>𝑛</m:t>
                    </m:r>
                    <m:r>
                      <a:rPr lang="en-US" i="1">
                        <a:latin typeface="Cambria Math"/>
                      </a:rPr>
                      <m:t> (</m:t>
                    </m:r>
                    <m:func>
                      <m:funcPr>
                        <m:ctrlPr>
                          <a:rPr lang="en-US" i="1">
                            <a:latin typeface="Cambria Math"/>
                          </a:rPr>
                        </m:ctrlPr>
                      </m:funcPr>
                      <m:fName>
                        <m:r>
                          <a:rPr lang="en-US" i="1">
                            <a:latin typeface="Cambria Math"/>
                          </a:rPr>
                          <m:t>𝑙𝑜𝑔</m:t>
                        </m:r>
                      </m:fName>
                      <m:e>
                        <m:r>
                          <a:rPr lang="en-US" i="1">
                            <a:latin typeface="Cambria Math"/>
                          </a:rPr>
                          <m:t>𝜀</m:t>
                        </m:r>
                      </m:e>
                    </m:func>
                    <m:r>
                      <a:rPr lang="en-US" i="1">
                        <a:latin typeface="Cambria Math"/>
                      </a:rPr>
                      <m:t>)</m:t>
                    </m:r>
                  </m:oMath>
                </a14:m>
                <a:r>
                  <a:rPr lang="en-US" i="1" dirty="0" smtClean="0"/>
                  <a:t>                            Eq1.8</a:t>
                </a:r>
                <a:endParaRPr lang="en-US" i="1" dirty="0"/>
              </a:p>
            </p:txBody>
          </p:sp>
        </mc:Choice>
        <mc:Fallback xmlns="">
          <p:sp>
            <p:nvSpPr>
              <p:cNvPr id="5" name="Rectangle 4"/>
              <p:cNvSpPr>
                <a:spLocks noRot="1" noChangeAspect="1" noMove="1" noResize="1" noEditPoints="1" noAdjustHandles="1" noChangeArrowheads="1" noChangeShapeType="1" noTextEdit="1"/>
              </p:cNvSpPr>
              <p:nvPr/>
            </p:nvSpPr>
            <p:spPr>
              <a:xfrm>
                <a:off x="251520" y="2668425"/>
                <a:ext cx="4769896" cy="369332"/>
              </a:xfrm>
              <a:prstGeom prst="rect">
                <a:avLst/>
              </a:prstGeom>
              <a:blipFill rotWithShape="1">
                <a:blip r:embed="rId5"/>
                <a:stretch>
                  <a:fillRect l="-255" t="-8333"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310510" y="1516468"/>
                <a:ext cx="483177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𝜎</m:t>
                      </m:r>
                      <m:r>
                        <a:rPr lang="en-US" i="1" smtClean="0">
                          <a:latin typeface="Cambria Math"/>
                        </a:rPr>
                        <m:t>=</m:t>
                      </m:r>
                      <m:r>
                        <a:rPr lang="en-US" i="1" smtClean="0">
                          <a:latin typeface="Cambria Math"/>
                        </a:rPr>
                        <m:t>𝐸</m:t>
                      </m:r>
                      <m:r>
                        <a:rPr lang="en-US" i="1" smtClean="0">
                          <a:latin typeface="Cambria Math"/>
                        </a:rPr>
                        <m:t>𝜀</m:t>
                      </m:r>
                      <m:r>
                        <a:rPr lang="en-US" b="0" i="1" smtClean="0">
                          <a:latin typeface="Cambria Math"/>
                        </a:rPr>
                        <m:t>                                                               </m:t>
                      </m:r>
                      <m:r>
                        <a:rPr lang="en-US" b="0" i="1" smtClean="0">
                          <a:latin typeface="Cambria Math"/>
                        </a:rPr>
                        <m:t>𝐸𝑞</m:t>
                      </m:r>
                      <m:r>
                        <a:rPr lang="en-US" b="0" i="1" smtClean="0">
                          <a:latin typeface="Cambria Math"/>
                        </a:rPr>
                        <m:t>1</m:t>
                      </m:r>
                      <m:r>
                        <a:rPr lang="en-US" b="0" i="1" smtClean="0">
                          <a:latin typeface="Cambria Math"/>
                        </a:rPr>
                        <m:t>.</m:t>
                      </m:r>
                      <m:r>
                        <a:rPr lang="en-US" b="0" i="1" smtClean="0">
                          <a:latin typeface="Cambria Math"/>
                        </a:rPr>
                        <m:t>6</m:t>
                      </m:r>
                      <m:r>
                        <a:rPr lang="en-US" i="1">
                          <a:latin typeface="Cambria Math"/>
                        </a:rPr>
                        <m:t> </m:t>
                      </m:r>
                    </m:oMath>
                  </m:oMathPara>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310510" y="1516468"/>
                <a:ext cx="4831771" cy="369332"/>
              </a:xfrm>
              <a:prstGeom prst="rect">
                <a:avLst/>
              </a:prstGeom>
              <a:blipFill rotWithShape="1">
                <a:blip r:embed="rId6"/>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280374" y="1885800"/>
                <a:ext cx="4712187" cy="369332"/>
              </a:xfrm>
              <a:prstGeom prst="rect">
                <a:avLst/>
              </a:prstGeom>
            </p:spPr>
            <p:txBody>
              <a:bodyPr wrap="none">
                <a:spAutoFit/>
              </a:bodyPr>
              <a:lstStyle/>
              <a:p>
                <a14:m>
                  <m:oMath xmlns:m="http://schemas.openxmlformats.org/officeDocument/2006/math">
                    <m:func>
                      <m:funcPr>
                        <m:ctrlPr>
                          <a:rPr lang="en-US" i="1">
                            <a:latin typeface="Cambria Math"/>
                          </a:rPr>
                        </m:ctrlPr>
                      </m:funcPr>
                      <m:fName>
                        <m:r>
                          <a:rPr lang="en-US" i="1">
                            <a:latin typeface="Cambria Math"/>
                          </a:rPr>
                          <m:t>𝑙𝑜𝑔</m:t>
                        </m:r>
                      </m:fName>
                      <m:e>
                        <m:r>
                          <a:rPr lang="en-US" i="1">
                            <a:latin typeface="Cambria Math"/>
                          </a:rPr>
                          <m:t>𝜎</m:t>
                        </m:r>
                      </m:e>
                    </m:func>
                    <m:r>
                      <a:rPr lang="en-US" i="1">
                        <a:latin typeface="Cambria Math"/>
                      </a:rPr>
                      <m:t>=</m:t>
                    </m:r>
                    <m:func>
                      <m:funcPr>
                        <m:ctrlPr>
                          <a:rPr lang="en-US" i="1">
                            <a:latin typeface="Cambria Math"/>
                          </a:rPr>
                        </m:ctrlPr>
                      </m:funcPr>
                      <m:fName>
                        <m:r>
                          <a:rPr lang="en-US" i="1">
                            <a:latin typeface="Cambria Math"/>
                          </a:rPr>
                          <m:t>𝑙𝑜𝑔</m:t>
                        </m:r>
                      </m:fName>
                      <m:e>
                        <m:r>
                          <a:rPr lang="en-US" i="1">
                            <a:latin typeface="Cambria Math"/>
                          </a:rPr>
                          <m:t> </m:t>
                        </m:r>
                        <m:r>
                          <a:rPr lang="en-US" i="1">
                            <a:latin typeface="Cambria Math"/>
                          </a:rPr>
                          <m:t>𝐸</m:t>
                        </m:r>
                      </m:e>
                    </m:func>
                    <m:r>
                      <a:rPr lang="en-US" i="1">
                        <a:latin typeface="Cambria Math"/>
                      </a:rPr>
                      <m:t>+</m:t>
                    </m:r>
                    <m:r>
                      <a:rPr lang="en-US" i="1">
                        <a:latin typeface="Cambria Math"/>
                      </a:rPr>
                      <m:t>1</m:t>
                    </m:r>
                    <m:r>
                      <a:rPr lang="en-US" i="1">
                        <a:latin typeface="Cambria Math"/>
                      </a:rPr>
                      <m:t>.</m:t>
                    </m:r>
                    <m:r>
                      <a:rPr lang="en-US" i="1">
                        <a:latin typeface="Cambria Math"/>
                      </a:rPr>
                      <m:t>0</m:t>
                    </m:r>
                    <m:r>
                      <a:rPr lang="en-US" i="1">
                        <a:latin typeface="Cambria Math"/>
                      </a:rPr>
                      <m:t> (</m:t>
                    </m:r>
                    <m:func>
                      <m:funcPr>
                        <m:ctrlPr>
                          <a:rPr lang="en-US" i="1">
                            <a:latin typeface="Cambria Math"/>
                          </a:rPr>
                        </m:ctrlPr>
                      </m:funcPr>
                      <m:fName>
                        <m:r>
                          <a:rPr lang="en-US" i="1">
                            <a:latin typeface="Cambria Math"/>
                          </a:rPr>
                          <m:t>𝑙𝑜𝑔</m:t>
                        </m:r>
                      </m:fName>
                      <m:e>
                        <m:r>
                          <a:rPr lang="en-US" i="1">
                            <a:latin typeface="Cambria Math"/>
                          </a:rPr>
                          <m:t>𝜀</m:t>
                        </m:r>
                      </m:e>
                    </m:func>
                    <m:r>
                      <a:rPr lang="en-US" i="1">
                        <a:latin typeface="Cambria Math"/>
                      </a:rPr>
                      <m:t>)</m:t>
                    </m:r>
                  </m:oMath>
                </a14:m>
                <a:r>
                  <a:rPr lang="en-US" i="1" dirty="0" smtClean="0"/>
                  <a:t>                         Eq1.7</a:t>
                </a:r>
                <a:endParaRPr lang="en-US" i="1" dirty="0"/>
              </a:p>
            </p:txBody>
          </p:sp>
        </mc:Choice>
        <mc:Fallback xmlns="">
          <p:sp>
            <p:nvSpPr>
              <p:cNvPr id="13" name="Rectangle 12"/>
              <p:cNvSpPr>
                <a:spLocks noRot="1" noChangeAspect="1" noMove="1" noResize="1" noEditPoints="1" noAdjustHandles="1" noChangeArrowheads="1" noChangeShapeType="1" noTextEdit="1"/>
              </p:cNvSpPr>
              <p:nvPr/>
            </p:nvSpPr>
            <p:spPr>
              <a:xfrm>
                <a:off x="280374" y="1885800"/>
                <a:ext cx="4712187" cy="369332"/>
              </a:xfrm>
              <a:prstGeom prst="rect">
                <a:avLst/>
              </a:prstGeom>
              <a:blipFill rotWithShape="1">
                <a:blip r:embed="rId7"/>
                <a:stretch>
                  <a:fillRect l="-388" t="-8197" r="-259"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371967" y="3630692"/>
                <a:ext cx="8204186" cy="2308324"/>
              </a:xfrm>
              <a:prstGeom prst="rect">
                <a:avLst/>
              </a:prstGeom>
            </p:spPr>
            <p:txBody>
              <a:bodyPr wrap="square">
                <a:spAutoFit/>
              </a:bodyPr>
              <a:lstStyle/>
              <a:p>
                <a:r>
                  <a:rPr lang="en-US" dirty="0" smtClean="0"/>
                  <a:t>From </a:t>
                </a:r>
                <a:r>
                  <a:rPr lang="en-US" dirty="0" err="1" smtClean="0"/>
                  <a:t>Eqs</a:t>
                </a:r>
                <a:r>
                  <a:rPr lang="en-US" dirty="0"/>
                  <a:t>. (1.8) and (1.9), it can be </a:t>
                </a:r>
                <a:r>
                  <a:rPr lang="en-US" dirty="0" smtClean="0"/>
                  <a:t>concluded:</a:t>
                </a:r>
              </a:p>
              <a:p>
                <a:pPr marL="285750" indent="-285750">
                  <a:buFont typeface="Arial" pitchFamily="34" charset="0"/>
                  <a:buChar char="•"/>
                </a:pPr>
                <a:r>
                  <a:rPr lang="en-US" dirty="0" smtClean="0"/>
                  <a:t>The </a:t>
                </a:r>
                <a:r>
                  <a:rPr lang="en-US" dirty="0"/>
                  <a:t>elastic portion of the lines is the same for all materials, having a slope of unity and passing through the point </a:t>
                </a:r>
                <a:r>
                  <a:rPr lang="en-US" dirty="0" smtClean="0"/>
                  <a:t> </a:t>
                </a:r>
                <a14:m>
                  <m:oMath xmlns:m="http://schemas.openxmlformats.org/officeDocument/2006/math">
                    <m:func>
                      <m:funcPr>
                        <m:ctrlPr>
                          <a:rPr lang="en-US" i="1">
                            <a:latin typeface="Cambria Math"/>
                          </a:rPr>
                        </m:ctrlPr>
                      </m:funcPr>
                      <m:fName>
                        <m:r>
                          <a:rPr lang="en-US">
                            <a:latin typeface="Cambria Math"/>
                          </a:rPr>
                          <m:t>(</m:t>
                        </m:r>
                        <m:r>
                          <m:rPr>
                            <m:sty m:val="p"/>
                          </m:rPr>
                          <a:rPr lang="en-US">
                            <a:latin typeface="Cambria Math"/>
                          </a:rPr>
                          <m:t>log</m:t>
                        </m:r>
                      </m:fName>
                      <m:e>
                        <m:d>
                          <m:dPr>
                            <m:ctrlPr>
                              <a:rPr lang="en-US" i="1">
                                <a:latin typeface="Cambria Math"/>
                              </a:rPr>
                            </m:ctrlPr>
                          </m:dPr>
                          <m:e>
                            <m:r>
                              <a:rPr lang="en-US" i="1">
                                <a:latin typeface="Cambria Math"/>
                              </a:rPr>
                              <m:t>𝜎</m:t>
                            </m:r>
                          </m:e>
                        </m:d>
                      </m:e>
                    </m:func>
                    <m:r>
                      <a:rPr lang="en-US" i="1">
                        <a:latin typeface="Cambria Math"/>
                      </a:rPr>
                      <m:t>=</m:t>
                    </m:r>
                    <m:func>
                      <m:funcPr>
                        <m:ctrlPr>
                          <a:rPr lang="en-US" i="1">
                            <a:latin typeface="Cambria Math"/>
                          </a:rPr>
                        </m:ctrlPr>
                      </m:funcPr>
                      <m:fName>
                        <m:r>
                          <m:rPr>
                            <m:sty m:val="p"/>
                          </m:rPr>
                          <a:rPr lang="en-US">
                            <a:latin typeface="Cambria Math"/>
                          </a:rPr>
                          <m:t>log</m:t>
                        </m:r>
                      </m:fName>
                      <m:e>
                        <m:d>
                          <m:dPr>
                            <m:ctrlPr>
                              <a:rPr lang="en-US" i="1">
                                <a:latin typeface="Cambria Math"/>
                              </a:rPr>
                            </m:ctrlPr>
                          </m:dPr>
                          <m:e>
                            <m:r>
                              <a:rPr lang="en-US" i="1">
                                <a:latin typeface="Cambria Math"/>
                              </a:rPr>
                              <m:t>𝐸</m:t>
                            </m:r>
                          </m:e>
                        </m:d>
                      </m:e>
                    </m:func>
                    <m:r>
                      <a:rPr lang="en-US" i="1">
                        <a:latin typeface="Cambria Math"/>
                      </a:rPr>
                      <m:t>, </m:t>
                    </m:r>
                    <m:r>
                      <a:rPr lang="en-US" i="1">
                        <a:latin typeface="Cambria Math"/>
                      </a:rPr>
                      <m:t>𝜖</m:t>
                    </m:r>
                    <m:r>
                      <a:rPr lang="en-US" i="1">
                        <a:latin typeface="Cambria Math"/>
                      </a:rPr>
                      <m:t>=</m:t>
                    </m:r>
                    <m:r>
                      <a:rPr lang="en-US" i="1">
                        <a:latin typeface="Cambria Math"/>
                      </a:rPr>
                      <m:t>1</m:t>
                    </m:r>
                    <m:r>
                      <a:rPr lang="en-US" i="1">
                        <a:latin typeface="Cambria Math"/>
                      </a:rPr>
                      <m:t>)</m:t>
                    </m:r>
                  </m:oMath>
                </a14:m>
                <a:r>
                  <a:rPr lang="en-US" dirty="0"/>
                  <a:t>. </a:t>
                </a:r>
                <a:endParaRPr lang="en-US" dirty="0" smtClean="0"/>
              </a:p>
              <a:p>
                <a:pPr marL="285750" indent="-285750">
                  <a:buFont typeface="Arial" pitchFamily="34" charset="0"/>
                  <a:buChar char="•"/>
                </a:pPr>
                <a:r>
                  <a:rPr lang="en-US" dirty="0" smtClean="0"/>
                  <a:t>Furthermore</a:t>
                </a:r>
                <a:r>
                  <a:rPr lang="en-US" dirty="0"/>
                  <a:t>, it can be deduced that the elastic portion must have an exponent </a:t>
                </a:r>
                <a:r>
                  <a:rPr lang="en-US" i="1" dirty="0"/>
                  <a:t>n=1</a:t>
                </a:r>
                <a:r>
                  <a:rPr lang="en-US" dirty="0"/>
                  <a:t> and an intercept </a:t>
                </a:r>
                <a:r>
                  <a:rPr lang="en-US" i="1" dirty="0"/>
                  <a:t>K=E</a:t>
                </a:r>
                <a:r>
                  <a:rPr lang="en-US" dirty="0"/>
                  <a:t>. The constant </a:t>
                </a:r>
                <a:r>
                  <a:rPr lang="en-US" i="1" dirty="0"/>
                  <a:t>K</a:t>
                </a:r>
                <a:r>
                  <a:rPr lang="en-US" dirty="0"/>
                  <a:t> in Eq. </a:t>
                </a:r>
                <a14:m>
                  <m:oMath xmlns:m="http://schemas.openxmlformats.org/officeDocument/2006/math">
                    <m:r>
                      <a:rPr lang="en-US" i="1">
                        <a:latin typeface="Cambria Math"/>
                      </a:rPr>
                      <m:t>𝜎</m:t>
                    </m:r>
                    <m:r>
                      <a:rPr lang="en-US" i="1">
                        <a:latin typeface="Cambria Math"/>
                      </a:rPr>
                      <m:t>=</m:t>
                    </m:r>
                    <m:r>
                      <a:rPr lang="en-US" i="1">
                        <a:latin typeface="Cambria Math"/>
                      </a:rPr>
                      <m:t>𝐾</m:t>
                    </m:r>
                    <m:r>
                      <a:rPr lang="en-US" i="1">
                        <a:latin typeface="Cambria Math"/>
                      </a:rPr>
                      <m:t> </m:t>
                    </m:r>
                    <m:sSup>
                      <m:sSupPr>
                        <m:ctrlPr>
                          <a:rPr lang="en-US" i="1">
                            <a:latin typeface="Cambria Math"/>
                          </a:rPr>
                        </m:ctrlPr>
                      </m:sSupPr>
                      <m:e>
                        <m:r>
                          <a:rPr lang="en-US" i="1">
                            <a:latin typeface="Cambria Math"/>
                          </a:rPr>
                          <m:t>𝜖</m:t>
                        </m:r>
                      </m:e>
                      <m:sup>
                        <m:r>
                          <a:rPr lang="en-US" i="1">
                            <a:latin typeface="Cambria Math"/>
                          </a:rPr>
                          <m:t>𝑛</m:t>
                        </m:r>
                      </m:sup>
                    </m:sSup>
                    <m:r>
                      <a:rPr lang="en-US" i="1">
                        <a:latin typeface="Cambria Math"/>
                      </a:rPr>
                      <m:t> </m:t>
                    </m:r>
                  </m:oMath>
                </a14:m>
                <a:r>
                  <a:rPr lang="en-US" dirty="0"/>
                  <a:t> is the true stress corresponding to a true strain of unity. This constant can be determined by extending the plastic zone line (CD) until it intercepts an ordinate through </a:t>
                </a:r>
                <a14:m>
                  <m:oMath xmlns:m="http://schemas.openxmlformats.org/officeDocument/2006/math">
                    <m:func>
                      <m:funcPr>
                        <m:ctrlPr>
                          <a:rPr lang="en-US" i="1">
                            <a:latin typeface="Cambria Math"/>
                          </a:rPr>
                        </m:ctrlPr>
                      </m:funcPr>
                      <m:fName>
                        <m:r>
                          <m:rPr>
                            <m:sty m:val="p"/>
                          </m:rPr>
                          <a:rPr lang="en-US">
                            <a:latin typeface="Cambria Math"/>
                          </a:rPr>
                          <m:t>log</m:t>
                        </m:r>
                      </m:fName>
                      <m:e>
                        <m:d>
                          <m:dPr>
                            <m:ctrlPr>
                              <a:rPr lang="en-US" i="1">
                                <a:latin typeface="Cambria Math"/>
                              </a:rPr>
                            </m:ctrlPr>
                          </m:dPr>
                          <m:e>
                            <m:r>
                              <a:rPr lang="en-US" i="1">
                                <a:latin typeface="Cambria Math"/>
                              </a:rPr>
                              <m:t>𝜖</m:t>
                            </m:r>
                          </m:e>
                        </m:d>
                      </m:e>
                    </m:func>
                    <m:r>
                      <a:rPr lang="en-US" i="1">
                        <a:latin typeface="Cambria Math"/>
                      </a:rPr>
                      <m:t>=</m:t>
                    </m:r>
                    <m:r>
                      <a:rPr lang="en-US" i="1">
                        <a:latin typeface="Cambria Math"/>
                      </a:rPr>
                      <m:t>0</m:t>
                    </m:r>
                  </m:oMath>
                </a14:m>
                <a:r>
                  <a:rPr lang="en-US" dirty="0"/>
                  <a:t>. The height of this ordinate is </a:t>
                </a:r>
                <a:r>
                  <a:rPr lang="en-US" i="1" dirty="0"/>
                  <a:t>log K</a:t>
                </a:r>
                <a:r>
                  <a:rPr lang="en-US" dirty="0"/>
                  <a:t>. </a:t>
                </a:r>
              </a:p>
            </p:txBody>
          </p:sp>
        </mc:Choice>
        <mc:Fallback xmlns="">
          <p:sp>
            <p:nvSpPr>
              <p:cNvPr id="6" name="Rectangle 5"/>
              <p:cNvSpPr>
                <a:spLocks noRot="1" noChangeAspect="1" noMove="1" noResize="1" noEditPoints="1" noAdjustHandles="1" noChangeArrowheads="1" noChangeShapeType="1" noTextEdit="1"/>
              </p:cNvSpPr>
              <p:nvPr/>
            </p:nvSpPr>
            <p:spPr>
              <a:xfrm>
                <a:off x="371967" y="3630692"/>
                <a:ext cx="8204186" cy="2308324"/>
              </a:xfrm>
              <a:prstGeom prst="rect">
                <a:avLst/>
              </a:prstGeom>
              <a:blipFill rotWithShape="1">
                <a:blip r:embed="rId8"/>
                <a:stretch>
                  <a:fillRect l="-594" t="-1323" b="-3439"/>
                </a:stretch>
              </a:blipFill>
            </p:spPr>
            <p:txBody>
              <a:bodyPr/>
              <a:lstStyle/>
              <a:p>
                <a:r>
                  <a:rPr lang="en-US">
                    <a:noFill/>
                  </a:rPr>
                  <a:t> </a:t>
                </a:r>
              </a:p>
            </p:txBody>
          </p:sp>
        </mc:Fallback>
      </mc:AlternateContent>
    </p:spTree>
    <p:extLst>
      <p:ext uri="{BB962C8B-B14F-4D97-AF65-F5344CB8AC3E}">
        <p14:creationId xmlns:p14="http://schemas.microsoft.com/office/powerpoint/2010/main" val="41089132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1111</TotalTime>
  <Words>1902</Words>
  <Application>Microsoft Office PowerPoint</Application>
  <PresentationFormat>On-screen Show (4:3)</PresentationFormat>
  <Paragraphs>191</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Adjacency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User</dc:creator>
  <cp:lastModifiedBy>User</cp:lastModifiedBy>
  <cp:revision>107</cp:revision>
  <dcterms:created xsi:type="dcterms:W3CDTF">2013-11-11T18:21:24Z</dcterms:created>
  <dcterms:modified xsi:type="dcterms:W3CDTF">2015-09-09T08:46:31Z</dcterms:modified>
</cp:coreProperties>
</file>