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6" r:id="rId1"/>
  </p:sldMasterIdLst>
  <p:notesMasterIdLst>
    <p:notesMasterId r:id="rId42"/>
  </p:notesMasterIdLst>
  <p:handoutMasterIdLst>
    <p:handoutMasterId r:id="rId43"/>
  </p:handout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94" r:id="rId16"/>
    <p:sldId id="293" r:id="rId17"/>
    <p:sldId id="295" r:id="rId18"/>
    <p:sldId id="296" r:id="rId19"/>
    <p:sldId id="297" r:id="rId20"/>
    <p:sldId id="298" r:id="rId21"/>
    <p:sldId id="299" r:id="rId22"/>
    <p:sldId id="271" r:id="rId23"/>
    <p:sldId id="272" r:id="rId24"/>
    <p:sldId id="273" r:id="rId25"/>
    <p:sldId id="274" r:id="rId26"/>
    <p:sldId id="275" r:id="rId27"/>
    <p:sldId id="276" r:id="rId28"/>
    <p:sldId id="277" r:id="rId29"/>
    <p:sldId id="278" r:id="rId30"/>
    <p:sldId id="279" r:id="rId31"/>
    <p:sldId id="281" r:id="rId32"/>
    <p:sldId id="282" r:id="rId33"/>
    <p:sldId id="284" r:id="rId34"/>
    <p:sldId id="285" r:id="rId35"/>
    <p:sldId id="287" r:id="rId36"/>
    <p:sldId id="288" r:id="rId37"/>
    <p:sldId id="289" r:id="rId38"/>
    <p:sldId id="292" r:id="rId39"/>
    <p:sldId id="290" r:id="rId40"/>
    <p:sldId id="291"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314" autoAdjust="0"/>
  </p:normalViewPr>
  <p:slideViewPr>
    <p:cSldViewPr>
      <p:cViewPr>
        <p:scale>
          <a:sx n="66" d="100"/>
          <a:sy n="66" d="100"/>
        </p:scale>
        <p:origin x="-1284" y="-35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18/10/2015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extLst>
      <p:ext uri="{BB962C8B-B14F-4D97-AF65-F5344CB8AC3E}">
        <p14:creationId xmlns:p14="http://schemas.microsoft.com/office/powerpoint/2010/main" val="30984693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18/10/2015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extLst>
      <p:ext uri="{BB962C8B-B14F-4D97-AF65-F5344CB8AC3E}">
        <p14:creationId xmlns:p14="http://schemas.microsoft.com/office/powerpoint/2010/main" val="349078274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872C4B6-96FF-494E-8B03-14A692C67DA0}" type="datetime1">
              <a:rPr lang="en-US" smtClean="0"/>
              <a:t>18/10/2015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8A84B1-B040-41FB-9984-384FC1AC7D1F}" type="datetime1">
              <a:rPr lang="en-US" smtClean="0"/>
              <a:t>18/10/2015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4371C-77D7-48A9-B177-98FF95861E5A}" type="datetime1">
              <a:rPr lang="en-US" smtClean="0"/>
              <a:t>18/10/2015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7CABC1-51B6-4374-A725-5EC3842E6AC2}" type="datetime1">
              <a:rPr lang="en-US" smtClean="0"/>
              <a:t>18/10/2015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B32E9A-44DB-4D38-910B-500A7BBD09F8}" type="datetime1">
              <a:rPr lang="en-US" smtClean="0"/>
              <a:t>18/10/2015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128C8E4-144B-41ED-935A-DE3E54A01C28}" type="datetime1">
              <a:rPr lang="en-US" smtClean="0"/>
              <a:t>18/10/2015</a:t>
            </a:fld>
            <a:endParaRPr lang="en-US"/>
          </a:p>
        </p:txBody>
      </p:sp>
      <p:sp>
        <p:nvSpPr>
          <p:cNvPr id="6" name="Footer Placeholder 5"/>
          <p:cNvSpPr>
            <a:spLocks noGrp="1"/>
          </p:cNvSpPr>
          <p:nvPr>
            <p:ph type="ftr" sz="quarter" idx="11"/>
          </p:nvPr>
        </p:nvSpPr>
        <p:spPr/>
        <p:txBody>
          <a:bodyPr/>
          <a:lstStyle/>
          <a:p>
            <a:r>
              <a:rPr lang="en-US" smtClean="0"/>
              <a:t>IE 252  Laboratory</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5A845F-8019-4662-9636-1F8C45ED150A}" type="datetime1">
              <a:rPr lang="en-US" smtClean="0"/>
              <a:t>18/10/2015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F44CE3-1D91-4E8F-9FFB-57C1884258C1}" type="datetime1">
              <a:rPr lang="en-US" smtClean="0"/>
              <a:t>18/10/2015</a:t>
            </a:fld>
            <a:endParaRPr lang="en-US"/>
          </a:p>
        </p:txBody>
      </p:sp>
      <p:sp>
        <p:nvSpPr>
          <p:cNvPr id="4" name="Footer Placeholder 3"/>
          <p:cNvSpPr>
            <a:spLocks noGrp="1"/>
          </p:cNvSpPr>
          <p:nvPr>
            <p:ph type="ftr" sz="quarter" idx="11"/>
          </p:nvPr>
        </p:nvSpPr>
        <p:spPr/>
        <p:txBody>
          <a:bodyPr/>
          <a:lstStyle/>
          <a:p>
            <a:r>
              <a:rPr lang="en-US" smtClean="0"/>
              <a:t>IE 252  Laboratory</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3EFC19-19D4-42AF-B310-FC2D0FF400F5}" type="datetime1">
              <a:rPr lang="en-US" smtClean="0"/>
              <a:t>18/10/2015</a:t>
            </a:fld>
            <a:endParaRPr lang="en-US"/>
          </a:p>
        </p:txBody>
      </p:sp>
      <p:sp>
        <p:nvSpPr>
          <p:cNvPr id="3" name="Footer Placeholder 2"/>
          <p:cNvSpPr>
            <a:spLocks noGrp="1"/>
          </p:cNvSpPr>
          <p:nvPr>
            <p:ph type="ftr" sz="quarter" idx="11"/>
          </p:nvPr>
        </p:nvSpPr>
        <p:spPr/>
        <p:txBody>
          <a:bodyPr/>
          <a:lstStyle/>
          <a:p>
            <a:r>
              <a:rPr lang="en-US" smtClean="0"/>
              <a:t>IE 252  Laboratory</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E1320C-12AA-40F5-BB68-C2AE2E543FAB}" type="datetime1">
              <a:rPr lang="en-US" smtClean="0"/>
              <a:t>18/10/2015</a:t>
            </a:fld>
            <a:endParaRPr lang="en-US"/>
          </a:p>
        </p:txBody>
      </p:sp>
      <p:sp>
        <p:nvSpPr>
          <p:cNvPr id="6" name="Footer Placeholder 5"/>
          <p:cNvSpPr>
            <a:spLocks noGrp="1"/>
          </p:cNvSpPr>
          <p:nvPr>
            <p:ph type="ftr" sz="quarter" idx="11"/>
          </p:nvPr>
        </p:nvSpPr>
        <p:spPr/>
        <p:txBody>
          <a:bodyPr/>
          <a:lstStyle/>
          <a:p>
            <a:r>
              <a:rPr lang="en-US" smtClean="0"/>
              <a:t>IE 252  Laboratory</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A58DCF2A-A0EF-463A-93C4-0AC26D1B9813}" type="datetime1">
              <a:rPr lang="en-US" smtClean="0"/>
              <a:t>18/10/2015</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IE 252  Laboratory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IE 252  Laboratory</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7F2E32E4-B775-47C9-8B3C-60DA493047A3}" type="datetime1">
              <a:rPr lang="en-US" smtClean="0"/>
              <a:t>18/10/2015</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8.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BCE28A9-3C7A-4946-AC27-BBCFED8F2CF4}" type="datetime1">
              <a:rPr lang="en-US" smtClean="0"/>
              <a:t>18/10/2015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a:p>
        </p:txBody>
      </p:sp>
      <p:sp>
        <p:nvSpPr>
          <p:cNvPr id="10" name="Rectangle 2"/>
          <p:cNvSpPr txBox="1">
            <a:spLocks noChangeArrowheads="1"/>
          </p:cNvSpPr>
          <p:nvPr/>
        </p:nvSpPr>
        <p:spPr>
          <a:xfrm>
            <a:off x="755576" y="1431196"/>
            <a:ext cx="7335688" cy="2213828"/>
          </a:xfrm>
          <a:prstGeom prst="rect">
            <a:avLst/>
          </a:prstGeom>
        </p:spPr>
        <p:txBody>
          <a:bodyPr vert="horz" lIns="91440" tIns="45720" rIns="91440" bIns="45720" rtlCol="0" anchor="b">
            <a:noAutofit/>
          </a:bodyPr>
          <a:lstStyle/>
          <a:p>
            <a:pPr algn="ctr">
              <a:spcBef>
                <a:spcPct val="0"/>
              </a:spcBef>
              <a:defRPr/>
            </a:pPr>
            <a:r>
              <a:rPr lang="en-US" sz="6600" spc="-100" dirty="0" smtClean="0">
                <a:solidFill>
                  <a:schemeClr val="tx2"/>
                </a:solidFill>
                <a:latin typeface="+mj-lt"/>
                <a:ea typeface="+mj-ea"/>
                <a:cs typeface="+mj-cs"/>
              </a:rPr>
              <a:t>IE 252 Laboratory</a:t>
            </a:r>
            <a:endParaRPr lang="en-US" sz="6600" spc="-100" dirty="0">
              <a:solidFill>
                <a:schemeClr val="tx2"/>
              </a:solidFill>
              <a:latin typeface="+mj-lt"/>
              <a:ea typeface="+mj-ea"/>
              <a:cs typeface="+mj-cs"/>
            </a:endParaRPr>
          </a:p>
          <a:p>
            <a:pPr algn="ctr">
              <a:spcBef>
                <a:spcPct val="0"/>
              </a:spcBef>
              <a:defRPr/>
            </a:pPr>
            <a:r>
              <a:rPr lang="en-US" sz="2000" dirty="0" smtClean="0">
                <a:solidFill>
                  <a:schemeClr val="tx1">
                    <a:tint val="75000"/>
                  </a:schemeClr>
                </a:solidFill>
              </a:rPr>
              <a:t>Unit 1 : </a:t>
            </a:r>
            <a:r>
              <a:rPr lang="en-US" sz="2000" dirty="0">
                <a:solidFill>
                  <a:schemeClr val="tx1">
                    <a:tint val="75000"/>
                  </a:schemeClr>
                </a:solidFill>
              </a:rPr>
              <a:t>Metal Forming Experiments</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000" dirty="0" smtClean="0">
              <a:solidFill>
                <a:schemeClr val="tx1">
                  <a:tint val="75000"/>
                </a:schemeClr>
              </a:solidFill>
            </a:endParaRPr>
          </a:p>
        </p:txBody>
      </p:sp>
      <p:sp>
        <p:nvSpPr>
          <p:cNvPr id="2" name="Rectangle 1"/>
          <p:cNvSpPr/>
          <p:nvPr/>
        </p:nvSpPr>
        <p:spPr>
          <a:xfrm>
            <a:off x="1763688" y="3789040"/>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a:p>
        </p:txBody>
      </p:sp>
      <p:sp>
        <p:nvSpPr>
          <p:cNvPr id="2" name="Rectangle 1"/>
          <p:cNvSpPr/>
          <p:nvPr/>
        </p:nvSpPr>
        <p:spPr>
          <a:xfrm>
            <a:off x="442800" y="395552"/>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611560" y="795068"/>
            <a:ext cx="3470694" cy="369332"/>
          </a:xfrm>
          <a:prstGeom prst="rect">
            <a:avLst/>
          </a:prstGeom>
        </p:spPr>
        <p:txBody>
          <a:bodyPr wrap="none">
            <a:spAutoFit/>
          </a:bodyPr>
          <a:lstStyle/>
          <a:p>
            <a:pPr lvl="2"/>
            <a:r>
              <a:rPr lang="en-US" b="1" dirty="0"/>
              <a:t>Experimental procedure:</a:t>
            </a:r>
          </a:p>
        </p:txBody>
      </p:sp>
      <p:sp>
        <p:nvSpPr>
          <p:cNvPr id="14" name="Rectangle 2"/>
          <p:cNvSpPr>
            <a:spLocks noChangeArrowheads="1"/>
          </p:cNvSpPr>
          <p:nvPr/>
        </p:nvSpPr>
        <p:spPr bwMode="auto">
          <a:xfrm>
            <a:off x="251520" y="1195302"/>
            <a:ext cx="8208912"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fontAlgn="base">
              <a:lnSpc>
                <a:spcPct val="100000"/>
              </a:lnSpc>
              <a:spcBef>
                <a:spcPct val="0"/>
              </a:spcBef>
              <a:spcAft>
                <a:spcPct val="0"/>
              </a:spcAft>
              <a:buClrTx/>
              <a:buSzTx/>
              <a:buFont typeface="Arial" pitchFamily="34" charset="0"/>
              <a:buChar char="•"/>
              <a:tabLst/>
            </a:pPr>
            <a:r>
              <a:rPr lang="en-US" dirty="0"/>
              <a:t>Prepare the </a:t>
            </a:r>
            <a:r>
              <a:rPr lang="en-US" dirty="0" err="1"/>
              <a:t>Plasticine</a:t>
            </a:r>
            <a:r>
              <a:rPr lang="en-US" dirty="0"/>
              <a:t> sample/samples 25.4mm diameter x 25.4mm height.</a:t>
            </a:r>
          </a:p>
          <a:p>
            <a:pPr marL="285750" marR="0" lvl="0" indent="-285750" fontAlgn="base">
              <a:lnSpc>
                <a:spcPct val="100000"/>
              </a:lnSpc>
              <a:spcBef>
                <a:spcPct val="0"/>
              </a:spcBef>
              <a:spcAft>
                <a:spcPct val="0"/>
              </a:spcAft>
              <a:buClrTx/>
              <a:buSzTx/>
              <a:buFont typeface="Arial" pitchFamily="34" charset="0"/>
              <a:buChar char="•"/>
              <a:tabLst/>
            </a:pPr>
            <a:r>
              <a:rPr lang="en-US" dirty="0"/>
              <a:t>Mount the two upset flat plate jaws on the </a:t>
            </a:r>
            <a:r>
              <a:rPr lang="en-US" dirty="0" err="1"/>
              <a:t>Instron</a:t>
            </a:r>
            <a:r>
              <a:rPr lang="en-US" dirty="0"/>
              <a:t> machine, and lubricate them using provided either talcum powder or Vaseline wax.  </a:t>
            </a:r>
          </a:p>
          <a:p>
            <a:pPr marL="285750" marR="0" lvl="0" indent="-285750" fontAlgn="base">
              <a:lnSpc>
                <a:spcPct val="100000"/>
              </a:lnSpc>
              <a:spcBef>
                <a:spcPct val="0"/>
              </a:spcBef>
              <a:spcAft>
                <a:spcPct val="0"/>
              </a:spcAft>
              <a:buClrTx/>
              <a:buSzTx/>
              <a:buFont typeface="Arial" pitchFamily="34" charset="0"/>
              <a:buChar char="•"/>
              <a:tabLst/>
            </a:pPr>
            <a:r>
              <a:rPr lang="en-US" dirty="0"/>
              <a:t>Carry out the loading conditions up to 50% of height reduction(12.5mm), by setting </a:t>
            </a:r>
            <a:r>
              <a:rPr lang="en-US" dirty="0" err="1"/>
              <a:t>Instron</a:t>
            </a:r>
            <a:r>
              <a:rPr lang="en-US" dirty="0"/>
              <a:t> test control parameter to 12.5mm compress extension displacement..</a:t>
            </a:r>
          </a:p>
          <a:p>
            <a:pPr marL="285750" marR="0" lvl="0" indent="-285750" fontAlgn="base">
              <a:lnSpc>
                <a:spcPct val="100000"/>
              </a:lnSpc>
              <a:spcBef>
                <a:spcPct val="0"/>
              </a:spcBef>
              <a:spcAft>
                <a:spcPct val="0"/>
              </a:spcAft>
              <a:buClrTx/>
              <a:buSzTx/>
              <a:buFont typeface="Arial" pitchFamily="34" charset="0"/>
              <a:buChar char="•"/>
              <a:tabLst/>
            </a:pPr>
            <a:r>
              <a:rPr lang="en-US" dirty="0"/>
              <a:t>Report the load (Newton), height reduction % on table form and plot the load-height reduction% curve.</a:t>
            </a:r>
          </a:p>
          <a:p>
            <a:pPr marL="285750" marR="0" lvl="0" indent="-285750" fontAlgn="base">
              <a:lnSpc>
                <a:spcPct val="100000"/>
              </a:lnSpc>
              <a:spcBef>
                <a:spcPct val="0"/>
              </a:spcBef>
              <a:spcAft>
                <a:spcPct val="0"/>
              </a:spcAft>
              <a:buClrTx/>
              <a:buSzTx/>
              <a:buFont typeface="Arial" pitchFamily="34" charset="0"/>
              <a:buChar char="•"/>
              <a:tabLst/>
            </a:pPr>
            <a:r>
              <a:rPr lang="en-US" dirty="0"/>
              <a:t>Convert the Load (Newton) and height reduction percent to stress and strain values, using Eq. 1.1. and 1.2. List the calculated data in the table form (it is recommended to use XLS file).</a:t>
            </a:r>
          </a:p>
          <a:p>
            <a:pPr marL="285750" marR="0" lvl="0" indent="-285750" fontAlgn="base">
              <a:lnSpc>
                <a:spcPct val="100000"/>
              </a:lnSpc>
              <a:spcBef>
                <a:spcPct val="0"/>
              </a:spcBef>
              <a:spcAft>
                <a:spcPct val="0"/>
              </a:spcAft>
              <a:buClrTx/>
              <a:buSzTx/>
              <a:buFont typeface="Arial" pitchFamily="34" charset="0"/>
              <a:buChar char="•"/>
              <a:tabLst/>
            </a:pPr>
            <a:r>
              <a:rPr lang="en-US" dirty="0"/>
              <a:t>Plot the flow curve (Stress/strain curve) as log-log form, as shown in Figure ‎1.6. </a:t>
            </a:r>
          </a:p>
          <a:p>
            <a:pPr marL="285750" indent="-285750" fontAlgn="base">
              <a:spcBef>
                <a:spcPct val="0"/>
              </a:spcBef>
              <a:spcAft>
                <a:spcPct val="0"/>
              </a:spcAft>
              <a:buFont typeface="Arial" pitchFamily="34" charset="0"/>
              <a:buChar char="•"/>
            </a:pPr>
            <a:r>
              <a:rPr lang="en-US" dirty="0"/>
              <a:t>As shown in Figure ‎1.5 and Figure ‎1.6, most of the data points fall into two distinct zones, namely, elastic and plastic regions. For example, It is interesting to note that the first five points in each test generated a straight line with a slope close to unity when plotted on a log–log </a:t>
            </a:r>
            <a:r>
              <a:rPr lang="en-US" dirty="0" smtClean="0"/>
              <a:t>scales. </a:t>
            </a:r>
            <a:r>
              <a:rPr lang="en-US" dirty="0"/>
              <a:t>The intersection of the elastic line with the ordinate at ε=1 (log =0) gives the value of Young’s modulus. Further deformation of the </a:t>
            </a:r>
            <a:r>
              <a:rPr lang="en-US" dirty="0" err="1"/>
              <a:t>Plasticine</a:t>
            </a:r>
            <a:r>
              <a:rPr lang="en-US" dirty="0"/>
              <a:t> specimen, beyond elastic strain limit, resulted in plastic deformations with strain hardening exponents. Get the value K at log ε=0 (ε=1).</a:t>
            </a:r>
          </a:p>
          <a:p>
            <a:pPr marR="0" lvl="0" fontAlgn="base">
              <a:lnSpc>
                <a:spcPct val="100000"/>
              </a:lnSpc>
              <a:spcBef>
                <a:spcPct val="0"/>
              </a:spcBef>
              <a:spcAft>
                <a:spcPct val="0"/>
              </a:spcAft>
              <a:buClrTx/>
              <a:buSzTx/>
              <a:tabLst/>
            </a:pPr>
            <a:endParaRPr lang="en-US" dirty="0"/>
          </a:p>
        </p:txBody>
      </p:sp>
    </p:spTree>
    <p:extLst>
      <p:ext uri="{BB962C8B-B14F-4D97-AF65-F5344CB8AC3E}">
        <p14:creationId xmlns:p14="http://schemas.microsoft.com/office/powerpoint/2010/main" val="276398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3470694" cy="369332"/>
          </a:xfrm>
          <a:prstGeom prst="rect">
            <a:avLst/>
          </a:prstGeom>
        </p:spPr>
        <p:txBody>
          <a:bodyPr wrap="none">
            <a:spAutoFit/>
          </a:bodyPr>
          <a:lstStyle/>
          <a:p>
            <a:pPr lvl="2"/>
            <a:r>
              <a:rPr lang="en-US" b="1" dirty="0"/>
              <a:t>Experimental procedure:</a:t>
            </a:r>
          </a:p>
        </p:txBody>
      </p:sp>
      <p:sp>
        <p:nvSpPr>
          <p:cNvPr id="3" name="Rectangle 2"/>
          <p:cNvSpPr/>
          <p:nvPr/>
        </p:nvSpPr>
        <p:spPr>
          <a:xfrm>
            <a:off x="1208012" y="1536772"/>
            <a:ext cx="6676356" cy="2031325"/>
          </a:xfrm>
          <a:prstGeom prst="rect">
            <a:avLst/>
          </a:prstGeom>
        </p:spPr>
        <p:txBody>
          <a:bodyPr wrap="square">
            <a:spAutoFit/>
          </a:bodyPr>
          <a:lstStyle/>
          <a:p>
            <a:pPr marL="285750" lvl="0" indent="-285750">
              <a:buFont typeface="Arial" pitchFamily="34" charset="0"/>
              <a:buChar char="•"/>
            </a:pPr>
            <a:r>
              <a:rPr lang="en-US" dirty="0"/>
              <a:t>Get the value of the strain hardening exponent n , by getting the slope of the curve CD, see Fig 1.3. It is recommended to used a linear least-squares method of regression to fit a straight line CD.</a:t>
            </a:r>
          </a:p>
          <a:p>
            <a:pPr marL="285750" lvl="0" indent="-285750">
              <a:buFont typeface="Arial" pitchFamily="34" charset="0"/>
              <a:buChar char="•"/>
            </a:pPr>
            <a:r>
              <a:rPr lang="en-US" dirty="0"/>
              <a:t>Comment on the results obtained.</a:t>
            </a:r>
          </a:p>
          <a:p>
            <a:pPr marL="285750" lvl="0" indent="-285750">
              <a:buFont typeface="Arial" pitchFamily="34" charset="0"/>
              <a:buChar char="•"/>
            </a:pPr>
            <a:r>
              <a:rPr lang="en-US" dirty="0"/>
              <a:t>Use spread XLS sheet to calculate and plot your curve, and deliver software file for all reported results. Comment on results and draw your conclusions.</a:t>
            </a:r>
          </a:p>
        </p:txBody>
      </p:sp>
    </p:spTree>
    <p:extLst>
      <p:ext uri="{BB962C8B-B14F-4D97-AF65-F5344CB8AC3E}">
        <p14:creationId xmlns:p14="http://schemas.microsoft.com/office/powerpoint/2010/main" val="2709277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9607" r="42083" b="10001"/>
          <a:stretch/>
        </p:blipFill>
        <p:spPr bwMode="auto">
          <a:xfrm>
            <a:off x="0" y="1494076"/>
            <a:ext cx="5076056" cy="3855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43608" y="3501008"/>
            <a:ext cx="360040" cy="20162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691680" y="3501008"/>
            <a:ext cx="360040" cy="201622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2141984" y="5805264"/>
            <a:ext cx="792088" cy="432048"/>
          </a:xfrm>
          <a:prstGeom prst="wedgeRoundRectCallout">
            <a:avLst>
              <a:gd name="adj1" fmla="val -77785"/>
              <a:gd name="adj2" fmla="val -11245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rgbClr val="0070C0"/>
                </a:solidFill>
              </a:rPr>
              <a:t>Load in </a:t>
            </a:r>
            <a:r>
              <a:rPr lang="en-US" sz="1100" dirty="0" err="1" smtClean="0">
                <a:solidFill>
                  <a:srgbClr val="0070C0"/>
                </a:solidFill>
              </a:rPr>
              <a:t>Kgf</a:t>
            </a:r>
            <a:endParaRPr lang="en-US" sz="1100" dirty="0">
              <a:solidFill>
                <a:srgbClr val="0070C0"/>
              </a:solidFill>
            </a:endParaRPr>
          </a:p>
        </p:txBody>
      </p:sp>
      <p:sp>
        <p:nvSpPr>
          <p:cNvPr id="12" name="Rounded Rectangular Callout 11"/>
          <p:cNvSpPr/>
          <p:nvPr/>
        </p:nvSpPr>
        <p:spPr>
          <a:xfrm>
            <a:off x="221850" y="5800272"/>
            <a:ext cx="857222" cy="432048"/>
          </a:xfrm>
          <a:prstGeom prst="wedgeRoundRectCallout">
            <a:avLst>
              <a:gd name="adj1" fmla="val 51778"/>
              <a:gd name="adj2" fmla="val -11528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rgbClr val="FF0000"/>
                </a:solidFill>
              </a:rPr>
              <a:t>Extenstion</a:t>
            </a:r>
            <a:r>
              <a:rPr lang="en-US" sz="1100" dirty="0" smtClean="0">
                <a:solidFill>
                  <a:srgbClr val="FF0000"/>
                </a:solidFill>
              </a:rPr>
              <a:t> in mm</a:t>
            </a:r>
            <a:endParaRPr lang="en-US" sz="1100" dirty="0">
              <a:solidFill>
                <a:srgbClr val="FF0000"/>
              </a:solidFill>
            </a:endParaRPr>
          </a:p>
        </p:txBody>
      </p:sp>
    </p:spTree>
    <p:extLst>
      <p:ext uri="{BB962C8B-B14F-4D97-AF65-F5344CB8AC3E}">
        <p14:creationId xmlns:p14="http://schemas.microsoft.com/office/powerpoint/2010/main" val="705583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771" t="43000" r="1666" b="11834"/>
          <a:stretch/>
        </p:blipFill>
        <p:spPr bwMode="auto">
          <a:xfrm>
            <a:off x="323528" y="1555750"/>
            <a:ext cx="8115300"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3995936" y="751266"/>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Eng. Strain </a:t>
            </a:r>
          </a:p>
          <a:p>
            <a:pPr algn="ctr"/>
            <a:r>
              <a:rPr lang="en-US" sz="1200" i="1" dirty="0" smtClean="0"/>
              <a:t>e</a:t>
            </a:r>
            <a:endParaRPr lang="en-US" sz="1200" i="1" dirty="0"/>
          </a:p>
        </p:txBody>
      </p:sp>
      <p:sp>
        <p:nvSpPr>
          <p:cNvPr id="20" name="Rounded Rectangular Callout 19"/>
          <p:cNvSpPr/>
          <p:nvPr/>
        </p:nvSpPr>
        <p:spPr>
          <a:xfrm>
            <a:off x="5436096" y="830278"/>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True. Strain </a:t>
            </a:r>
          </a:p>
          <a:p>
            <a:pPr algn="ctr"/>
            <a:r>
              <a:rPr lang="en-US" sz="1600" i="1" dirty="0"/>
              <a:t>ε</a:t>
            </a:r>
          </a:p>
        </p:txBody>
      </p:sp>
      <p:sp>
        <p:nvSpPr>
          <p:cNvPr id="21" name="Rounded Rectangular Callout 20"/>
          <p:cNvSpPr/>
          <p:nvPr/>
        </p:nvSpPr>
        <p:spPr>
          <a:xfrm>
            <a:off x="7596336" y="830278"/>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True. Stress </a:t>
            </a:r>
          </a:p>
          <a:p>
            <a:pPr algn="ctr"/>
            <a:r>
              <a:rPr lang="en-US" sz="1600" i="1" dirty="0" smtClean="0"/>
              <a:t>σ</a:t>
            </a:r>
            <a:endParaRPr lang="en-US" sz="1600" i="1" dirty="0"/>
          </a:p>
        </p:txBody>
      </p:sp>
    </p:spTree>
    <p:extLst>
      <p:ext uri="{BB962C8B-B14F-4D97-AF65-F5344CB8AC3E}">
        <p14:creationId xmlns:p14="http://schemas.microsoft.com/office/powerpoint/2010/main" val="990560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375" t="27999" r="4687" b="18001"/>
          <a:stretch/>
        </p:blipFill>
        <p:spPr bwMode="auto">
          <a:xfrm>
            <a:off x="533400" y="2133600"/>
            <a:ext cx="7422976" cy="2754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51740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BCE28A9-3C7A-4946-AC27-BBCFED8F2CF4}" type="datetime1">
              <a:rPr lang="en-US" smtClean="0"/>
              <a:t>18/10/2015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10" name="Rectangle 2"/>
          <p:cNvSpPr txBox="1">
            <a:spLocks noChangeArrowheads="1"/>
          </p:cNvSpPr>
          <p:nvPr/>
        </p:nvSpPr>
        <p:spPr>
          <a:xfrm>
            <a:off x="755576" y="1431196"/>
            <a:ext cx="7335688" cy="2213828"/>
          </a:xfrm>
          <a:prstGeom prst="rect">
            <a:avLst/>
          </a:prstGeom>
        </p:spPr>
        <p:txBody>
          <a:bodyPr vert="horz" lIns="91440" tIns="45720" rIns="91440" bIns="45720" rtlCol="0" anchor="b">
            <a:noAutofit/>
          </a:bodyPr>
          <a:lstStyle/>
          <a:p>
            <a:pPr algn="ctr">
              <a:spcBef>
                <a:spcPct val="0"/>
              </a:spcBef>
              <a:defRPr/>
            </a:pPr>
            <a:r>
              <a:rPr lang="en-US" sz="6600" spc="-100" dirty="0" smtClean="0">
                <a:solidFill>
                  <a:schemeClr val="tx2"/>
                </a:solidFill>
                <a:latin typeface="+mj-lt"/>
                <a:ea typeface="+mj-ea"/>
                <a:cs typeface="+mj-cs"/>
              </a:rPr>
              <a:t>IE 252 Laboratory</a:t>
            </a:r>
            <a:endParaRPr lang="en-US" sz="6600" spc="-100" dirty="0">
              <a:solidFill>
                <a:schemeClr val="tx2"/>
              </a:solidFill>
              <a:latin typeface="+mj-lt"/>
              <a:ea typeface="+mj-ea"/>
              <a:cs typeface="+mj-cs"/>
            </a:endParaRPr>
          </a:p>
          <a:p>
            <a:pPr algn="ctr">
              <a:spcBef>
                <a:spcPct val="0"/>
              </a:spcBef>
              <a:defRPr/>
            </a:pPr>
            <a:r>
              <a:rPr lang="en-US" sz="2000" dirty="0" smtClean="0">
                <a:solidFill>
                  <a:schemeClr val="tx1">
                    <a:tint val="75000"/>
                  </a:schemeClr>
                </a:solidFill>
              </a:rPr>
              <a:t>Unit 1 : </a:t>
            </a:r>
            <a:r>
              <a:rPr lang="en-US" sz="2000" dirty="0">
                <a:solidFill>
                  <a:schemeClr val="tx1">
                    <a:tint val="75000"/>
                  </a:schemeClr>
                </a:solidFill>
              </a:rPr>
              <a:t>Metal Forming Experiments</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000" dirty="0" smtClean="0">
              <a:solidFill>
                <a:schemeClr val="tx1">
                  <a:tint val="75000"/>
                </a:schemeClr>
              </a:solidFill>
            </a:endParaRPr>
          </a:p>
        </p:txBody>
      </p:sp>
      <p:sp>
        <p:nvSpPr>
          <p:cNvPr id="2" name="Rectangle 1"/>
          <p:cNvSpPr/>
          <p:nvPr/>
        </p:nvSpPr>
        <p:spPr>
          <a:xfrm>
            <a:off x="1763688" y="3789040"/>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Tree>
    <p:extLst>
      <p:ext uri="{BB962C8B-B14F-4D97-AF65-F5344CB8AC3E}">
        <p14:creationId xmlns:p14="http://schemas.microsoft.com/office/powerpoint/2010/main" val="42945889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3" name="Rectangle 2"/>
          <p:cNvSpPr/>
          <p:nvPr/>
        </p:nvSpPr>
        <p:spPr>
          <a:xfrm>
            <a:off x="899592" y="908720"/>
            <a:ext cx="7416824" cy="1477328"/>
          </a:xfrm>
          <a:prstGeom prst="rect">
            <a:avLst/>
          </a:prstGeom>
        </p:spPr>
        <p:txBody>
          <a:bodyPr wrap="square">
            <a:spAutoFit/>
          </a:bodyPr>
          <a:lstStyle/>
          <a:p>
            <a:r>
              <a:rPr lang="en-US" b="1" i="1" dirty="0"/>
              <a:t>Description: </a:t>
            </a:r>
            <a:r>
              <a:rPr lang="en-US" dirty="0"/>
              <a:t>Extrusion process is characterized as a solid material, one-dimensional forming process with compressive state of stresses. In extrusion, a work-piece (billet) of cylindrical shape is placed in closed container. The closed container has an orifice (extrusion die) and extrusion punch, that forces the material toward the extrusion die </a:t>
            </a:r>
            <a:r>
              <a:rPr lang="en-US" dirty="0" smtClean="0"/>
              <a:t>orifice </a:t>
            </a:r>
            <a:endParaRPr lang="en-US" dirty="0"/>
          </a:p>
        </p:txBody>
      </p:sp>
      <p:grpSp>
        <p:nvGrpSpPr>
          <p:cNvPr id="11" name="Group 10"/>
          <p:cNvGrpSpPr>
            <a:grpSpLocks/>
          </p:cNvGrpSpPr>
          <p:nvPr/>
        </p:nvGrpSpPr>
        <p:grpSpPr bwMode="auto">
          <a:xfrm>
            <a:off x="1878012" y="2429465"/>
            <a:ext cx="5143500" cy="4239895"/>
            <a:chOff x="1693" y="8205"/>
            <a:chExt cx="8100" cy="6677"/>
          </a:xfrm>
        </p:grpSpPr>
        <p:grpSp>
          <p:nvGrpSpPr>
            <p:cNvPr id="12" name="Group 11"/>
            <p:cNvGrpSpPr>
              <a:grpSpLocks/>
            </p:cNvGrpSpPr>
            <p:nvPr/>
          </p:nvGrpSpPr>
          <p:grpSpPr bwMode="auto">
            <a:xfrm>
              <a:off x="1693" y="8205"/>
              <a:ext cx="8100" cy="6677"/>
              <a:chOff x="1619" y="6650"/>
              <a:chExt cx="8100" cy="5770"/>
            </a:xfrm>
          </p:grpSpPr>
          <p:sp>
            <p:nvSpPr>
              <p:cNvPr id="14" name="Freeform 13" descr="Light downward diagonal"/>
              <p:cNvSpPr>
                <a:spLocks/>
              </p:cNvSpPr>
              <p:nvPr/>
            </p:nvSpPr>
            <p:spPr bwMode="auto">
              <a:xfrm>
                <a:off x="3848" y="7564"/>
                <a:ext cx="2160" cy="540"/>
              </a:xfrm>
              <a:custGeom>
                <a:avLst/>
                <a:gdLst>
                  <a:gd name="T0" fmla="*/ 1980 w 2160"/>
                  <a:gd name="T1" fmla="*/ 360 h 540"/>
                  <a:gd name="T2" fmla="*/ 0 w 2160"/>
                  <a:gd name="T3" fmla="*/ 360 h 540"/>
                  <a:gd name="T4" fmla="*/ 0 w 2160"/>
                  <a:gd name="T5" fmla="*/ 540 h 540"/>
                  <a:gd name="T6" fmla="*/ 2160 w 2160"/>
                  <a:gd name="T7" fmla="*/ 540 h 540"/>
                  <a:gd name="T8" fmla="*/ 2160 w 2160"/>
                  <a:gd name="T9" fmla="*/ 0 h 540"/>
                  <a:gd name="T10" fmla="*/ 1980 w 2160"/>
                  <a:gd name="T11" fmla="*/ 0 h 540"/>
                  <a:gd name="T12" fmla="*/ 1980 w 2160"/>
                  <a:gd name="T13" fmla="*/ 360 h 540"/>
                </a:gdLst>
                <a:ahLst/>
                <a:cxnLst>
                  <a:cxn ang="0">
                    <a:pos x="T0" y="T1"/>
                  </a:cxn>
                  <a:cxn ang="0">
                    <a:pos x="T2" y="T3"/>
                  </a:cxn>
                  <a:cxn ang="0">
                    <a:pos x="T4" y="T5"/>
                  </a:cxn>
                  <a:cxn ang="0">
                    <a:pos x="T6" y="T7"/>
                  </a:cxn>
                  <a:cxn ang="0">
                    <a:pos x="T8" y="T9"/>
                  </a:cxn>
                  <a:cxn ang="0">
                    <a:pos x="T10" y="T11"/>
                  </a:cxn>
                  <a:cxn ang="0">
                    <a:pos x="T12" y="T13"/>
                  </a:cxn>
                </a:cxnLst>
                <a:rect l="0" t="0" r="r" b="b"/>
                <a:pathLst>
                  <a:path w="2160" h="540">
                    <a:moveTo>
                      <a:pt x="1980" y="360"/>
                    </a:moveTo>
                    <a:lnTo>
                      <a:pt x="0" y="360"/>
                    </a:lnTo>
                    <a:lnTo>
                      <a:pt x="0" y="540"/>
                    </a:lnTo>
                    <a:lnTo>
                      <a:pt x="2160" y="540"/>
                    </a:lnTo>
                    <a:lnTo>
                      <a:pt x="2160" y="0"/>
                    </a:lnTo>
                    <a:lnTo>
                      <a:pt x="1980" y="0"/>
                    </a:lnTo>
                    <a:lnTo>
                      <a:pt x="1980" y="360"/>
                    </a:lnTo>
                    <a:close/>
                  </a:path>
                </a:pathLst>
              </a:custGeom>
              <a:pattFill prst="ltDnDiag">
                <a:fgClr>
                  <a:srgbClr val="000000"/>
                </a:fgClr>
                <a:bgClr>
                  <a:srgbClr val="FFFFFF"/>
                </a:bgClr>
              </a:patt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15" name="Freeform 14" descr="Light downward diagonal"/>
              <p:cNvSpPr>
                <a:spLocks/>
              </p:cNvSpPr>
              <p:nvPr/>
            </p:nvSpPr>
            <p:spPr bwMode="auto">
              <a:xfrm flipV="1">
                <a:off x="3848" y="6844"/>
                <a:ext cx="2160" cy="540"/>
              </a:xfrm>
              <a:custGeom>
                <a:avLst/>
                <a:gdLst>
                  <a:gd name="T0" fmla="*/ 1980 w 2160"/>
                  <a:gd name="T1" fmla="*/ 360 h 540"/>
                  <a:gd name="T2" fmla="*/ 0 w 2160"/>
                  <a:gd name="T3" fmla="*/ 360 h 540"/>
                  <a:gd name="T4" fmla="*/ 0 w 2160"/>
                  <a:gd name="T5" fmla="*/ 540 h 540"/>
                  <a:gd name="T6" fmla="*/ 2160 w 2160"/>
                  <a:gd name="T7" fmla="*/ 540 h 540"/>
                  <a:gd name="T8" fmla="*/ 2160 w 2160"/>
                  <a:gd name="T9" fmla="*/ 0 h 540"/>
                  <a:gd name="T10" fmla="*/ 1980 w 2160"/>
                  <a:gd name="T11" fmla="*/ 0 h 540"/>
                  <a:gd name="T12" fmla="*/ 1980 w 2160"/>
                  <a:gd name="T13" fmla="*/ 360 h 540"/>
                </a:gdLst>
                <a:ahLst/>
                <a:cxnLst>
                  <a:cxn ang="0">
                    <a:pos x="T0" y="T1"/>
                  </a:cxn>
                  <a:cxn ang="0">
                    <a:pos x="T2" y="T3"/>
                  </a:cxn>
                  <a:cxn ang="0">
                    <a:pos x="T4" y="T5"/>
                  </a:cxn>
                  <a:cxn ang="0">
                    <a:pos x="T6" y="T7"/>
                  </a:cxn>
                  <a:cxn ang="0">
                    <a:pos x="T8" y="T9"/>
                  </a:cxn>
                  <a:cxn ang="0">
                    <a:pos x="T10" y="T11"/>
                  </a:cxn>
                  <a:cxn ang="0">
                    <a:pos x="T12" y="T13"/>
                  </a:cxn>
                </a:cxnLst>
                <a:rect l="0" t="0" r="r" b="b"/>
                <a:pathLst>
                  <a:path w="2160" h="540">
                    <a:moveTo>
                      <a:pt x="1980" y="360"/>
                    </a:moveTo>
                    <a:lnTo>
                      <a:pt x="0" y="360"/>
                    </a:lnTo>
                    <a:lnTo>
                      <a:pt x="0" y="540"/>
                    </a:lnTo>
                    <a:lnTo>
                      <a:pt x="2160" y="540"/>
                    </a:lnTo>
                    <a:lnTo>
                      <a:pt x="2160" y="0"/>
                    </a:lnTo>
                    <a:lnTo>
                      <a:pt x="1980" y="0"/>
                    </a:lnTo>
                    <a:lnTo>
                      <a:pt x="1980" y="360"/>
                    </a:lnTo>
                    <a:close/>
                  </a:path>
                </a:pathLst>
              </a:custGeom>
              <a:pattFill prst="ltDnDiag">
                <a:fgClr>
                  <a:srgbClr val="000000"/>
                </a:fgClr>
                <a:bgClr>
                  <a:srgbClr val="FFFFFF"/>
                </a:bgClr>
              </a:patt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16" name="Freeform 15"/>
              <p:cNvSpPr>
                <a:spLocks/>
              </p:cNvSpPr>
              <p:nvPr/>
            </p:nvSpPr>
            <p:spPr bwMode="auto">
              <a:xfrm>
                <a:off x="4390" y="7022"/>
                <a:ext cx="3149" cy="907"/>
              </a:xfrm>
              <a:custGeom>
                <a:avLst/>
                <a:gdLst>
                  <a:gd name="T0" fmla="*/ 0 w 3149"/>
                  <a:gd name="T1" fmla="*/ 0 h 947"/>
                  <a:gd name="T2" fmla="*/ 0 w 3149"/>
                  <a:gd name="T3" fmla="*/ 947 h 947"/>
                  <a:gd name="T4" fmla="*/ 1440 w 3149"/>
                  <a:gd name="T5" fmla="*/ 947 h 947"/>
                  <a:gd name="T6" fmla="*/ 1440 w 3149"/>
                  <a:gd name="T7" fmla="*/ 568 h 947"/>
                  <a:gd name="T8" fmla="*/ 3060 w 3149"/>
                  <a:gd name="T9" fmla="*/ 568 h 947"/>
                  <a:gd name="T10" fmla="*/ 3059 w 3149"/>
                  <a:gd name="T11" fmla="*/ 475 h 947"/>
                  <a:gd name="T12" fmla="*/ 3149 w 3149"/>
                  <a:gd name="T13" fmla="*/ 385 h 947"/>
                  <a:gd name="T14" fmla="*/ 1440 w 3149"/>
                  <a:gd name="T15" fmla="*/ 379 h 947"/>
                  <a:gd name="T16" fmla="*/ 1440 w 3149"/>
                  <a:gd name="T17" fmla="*/ 0 h 947"/>
                  <a:gd name="T18" fmla="*/ 0 w 3149"/>
                  <a:gd name="T19" fmla="*/ 0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9" h="947">
                    <a:moveTo>
                      <a:pt x="0" y="0"/>
                    </a:moveTo>
                    <a:lnTo>
                      <a:pt x="0" y="947"/>
                    </a:lnTo>
                    <a:lnTo>
                      <a:pt x="1440" y="947"/>
                    </a:lnTo>
                    <a:lnTo>
                      <a:pt x="1440" y="568"/>
                    </a:lnTo>
                    <a:lnTo>
                      <a:pt x="3060" y="568"/>
                    </a:lnTo>
                    <a:lnTo>
                      <a:pt x="3059" y="475"/>
                    </a:lnTo>
                    <a:lnTo>
                      <a:pt x="3149" y="385"/>
                    </a:lnTo>
                    <a:lnTo>
                      <a:pt x="1440" y="379"/>
                    </a:lnTo>
                    <a:lnTo>
                      <a:pt x="1440" y="0"/>
                    </a:lnTo>
                    <a:lnTo>
                      <a:pt x="0" y="0"/>
                    </a:lnTo>
                    <a:close/>
                  </a:path>
                </a:pathLst>
              </a:custGeom>
              <a:solidFill>
                <a:srgbClr val="C0C0C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17" name="Freeform 16"/>
              <p:cNvSpPr>
                <a:spLocks/>
              </p:cNvSpPr>
              <p:nvPr/>
            </p:nvSpPr>
            <p:spPr bwMode="auto">
              <a:xfrm>
                <a:off x="4054" y="7022"/>
                <a:ext cx="360" cy="907"/>
              </a:xfrm>
              <a:custGeom>
                <a:avLst/>
                <a:gdLst>
                  <a:gd name="T0" fmla="*/ 360 w 360"/>
                  <a:gd name="T1" fmla="*/ 0 h 900"/>
                  <a:gd name="T2" fmla="*/ 0 w 360"/>
                  <a:gd name="T3" fmla="*/ 0 h 900"/>
                  <a:gd name="T4" fmla="*/ 0 w 360"/>
                  <a:gd name="T5" fmla="*/ 900 h 900"/>
                  <a:gd name="T6" fmla="*/ 360 w 360"/>
                  <a:gd name="T7" fmla="*/ 900 h 900"/>
                  <a:gd name="T8" fmla="*/ 360 w 360"/>
                  <a:gd name="T9" fmla="*/ 0 h 900"/>
                </a:gdLst>
                <a:ahLst/>
                <a:cxnLst>
                  <a:cxn ang="0">
                    <a:pos x="T0" y="T1"/>
                  </a:cxn>
                  <a:cxn ang="0">
                    <a:pos x="T2" y="T3"/>
                  </a:cxn>
                  <a:cxn ang="0">
                    <a:pos x="T4" y="T5"/>
                  </a:cxn>
                  <a:cxn ang="0">
                    <a:pos x="T6" y="T7"/>
                  </a:cxn>
                  <a:cxn ang="0">
                    <a:pos x="T8" y="T9"/>
                  </a:cxn>
                </a:cxnLst>
                <a:rect l="0" t="0" r="r" b="b"/>
                <a:pathLst>
                  <a:path w="360" h="900">
                    <a:moveTo>
                      <a:pt x="360" y="0"/>
                    </a:moveTo>
                    <a:lnTo>
                      <a:pt x="0" y="0"/>
                    </a:lnTo>
                    <a:lnTo>
                      <a:pt x="0" y="900"/>
                    </a:lnTo>
                    <a:lnTo>
                      <a:pt x="360" y="900"/>
                    </a:lnTo>
                    <a:lnTo>
                      <a:pt x="360" y="0"/>
                    </a:ln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18" name="Freeform 17"/>
              <p:cNvSpPr>
                <a:spLocks/>
              </p:cNvSpPr>
              <p:nvPr/>
            </p:nvSpPr>
            <p:spPr bwMode="auto">
              <a:xfrm>
                <a:off x="3154" y="7138"/>
                <a:ext cx="900" cy="658"/>
              </a:xfrm>
              <a:custGeom>
                <a:avLst/>
                <a:gdLst>
                  <a:gd name="T0" fmla="*/ 900 w 900"/>
                  <a:gd name="T1" fmla="*/ 0 h 900"/>
                  <a:gd name="T2" fmla="*/ 0 w 900"/>
                  <a:gd name="T3" fmla="*/ 0 h 900"/>
                  <a:gd name="T4" fmla="*/ 0 w 900"/>
                  <a:gd name="T5" fmla="*/ 900 h 900"/>
                  <a:gd name="T6" fmla="*/ 900 w 900"/>
                  <a:gd name="T7" fmla="*/ 900 h 900"/>
                  <a:gd name="T8" fmla="*/ 900 w 900"/>
                  <a:gd name="T9" fmla="*/ 0 h 900"/>
                </a:gdLst>
                <a:ahLst/>
                <a:cxnLst>
                  <a:cxn ang="0">
                    <a:pos x="T0" y="T1"/>
                  </a:cxn>
                  <a:cxn ang="0">
                    <a:pos x="T2" y="T3"/>
                  </a:cxn>
                  <a:cxn ang="0">
                    <a:pos x="T4" y="T5"/>
                  </a:cxn>
                  <a:cxn ang="0">
                    <a:pos x="T6" y="T7"/>
                  </a:cxn>
                  <a:cxn ang="0">
                    <a:pos x="T8" y="T9"/>
                  </a:cxn>
                </a:cxnLst>
                <a:rect l="0" t="0" r="r" b="b"/>
                <a:pathLst>
                  <a:path w="900" h="900">
                    <a:moveTo>
                      <a:pt x="900" y="0"/>
                    </a:moveTo>
                    <a:lnTo>
                      <a:pt x="0" y="0"/>
                    </a:lnTo>
                    <a:lnTo>
                      <a:pt x="0" y="900"/>
                    </a:lnTo>
                    <a:lnTo>
                      <a:pt x="900" y="900"/>
                    </a:lnTo>
                    <a:lnTo>
                      <a:pt x="900" y="0"/>
                    </a:ln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19" name="Freeform 18"/>
              <p:cNvSpPr>
                <a:spLocks/>
              </p:cNvSpPr>
              <p:nvPr/>
            </p:nvSpPr>
            <p:spPr bwMode="auto">
              <a:xfrm>
                <a:off x="5572" y="7677"/>
                <a:ext cx="628" cy="873"/>
              </a:xfrm>
              <a:custGeom>
                <a:avLst/>
                <a:gdLst>
                  <a:gd name="T0" fmla="*/ 0 w 628"/>
                  <a:gd name="T1" fmla="*/ 0 h 873"/>
                  <a:gd name="T2" fmla="*/ 628 w 628"/>
                  <a:gd name="T3" fmla="*/ 873 h 873"/>
                </a:gdLst>
                <a:ahLst/>
                <a:cxnLst>
                  <a:cxn ang="0">
                    <a:pos x="T0" y="T1"/>
                  </a:cxn>
                  <a:cxn ang="0">
                    <a:pos x="T2" y="T3"/>
                  </a:cxn>
                </a:cxnLst>
                <a:rect l="0" t="0" r="r" b="b"/>
                <a:pathLst>
                  <a:path w="628" h="873">
                    <a:moveTo>
                      <a:pt x="0" y="0"/>
                    </a:moveTo>
                    <a:lnTo>
                      <a:pt x="628" y="873"/>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0" name="Text Box 74"/>
              <p:cNvSpPr txBox="1">
                <a:spLocks noChangeArrowheads="1"/>
              </p:cNvSpPr>
              <p:nvPr/>
            </p:nvSpPr>
            <p:spPr bwMode="auto">
              <a:xfrm>
                <a:off x="5909" y="8590"/>
                <a:ext cx="930"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Billet </a:t>
                </a:r>
              </a:p>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cxnSp>
            <p:nvCxnSpPr>
              <p:cNvPr id="21" name="Line 75"/>
              <p:cNvCxnSpPr/>
              <p:nvPr/>
            </p:nvCxnSpPr>
            <p:spPr bwMode="auto">
              <a:xfrm flipH="1">
                <a:off x="5219" y="8034"/>
                <a:ext cx="515" cy="786"/>
              </a:xfrm>
              <a:prstGeom prst="line">
                <a:avLst/>
              </a:prstGeom>
              <a:noFill/>
              <a:ln w="9525">
                <a:solidFill>
                  <a:srgbClr val="000000"/>
                </a:solidFill>
                <a:round/>
                <a:headEnd type="stealth" w="sm" len="lg"/>
                <a:tailEnd type="none" w="med" len="lg"/>
              </a:ln>
              <a:extLst>
                <a:ext uri="{909E8E84-426E-40DD-AFC4-6F175D3DCCD1}">
                  <a14:hiddenFill xmlns:a14="http://schemas.microsoft.com/office/drawing/2010/main">
                    <a:noFill/>
                  </a14:hiddenFill>
                </a:ext>
              </a:extLst>
            </p:spPr>
          </p:cxnSp>
          <p:sp>
            <p:nvSpPr>
              <p:cNvPr id="22" name="Freeform 21"/>
              <p:cNvSpPr>
                <a:spLocks/>
              </p:cNvSpPr>
              <p:nvPr/>
            </p:nvSpPr>
            <p:spPr bwMode="auto">
              <a:xfrm>
                <a:off x="5916" y="7573"/>
                <a:ext cx="854" cy="737"/>
              </a:xfrm>
              <a:custGeom>
                <a:avLst/>
                <a:gdLst>
                  <a:gd name="T0" fmla="*/ 0 w 854"/>
                  <a:gd name="T1" fmla="*/ 0 h 737"/>
                  <a:gd name="T2" fmla="*/ 854 w 854"/>
                  <a:gd name="T3" fmla="*/ 737 h 737"/>
                </a:gdLst>
                <a:ahLst/>
                <a:cxnLst>
                  <a:cxn ang="0">
                    <a:pos x="T0" y="T1"/>
                  </a:cxn>
                  <a:cxn ang="0">
                    <a:pos x="T2" y="T3"/>
                  </a:cxn>
                </a:cxnLst>
                <a:rect l="0" t="0" r="r" b="b"/>
                <a:pathLst>
                  <a:path w="854" h="737">
                    <a:moveTo>
                      <a:pt x="0" y="0"/>
                    </a:moveTo>
                    <a:lnTo>
                      <a:pt x="854" y="737"/>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23" name="Text Box 77"/>
              <p:cNvSpPr txBox="1">
                <a:spLocks noChangeArrowheads="1"/>
              </p:cNvSpPr>
              <p:nvPr/>
            </p:nvSpPr>
            <p:spPr bwMode="auto">
              <a:xfrm>
                <a:off x="7114" y="6660"/>
                <a:ext cx="2520"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rtl="0">
                  <a:spcBef>
                    <a:spcPts val="0"/>
                  </a:spcBef>
                  <a:spcAft>
                    <a:spcPts val="0"/>
                  </a:spcAft>
                  <a:tabLst>
                    <a:tab pos="2637155" algn="ctr"/>
                    <a:tab pos="5274310" algn="r"/>
                  </a:tabLst>
                </a:pPr>
                <a:r>
                  <a:rPr lang="en-US" sz="1200">
                    <a:effectLst/>
                    <a:latin typeface="Times New Roman"/>
                    <a:ea typeface="Batang"/>
                  </a:rPr>
                  <a:t>Extruded product movement</a:t>
                </a:r>
              </a:p>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rtl="0">
                  <a:spcBef>
                    <a:spcPts val="0"/>
                  </a:spcBef>
                  <a:spcAft>
                    <a:spcPts val="0"/>
                  </a:spcAft>
                  <a:tabLst>
                    <a:tab pos="2637155" algn="ctr"/>
                    <a:tab pos="5274310" algn="r"/>
                  </a:tabLst>
                </a:pPr>
                <a:r>
                  <a:rPr lang="en-US" sz="1200">
                    <a:effectLst/>
                    <a:latin typeface="Times New Roman"/>
                    <a:ea typeface="Batang"/>
                  </a:rPr>
                  <a:t>        Extruded product</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cxnSp>
            <p:nvCxnSpPr>
              <p:cNvPr id="24" name="Line 78"/>
              <p:cNvCxnSpPr/>
              <p:nvPr/>
            </p:nvCxnSpPr>
            <p:spPr bwMode="auto">
              <a:xfrm flipH="1">
                <a:off x="3059" y="7703"/>
                <a:ext cx="815" cy="397"/>
              </a:xfrm>
              <a:prstGeom prst="line">
                <a:avLst/>
              </a:prstGeom>
              <a:noFill/>
              <a:ln w="9525">
                <a:solidFill>
                  <a:srgbClr val="000000"/>
                </a:solidFill>
                <a:round/>
                <a:headEnd type="stealth" w="sm" len="lg"/>
                <a:tailEnd type="none" w="med" len="lg"/>
              </a:ln>
              <a:extLst>
                <a:ext uri="{909E8E84-426E-40DD-AFC4-6F175D3DCCD1}">
                  <a14:hiddenFill xmlns:a14="http://schemas.microsoft.com/office/drawing/2010/main">
                    <a:noFill/>
                  </a14:hiddenFill>
                </a:ext>
              </a:extLst>
            </p:spPr>
          </p:cxnSp>
          <p:sp>
            <p:nvSpPr>
              <p:cNvPr id="25" name="Text Box 79"/>
              <p:cNvSpPr txBox="1">
                <a:spLocks noChangeArrowheads="1"/>
              </p:cNvSpPr>
              <p:nvPr/>
            </p:nvSpPr>
            <p:spPr bwMode="auto">
              <a:xfrm>
                <a:off x="1979" y="810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      Punch</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sp>
            <p:nvSpPr>
              <p:cNvPr id="26" name="AutoShape 80"/>
              <p:cNvSpPr>
                <a:spLocks noChangeArrowheads="1"/>
              </p:cNvSpPr>
              <p:nvPr/>
            </p:nvSpPr>
            <p:spPr bwMode="auto">
              <a:xfrm>
                <a:off x="2614" y="7265"/>
                <a:ext cx="540" cy="360"/>
              </a:xfrm>
              <a:prstGeom prst="stripedRightArrow">
                <a:avLst>
                  <a:gd name="adj1" fmla="val 50000"/>
                  <a:gd name="adj2" fmla="val 375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27" name="Text Box 81"/>
              <p:cNvSpPr txBox="1">
                <a:spLocks noChangeArrowheads="1"/>
              </p:cNvSpPr>
              <p:nvPr/>
            </p:nvSpPr>
            <p:spPr bwMode="auto">
              <a:xfrm>
                <a:off x="1979" y="6852"/>
                <a:ext cx="198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100" i="1">
                    <a:effectLst/>
                    <a:latin typeface="Times New Roman"/>
                    <a:ea typeface="Batang"/>
                  </a:rPr>
                  <a:t> </a:t>
                </a:r>
                <a:r>
                  <a:rPr lang="en-US" sz="1100">
                    <a:effectLst/>
                    <a:latin typeface="Times New Roman"/>
                    <a:ea typeface="Batang"/>
                  </a:rPr>
                  <a:t>Extrusion Pressure</a:t>
                </a:r>
                <a:endParaRPr lang="en-US" sz="1200">
                  <a:effectLst/>
                  <a:latin typeface="Times New Roman"/>
                  <a:ea typeface="Batang"/>
                </a:endParaRPr>
              </a:p>
              <a:p>
                <a:pPr marL="0" marR="0" algn="justLow">
                  <a:lnSpc>
                    <a:spcPct val="150000"/>
                  </a:lnSpc>
                  <a:spcBef>
                    <a:spcPts val="0"/>
                  </a:spcBef>
                  <a:spcAft>
                    <a:spcPts val="0"/>
                  </a:spcAft>
                </a:pPr>
                <a:r>
                  <a:rPr lang="en-US" sz="1100">
                    <a:effectLst/>
                    <a:latin typeface="Times New Roman"/>
                    <a:ea typeface="Times New Roman"/>
                    <a:cs typeface="Times New Roman"/>
                  </a:rPr>
                  <a:t> </a:t>
                </a:r>
                <a:endParaRPr lang="en-US" sz="1200">
                  <a:effectLst/>
                  <a:latin typeface="Times New Roman"/>
                  <a:ea typeface="Times New Roman"/>
                  <a:cs typeface="Times New Roman"/>
                </a:endParaRPr>
              </a:p>
            </p:txBody>
          </p:sp>
          <p:sp>
            <p:nvSpPr>
              <p:cNvPr id="28" name="Text Box 82"/>
              <p:cNvSpPr txBox="1">
                <a:spLocks noChangeArrowheads="1"/>
              </p:cNvSpPr>
              <p:nvPr/>
            </p:nvSpPr>
            <p:spPr bwMode="auto">
              <a:xfrm>
                <a:off x="2519" y="11520"/>
                <a:ext cx="7200" cy="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sp>
            <p:nvSpPr>
              <p:cNvPr id="29" name="Freeform 28"/>
              <p:cNvSpPr>
                <a:spLocks/>
              </p:cNvSpPr>
              <p:nvPr/>
            </p:nvSpPr>
            <p:spPr bwMode="auto">
              <a:xfrm>
                <a:off x="6660" y="7590"/>
                <a:ext cx="1020" cy="400"/>
              </a:xfrm>
              <a:custGeom>
                <a:avLst/>
                <a:gdLst>
                  <a:gd name="T0" fmla="*/ 0 w 1020"/>
                  <a:gd name="T1" fmla="*/ 0 h 400"/>
                  <a:gd name="T2" fmla="*/ 450 w 1020"/>
                  <a:gd name="T3" fmla="*/ 394 h 400"/>
                  <a:gd name="T4" fmla="*/ 1020 w 1020"/>
                  <a:gd name="T5" fmla="*/ 400 h 400"/>
                </a:gdLst>
                <a:ahLst/>
                <a:cxnLst>
                  <a:cxn ang="0">
                    <a:pos x="T0" y="T1"/>
                  </a:cxn>
                  <a:cxn ang="0">
                    <a:pos x="T2" y="T3"/>
                  </a:cxn>
                  <a:cxn ang="0">
                    <a:pos x="T4" y="T5"/>
                  </a:cxn>
                </a:cxnLst>
                <a:rect l="0" t="0" r="r" b="b"/>
                <a:pathLst>
                  <a:path w="1020" h="400">
                    <a:moveTo>
                      <a:pt x="0" y="0"/>
                    </a:moveTo>
                    <a:lnTo>
                      <a:pt x="450" y="394"/>
                    </a:lnTo>
                    <a:lnTo>
                      <a:pt x="1020" y="40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30" name="Freeform 29" descr="Light downward diagonal"/>
              <p:cNvSpPr>
                <a:spLocks/>
              </p:cNvSpPr>
              <p:nvPr/>
            </p:nvSpPr>
            <p:spPr bwMode="auto">
              <a:xfrm>
                <a:off x="5559" y="9730"/>
                <a:ext cx="2160" cy="1260"/>
              </a:xfrm>
              <a:custGeom>
                <a:avLst/>
                <a:gdLst>
                  <a:gd name="T0" fmla="*/ 0 w 2160"/>
                  <a:gd name="T1" fmla="*/ 0 h 1260"/>
                  <a:gd name="T2" fmla="*/ 2160 w 2160"/>
                  <a:gd name="T3" fmla="*/ 0 h 1260"/>
                  <a:gd name="T4" fmla="*/ 2160 w 2160"/>
                  <a:gd name="T5" fmla="*/ 1260 h 1260"/>
                  <a:gd name="T6" fmla="*/ 0 w 2160"/>
                  <a:gd name="T7" fmla="*/ 1260 h 1260"/>
                  <a:gd name="T8" fmla="*/ 0 w 2160"/>
                  <a:gd name="T9" fmla="*/ 1080 h 1260"/>
                  <a:gd name="T10" fmla="*/ 1980 w 2160"/>
                  <a:gd name="T11" fmla="*/ 1080 h 1260"/>
                  <a:gd name="T12" fmla="*/ 1980 w 2160"/>
                  <a:gd name="T13" fmla="*/ 180 h 1260"/>
                  <a:gd name="T14" fmla="*/ 0 w 2160"/>
                  <a:gd name="T15" fmla="*/ 180 h 1260"/>
                  <a:gd name="T16" fmla="*/ 0 w 2160"/>
                  <a:gd name="T17" fmla="*/ 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 h="1260">
                    <a:moveTo>
                      <a:pt x="0" y="0"/>
                    </a:moveTo>
                    <a:lnTo>
                      <a:pt x="2160" y="0"/>
                    </a:lnTo>
                    <a:lnTo>
                      <a:pt x="2160" y="1260"/>
                    </a:lnTo>
                    <a:lnTo>
                      <a:pt x="0" y="1260"/>
                    </a:lnTo>
                    <a:lnTo>
                      <a:pt x="0" y="1080"/>
                    </a:lnTo>
                    <a:lnTo>
                      <a:pt x="1980" y="1080"/>
                    </a:lnTo>
                    <a:lnTo>
                      <a:pt x="1980" y="180"/>
                    </a:lnTo>
                    <a:lnTo>
                      <a:pt x="0" y="180"/>
                    </a:lnTo>
                    <a:lnTo>
                      <a:pt x="0" y="0"/>
                    </a:lnTo>
                    <a:close/>
                  </a:path>
                </a:pathLst>
              </a:custGeom>
              <a:pattFill prst="ltDnDiag">
                <a:fgClr>
                  <a:srgbClr val="000000"/>
                </a:fgClr>
                <a:bgClr>
                  <a:srgbClr val="FFFFFF"/>
                </a:bgClr>
              </a:patt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1" name="Freeform 30"/>
              <p:cNvSpPr>
                <a:spLocks/>
              </p:cNvSpPr>
              <p:nvPr/>
            </p:nvSpPr>
            <p:spPr bwMode="auto">
              <a:xfrm>
                <a:off x="3939" y="9910"/>
                <a:ext cx="3600" cy="900"/>
              </a:xfrm>
              <a:custGeom>
                <a:avLst/>
                <a:gdLst>
                  <a:gd name="T0" fmla="*/ 2151 w 3600"/>
                  <a:gd name="T1" fmla="*/ 3 h 900"/>
                  <a:gd name="T2" fmla="*/ 3600 w 3600"/>
                  <a:gd name="T3" fmla="*/ 0 h 900"/>
                  <a:gd name="T4" fmla="*/ 3600 w 3600"/>
                  <a:gd name="T5" fmla="*/ 900 h 900"/>
                  <a:gd name="T6" fmla="*/ 2160 w 3600"/>
                  <a:gd name="T7" fmla="*/ 900 h 900"/>
                  <a:gd name="T8" fmla="*/ 2160 w 3600"/>
                  <a:gd name="T9" fmla="*/ 540 h 900"/>
                  <a:gd name="T10" fmla="*/ 0 w 3600"/>
                  <a:gd name="T11" fmla="*/ 540 h 900"/>
                  <a:gd name="T12" fmla="*/ 51 w 3600"/>
                  <a:gd name="T13" fmla="*/ 460 h 900"/>
                  <a:gd name="T14" fmla="*/ 0 w 3600"/>
                  <a:gd name="T15" fmla="*/ 360 h 900"/>
                  <a:gd name="T16" fmla="*/ 2160 w 3600"/>
                  <a:gd name="T17" fmla="*/ 360 h 900"/>
                  <a:gd name="T18" fmla="*/ 2160 w 3600"/>
                  <a:gd name="T19"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0" h="900">
                    <a:moveTo>
                      <a:pt x="2151" y="3"/>
                    </a:moveTo>
                    <a:lnTo>
                      <a:pt x="3600" y="0"/>
                    </a:lnTo>
                    <a:lnTo>
                      <a:pt x="3600" y="900"/>
                    </a:lnTo>
                    <a:lnTo>
                      <a:pt x="2160" y="900"/>
                    </a:lnTo>
                    <a:lnTo>
                      <a:pt x="2160" y="540"/>
                    </a:lnTo>
                    <a:lnTo>
                      <a:pt x="0" y="540"/>
                    </a:lnTo>
                    <a:lnTo>
                      <a:pt x="51" y="460"/>
                    </a:lnTo>
                    <a:lnTo>
                      <a:pt x="0" y="360"/>
                    </a:lnTo>
                    <a:lnTo>
                      <a:pt x="2160" y="360"/>
                    </a:lnTo>
                    <a:lnTo>
                      <a:pt x="2160" y="0"/>
                    </a:lnTo>
                  </a:path>
                </a:pathLst>
              </a:custGeom>
              <a:solidFill>
                <a:srgbClr val="C0C0C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2" name="Freeform 31"/>
              <p:cNvSpPr>
                <a:spLocks/>
              </p:cNvSpPr>
              <p:nvPr/>
            </p:nvSpPr>
            <p:spPr bwMode="auto">
              <a:xfrm>
                <a:off x="5889" y="9907"/>
                <a:ext cx="210" cy="374"/>
              </a:xfrm>
              <a:custGeom>
                <a:avLst/>
                <a:gdLst>
                  <a:gd name="T0" fmla="*/ 210 w 210"/>
                  <a:gd name="T1" fmla="*/ 0 h 420"/>
                  <a:gd name="T2" fmla="*/ 210 w 210"/>
                  <a:gd name="T3" fmla="*/ 360 h 420"/>
                  <a:gd name="T4" fmla="*/ 30 w 210"/>
                  <a:gd name="T5" fmla="*/ 360 h 420"/>
                  <a:gd name="T6" fmla="*/ 30 w 210"/>
                  <a:gd name="T7" fmla="*/ 0 h 420"/>
                  <a:gd name="T8" fmla="*/ 210 w 210"/>
                  <a:gd name="T9" fmla="*/ 0 h 420"/>
                </a:gdLst>
                <a:ahLst/>
                <a:cxnLst>
                  <a:cxn ang="0">
                    <a:pos x="T0" y="T1"/>
                  </a:cxn>
                  <a:cxn ang="0">
                    <a:pos x="T2" y="T3"/>
                  </a:cxn>
                  <a:cxn ang="0">
                    <a:pos x="T4" y="T5"/>
                  </a:cxn>
                  <a:cxn ang="0">
                    <a:pos x="T6" y="T7"/>
                  </a:cxn>
                  <a:cxn ang="0">
                    <a:pos x="T8" y="T9"/>
                  </a:cxn>
                </a:cxnLst>
                <a:rect l="0" t="0" r="r" b="b"/>
                <a:pathLst>
                  <a:path w="210" h="420">
                    <a:moveTo>
                      <a:pt x="210" y="0"/>
                    </a:moveTo>
                    <a:lnTo>
                      <a:pt x="210" y="360"/>
                    </a:lnTo>
                    <a:cubicBezTo>
                      <a:pt x="180" y="420"/>
                      <a:pt x="60" y="420"/>
                      <a:pt x="30" y="360"/>
                    </a:cubicBezTo>
                    <a:cubicBezTo>
                      <a:pt x="0" y="300"/>
                      <a:pt x="0" y="60"/>
                      <a:pt x="30" y="0"/>
                    </a:cubicBezTo>
                    <a:lnTo>
                      <a:pt x="210" y="0"/>
                    </a:ln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3" name="Freeform 32"/>
              <p:cNvSpPr>
                <a:spLocks/>
              </p:cNvSpPr>
              <p:nvPr/>
            </p:nvSpPr>
            <p:spPr bwMode="auto">
              <a:xfrm>
                <a:off x="5889" y="10430"/>
                <a:ext cx="210" cy="374"/>
              </a:xfrm>
              <a:custGeom>
                <a:avLst/>
                <a:gdLst>
                  <a:gd name="T0" fmla="*/ 210 w 210"/>
                  <a:gd name="T1" fmla="*/ 60 h 420"/>
                  <a:gd name="T2" fmla="*/ 210 w 210"/>
                  <a:gd name="T3" fmla="*/ 420 h 420"/>
                  <a:gd name="T4" fmla="*/ 30 w 210"/>
                  <a:gd name="T5" fmla="*/ 420 h 420"/>
                  <a:gd name="T6" fmla="*/ 30 w 210"/>
                  <a:gd name="T7" fmla="*/ 60 h 420"/>
                  <a:gd name="T8" fmla="*/ 210 w 210"/>
                  <a:gd name="T9" fmla="*/ 60 h 420"/>
                </a:gdLst>
                <a:ahLst/>
                <a:cxnLst>
                  <a:cxn ang="0">
                    <a:pos x="T0" y="T1"/>
                  </a:cxn>
                  <a:cxn ang="0">
                    <a:pos x="T2" y="T3"/>
                  </a:cxn>
                  <a:cxn ang="0">
                    <a:pos x="T4" y="T5"/>
                  </a:cxn>
                  <a:cxn ang="0">
                    <a:pos x="T6" y="T7"/>
                  </a:cxn>
                  <a:cxn ang="0">
                    <a:pos x="T8" y="T9"/>
                  </a:cxn>
                </a:cxnLst>
                <a:rect l="0" t="0" r="r" b="b"/>
                <a:pathLst>
                  <a:path w="210" h="420">
                    <a:moveTo>
                      <a:pt x="210" y="60"/>
                    </a:moveTo>
                    <a:lnTo>
                      <a:pt x="210" y="420"/>
                    </a:lnTo>
                    <a:lnTo>
                      <a:pt x="30" y="420"/>
                    </a:lnTo>
                    <a:cubicBezTo>
                      <a:pt x="0" y="360"/>
                      <a:pt x="0" y="120"/>
                      <a:pt x="30" y="60"/>
                    </a:cubicBezTo>
                    <a:cubicBezTo>
                      <a:pt x="60" y="0"/>
                      <a:pt x="173" y="60"/>
                      <a:pt x="210" y="60"/>
                    </a:cubicBez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4" name="Freeform 33"/>
              <p:cNvSpPr>
                <a:spLocks/>
              </p:cNvSpPr>
              <p:nvPr/>
            </p:nvSpPr>
            <p:spPr bwMode="auto">
              <a:xfrm>
                <a:off x="3657" y="9947"/>
                <a:ext cx="2239" cy="180"/>
              </a:xfrm>
              <a:custGeom>
                <a:avLst/>
                <a:gdLst>
                  <a:gd name="T0" fmla="*/ 2239 w 2239"/>
                  <a:gd name="T1" fmla="*/ 180 h 180"/>
                  <a:gd name="T2" fmla="*/ 79 w 2239"/>
                  <a:gd name="T3" fmla="*/ 180 h 180"/>
                  <a:gd name="T4" fmla="*/ 0 w 2239"/>
                  <a:gd name="T5" fmla="*/ 80 h 180"/>
                  <a:gd name="T6" fmla="*/ 79 w 2239"/>
                  <a:gd name="T7" fmla="*/ 0 h 180"/>
                  <a:gd name="T8" fmla="*/ 2239 w 2239"/>
                  <a:gd name="T9" fmla="*/ 0 h 180"/>
                  <a:gd name="T10" fmla="*/ 2239 w 2239"/>
                  <a:gd name="T11" fmla="*/ 180 h 180"/>
                </a:gdLst>
                <a:ahLst/>
                <a:cxnLst>
                  <a:cxn ang="0">
                    <a:pos x="T0" y="T1"/>
                  </a:cxn>
                  <a:cxn ang="0">
                    <a:pos x="T2" y="T3"/>
                  </a:cxn>
                  <a:cxn ang="0">
                    <a:pos x="T4" y="T5"/>
                  </a:cxn>
                  <a:cxn ang="0">
                    <a:pos x="T6" y="T7"/>
                  </a:cxn>
                  <a:cxn ang="0">
                    <a:pos x="T8" y="T9"/>
                  </a:cxn>
                  <a:cxn ang="0">
                    <a:pos x="T10" y="T11"/>
                  </a:cxn>
                </a:cxnLst>
                <a:rect l="0" t="0" r="r" b="b"/>
                <a:pathLst>
                  <a:path w="2239" h="180">
                    <a:moveTo>
                      <a:pt x="2239" y="180"/>
                    </a:moveTo>
                    <a:lnTo>
                      <a:pt x="79" y="180"/>
                    </a:lnTo>
                    <a:lnTo>
                      <a:pt x="0" y="80"/>
                    </a:lnTo>
                    <a:lnTo>
                      <a:pt x="79" y="0"/>
                    </a:lnTo>
                    <a:lnTo>
                      <a:pt x="2239" y="0"/>
                    </a:lnTo>
                    <a:lnTo>
                      <a:pt x="2239" y="180"/>
                    </a:ln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5" name="Freeform 34"/>
              <p:cNvSpPr>
                <a:spLocks/>
              </p:cNvSpPr>
              <p:nvPr/>
            </p:nvSpPr>
            <p:spPr bwMode="auto">
              <a:xfrm>
                <a:off x="3687" y="10570"/>
                <a:ext cx="2209" cy="180"/>
              </a:xfrm>
              <a:custGeom>
                <a:avLst/>
                <a:gdLst>
                  <a:gd name="T0" fmla="*/ 2209 w 2209"/>
                  <a:gd name="T1" fmla="*/ 180 h 180"/>
                  <a:gd name="T2" fmla="*/ 49 w 2209"/>
                  <a:gd name="T3" fmla="*/ 180 h 180"/>
                  <a:gd name="T4" fmla="*/ 0 w 2209"/>
                  <a:gd name="T5" fmla="*/ 80 h 180"/>
                  <a:gd name="T6" fmla="*/ 49 w 2209"/>
                  <a:gd name="T7" fmla="*/ 0 h 180"/>
                  <a:gd name="T8" fmla="*/ 2209 w 2209"/>
                  <a:gd name="T9" fmla="*/ 0 h 180"/>
                  <a:gd name="T10" fmla="*/ 2209 w 2209"/>
                  <a:gd name="T11" fmla="*/ 180 h 180"/>
                </a:gdLst>
                <a:ahLst/>
                <a:cxnLst>
                  <a:cxn ang="0">
                    <a:pos x="T0" y="T1"/>
                  </a:cxn>
                  <a:cxn ang="0">
                    <a:pos x="T2" y="T3"/>
                  </a:cxn>
                  <a:cxn ang="0">
                    <a:pos x="T4" y="T5"/>
                  </a:cxn>
                  <a:cxn ang="0">
                    <a:pos x="T6" y="T7"/>
                  </a:cxn>
                  <a:cxn ang="0">
                    <a:pos x="T8" y="T9"/>
                  </a:cxn>
                  <a:cxn ang="0">
                    <a:pos x="T10" y="T11"/>
                  </a:cxn>
                </a:cxnLst>
                <a:rect l="0" t="0" r="r" b="b"/>
                <a:pathLst>
                  <a:path w="2209" h="180">
                    <a:moveTo>
                      <a:pt x="2209" y="180"/>
                    </a:moveTo>
                    <a:lnTo>
                      <a:pt x="49" y="180"/>
                    </a:lnTo>
                    <a:lnTo>
                      <a:pt x="0" y="80"/>
                    </a:lnTo>
                    <a:lnTo>
                      <a:pt x="49" y="0"/>
                    </a:lnTo>
                    <a:lnTo>
                      <a:pt x="2209" y="0"/>
                    </a:lnTo>
                    <a:lnTo>
                      <a:pt x="2209" y="180"/>
                    </a:lnTo>
                    <a:close/>
                  </a:path>
                </a:pathLst>
              </a:custGeom>
              <a:solidFill>
                <a:srgbClr val="808080"/>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36" name="Freeform 35"/>
              <p:cNvSpPr>
                <a:spLocks/>
              </p:cNvSpPr>
              <p:nvPr/>
            </p:nvSpPr>
            <p:spPr bwMode="auto">
              <a:xfrm>
                <a:off x="3670" y="10040"/>
                <a:ext cx="110" cy="560"/>
              </a:xfrm>
              <a:custGeom>
                <a:avLst/>
                <a:gdLst>
                  <a:gd name="T0" fmla="*/ 0 w 110"/>
                  <a:gd name="T1" fmla="*/ 0 h 560"/>
                  <a:gd name="T2" fmla="*/ 100 w 110"/>
                  <a:gd name="T3" fmla="*/ 300 h 560"/>
                  <a:gd name="T4" fmla="*/ 60 w 110"/>
                  <a:gd name="T5" fmla="*/ 560 h 560"/>
                </a:gdLst>
                <a:ahLst/>
                <a:cxnLst>
                  <a:cxn ang="0">
                    <a:pos x="T0" y="T1"/>
                  </a:cxn>
                  <a:cxn ang="0">
                    <a:pos x="T2" y="T3"/>
                  </a:cxn>
                  <a:cxn ang="0">
                    <a:pos x="T4" y="T5"/>
                  </a:cxn>
                </a:cxnLst>
                <a:rect l="0" t="0" r="r" b="b"/>
                <a:pathLst>
                  <a:path w="110" h="560">
                    <a:moveTo>
                      <a:pt x="0" y="0"/>
                    </a:moveTo>
                    <a:cubicBezTo>
                      <a:pt x="17" y="48"/>
                      <a:pt x="90" y="207"/>
                      <a:pt x="100" y="300"/>
                    </a:cubicBezTo>
                    <a:cubicBezTo>
                      <a:pt x="110" y="393"/>
                      <a:pt x="68" y="506"/>
                      <a:pt x="60" y="56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cxnSp>
            <p:nvCxnSpPr>
              <p:cNvPr id="37" name="Line 91"/>
              <p:cNvCxnSpPr/>
              <p:nvPr/>
            </p:nvCxnSpPr>
            <p:spPr bwMode="auto">
              <a:xfrm flipH="1">
                <a:off x="555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38" name="Line 92"/>
              <p:cNvCxnSpPr/>
              <p:nvPr/>
            </p:nvCxnSpPr>
            <p:spPr bwMode="auto">
              <a:xfrm flipH="1">
                <a:off x="579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39" name="Line 93"/>
              <p:cNvCxnSpPr/>
              <p:nvPr/>
            </p:nvCxnSpPr>
            <p:spPr bwMode="auto">
              <a:xfrm flipH="1">
                <a:off x="602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0" name="Line 94"/>
              <p:cNvCxnSpPr/>
              <p:nvPr/>
            </p:nvCxnSpPr>
            <p:spPr bwMode="auto">
              <a:xfrm flipH="1">
                <a:off x="6239" y="110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1" name="Line 95"/>
              <p:cNvCxnSpPr/>
              <p:nvPr/>
            </p:nvCxnSpPr>
            <p:spPr bwMode="auto">
              <a:xfrm flipH="1">
                <a:off x="6479" y="110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2" name="Line 96"/>
              <p:cNvCxnSpPr/>
              <p:nvPr/>
            </p:nvCxnSpPr>
            <p:spPr bwMode="auto">
              <a:xfrm flipH="1">
                <a:off x="6709" y="110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3" name="Line 97"/>
              <p:cNvCxnSpPr/>
              <p:nvPr/>
            </p:nvCxnSpPr>
            <p:spPr bwMode="auto">
              <a:xfrm flipH="1">
                <a:off x="692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4" name="Line 98"/>
              <p:cNvCxnSpPr/>
              <p:nvPr/>
            </p:nvCxnSpPr>
            <p:spPr bwMode="auto">
              <a:xfrm flipH="1">
                <a:off x="716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5" name="Line 99"/>
              <p:cNvCxnSpPr/>
              <p:nvPr/>
            </p:nvCxnSpPr>
            <p:spPr bwMode="auto">
              <a:xfrm flipH="1">
                <a:off x="7399" y="1099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6" name="Line 100"/>
              <p:cNvCxnSpPr/>
              <p:nvPr/>
            </p:nvCxnSpPr>
            <p:spPr bwMode="auto">
              <a:xfrm flipH="1">
                <a:off x="571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7" name="Line 101"/>
              <p:cNvCxnSpPr/>
              <p:nvPr/>
            </p:nvCxnSpPr>
            <p:spPr bwMode="auto">
              <a:xfrm flipH="1">
                <a:off x="595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8" name="Line 102"/>
              <p:cNvCxnSpPr/>
              <p:nvPr/>
            </p:nvCxnSpPr>
            <p:spPr bwMode="auto">
              <a:xfrm flipH="1">
                <a:off x="618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49" name="Line 103"/>
              <p:cNvCxnSpPr/>
              <p:nvPr/>
            </p:nvCxnSpPr>
            <p:spPr bwMode="auto">
              <a:xfrm flipH="1">
                <a:off x="6399" y="95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0" name="Line 104"/>
              <p:cNvCxnSpPr/>
              <p:nvPr/>
            </p:nvCxnSpPr>
            <p:spPr bwMode="auto">
              <a:xfrm flipH="1">
                <a:off x="6639" y="95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1" name="Line 105"/>
              <p:cNvCxnSpPr/>
              <p:nvPr/>
            </p:nvCxnSpPr>
            <p:spPr bwMode="auto">
              <a:xfrm flipH="1">
                <a:off x="6869" y="95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2" name="Line 106"/>
              <p:cNvCxnSpPr/>
              <p:nvPr/>
            </p:nvCxnSpPr>
            <p:spPr bwMode="auto">
              <a:xfrm flipH="1">
                <a:off x="708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3" name="Line 107"/>
              <p:cNvCxnSpPr/>
              <p:nvPr/>
            </p:nvCxnSpPr>
            <p:spPr bwMode="auto">
              <a:xfrm flipH="1">
                <a:off x="732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4" name="Line 108"/>
              <p:cNvCxnSpPr/>
              <p:nvPr/>
            </p:nvCxnSpPr>
            <p:spPr bwMode="auto">
              <a:xfrm flipH="1">
                <a:off x="7559" y="954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5" name="Line 109"/>
              <p:cNvCxnSpPr/>
              <p:nvPr/>
            </p:nvCxnSpPr>
            <p:spPr bwMode="auto">
              <a:xfrm flipH="1">
                <a:off x="388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6" name="Line 110"/>
              <p:cNvCxnSpPr/>
              <p:nvPr/>
            </p:nvCxnSpPr>
            <p:spPr bwMode="auto">
              <a:xfrm flipH="1">
                <a:off x="412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7" name="Line 111"/>
              <p:cNvCxnSpPr/>
              <p:nvPr/>
            </p:nvCxnSpPr>
            <p:spPr bwMode="auto">
              <a:xfrm flipH="1">
                <a:off x="435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8" name="Line 112"/>
              <p:cNvCxnSpPr/>
              <p:nvPr/>
            </p:nvCxnSpPr>
            <p:spPr bwMode="auto">
              <a:xfrm flipH="1">
                <a:off x="4569" y="666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59" name="Line 113"/>
              <p:cNvCxnSpPr/>
              <p:nvPr/>
            </p:nvCxnSpPr>
            <p:spPr bwMode="auto">
              <a:xfrm flipH="1">
                <a:off x="4809" y="666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0" name="Line 114"/>
              <p:cNvCxnSpPr/>
              <p:nvPr/>
            </p:nvCxnSpPr>
            <p:spPr bwMode="auto">
              <a:xfrm flipH="1">
                <a:off x="5039" y="666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1" name="Line 115"/>
              <p:cNvCxnSpPr/>
              <p:nvPr/>
            </p:nvCxnSpPr>
            <p:spPr bwMode="auto">
              <a:xfrm flipH="1">
                <a:off x="525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2" name="Line 116"/>
              <p:cNvCxnSpPr/>
              <p:nvPr/>
            </p:nvCxnSpPr>
            <p:spPr bwMode="auto">
              <a:xfrm flipH="1">
                <a:off x="549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3" name="Line 117"/>
              <p:cNvCxnSpPr/>
              <p:nvPr/>
            </p:nvCxnSpPr>
            <p:spPr bwMode="auto">
              <a:xfrm flipH="1">
                <a:off x="5729" y="665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4" name="Line 118"/>
              <p:cNvCxnSpPr/>
              <p:nvPr/>
            </p:nvCxnSpPr>
            <p:spPr bwMode="auto">
              <a:xfrm flipH="1">
                <a:off x="394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5" name="Line 119"/>
              <p:cNvCxnSpPr/>
              <p:nvPr/>
            </p:nvCxnSpPr>
            <p:spPr bwMode="auto">
              <a:xfrm flipH="1">
                <a:off x="418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6" name="Line 120"/>
              <p:cNvCxnSpPr/>
              <p:nvPr/>
            </p:nvCxnSpPr>
            <p:spPr bwMode="auto">
              <a:xfrm flipH="1">
                <a:off x="441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7" name="Line 121"/>
              <p:cNvCxnSpPr/>
              <p:nvPr/>
            </p:nvCxnSpPr>
            <p:spPr bwMode="auto">
              <a:xfrm flipH="1">
                <a:off x="4629" y="811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8" name="Line 122"/>
              <p:cNvCxnSpPr/>
              <p:nvPr/>
            </p:nvCxnSpPr>
            <p:spPr bwMode="auto">
              <a:xfrm flipH="1">
                <a:off x="4869" y="811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9" name="Line 123"/>
              <p:cNvCxnSpPr/>
              <p:nvPr/>
            </p:nvCxnSpPr>
            <p:spPr bwMode="auto">
              <a:xfrm flipH="1">
                <a:off x="5099" y="811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0" name="Line 124"/>
              <p:cNvCxnSpPr/>
              <p:nvPr/>
            </p:nvCxnSpPr>
            <p:spPr bwMode="auto">
              <a:xfrm flipH="1">
                <a:off x="531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1" name="Line 125"/>
              <p:cNvCxnSpPr/>
              <p:nvPr/>
            </p:nvCxnSpPr>
            <p:spPr bwMode="auto">
              <a:xfrm flipH="1">
                <a:off x="555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2" name="Line 126"/>
              <p:cNvCxnSpPr/>
              <p:nvPr/>
            </p:nvCxnSpPr>
            <p:spPr bwMode="auto">
              <a:xfrm flipH="1">
                <a:off x="5789" y="8100"/>
                <a:ext cx="180" cy="18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sp>
            <p:nvSpPr>
              <p:cNvPr id="73" name="Text Box 127"/>
              <p:cNvSpPr txBox="1">
                <a:spLocks noChangeArrowheads="1"/>
              </p:cNvSpPr>
              <p:nvPr/>
            </p:nvSpPr>
            <p:spPr bwMode="auto">
              <a:xfrm>
                <a:off x="3779" y="828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      (a)</a:t>
                </a:r>
              </a:p>
            </p:txBody>
          </p:sp>
          <p:sp>
            <p:nvSpPr>
              <p:cNvPr id="74" name="Text Box 128"/>
              <p:cNvSpPr txBox="1">
                <a:spLocks noChangeArrowheads="1"/>
              </p:cNvSpPr>
              <p:nvPr/>
            </p:nvSpPr>
            <p:spPr bwMode="auto">
              <a:xfrm>
                <a:off x="4119" y="1081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      (b)</a:t>
                </a:r>
              </a:p>
            </p:txBody>
          </p:sp>
          <p:cxnSp>
            <p:nvCxnSpPr>
              <p:cNvPr id="75" name="Line 129"/>
              <p:cNvCxnSpPr/>
              <p:nvPr/>
            </p:nvCxnSpPr>
            <p:spPr bwMode="auto">
              <a:xfrm flipH="1" flipV="1">
                <a:off x="3239" y="9180"/>
                <a:ext cx="900" cy="720"/>
              </a:xfrm>
              <a:prstGeom prst="line">
                <a:avLst/>
              </a:prstGeom>
              <a:noFill/>
              <a:ln w="9525">
                <a:solidFill>
                  <a:srgbClr val="000000"/>
                </a:solidFill>
                <a:round/>
                <a:headEnd type="stealth" w="sm" len="lg"/>
                <a:tailEnd type="none" w="med" len="lg"/>
              </a:ln>
              <a:extLst>
                <a:ext uri="{909E8E84-426E-40DD-AFC4-6F175D3DCCD1}">
                  <a14:hiddenFill xmlns:a14="http://schemas.microsoft.com/office/drawing/2010/main">
                    <a:noFill/>
                  </a14:hiddenFill>
                </a:ext>
              </a:extLst>
            </p:spPr>
          </p:cxnSp>
          <p:sp>
            <p:nvSpPr>
              <p:cNvPr id="76" name="Text Box 130"/>
              <p:cNvSpPr txBox="1">
                <a:spLocks noChangeArrowheads="1"/>
              </p:cNvSpPr>
              <p:nvPr/>
            </p:nvSpPr>
            <p:spPr bwMode="auto">
              <a:xfrm>
                <a:off x="1979" y="894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Hollow punch</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cxnSp>
            <p:nvCxnSpPr>
              <p:cNvPr id="77" name="Line 131"/>
              <p:cNvCxnSpPr/>
              <p:nvPr/>
            </p:nvCxnSpPr>
            <p:spPr bwMode="auto">
              <a:xfrm flipH="1" flipV="1">
                <a:off x="5219" y="9180"/>
                <a:ext cx="360" cy="540"/>
              </a:xfrm>
              <a:prstGeom prst="line">
                <a:avLst/>
              </a:prstGeom>
              <a:noFill/>
              <a:ln w="9525">
                <a:solidFill>
                  <a:srgbClr val="000000"/>
                </a:solidFill>
                <a:round/>
                <a:headEnd type="stealth" w="sm" len="lg"/>
                <a:tailEnd type="none" w="med" len="lg"/>
              </a:ln>
              <a:extLst>
                <a:ext uri="{909E8E84-426E-40DD-AFC4-6F175D3DCCD1}">
                  <a14:hiddenFill xmlns:a14="http://schemas.microsoft.com/office/drawing/2010/main">
                    <a:noFill/>
                  </a14:hiddenFill>
                </a:ext>
              </a:extLst>
            </p:spPr>
          </p:cxnSp>
          <p:sp>
            <p:nvSpPr>
              <p:cNvPr id="78" name="Text Box 132"/>
              <p:cNvSpPr txBox="1">
                <a:spLocks noChangeArrowheads="1"/>
              </p:cNvSpPr>
              <p:nvPr/>
            </p:nvSpPr>
            <p:spPr bwMode="auto">
              <a:xfrm>
                <a:off x="4679" y="882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Container</a:t>
                </a:r>
              </a:p>
            </p:txBody>
          </p:sp>
          <p:sp>
            <p:nvSpPr>
              <p:cNvPr id="79" name="Freeform 78"/>
              <p:cNvSpPr>
                <a:spLocks/>
              </p:cNvSpPr>
              <p:nvPr/>
            </p:nvSpPr>
            <p:spPr bwMode="auto">
              <a:xfrm>
                <a:off x="6210" y="8910"/>
                <a:ext cx="350" cy="1190"/>
              </a:xfrm>
              <a:custGeom>
                <a:avLst/>
                <a:gdLst>
                  <a:gd name="T0" fmla="*/ 350 w 350"/>
                  <a:gd name="T1" fmla="*/ 1190 h 1190"/>
                  <a:gd name="T2" fmla="*/ 0 w 350"/>
                  <a:gd name="T3" fmla="*/ 0 h 1190"/>
                </a:gdLst>
                <a:ahLst/>
                <a:cxnLst>
                  <a:cxn ang="0">
                    <a:pos x="T0" y="T1"/>
                  </a:cxn>
                  <a:cxn ang="0">
                    <a:pos x="T2" y="T3"/>
                  </a:cxn>
                </a:cxnLst>
                <a:rect l="0" t="0" r="r" b="b"/>
                <a:pathLst>
                  <a:path w="350" h="1190">
                    <a:moveTo>
                      <a:pt x="350" y="1190"/>
                    </a:moveTo>
                    <a:lnTo>
                      <a:pt x="0" y="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0" name="Freeform 79"/>
              <p:cNvSpPr>
                <a:spLocks/>
              </p:cNvSpPr>
              <p:nvPr/>
            </p:nvSpPr>
            <p:spPr bwMode="auto">
              <a:xfrm>
                <a:off x="3131" y="10440"/>
                <a:ext cx="1249" cy="700"/>
              </a:xfrm>
              <a:custGeom>
                <a:avLst/>
                <a:gdLst>
                  <a:gd name="T0" fmla="*/ 1249 w 1249"/>
                  <a:gd name="T1" fmla="*/ 0 h 700"/>
                  <a:gd name="T2" fmla="*/ 723 w 1249"/>
                  <a:gd name="T3" fmla="*/ 360 h 700"/>
                  <a:gd name="T4" fmla="*/ 0 w 1249"/>
                  <a:gd name="T5" fmla="*/ 700 h 700"/>
                </a:gdLst>
                <a:ahLst/>
                <a:cxnLst>
                  <a:cxn ang="0">
                    <a:pos x="T0" y="T1"/>
                  </a:cxn>
                  <a:cxn ang="0">
                    <a:pos x="T2" y="T3"/>
                  </a:cxn>
                  <a:cxn ang="0">
                    <a:pos x="T4" y="T5"/>
                  </a:cxn>
                </a:cxnLst>
                <a:rect l="0" t="0" r="r" b="b"/>
                <a:pathLst>
                  <a:path w="1249" h="700">
                    <a:moveTo>
                      <a:pt x="1249" y="0"/>
                    </a:moveTo>
                    <a:lnTo>
                      <a:pt x="723" y="360"/>
                    </a:lnTo>
                    <a:lnTo>
                      <a:pt x="0" y="70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1" name="Text Box 135"/>
              <p:cNvSpPr txBox="1">
                <a:spLocks noChangeArrowheads="1"/>
              </p:cNvSpPr>
              <p:nvPr/>
            </p:nvSpPr>
            <p:spPr bwMode="auto">
              <a:xfrm>
                <a:off x="1619" y="10990"/>
                <a:ext cx="14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000">
                    <a:effectLst/>
                    <a:latin typeface="Times New Roman"/>
                    <a:ea typeface="Batang"/>
                  </a:rPr>
                  <a:t>Extruded product</a:t>
                </a:r>
                <a:endParaRPr lang="en-US" sz="1200">
                  <a:effectLst/>
                  <a:latin typeface="Times New Roman"/>
                  <a:ea typeface="Batang"/>
                </a:endParaRP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sp>
            <p:nvSpPr>
              <p:cNvPr id="82" name="AutoShape 136"/>
              <p:cNvSpPr>
                <a:spLocks noChangeArrowheads="1"/>
              </p:cNvSpPr>
              <p:nvPr/>
            </p:nvSpPr>
            <p:spPr bwMode="auto">
              <a:xfrm>
                <a:off x="3120" y="9850"/>
                <a:ext cx="540" cy="360"/>
              </a:xfrm>
              <a:prstGeom prst="stripedRightArrow">
                <a:avLst>
                  <a:gd name="adj1" fmla="val 50000"/>
                  <a:gd name="adj2" fmla="val 375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83" name="AutoShape 137"/>
              <p:cNvSpPr>
                <a:spLocks noChangeArrowheads="1"/>
              </p:cNvSpPr>
              <p:nvPr/>
            </p:nvSpPr>
            <p:spPr bwMode="auto">
              <a:xfrm>
                <a:off x="3150" y="10477"/>
                <a:ext cx="540" cy="360"/>
              </a:xfrm>
              <a:prstGeom prst="stripedRightArrow">
                <a:avLst>
                  <a:gd name="adj1" fmla="val 50000"/>
                  <a:gd name="adj2" fmla="val 375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84" name="Text Box 138"/>
              <p:cNvSpPr txBox="1">
                <a:spLocks noChangeArrowheads="1"/>
              </p:cNvSpPr>
              <p:nvPr/>
            </p:nvSpPr>
            <p:spPr bwMode="auto">
              <a:xfrm>
                <a:off x="1619" y="9540"/>
                <a:ext cx="2160" cy="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(Extrusion pressure)</a:t>
                </a:r>
              </a:p>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sp>
            <p:nvSpPr>
              <p:cNvPr id="85" name="AutoShape 139"/>
              <p:cNvSpPr>
                <a:spLocks noChangeArrowheads="1"/>
              </p:cNvSpPr>
              <p:nvPr/>
            </p:nvSpPr>
            <p:spPr bwMode="auto">
              <a:xfrm>
                <a:off x="7559" y="7400"/>
                <a:ext cx="540" cy="180"/>
              </a:xfrm>
              <a:prstGeom prst="stripedRightArrow">
                <a:avLst>
                  <a:gd name="adj1" fmla="val 50000"/>
                  <a:gd name="adj2" fmla="val 75000"/>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86" name="AutoShape 140"/>
              <p:cNvSpPr>
                <a:spLocks noChangeArrowheads="1"/>
              </p:cNvSpPr>
              <p:nvPr/>
            </p:nvSpPr>
            <p:spPr bwMode="auto">
              <a:xfrm flipH="1">
                <a:off x="3059" y="10260"/>
                <a:ext cx="891" cy="190"/>
              </a:xfrm>
              <a:prstGeom prst="stripedRightArrow">
                <a:avLst>
                  <a:gd name="adj1" fmla="val 50000"/>
                  <a:gd name="adj2" fmla="val 11723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87" name="Freeform 86"/>
              <p:cNvSpPr>
                <a:spLocks/>
              </p:cNvSpPr>
              <p:nvPr/>
            </p:nvSpPr>
            <p:spPr bwMode="auto">
              <a:xfrm>
                <a:off x="2590" y="9830"/>
                <a:ext cx="510" cy="160"/>
              </a:xfrm>
              <a:custGeom>
                <a:avLst/>
                <a:gdLst>
                  <a:gd name="T0" fmla="*/ 510 w 510"/>
                  <a:gd name="T1" fmla="*/ 160 h 160"/>
                  <a:gd name="T2" fmla="*/ 0 w 510"/>
                  <a:gd name="T3" fmla="*/ 0 h 160"/>
                </a:gdLst>
                <a:ahLst/>
                <a:cxnLst>
                  <a:cxn ang="0">
                    <a:pos x="T0" y="T1"/>
                  </a:cxn>
                  <a:cxn ang="0">
                    <a:pos x="T2" y="T3"/>
                  </a:cxn>
                </a:cxnLst>
                <a:rect l="0" t="0" r="r" b="b"/>
                <a:pathLst>
                  <a:path w="510" h="160">
                    <a:moveTo>
                      <a:pt x="510" y="160"/>
                    </a:moveTo>
                    <a:lnTo>
                      <a:pt x="0" y="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8" name="Freeform 87"/>
              <p:cNvSpPr>
                <a:spLocks/>
              </p:cNvSpPr>
              <p:nvPr/>
            </p:nvSpPr>
            <p:spPr bwMode="auto">
              <a:xfrm>
                <a:off x="2590" y="9840"/>
                <a:ext cx="560" cy="760"/>
              </a:xfrm>
              <a:custGeom>
                <a:avLst/>
                <a:gdLst>
                  <a:gd name="T0" fmla="*/ 560 w 560"/>
                  <a:gd name="T1" fmla="*/ 760 h 760"/>
                  <a:gd name="T2" fmla="*/ 390 w 560"/>
                  <a:gd name="T3" fmla="*/ 550 h 760"/>
                  <a:gd name="T4" fmla="*/ 380 w 560"/>
                  <a:gd name="T5" fmla="*/ 310 h 760"/>
                  <a:gd name="T6" fmla="*/ 0 w 560"/>
                  <a:gd name="T7" fmla="*/ 0 h 760"/>
                </a:gdLst>
                <a:ahLst/>
                <a:cxnLst>
                  <a:cxn ang="0">
                    <a:pos x="T0" y="T1"/>
                  </a:cxn>
                  <a:cxn ang="0">
                    <a:pos x="T2" y="T3"/>
                  </a:cxn>
                  <a:cxn ang="0">
                    <a:pos x="T4" y="T5"/>
                  </a:cxn>
                  <a:cxn ang="0">
                    <a:pos x="T6" y="T7"/>
                  </a:cxn>
                </a:cxnLst>
                <a:rect l="0" t="0" r="r" b="b"/>
                <a:pathLst>
                  <a:path w="560" h="760">
                    <a:moveTo>
                      <a:pt x="560" y="760"/>
                    </a:moveTo>
                    <a:lnTo>
                      <a:pt x="390" y="550"/>
                    </a:lnTo>
                    <a:lnTo>
                      <a:pt x="380" y="310"/>
                    </a:lnTo>
                    <a:lnTo>
                      <a:pt x="0" y="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89" name="Text Box 143"/>
              <p:cNvSpPr txBox="1">
                <a:spLocks noChangeArrowheads="1"/>
              </p:cNvSpPr>
              <p:nvPr/>
            </p:nvSpPr>
            <p:spPr bwMode="auto">
              <a:xfrm>
                <a:off x="6839" y="8280"/>
                <a:ext cx="2340"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0" marR="0" algn="justLow" rtl="0">
                  <a:spcBef>
                    <a:spcPts val="0"/>
                  </a:spcBef>
                  <a:spcAft>
                    <a:spcPts val="0"/>
                  </a:spcAft>
                  <a:tabLst>
                    <a:tab pos="2637155" algn="ctr"/>
                    <a:tab pos="5274310" algn="r"/>
                  </a:tabLst>
                </a:pPr>
                <a:r>
                  <a:rPr lang="en-US" sz="1200">
                    <a:effectLst/>
                    <a:latin typeface="Times New Roman"/>
                    <a:ea typeface="Batang"/>
                  </a:rPr>
                  <a:t>Extrusion die (orifice)</a:t>
                </a:r>
              </a:p>
              <a:p>
                <a:pPr marL="0" marR="0" algn="justLow" rtl="0">
                  <a:spcBef>
                    <a:spcPts val="0"/>
                  </a:spcBef>
                  <a:spcAft>
                    <a:spcPts val="0"/>
                  </a:spcAft>
                  <a:tabLst>
                    <a:tab pos="2637155" algn="ctr"/>
                    <a:tab pos="5274310" algn="r"/>
                  </a:tabLst>
                </a:pPr>
                <a:r>
                  <a:rPr lang="en-US" sz="1200">
                    <a:effectLst/>
                    <a:latin typeface="Times New Roman"/>
                    <a:ea typeface="Batang"/>
                  </a:rPr>
                  <a:t> </a:t>
                </a:r>
              </a:p>
              <a:p>
                <a:pPr marL="0" marR="0" algn="justLow">
                  <a:lnSpc>
                    <a:spcPct val="150000"/>
                  </a:lnSpc>
                  <a:spcBef>
                    <a:spcPts val="0"/>
                  </a:spcBef>
                  <a:spcAft>
                    <a:spcPts val="0"/>
                  </a:spcAft>
                </a:pPr>
                <a:r>
                  <a:rPr lang="en-US" sz="1200">
                    <a:effectLst/>
                    <a:latin typeface="Times New Roman"/>
                    <a:ea typeface="Times New Roman"/>
                    <a:cs typeface="Times New Roman"/>
                  </a:rPr>
                  <a:t> </a:t>
                </a:r>
              </a:p>
            </p:txBody>
          </p:sp>
          <p:sp>
            <p:nvSpPr>
              <p:cNvPr id="90" name="Freeform 89"/>
              <p:cNvSpPr>
                <a:spLocks/>
              </p:cNvSpPr>
              <p:nvPr/>
            </p:nvSpPr>
            <p:spPr bwMode="auto">
              <a:xfrm>
                <a:off x="6090" y="8550"/>
                <a:ext cx="920" cy="1620"/>
              </a:xfrm>
              <a:custGeom>
                <a:avLst/>
                <a:gdLst>
                  <a:gd name="T0" fmla="*/ 0 w 920"/>
                  <a:gd name="T1" fmla="*/ 1620 h 1620"/>
                  <a:gd name="T2" fmla="*/ 770 w 920"/>
                  <a:gd name="T3" fmla="*/ 1590 h 1620"/>
                  <a:gd name="T4" fmla="*/ 870 w 920"/>
                  <a:gd name="T5" fmla="*/ 990 h 1620"/>
                  <a:gd name="T6" fmla="*/ 920 w 920"/>
                  <a:gd name="T7" fmla="*/ 0 h 1620"/>
                </a:gdLst>
                <a:ahLst/>
                <a:cxnLst>
                  <a:cxn ang="0">
                    <a:pos x="T0" y="T1"/>
                  </a:cxn>
                  <a:cxn ang="0">
                    <a:pos x="T2" y="T3"/>
                  </a:cxn>
                  <a:cxn ang="0">
                    <a:pos x="T4" y="T5"/>
                  </a:cxn>
                  <a:cxn ang="0">
                    <a:pos x="T6" y="T7"/>
                  </a:cxn>
                </a:cxnLst>
                <a:rect l="0" t="0" r="r" b="b"/>
                <a:pathLst>
                  <a:path w="920" h="1620">
                    <a:moveTo>
                      <a:pt x="0" y="1620"/>
                    </a:moveTo>
                    <a:lnTo>
                      <a:pt x="770" y="1590"/>
                    </a:lnTo>
                    <a:lnTo>
                      <a:pt x="870" y="990"/>
                    </a:lnTo>
                    <a:lnTo>
                      <a:pt x="920" y="0"/>
                    </a:lnTo>
                  </a:path>
                </a:pathLst>
              </a:custGeom>
              <a:noFill/>
              <a:ln w="9525">
                <a:solidFill>
                  <a:srgbClr val="000000"/>
                </a:solidFill>
                <a:round/>
                <a:headEnd type="stealth" w="sm" len="lg"/>
                <a:tailEnd type="none" w="med" len="lg"/>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grpSp>
        <p:sp>
          <p:nvSpPr>
            <p:cNvPr id="13" name="Text Box 1633"/>
            <p:cNvSpPr txBox="1">
              <a:spLocks noChangeArrowheads="1"/>
            </p:cNvSpPr>
            <p:nvPr/>
          </p:nvSpPr>
          <p:spPr bwMode="auto">
            <a:xfrm>
              <a:off x="1693" y="13924"/>
              <a:ext cx="8100" cy="8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lgn="ctr">
                <a:spcBef>
                  <a:spcPts val="0"/>
                </a:spcBef>
                <a:spcAft>
                  <a:spcPts val="0"/>
                </a:spcAft>
              </a:pPr>
              <a:r>
                <a:rPr lang="en-US" sz="1200" b="1" u="sng">
                  <a:solidFill>
                    <a:srgbClr val="1F497D"/>
                  </a:solidFill>
                  <a:effectLst/>
                  <a:latin typeface="Times New Roman"/>
                  <a:ea typeface="Times New Roman"/>
                  <a:cs typeface="Times New Roman"/>
                </a:rPr>
                <a:t>Figure </a:t>
              </a:r>
              <a:r>
                <a:rPr lang="ar-SA" sz="1200" b="1">
                  <a:solidFill>
                    <a:srgbClr val="1F497D"/>
                  </a:solidFill>
                  <a:effectLst/>
                  <a:latin typeface="Times New Roman"/>
                  <a:ea typeface="Times New Roman"/>
                  <a:cs typeface="Times New Roman"/>
                </a:rPr>
                <a:t>‎</a:t>
              </a:r>
              <a:r>
                <a:rPr lang="en-US" sz="1200" b="1">
                  <a:solidFill>
                    <a:srgbClr val="1F497D"/>
                  </a:solidFill>
                  <a:effectLst/>
                  <a:latin typeface="Times New Roman"/>
                  <a:ea typeface="Times New Roman"/>
                  <a:cs typeface="Times New Roman"/>
                </a:rPr>
                <a:t>1.7 Extrusion Processes</a:t>
              </a:r>
            </a:p>
            <a:p>
              <a:pPr marL="0" marR="0" algn="ctr">
                <a:spcBef>
                  <a:spcPts val="0"/>
                </a:spcBef>
                <a:spcAft>
                  <a:spcPts val="0"/>
                </a:spcAft>
              </a:pPr>
              <a:r>
                <a:rPr lang="en-US" sz="1200" b="1">
                  <a:solidFill>
                    <a:srgbClr val="1F497D"/>
                  </a:solidFill>
                  <a:effectLst/>
                  <a:latin typeface="Times New Roman"/>
                  <a:ea typeface="Times New Roman"/>
                  <a:cs typeface="Times New Roman"/>
                </a:rPr>
                <a:t>(a) Direct (forward) extrusion process.  </a:t>
              </a:r>
            </a:p>
            <a:p>
              <a:pPr marL="0" marR="0" algn="ctr">
                <a:spcBef>
                  <a:spcPts val="0"/>
                </a:spcBef>
                <a:spcAft>
                  <a:spcPts val="0"/>
                </a:spcAft>
              </a:pPr>
              <a:r>
                <a:rPr lang="en-US" sz="1200" b="1">
                  <a:solidFill>
                    <a:srgbClr val="1F497D"/>
                  </a:solidFill>
                  <a:effectLst/>
                  <a:latin typeface="Times New Roman"/>
                  <a:ea typeface="Times New Roman"/>
                  <a:cs typeface="Times New Roman"/>
                </a:rPr>
                <a:t>      (b) Indirect (backward) extrusion process.</a:t>
              </a:r>
            </a:p>
          </p:txBody>
        </p:sp>
      </p:grpSp>
    </p:spTree>
    <p:extLst>
      <p:ext uri="{BB962C8B-B14F-4D97-AF65-F5344CB8AC3E}">
        <p14:creationId xmlns:p14="http://schemas.microsoft.com/office/powerpoint/2010/main" val="4393926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4" name="Rectangle 3"/>
          <p:cNvSpPr/>
          <p:nvPr/>
        </p:nvSpPr>
        <p:spPr>
          <a:xfrm>
            <a:off x="755576" y="854143"/>
            <a:ext cx="7560840" cy="2031325"/>
          </a:xfrm>
          <a:prstGeom prst="rect">
            <a:avLst/>
          </a:prstGeom>
        </p:spPr>
        <p:txBody>
          <a:bodyPr wrap="square">
            <a:spAutoFit/>
          </a:bodyPr>
          <a:lstStyle/>
          <a:p>
            <a:r>
              <a:rPr lang="en-US" b="1" i="1" dirty="0"/>
              <a:t>Applications : </a:t>
            </a:r>
            <a:r>
              <a:rPr lang="en-US" dirty="0"/>
              <a:t>Hot and cold extrusion processes are common. Hot extrusion is </a:t>
            </a:r>
            <a:r>
              <a:rPr lang="en-US" dirty="0" smtClean="0"/>
              <a:t>commonly </a:t>
            </a:r>
            <a:r>
              <a:rPr lang="en-US" dirty="0"/>
              <a:t>used to produce wide range of </a:t>
            </a:r>
            <a:r>
              <a:rPr lang="en-US" dirty="0" smtClean="0"/>
              <a:t>regular </a:t>
            </a:r>
            <a:r>
              <a:rPr lang="en-US" dirty="0"/>
              <a:t>and </a:t>
            </a:r>
            <a:r>
              <a:rPr lang="en-US" dirty="0" smtClean="0"/>
              <a:t>irregular </a:t>
            </a:r>
            <a:r>
              <a:rPr lang="en-US" dirty="0"/>
              <a:t>cross-sections, e.g. window frame cross-sections, door frame cross-sections, electric motor frames, angles, I section, H section ..etc. Furthermore, wire products can be used as raw material for electric cable and wire industries, through wire drawing process.  Fig. 1.8 shows </a:t>
            </a:r>
            <a:r>
              <a:rPr lang="en-US" dirty="0" smtClean="0"/>
              <a:t>regular </a:t>
            </a:r>
            <a:r>
              <a:rPr lang="en-US" dirty="0"/>
              <a:t>and </a:t>
            </a:r>
            <a:r>
              <a:rPr lang="en-US" dirty="0" smtClean="0"/>
              <a:t>irregular </a:t>
            </a:r>
            <a:r>
              <a:rPr lang="en-US" dirty="0"/>
              <a:t>sections that can be produced using hot extrusion process. </a:t>
            </a:r>
          </a:p>
        </p:txBody>
      </p:sp>
      <p:grpSp>
        <p:nvGrpSpPr>
          <p:cNvPr id="91" name="Group 90"/>
          <p:cNvGrpSpPr>
            <a:grpSpLocks/>
          </p:cNvGrpSpPr>
          <p:nvPr/>
        </p:nvGrpSpPr>
        <p:grpSpPr bwMode="auto">
          <a:xfrm>
            <a:off x="1682749" y="3017839"/>
            <a:ext cx="5621655" cy="3509010"/>
            <a:chOff x="1878" y="3631"/>
            <a:chExt cx="8853" cy="5526"/>
          </a:xfrm>
        </p:grpSpPr>
        <p:grpSp>
          <p:nvGrpSpPr>
            <p:cNvPr id="92" name="Group 91"/>
            <p:cNvGrpSpPr>
              <a:grpSpLocks/>
            </p:cNvGrpSpPr>
            <p:nvPr/>
          </p:nvGrpSpPr>
          <p:grpSpPr bwMode="auto">
            <a:xfrm>
              <a:off x="1878" y="3631"/>
              <a:ext cx="8853" cy="4332"/>
              <a:chOff x="1878" y="3631"/>
              <a:chExt cx="8853" cy="4332"/>
            </a:xfrm>
          </p:grpSpPr>
          <p:sp>
            <p:nvSpPr>
              <p:cNvPr id="94" name="Rectangle 93"/>
              <p:cNvSpPr>
                <a:spLocks noChangeArrowheads="1"/>
              </p:cNvSpPr>
              <p:nvPr/>
            </p:nvSpPr>
            <p:spPr bwMode="auto">
              <a:xfrm>
                <a:off x="1878" y="3631"/>
                <a:ext cx="8853" cy="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US"/>
              </a:p>
            </p:txBody>
          </p:sp>
          <p:grpSp>
            <p:nvGrpSpPr>
              <p:cNvPr id="95" name="Group 94"/>
              <p:cNvGrpSpPr>
                <a:grpSpLocks/>
              </p:cNvGrpSpPr>
              <p:nvPr/>
            </p:nvGrpSpPr>
            <p:grpSpPr bwMode="auto">
              <a:xfrm>
                <a:off x="2851" y="3936"/>
                <a:ext cx="7020" cy="3471"/>
                <a:chOff x="4154" y="3723"/>
                <a:chExt cx="7020" cy="3471"/>
              </a:xfrm>
            </p:grpSpPr>
            <p:pic>
              <p:nvPicPr>
                <p:cNvPr id="96" name="Picture 95" descr="pipe-tub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4" y="3723"/>
                  <a:ext cx="1980" cy="1595"/>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96" descr="40semi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1" y="5628"/>
                  <a:ext cx="2520" cy="1566"/>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97" descr="shapes_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4" y="3723"/>
                  <a:ext cx="2340" cy="1549"/>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8" descr="ex_shap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34" y="3723"/>
                  <a:ext cx="2340" cy="1580"/>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99" descr="coil-samp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61" y="5528"/>
                  <a:ext cx="2620" cy="158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93" name="Text Box 1667"/>
            <p:cNvSpPr txBox="1">
              <a:spLocks noChangeArrowheads="1"/>
            </p:cNvSpPr>
            <p:nvPr/>
          </p:nvSpPr>
          <p:spPr bwMode="auto">
            <a:xfrm>
              <a:off x="1878" y="8053"/>
              <a:ext cx="8853" cy="1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lgn="ctr">
                <a:spcBef>
                  <a:spcPts val="0"/>
                </a:spcBef>
                <a:spcAft>
                  <a:spcPts val="0"/>
                </a:spcAft>
              </a:pPr>
              <a:r>
                <a:rPr lang="en-US" sz="1200" b="1" u="sng">
                  <a:solidFill>
                    <a:srgbClr val="1F497D"/>
                  </a:solidFill>
                  <a:effectLst/>
                  <a:latin typeface="Times New Roman"/>
                  <a:ea typeface="Times New Roman"/>
                  <a:cs typeface="Times New Roman"/>
                </a:rPr>
                <a:t>Figure </a:t>
              </a:r>
              <a:r>
                <a:rPr lang="ar-SA" sz="1200" b="1">
                  <a:solidFill>
                    <a:srgbClr val="1F497D"/>
                  </a:solidFill>
                  <a:effectLst/>
                  <a:latin typeface="Times New Roman"/>
                  <a:ea typeface="Times New Roman"/>
                  <a:cs typeface="Times New Roman"/>
                </a:rPr>
                <a:t>‎</a:t>
              </a:r>
              <a:r>
                <a:rPr lang="en-US" sz="1200" b="1">
                  <a:solidFill>
                    <a:srgbClr val="1F497D"/>
                  </a:solidFill>
                  <a:effectLst/>
                  <a:latin typeface="Times New Roman"/>
                  <a:ea typeface="Times New Roman"/>
                  <a:cs typeface="Times New Roman"/>
                </a:rPr>
                <a:t>1.8  Extruded Products</a:t>
              </a:r>
            </a:p>
            <a:p>
              <a:pPr marL="0" marR="0" algn="ctr">
                <a:spcBef>
                  <a:spcPts val="0"/>
                </a:spcBef>
                <a:spcAft>
                  <a:spcPts val="0"/>
                </a:spcAft>
              </a:pPr>
              <a:r>
                <a:rPr lang="en-US" sz="1200" b="1">
                  <a:solidFill>
                    <a:srgbClr val="1F497D"/>
                  </a:solidFill>
                  <a:effectLst/>
                  <a:latin typeface="Times New Roman"/>
                  <a:ea typeface="Times New Roman"/>
                  <a:cs typeface="Times New Roman"/>
                </a:rPr>
                <a:t>(a) Regular and irregular section </a:t>
              </a:r>
            </a:p>
            <a:p>
              <a:pPr marL="0" marR="0" algn="ctr">
                <a:spcBef>
                  <a:spcPts val="0"/>
                </a:spcBef>
                <a:spcAft>
                  <a:spcPts val="0"/>
                </a:spcAft>
              </a:pPr>
              <a:r>
                <a:rPr lang="en-US" sz="1200" b="1">
                  <a:solidFill>
                    <a:srgbClr val="1F497D"/>
                  </a:solidFill>
                  <a:effectLst/>
                  <a:latin typeface="Times New Roman"/>
                  <a:ea typeface="Times New Roman"/>
                  <a:cs typeface="Times New Roman"/>
                </a:rPr>
                <a:t>(b) Wire typical hot extrusion products.</a:t>
              </a:r>
            </a:p>
            <a:p>
              <a:pPr marL="0" marR="0" algn="ctr">
                <a:spcBef>
                  <a:spcPts val="0"/>
                </a:spcBef>
                <a:spcAft>
                  <a:spcPts val="0"/>
                </a:spcAft>
              </a:pPr>
              <a:r>
                <a:rPr lang="en-US" sz="1200" b="1" i="1">
                  <a:solidFill>
                    <a:srgbClr val="1F497D"/>
                  </a:solidFill>
                  <a:effectLst/>
                  <a:latin typeface="Times New Roman"/>
                  <a:ea typeface="Times New Roman"/>
                  <a:cs typeface="Times New Roman"/>
                </a:rPr>
                <a:t> </a:t>
              </a:r>
              <a:endParaRPr lang="en-US" sz="1200" b="1">
                <a:solidFill>
                  <a:srgbClr val="1F497D"/>
                </a:solidFill>
                <a:effectLst/>
                <a:latin typeface="Times New Roman"/>
                <a:ea typeface="Times New Roman"/>
                <a:cs typeface="Times New Roman"/>
              </a:endParaRPr>
            </a:p>
          </p:txBody>
        </p:sp>
      </p:grpSp>
    </p:spTree>
    <p:extLst>
      <p:ext uri="{BB962C8B-B14F-4D97-AF65-F5344CB8AC3E}">
        <p14:creationId xmlns:p14="http://schemas.microsoft.com/office/powerpoint/2010/main" val="8405219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3" name="Rectangle 2"/>
          <p:cNvSpPr/>
          <p:nvPr/>
        </p:nvSpPr>
        <p:spPr>
          <a:xfrm>
            <a:off x="827584" y="908720"/>
            <a:ext cx="4250907" cy="369332"/>
          </a:xfrm>
          <a:prstGeom prst="rect">
            <a:avLst/>
          </a:prstGeom>
        </p:spPr>
        <p:txBody>
          <a:bodyPr wrap="none">
            <a:spAutoFit/>
          </a:bodyPr>
          <a:lstStyle/>
          <a:p>
            <a:pPr lvl="1"/>
            <a:r>
              <a:rPr lang="en-US" b="1" dirty="0"/>
              <a:t>Direct Rod extrusion EXPERIMENT </a:t>
            </a:r>
            <a:r>
              <a:rPr lang="ar-SA" sz="1600" i="1" dirty="0"/>
              <a:t>‎</a:t>
            </a:r>
            <a:r>
              <a:rPr lang="en-US" b="1" dirty="0"/>
              <a:t>1‑2</a:t>
            </a:r>
          </a:p>
        </p:txBody>
      </p:sp>
      <p:sp>
        <p:nvSpPr>
          <p:cNvPr id="5" name="Rectangle 4"/>
          <p:cNvSpPr/>
          <p:nvPr/>
        </p:nvSpPr>
        <p:spPr>
          <a:xfrm>
            <a:off x="419541" y="1484784"/>
            <a:ext cx="6125683" cy="4247317"/>
          </a:xfrm>
          <a:prstGeom prst="rect">
            <a:avLst/>
          </a:prstGeom>
        </p:spPr>
        <p:txBody>
          <a:bodyPr wrap="square">
            <a:spAutoFit/>
          </a:bodyPr>
          <a:lstStyle/>
          <a:p>
            <a:pPr lvl="2"/>
            <a:r>
              <a:rPr lang="en-US" b="1" dirty="0"/>
              <a:t>Die and </a:t>
            </a:r>
            <a:r>
              <a:rPr lang="en-US" b="1" dirty="0" smtClean="0"/>
              <a:t>equipment and extruded material: </a:t>
            </a:r>
            <a:r>
              <a:rPr lang="en-US" dirty="0" err="1"/>
              <a:t>Plasticine</a:t>
            </a:r>
            <a:r>
              <a:rPr lang="en-US" dirty="0"/>
              <a:t> “Stone type”, will be used as extruded </a:t>
            </a:r>
            <a:r>
              <a:rPr lang="en-US" dirty="0" smtClean="0"/>
              <a:t>product. </a:t>
            </a:r>
          </a:p>
          <a:p>
            <a:pPr lvl="2"/>
            <a:r>
              <a:rPr lang="en-US" dirty="0"/>
              <a:t>Three dies of angle 30, 45 and 60 degrees. The cylinder and the die arrangement are made for the machine. A setup has been made to do direct extrusion of the model material, </a:t>
            </a:r>
            <a:r>
              <a:rPr lang="en-US" dirty="0" err="1"/>
              <a:t>Plasticine</a:t>
            </a:r>
            <a:r>
              <a:rPr lang="en-US" dirty="0"/>
              <a:t>. The extrusion experiment setup consist of a cylindrical container of external diameter 50 mm and internal diameter 40 mm of made of Steel alloy using machining process which produces an excellent surface finish to produce smooth extruded surfaces. Three dies of different die angles i.e. 30, 45 and 60 degrees are made through different manufacturing process for the better results. The dies were made from Aluminum material</a:t>
            </a:r>
            <a:endParaRPr lang="en-US" b="1" dirty="0"/>
          </a:p>
        </p:txBody>
      </p:sp>
      <p:pic>
        <p:nvPicPr>
          <p:cNvPr id="19" name="Picture 18"/>
          <p:cNvPicPr/>
          <p:nvPr/>
        </p:nvPicPr>
        <p:blipFill>
          <a:blip r:embed="rId3"/>
          <a:srcRect/>
          <a:stretch>
            <a:fillRect/>
          </a:stretch>
        </p:blipFill>
        <p:spPr bwMode="auto">
          <a:xfrm>
            <a:off x="6764729" y="4941526"/>
            <a:ext cx="1727200" cy="1581150"/>
          </a:xfrm>
          <a:prstGeom prst="rect">
            <a:avLst/>
          </a:prstGeom>
          <a:noFill/>
          <a:ln w="9525">
            <a:noFill/>
            <a:miter lim="800000"/>
            <a:headEnd/>
            <a:tailEnd/>
          </a:ln>
        </p:spPr>
      </p:pic>
      <p:pic>
        <p:nvPicPr>
          <p:cNvPr id="20" name="Picture 19"/>
          <p:cNvPicPr/>
          <p:nvPr/>
        </p:nvPicPr>
        <p:blipFill>
          <a:blip r:embed="rId4"/>
          <a:srcRect/>
          <a:stretch>
            <a:fillRect/>
          </a:stretch>
        </p:blipFill>
        <p:spPr bwMode="auto">
          <a:xfrm>
            <a:off x="6868234" y="2155406"/>
            <a:ext cx="1520190" cy="2543175"/>
          </a:xfrm>
          <a:prstGeom prst="rect">
            <a:avLst/>
          </a:prstGeom>
          <a:noFill/>
          <a:ln w="9525">
            <a:noFill/>
            <a:miter lim="800000"/>
            <a:headEnd/>
            <a:tailEnd/>
          </a:ln>
        </p:spPr>
      </p:pic>
    </p:spTree>
    <p:extLst>
      <p:ext uri="{BB962C8B-B14F-4D97-AF65-F5344CB8AC3E}">
        <p14:creationId xmlns:p14="http://schemas.microsoft.com/office/powerpoint/2010/main" val="2599874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3" name="Rectangle 2"/>
          <p:cNvSpPr/>
          <p:nvPr/>
        </p:nvSpPr>
        <p:spPr>
          <a:xfrm>
            <a:off x="827584" y="908720"/>
            <a:ext cx="4250907" cy="369332"/>
          </a:xfrm>
          <a:prstGeom prst="rect">
            <a:avLst/>
          </a:prstGeom>
        </p:spPr>
        <p:txBody>
          <a:bodyPr wrap="none">
            <a:spAutoFit/>
          </a:bodyPr>
          <a:lstStyle/>
          <a:p>
            <a:pPr lvl="1"/>
            <a:r>
              <a:rPr lang="en-US" b="1" dirty="0"/>
              <a:t>Direct Rod extrusion EXPERIMENT </a:t>
            </a:r>
            <a:r>
              <a:rPr lang="ar-SA" sz="1600" i="1" dirty="0"/>
              <a:t>‎</a:t>
            </a:r>
            <a:r>
              <a:rPr lang="en-US" b="1" dirty="0"/>
              <a:t>1‑2</a:t>
            </a:r>
          </a:p>
        </p:txBody>
      </p:sp>
      <p:sp>
        <p:nvSpPr>
          <p:cNvPr id="4" name="Rectangle 3"/>
          <p:cNvSpPr/>
          <p:nvPr/>
        </p:nvSpPr>
        <p:spPr>
          <a:xfrm>
            <a:off x="1208012" y="1484784"/>
            <a:ext cx="7036396" cy="1477328"/>
          </a:xfrm>
          <a:prstGeom prst="rect">
            <a:avLst/>
          </a:prstGeom>
        </p:spPr>
        <p:txBody>
          <a:bodyPr wrap="square">
            <a:spAutoFit/>
          </a:bodyPr>
          <a:lstStyle/>
          <a:p>
            <a:r>
              <a:rPr lang="en-US" b="1" dirty="0"/>
              <a:t>Preparation Stone </a:t>
            </a:r>
            <a:r>
              <a:rPr lang="en-US" b="1" dirty="0" err="1"/>
              <a:t>Plasticine</a:t>
            </a:r>
            <a:r>
              <a:rPr lang="en-US" b="1" dirty="0"/>
              <a:t>: </a:t>
            </a:r>
            <a:r>
              <a:rPr lang="en-US" dirty="0"/>
              <a:t>The </a:t>
            </a:r>
            <a:r>
              <a:rPr lang="en-US" dirty="0" err="1"/>
              <a:t>Plasticine</a:t>
            </a:r>
            <a:r>
              <a:rPr lang="en-US" dirty="0"/>
              <a:t> is taken from the market and is prepared for the experiment. The billet of the material is prepared of the desired shape of the diameter 25.4 mm and the height of the 60mm. Three specimens prepared to carry out rod extrusion process. Extrusion ratio keeps the same for all cases using 10 mm extrusion die diameter. </a:t>
            </a:r>
          </a:p>
        </p:txBody>
      </p:sp>
      <p:sp>
        <p:nvSpPr>
          <p:cNvPr id="6" name="Rectangle 5"/>
          <p:cNvSpPr/>
          <p:nvPr/>
        </p:nvSpPr>
        <p:spPr>
          <a:xfrm>
            <a:off x="434483" y="3244334"/>
            <a:ext cx="3259803" cy="369332"/>
          </a:xfrm>
          <a:prstGeom prst="rect">
            <a:avLst/>
          </a:prstGeom>
        </p:spPr>
        <p:txBody>
          <a:bodyPr wrap="none">
            <a:spAutoFit/>
          </a:bodyPr>
          <a:lstStyle/>
          <a:p>
            <a:pPr lvl="2"/>
            <a:r>
              <a:rPr lang="en-US" b="1" dirty="0"/>
              <a:t>Experiment Objectives</a:t>
            </a:r>
          </a:p>
        </p:txBody>
      </p:sp>
      <p:sp>
        <p:nvSpPr>
          <p:cNvPr id="10" name="Rectangle 9"/>
          <p:cNvSpPr/>
          <p:nvPr/>
        </p:nvSpPr>
        <p:spPr>
          <a:xfrm>
            <a:off x="1229162" y="3611541"/>
            <a:ext cx="7015245" cy="2308324"/>
          </a:xfrm>
          <a:prstGeom prst="rect">
            <a:avLst/>
          </a:prstGeom>
        </p:spPr>
        <p:txBody>
          <a:bodyPr wrap="square">
            <a:spAutoFit/>
          </a:bodyPr>
          <a:lstStyle/>
          <a:p>
            <a:pPr marL="285750" lvl="0" indent="-285750">
              <a:buFont typeface="Arial" pitchFamily="34" charset="0"/>
              <a:buChar char="•"/>
            </a:pPr>
            <a:r>
              <a:rPr lang="en-US" dirty="0"/>
              <a:t>Three experiments to be done to study the effect of extrusion die angle on extrusion load at constant extrusion speed and extrusion ratio. </a:t>
            </a:r>
          </a:p>
          <a:p>
            <a:pPr marL="285750" lvl="0" indent="-285750">
              <a:buFont typeface="Arial" pitchFamily="34" charset="0"/>
              <a:buChar char="•"/>
            </a:pPr>
            <a:r>
              <a:rPr lang="en-US" dirty="0"/>
              <a:t>Three extrusion speed where also selected to study the variation of load with extrusion speed, at constant extrusion die angle and extrusion ratio. </a:t>
            </a:r>
          </a:p>
          <a:p>
            <a:pPr marL="285750" indent="-285750">
              <a:buFont typeface="Arial" pitchFamily="34" charset="0"/>
              <a:buChar char="•"/>
            </a:pPr>
            <a:r>
              <a:rPr lang="en-US" dirty="0"/>
              <a:t>All experimental set-up will be done using </a:t>
            </a:r>
            <a:r>
              <a:rPr lang="en-US" dirty="0" err="1"/>
              <a:t>Instron</a:t>
            </a:r>
            <a:r>
              <a:rPr lang="en-US" dirty="0"/>
              <a:t> tensile loading machine</a:t>
            </a:r>
            <a:endParaRPr lang="en-US" dirty="0"/>
          </a:p>
        </p:txBody>
      </p:sp>
    </p:spTree>
    <p:extLst>
      <p:ext uri="{BB962C8B-B14F-4D97-AF65-F5344CB8AC3E}">
        <p14:creationId xmlns:p14="http://schemas.microsoft.com/office/powerpoint/2010/main" val="7559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1043608" y="2044005"/>
            <a:ext cx="6408712" cy="3785652"/>
          </a:xfrm>
          <a:prstGeom prst="rect">
            <a:avLst/>
          </a:prstGeom>
        </p:spPr>
        <p:txBody>
          <a:bodyPr wrap="square">
            <a:spAutoFit/>
          </a:bodyPr>
          <a:lstStyle/>
          <a:p>
            <a:pPr marL="342900" indent="-342900">
              <a:buFont typeface="Arial" pitchFamily="34" charset="0"/>
              <a:buChar char="•"/>
            </a:pPr>
            <a:r>
              <a:rPr lang="en-US" sz="2000" dirty="0"/>
              <a:t>Analysis of metal forming processes is commonly performed utilizing </a:t>
            </a:r>
            <a:r>
              <a:rPr lang="en-US" sz="2000" u="sng" dirty="0"/>
              <a:t>analytical</a:t>
            </a:r>
            <a:r>
              <a:rPr lang="en-US" sz="2000" dirty="0"/>
              <a:t>, </a:t>
            </a:r>
            <a:r>
              <a:rPr lang="en-US" sz="2000" u="sng" dirty="0"/>
              <a:t>numerical</a:t>
            </a:r>
            <a:r>
              <a:rPr lang="en-US" sz="2000" dirty="0"/>
              <a:t>, or </a:t>
            </a:r>
            <a:r>
              <a:rPr lang="en-US" sz="2000" u="sng" dirty="0"/>
              <a:t>physical </a:t>
            </a:r>
            <a:r>
              <a:rPr lang="en-US" sz="2000" u="sng" dirty="0" smtClean="0"/>
              <a:t>techniques.</a:t>
            </a:r>
          </a:p>
          <a:p>
            <a:pPr marL="342900" indent="-342900">
              <a:buFont typeface="Arial" pitchFamily="34" charset="0"/>
              <a:buChar char="•"/>
            </a:pPr>
            <a:r>
              <a:rPr lang="en-US" sz="2000" dirty="0"/>
              <a:t>A</a:t>
            </a:r>
            <a:r>
              <a:rPr lang="en-US" sz="2000" dirty="0" smtClean="0"/>
              <a:t>nalytical </a:t>
            </a:r>
            <a:r>
              <a:rPr lang="en-US" sz="2000" dirty="0"/>
              <a:t>methods, numerical techniques are used to predict the required forming loads, formation of flaws, tool/work-piece interface stress distributions, as well as information such as </a:t>
            </a:r>
            <a:r>
              <a:rPr lang="en-US" sz="2000" dirty="0" smtClean="0"/>
              <a:t>stress and </a:t>
            </a:r>
            <a:r>
              <a:rPr lang="en-US" sz="2000" dirty="0"/>
              <a:t>strain distributions, residual stress patterns, tooling stresses or distortions, and temperature gradients.</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spTree>
    <p:extLst>
      <p:ext uri="{BB962C8B-B14F-4D97-AF65-F5344CB8AC3E}">
        <p14:creationId xmlns:p14="http://schemas.microsoft.com/office/powerpoint/2010/main" val="3536179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3" name="Rectangle 2"/>
          <p:cNvSpPr/>
          <p:nvPr/>
        </p:nvSpPr>
        <p:spPr>
          <a:xfrm>
            <a:off x="493598" y="767389"/>
            <a:ext cx="4250907" cy="369332"/>
          </a:xfrm>
          <a:prstGeom prst="rect">
            <a:avLst/>
          </a:prstGeom>
        </p:spPr>
        <p:txBody>
          <a:bodyPr wrap="none">
            <a:spAutoFit/>
          </a:bodyPr>
          <a:lstStyle/>
          <a:p>
            <a:pPr lvl="1"/>
            <a:r>
              <a:rPr lang="en-US" b="1" dirty="0"/>
              <a:t>Direct Rod extrusion EXPERIMENT </a:t>
            </a:r>
            <a:r>
              <a:rPr lang="ar-SA" sz="1600" i="1" dirty="0"/>
              <a:t>‎</a:t>
            </a:r>
            <a:r>
              <a:rPr lang="en-US" b="1" dirty="0"/>
              <a:t>1‑2</a:t>
            </a:r>
          </a:p>
        </p:txBody>
      </p:sp>
      <p:grpSp>
        <p:nvGrpSpPr>
          <p:cNvPr id="11" name="Group 10"/>
          <p:cNvGrpSpPr>
            <a:grpSpLocks/>
          </p:cNvGrpSpPr>
          <p:nvPr/>
        </p:nvGrpSpPr>
        <p:grpSpPr bwMode="auto">
          <a:xfrm>
            <a:off x="2632488" y="901389"/>
            <a:ext cx="5795461" cy="5827494"/>
            <a:chOff x="2019" y="1288"/>
            <a:chExt cx="8575" cy="12004"/>
          </a:xfrm>
        </p:grpSpPr>
        <p:sp>
          <p:nvSpPr>
            <p:cNvPr id="12" name="Text Box 2264"/>
            <p:cNvSpPr txBox="1">
              <a:spLocks noChangeArrowheads="1"/>
            </p:cNvSpPr>
            <p:nvPr/>
          </p:nvSpPr>
          <p:spPr bwMode="auto">
            <a:xfrm>
              <a:off x="2019" y="12740"/>
              <a:ext cx="8575" cy="5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spAutoFit/>
            </a:bodyPr>
            <a:lstStyle/>
            <a:p>
              <a:pPr marL="0" marR="0" algn="ctr">
                <a:spcBef>
                  <a:spcPts val="0"/>
                </a:spcBef>
                <a:spcAft>
                  <a:spcPts val="0"/>
                </a:spcAft>
              </a:pPr>
              <a:r>
                <a:rPr lang="en-US" sz="1200" b="1" u="sng">
                  <a:solidFill>
                    <a:srgbClr val="1F497D"/>
                  </a:solidFill>
                  <a:effectLst/>
                  <a:latin typeface="Times New Roman"/>
                  <a:ea typeface="Times New Roman"/>
                  <a:cs typeface="Times New Roman"/>
                </a:rPr>
                <a:t>Figure </a:t>
              </a:r>
              <a:r>
                <a:rPr lang="ar-SA" sz="1200" b="1">
                  <a:solidFill>
                    <a:srgbClr val="1F497D"/>
                  </a:solidFill>
                  <a:effectLst/>
                  <a:latin typeface="Times New Roman"/>
                  <a:ea typeface="Times New Roman"/>
                  <a:cs typeface="Times New Roman"/>
                </a:rPr>
                <a:t>‎</a:t>
              </a:r>
              <a:r>
                <a:rPr lang="en-US" sz="1200" b="1">
                  <a:solidFill>
                    <a:srgbClr val="1F497D"/>
                  </a:solidFill>
                  <a:effectLst/>
                  <a:latin typeface="Times New Roman"/>
                  <a:ea typeface="Times New Roman"/>
                  <a:cs typeface="Times New Roman"/>
                </a:rPr>
                <a:t>1.12 Direct extrusion process of Stone Plasticine mounded in Instron loading extension</a:t>
              </a:r>
            </a:p>
          </p:txBody>
        </p:sp>
        <p:grpSp>
          <p:nvGrpSpPr>
            <p:cNvPr id="13" name="Group 12"/>
            <p:cNvGrpSpPr>
              <a:grpSpLocks/>
            </p:cNvGrpSpPr>
            <p:nvPr/>
          </p:nvGrpSpPr>
          <p:grpSpPr bwMode="auto">
            <a:xfrm>
              <a:off x="2019" y="1288"/>
              <a:ext cx="8328" cy="10612"/>
              <a:chOff x="2010" y="2295"/>
              <a:chExt cx="7995" cy="9555"/>
            </a:xfrm>
          </p:grpSpPr>
          <p:sp>
            <p:nvSpPr>
              <p:cNvPr id="14" name="AutoShape 2217"/>
              <p:cNvSpPr>
                <a:spLocks noChangeArrowheads="1"/>
              </p:cNvSpPr>
              <p:nvPr/>
            </p:nvSpPr>
            <p:spPr bwMode="auto">
              <a:xfrm>
                <a:off x="5025" y="2730"/>
                <a:ext cx="510" cy="660"/>
              </a:xfrm>
              <a:prstGeom prst="downArrow">
                <a:avLst>
                  <a:gd name="adj1" fmla="val 50000"/>
                  <a:gd name="adj2" fmla="val 32353"/>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5" name="Rectangle 14" descr="Light downward diagonal"/>
              <p:cNvSpPr>
                <a:spLocks noChangeArrowheads="1"/>
              </p:cNvSpPr>
              <p:nvPr/>
            </p:nvSpPr>
            <p:spPr bwMode="auto">
              <a:xfrm>
                <a:off x="4650" y="5970"/>
                <a:ext cx="1215" cy="2700"/>
              </a:xfrm>
              <a:prstGeom prst="rect">
                <a:avLst/>
              </a:prstGeom>
              <a:pattFill prst="ltDnDiag">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6" name="Rectangle 15"/>
              <p:cNvSpPr>
                <a:spLocks noChangeArrowheads="1"/>
              </p:cNvSpPr>
              <p:nvPr/>
            </p:nvSpPr>
            <p:spPr bwMode="auto">
              <a:xfrm>
                <a:off x="4785" y="5970"/>
                <a:ext cx="930" cy="2700"/>
              </a:xfrm>
              <a:prstGeom prst="rect">
                <a:avLst/>
              </a:prstGeom>
              <a:solidFill>
                <a:schemeClr val="accent4">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7" name="AutoShape 2220" descr="50%"/>
              <p:cNvSpPr>
                <a:spLocks noChangeArrowheads="1"/>
              </p:cNvSpPr>
              <p:nvPr/>
            </p:nvSpPr>
            <p:spPr bwMode="auto">
              <a:xfrm flipH="1">
                <a:off x="5415" y="8385"/>
                <a:ext cx="300" cy="285"/>
              </a:xfrm>
              <a:prstGeom prst="rtTriangle">
                <a:avLst/>
              </a:prstGeom>
              <a:pattFill prst="pct50">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8" name="AutoShape 2221" descr="50%"/>
              <p:cNvSpPr>
                <a:spLocks noChangeArrowheads="1"/>
              </p:cNvSpPr>
              <p:nvPr/>
            </p:nvSpPr>
            <p:spPr bwMode="auto">
              <a:xfrm>
                <a:off x="4785" y="8385"/>
                <a:ext cx="300" cy="285"/>
              </a:xfrm>
              <a:prstGeom prst="rtTriangle">
                <a:avLst/>
              </a:prstGeom>
              <a:pattFill prst="pct50">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19" name="Rectangle 18"/>
              <p:cNvSpPr>
                <a:spLocks noChangeArrowheads="1"/>
              </p:cNvSpPr>
              <p:nvPr/>
            </p:nvSpPr>
            <p:spPr bwMode="auto">
              <a:xfrm>
                <a:off x="4785" y="4755"/>
                <a:ext cx="930" cy="18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20" name="Rectangle 19"/>
              <p:cNvSpPr>
                <a:spLocks noChangeArrowheads="1"/>
              </p:cNvSpPr>
              <p:nvPr/>
            </p:nvSpPr>
            <p:spPr bwMode="auto">
              <a:xfrm>
                <a:off x="4950" y="3480"/>
                <a:ext cx="630" cy="12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21" name="AutoShape 2224"/>
              <p:cNvCxnSpPr>
                <a:cxnSpLocks noChangeShapeType="1"/>
              </p:cNvCxnSpPr>
              <p:nvPr/>
            </p:nvCxnSpPr>
            <p:spPr bwMode="auto">
              <a:xfrm>
                <a:off x="6495" y="4755"/>
                <a:ext cx="0" cy="1215"/>
              </a:xfrm>
              <a:prstGeom prst="straightConnector1">
                <a:avLst/>
              </a:prstGeom>
              <a:noFill/>
              <a:ln w="9525">
                <a:solidFill>
                  <a:srgbClr val="000000"/>
                </a:solidFill>
                <a:round/>
                <a:headEnd type="stealth" w="med" len="lg"/>
                <a:tailEnd type="stealth" w="med" len="lg"/>
              </a:ln>
              <a:extLst>
                <a:ext uri="{909E8E84-426E-40DD-AFC4-6F175D3DCCD1}">
                  <a14:hiddenFill xmlns:a14="http://schemas.microsoft.com/office/drawing/2010/main">
                    <a:noFill/>
                  </a14:hiddenFill>
                </a:ext>
              </a:extLst>
            </p:spPr>
          </p:cxnSp>
          <p:cxnSp>
            <p:nvCxnSpPr>
              <p:cNvPr id="22" name="AutoShape 2225"/>
              <p:cNvCxnSpPr>
                <a:cxnSpLocks noChangeShapeType="1"/>
              </p:cNvCxnSpPr>
              <p:nvPr/>
            </p:nvCxnSpPr>
            <p:spPr bwMode="auto">
              <a:xfrm>
                <a:off x="5910" y="4755"/>
                <a:ext cx="91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2226"/>
              <p:cNvCxnSpPr>
                <a:cxnSpLocks noChangeShapeType="1"/>
              </p:cNvCxnSpPr>
              <p:nvPr/>
            </p:nvCxnSpPr>
            <p:spPr bwMode="auto">
              <a:xfrm>
                <a:off x="5925" y="5970"/>
                <a:ext cx="91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AutoShape 2227"/>
              <p:cNvCxnSpPr>
                <a:cxnSpLocks noChangeShapeType="1"/>
              </p:cNvCxnSpPr>
              <p:nvPr/>
            </p:nvCxnSpPr>
            <p:spPr bwMode="auto">
              <a:xfrm>
                <a:off x="4800" y="8385"/>
                <a:ext cx="91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 name="AutoShape 2228"/>
              <p:cNvSpPr>
                <a:spLocks noChangeArrowheads="1"/>
              </p:cNvSpPr>
              <p:nvPr/>
            </p:nvSpPr>
            <p:spPr bwMode="auto">
              <a:xfrm>
                <a:off x="7695" y="7320"/>
                <a:ext cx="1710" cy="825"/>
              </a:xfrm>
              <a:prstGeom prst="wedgeRoundRectCallout">
                <a:avLst>
                  <a:gd name="adj1" fmla="val -149005"/>
                  <a:gd name="adj2" fmla="val 67819"/>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spcBef>
                    <a:spcPts val="0"/>
                  </a:spcBef>
                  <a:spcAft>
                    <a:spcPts val="0"/>
                  </a:spcAft>
                </a:pPr>
                <a:r>
                  <a:rPr lang="en-US" sz="1200">
                    <a:effectLst/>
                    <a:latin typeface="Times New Roman"/>
                    <a:ea typeface="Times New Roman"/>
                    <a:cs typeface="Times New Roman"/>
                  </a:rPr>
                  <a:t>Extrusion Tube support</a:t>
                </a:r>
              </a:p>
            </p:txBody>
          </p:sp>
          <p:grpSp>
            <p:nvGrpSpPr>
              <p:cNvPr id="26" name="Group 25"/>
              <p:cNvGrpSpPr>
                <a:grpSpLocks/>
              </p:cNvGrpSpPr>
              <p:nvPr/>
            </p:nvGrpSpPr>
            <p:grpSpPr bwMode="auto">
              <a:xfrm>
                <a:off x="4170" y="11070"/>
                <a:ext cx="2190" cy="555"/>
                <a:chOff x="3345" y="8235"/>
                <a:chExt cx="2190" cy="555"/>
              </a:xfrm>
            </p:grpSpPr>
            <p:sp>
              <p:nvSpPr>
                <p:cNvPr id="58" name="Rectangle 57" descr="25%"/>
                <p:cNvSpPr>
                  <a:spLocks noChangeArrowheads="1"/>
                </p:cNvSpPr>
                <p:nvPr/>
              </p:nvSpPr>
              <p:spPr bwMode="auto">
                <a:xfrm>
                  <a:off x="3345" y="8235"/>
                  <a:ext cx="2190" cy="555"/>
                </a:xfrm>
                <a:prstGeom prst="rect">
                  <a:avLst/>
                </a:prstGeom>
                <a:pattFill prst="pct25">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9" name="Rectangle 58"/>
                <p:cNvSpPr>
                  <a:spLocks noChangeArrowheads="1"/>
                </p:cNvSpPr>
                <p:nvPr/>
              </p:nvSpPr>
              <p:spPr bwMode="auto">
                <a:xfrm>
                  <a:off x="3630" y="8235"/>
                  <a:ext cx="1605" cy="4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grpSp>
          <p:grpSp>
            <p:nvGrpSpPr>
              <p:cNvPr id="27" name="Group 26"/>
              <p:cNvGrpSpPr>
                <a:grpSpLocks/>
              </p:cNvGrpSpPr>
              <p:nvPr/>
            </p:nvGrpSpPr>
            <p:grpSpPr bwMode="auto">
              <a:xfrm>
                <a:off x="4455" y="6240"/>
                <a:ext cx="1605" cy="5235"/>
                <a:chOff x="3630" y="3150"/>
                <a:chExt cx="1605" cy="5235"/>
              </a:xfrm>
            </p:grpSpPr>
            <p:sp>
              <p:nvSpPr>
                <p:cNvPr id="54" name="Rectangle 53"/>
                <p:cNvSpPr>
                  <a:spLocks noChangeArrowheads="1"/>
                </p:cNvSpPr>
                <p:nvPr/>
              </p:nvSpPr>
              <p:spPr bwMode="auto">
                <a:xfrm>
                  <a:off x="3825" y="5955"/>
                  <a:ext cx="1215" cy="243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5" name="Rectangle 54" descr="Light upward diagonal"/>
                <p:cNvSpPr>
                  <a:spLocks noChangeArrowheads="1"/>
                </p:cNvSpPr>
                <p:nvPr/>
              </p:nvSpPr>
              <p:spPr bwMode="auto">
                <a:xfrm>
                  <a:off x="3825" y="5580"/>
                  <a:ext cx="1215" cy="375"/>
                </a:xfrm>
                <a:prstGeom prst="rect">
                  <a:avLst/>
                </a:prstGeom>
                <a:pattFill prst="ltUpDiag">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6" name="Rectangle 55" descr="Light upward diagonal"/>
                <p:cNvSpPr>
                  <a:spLocks noChangeArrowheads="1"/>
                </p:cNvSpPr>
                <p:nvPr/>
              </p:nvSpPr>
              <p:spPr bwMode="auto">
                <a:xfrm>
                  <a:off x="5040" y="3150"/>
                  <a:ext cx="195" cy="5235"/>
                </a:xfrm>
                <a:prstGeom prst="rect">
                  <a:avLst/>
                </a:prstGeom>
                <a:pattFill prst="ltUpDiag">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7" name="Rectangle 56" descr="Light upward diagonal"/>
                <p:cNvSpPr>
                  <a:spLocks noChangeArrowheads="1"/>
                </p:cNvSpPr>
                <p:nvPr/>
              </p:nvSpPr>
              <p:spPr bwMode="auto">
                <a:xfrm>
                  <a:off x="3630" y="3150"/>
                  <a:ext cx="195" cy="5235"/>
                </a:xfrm>
                <a:prstGeom prst="rect">
                  <a:avLst/>
                </a:prstGeom>
                <a:pattFill prst="ltUpDiag">
                  <a:fgClr>
                    <a:srgbClr val="000000"/>
                  </a:fgClr>
                  <a:bgClr>
                    <a:srgbClr val="FFFFFF"/>
                  </a:bgClr>
                </a:pattFill>
                <a:ln w="9525">
                  <a:solidFill>
                    <a:srgbClr val="000000"/>
                  </a:solidFill>
                  <a:miter lim="800000"/>
                  <a:headEnd/>
                  <a:tailEnd/>
                </a:ln>
              </p:spPr>
              <p:txBody>
                <a:bodyPr rot="0" vert="horz" wrap="square" lIns="91440" tIns="45720" rIns="91440" bIns="45720" anchor="t" anchorCtr="0" upright="1">
                  <a:noAutofit/>
                </a:bodyPr>
                <a:lstStyle/>
                <a:p>
                  <a:endParaRPr lang="en-US"/>
                </a:p>
              </p:txBody>
            </p:sp>
          </p:grpSp>
          <p:cxnSp>
            <p:nvCxnSpPr>
              <p:cNvPr id="28" name="AutoShape 2237"/>
              <p:cNvCxnSpPr>
                <a:cxnSpLocks noChangeShapeType="1"/>
              </p:cNvCxnSpPr>
              <p:nvPr/>
            </p:nvCxnSpPr>
            <p:spPr bwMode="auto">
              <a:xfrm flipH="1">
                <a:off x="417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AutoShape 2238"/>
              <p:cNvCxnSpPr>
                <a:cxnSpLocks noChangeShapeType="1"/>
              </p:cNvCxnSpPr>
              <p:nvPr/>
            </p:nvCxnSpPr>
            <p:spPr bwMode="auto">
              <a:xfrm flipH="1">
                <a:off x="433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2239"/>
              <p:cNvCxnSpPr>
                <a:cxnSpLocks noChangeShapeType="1"/>
              </p:cNvCxnSpPr>
              <p:nvPr/>
            </p:nvCxnSpPr>
            <p:spPr bwMode="auto">
              <a:xfrm flipH="1">
                <a:off x="448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2240"/>
              <p:cNvCxnSpPr>
                <a:cxnSpLocks noChangeShapeType="1"/>
              </p:cNvCxnSpPr>
              <p:nvPr/>
            </p:nvCxnSpPr>
            <p:spPr bwMode="auto">
              <a:xfrm flipH="1">
                <a:off x="465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AutoShape 2241"/>
              <p:cNvCxnSpPr>
                <a:cxnSpLocks noChangeShapeType="1"/>
              </p:cNvCxnSpPr>
              <p:nvPr/>
            </p:nvCxnSpPr>
            <p:spPr bwMode="auto">
              <a:xfrm flipH="1">
                <a:off x="478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2242"/>
              <p:cNvCxnSpPr>
                <a:cxnSpLocks noChangeShapeType="1"/>
              </p:cNvCxnSpPr>
              <p:nvPr/>
            </p:nvCxnSpPr>
            <p:spPr bwMode="auto">
              <a:xfrm flipH="1">
                <a:off x="495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2243"/>
              <p:cNvCxnSpPr>
                <a:cxnSpLocks noChangeShapeType="1"/>
              </p:cNvCxnSpPr>
              <p:nvPr/>
            </p:nvCxnSpPr>
            <p:spPr bwMode="auto">
              <a:xfrm flipH="1">
                <a:off x="510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2244"/>
              <p:cNvCxnSpPr>
                <a:cxnSpLocks noChangeShapeType="1"/>
              </p:cNvCxnSpPr>
              <p:nvPr/>
            </p:nvCxnSpPr>
            <p:spPr bwMode="auto">
              <a:xfrm flipH="1">
                <a:off x="526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AutoShape 2245"/>
              <p:cNvCxnSpPr>
                <a:cxnSpLocks noChangeShapeType="1"/>
              </p:cNvCxnSpPr>
              <p:nvPr/>
            </p:nvCxnSpPr>
            <p:spPr bwMode="auto">
              <a:xfrm flipH="1">
                <a:off x="541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2246"/>
              <p:cNvCxnSpPr>
                <a:cxnSpLocks noChangeShapeType="1"/>
              </p:cNvCxnSpPr>
              <p:nvPr/>
            </p:nvCxnSpPr>
            <p:spPr bwMode="auto">
              <a:xfrm flipH="1">
                <a:off x="558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AutoShape 2247"/>
              <p:cNvCxnSpPr>
                <a:cxnSpLocks noChangeShapeType="1"/>
              </p:cNvCxnSpPr>
              <p:nvPr/>
            </p:nvCxnSpPr>
            <p:spPr bwMode="auto">
              <a:xfrm flipH="1">
                <a:off x="573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2248"/>
              <p:cNvCxnSpPr>
                <a:cxnSpLocks noChangeShapeType="1"/>
              </p:cNvCxnSpPr>
              <p:nvPr/>
            </p:nvCxnSpPr>
            <p:spPr bwMode="auto">
              <a:xfrm flipH="1">
                <a:off x="589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AutoShape 2249"/>
              <p:cNvCxnSpPr>
                <a:cxnSpLocks noChangeShapeType="1"/>
              </p:cNvCxnSpPr>
              <p:nvPr/>
            </p:nvCxnSpPr>
            <p:spPr bwMode="auto">
              <a:xfrm flipH="1">
                <a:off x="6030"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AutoShape 2250"/>
              <p:cNvCxnSpPr>
                <a:cxnSpLocks noChangeShapeType="1"/>
              </p:cNvCxnSpPr>
              <p:nvPr/>
            </p:nvCxnSpPr>
            <p:spPr bwMode="auto">
              <a:xfrm flipH="1">
                <a:off x="6195" y="11625"/>
                <a:ext cx="120" cy="2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2" name="Text Box 2251"/>
              <p:cNvSpPr txBox="1">
                <a:spLocks noChangeArrowheads="1"/>
              </p:cNvSpPr>
              <p:nvPr/>
            </p:nvSpPr>
            <p:spPr bwMode="auto">
              <a:xfrm>
                <a:off x="6660" y="5085"/>
                <a:ext cx="705" cy="4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lgn="justLow">
                  <a:lnSpc>
                    <a:spcPct val="150000"/>
                  </a:lnSpc>
                  <a:spcBef>
                    <a:spcPts val="0"/>
                  </a:spcBef>
                  <a:spcAft>
                    <a:spcPts val="0"/>
                  </a:spcAft>
                </a:pPr>
                <a:r>
                  <a:rPr lang="en-US" sz="1200">
                    <a:effectLst/>
                    <a:latin typeface="Times New Roman"/>
                    <a:ea typeface="Times New Roman"/>
                    <a:cs typeface="Times New Roman"/>
                  </a:rPr>
                  <a:t>H</a:t>
                </a:r>
                <a:r>
                  <a:rPr lang="en-US" sz="1200" baseline="-25000">
                    <a:effectLst/>
                    <a:latin typeface="Times New Roman"/>
                    <a:ea typeface="Times New Roman"/>
                    <a:cs typeface="Times New Roman"/>
                  </a:rPr>
                  <a:t>0</a:t>
                </a:r>
                <a:endParaRPr lang="en-US" sz="1200">
                  <a:effectLst/>
                  <a:latin typeface="Times New Roman"/>
                  <a:ea typeface="Times New Roman"/>
                  <a:cs typeface="Times New Roman"/>
                </a:endParaRPr>
              </a:p>
            </p:txBody>
          </p:sp>
          <p:sp>
            <p:nvSpPr>
              <p:cNvPr id="43" name="Rectangle 42"/>
              <p:cNvSpPr>
                <a:spLocks noChangeArrowheads="1"/>
              </p:cNvSpPr>
              <p:nvPr/>
            </p:nvSpPr>
            <p:spPr bwMode="auto">
              <a:xfrm>
                <a:off x="5070" y="8670"/>
                <a:ext cx="345" cy="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44" name="AutoShape 2253"/>
              <p:cNvSpPr>
                <a:spLocks noChangeArrowheads="1"/>
              </p:cNvSpPr>
              <p:nvPr/>
            </p:nvSpPr>
            <p:spPr bwMode="auto">
              <a:xfrm>
                <a:off x="7485" y="8385"/>
                <a:ext cx="2085" cy="555"/>
              </a:xfrm>
              <a:prstGeom prst="wedgeRoundRectCallout">
                <a:avLst>
                  <a:gd name="adj1" fmla="val -138394"/>
                  <a:gd name="adj2" fmla="val -15407"/>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lnSpc>
                    <a:spcPct val="150000"/>
                  </a:lnSpc>
                  <a:spcBef>
                    <a:spcPts val="0"/>
                  </a:spcBef>
                  <a:spcAft>
                    <a:spcPts val="0"/>
                  </a:spcAft>
                </a:pPr>
                <a:r>
                  <a:rPr lang="en-US" sz="1200">
                    <a:effectLst/>
                    <a:latin typeface="Times New Roman"/>
                    <a:ea typeface="Times New Roman"/>
                    <a:cs typeface="Times New Roman"/>
                  </a:rPr>
                  <a:t>Extrusion die</a:t>
                </a:r>
              </a:p>
            </p:txBody>
          </p:sp>
          <p:sp>
            <p:nvSpPr>
              <p:cNvPr id="45" name="AutoShape 2254"/>
              <p:cNvSpPr>
                <a:spLocks noChangeArrowheads="1"/>
              </p:cNvSpPr>
              <p:nvPr/>
            </p:nvSpPr>
            <p:spPr bwMode="auto">
              <a:xfrm>
                <a:off x="7485" y="6360"/>
                <a:ext cx="1995" cy="825"/>
              </a:xfrm>
              <a:prstGeom prst="wedgeRoundRectCallout">
                <a:avLst>
                  <a:gd name="adj1" fmla="val -134861"/>
                  <a:gd name="adj2" fmla="val 67819"/>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spcBef>
                    <a:spcPts val="0"/>
                  </a:spcBef>
                  <a:spcAft>
                    <a:spcPts val="0"/>
                  </a:spcAft>
                </a:pPr>
                <a:r>
                  <a:rPr lang="en-US" sz="1200">
                    <a:effectLst/>
                    <a:latin typeface="Times New Roman"/>
                    <a:ea typeface="Times New Roman"/>
                    <a:cs typeface="Times New Roman"/>
                  </a:rPr>
                  <a:t>Billet Extrusion Tube </a:t>
                </a:r>
              </a:p>
            </p:txBody>
          </p:sp>
          <p:sp>
            <p:nvSpPr>
              <p:cNvPr id="46" name="AutoShape 2255"/>
              <p:cNvSpPr>
                <a:spLocks noChangeArrowheads="1"/>
              </p:cNvSpPr>
              <p:nvPr/>
            </p:nvSpPr>
            <p:spPr bwMode="auto">
              <a:xfrm>
                <a:off x="7845" y="5325"/>
                <a:ext cx="1995" cy="825"/>
              </a:xfrm>
              <a:prstGeom prst="wedgeRoundRectCallout">
                <a:avLst>
                  <a:gd name="adj1" fmla="val -167194"/>
                  <a:gd name="adj2" fmla="val 66000"/>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spcBef>
                    <a:spcPts val="0"/>
                  </a:spcBef>
                  <a:spcAft>
                    <a:spcPts val="0"/>
                  </a:spcAft>
                </a:pPr>
                <a:r>
                  <a:rPr lang="en-US" sz="1200">
                    <a:effectLst/>
                    <a:latin typeface="Times New Roman"/>
                    <a:ea typeface="Times New Roman"/>
                    <a:cs typeface="Times New Roman"/>
                  </a:rPr>
                  <a:t>Extrusion punch </a:t>
                </a:r>
              </a:p>
            </p:txBody>
          </p:sp>
          <p:sp>
            <p:nvSpPr>
              <p:cNvPr id="47" name="AutoShape 2256"/>
              <p:cNvSpPr>
                <a:spLocks noChangeArrowheads="1"/>
              </p:cNvSpPr>
              <p:nvPr/>
            </p:nvSpPr>
            <p:spPr bwMode="auto">
              <a:xfrm>
                <a:off x="7485" y="9180"/>
                <a:ext cx="2085" cy="795"/>
              </a:xfrm>
              <a:prstGeom prst="wedgeRoundRectCallout">
                <a:avLst>
                  <a:gd name="adj1" fmla="val -138394"/>
                  <a:gd name="adj2" fmla="val -88111"/>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l">
                  <a:spcBef>
                    <a:spcPts val="0"/>
                  </a:spcBef>
                  <a:spcAft>
                    <a:spcPts val="0"/>
                  </a:spcAft>
                </a:pPr>
                <a:r>
                  <a:rPr lang="en-US" sz="1200">
                    <a:effectLst/>
                    <a:latin typeface="Times New Roman"/>
                    <a:ea typeface="Times New Roman"/>
                    <a:cs typeface="Times New Roman"/>
                  </a:rPr>
                  <a:t>Extrusion die support</a:t>
                </a:r>
              </a:p>
            </p:txBody>
          </p:sp>
          <p:sp>
            <p:nvSpPr>
              <p:cNvPr id="48" name="AutoShape 2257"/>
              <p:cNvSpPr>
                <a:spLocks noChangeArrowheads="1"/>
              </p:cNvSpPr>
              <p:nvPr/>
            </p:nvSpPr>
            <p:spPr bwMode="auto">
              <a:xfrm>
                <a:off x="2010" y="7320"/>
                <a:ext cx="1995" cy="540"/>
              </a:xfrm>
              <a:prstGeom prst="wedgeRoundRectCallout">
                <a:avLst>
                  <a:gd name="adj1" fmla="val 97468"/>
                  <a:gd name="adj2" fmla="val -45000"/>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l">
                  <a:lnSpc>
                    <a:spcPct val="150000"/>
                  </a:lnSpc>
                  <a:spcBef>
                    <a:spcPts val="0"/>
                  </a:spcBef>
                  <a:spcAft>
                    <a:spcPts val="0"/>
                  </a:spcAft>
                </a:pPr>
                <a:r>
                  <a:rPr lang="en-US" sz="1200">
                    <a:effectLst/>
                    <a:latin typeface="Times New Roman"/>
                    <a:ea typeface="Times New Roman"/>
                    <a:cs typeface="Times New Roman"/>
                  </a:rPr>
                  <a:t>Plasticine Billet</a:t>
                </a:r>
              </a:p>
            </p:txBody>
          </p:sp>
          <p:sp>
            <p:nvSpPr>
              <p:cNvPr id="49" name="Rectangle 48"/>
              <p:cNvSpPr>
                <a:spLocks noChangeArrowheads="1"/>
              </p:cNvSpPr>
              <p:nvPr/>
            </p:nvSpPr>
            <p:spPr bwMode="auto">
              <a:xfrm>
                <a:off x="5865" y="9375"/>
                <a:ext cx="195" cy="99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0" name="Rectangle 49"/>
              <p:cNvSpPr>
                <a:spLocks noChangeArrowheads="1"/>
              </p:cNvSpPr>
              <p:nvPr/>
            </p:nvSpPr>
            <p:spPr bwMode="auto">
              <a:xfrm>
                <a:off x="5070" y="8670"/>
                <a:ext cx="345" cy="1305"/>
              </a:xfrm>
              <a:prstGeom prst="rect">
                <a:avLst/>
              </a:prstGeom>
              <a:solidFill>
                <a:schemeClr val="accent4">
                  <a:lumMod val="40000"/>
                  <a:lumOff val="60000"/>
                </a:schemeClr>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1" name="AutoShape 2260"/>
              <p:cNvSpPr>
                <a:spLocks noChangeArrowheads="1"/>
              </p:cNvSpPr>
              <p:nvPr/>
            </p:nvSpPr>
            <p:spPr bwMode="auto">
              <a:xfrm>
                <a:off x="5130" y="10080"/>
                <a:ext cx="315" cy="660"/>
              </a:xfrm>
              <a:prstGeom prst="downArrow">
                <a:avLst>
                  <a:gd name="adj1" fmla="val 50000"/>
                  <a:gd name="adj2" fmla="val 52381"/>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52" name="AutoShape 2261"/>
              <p:cNvSpPr>
                <a:spLocks noChangeArrowheads="1"/>
              </p:cNvSpPr>
              <p:nvPr/>
            </p:nvSpPr>
            <p:spPr bwMode="auto">
              <a:xfrm>
                <a:off x="2175" y="9375"/>
                <a:ext cx="1995" cy="915"/>
              </a:xfrm>
              <a:prstGeom prst="wedgeRoundRectCallout">
                <a:avLst>
                  <a:gd name="adj1" fmla="val 97468"/>
                  <a:gd name="adj2" fmla="val -47051"/>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spcBef>
                    <a:spcPts val="0"/>
                  </a:spcBef>
                  <a:spcAft>
                    <a:spcPts val="0"/>
                  </a:spcAft>
                </a:pPr>
                <a:r>
                  <a:rPr lang="en-US" sz="1200">
                    <a:effectLst/>
                    <a:latin typeface="Times New Roman"/>
                    <a:ea typeface="Times New Roman"/>
                    <a:cs typeface="Times New Roman"/>
                  </a:rPr>
                  <a:t>Plasticine extruded product</a:t>
                </a:r>
              </a:p>
            </p:txBody>
          </p:sp>
          <p:sp>
            <p:nvSpPr>
              <p:cNvPr id="53" name="AutoShape 2262"/>
              <p:cNvSpPr>
                <a:spLocks noChangeArrowheads="1"/>
              </p:cNvSpPr>
              <p:nvPr/>
            </p:nvSpPr>
            <p:spPr bwMode="auto">
              <a:xfrm>
                <a:off x="8010" y="2295"/>
                <a:ext cx="1995" cy="825"/>
              </a:xfrm>
              <a:prstGeom prst="wedgeRoundRectCallout">
                <a:avLst>
                  <a:gd name="adj1" fmla="val -175463"/>
                  <a:gd name="adj2" fmla="val 40546"/>
                  <a:gd name="adj3" fmla="val 1666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algn="justLow">
                  <a:spcBef>
                    <a:spcPts val="0"/>
                  </a:spcBef>
                  <a:spcAft>
                    <a:spcPts val="0"/>
                  </a:spcAft>
                </a:pPr>
                <a:r>
                  <a:rPr lang="en-US" sz="1200">
                    <a:effectLst/>
                    <a:latin typeface="Times New Roman"/>
                    <a:ea typeface="Times New Roman"/>
                    <a:cs typeface="Times New Roman"/>
                  </a:rPr>
                  <a:t>Extrusion punch force</a:t>
                </a:r>
              </a:p>
            </p:txBody>
          </p:sp>
        </p:grpSp>
      </p:grpSp>
    </p:spTree>
    <p:extLst>
      <p:ext uri="{BB962C8B-B14F-4D97-AF65-F5344CB8AC3E}">
        <p14:creationId xmlns:p14="http://schemas.microsoft.com/office/powerpoint/2010/main" val="41193217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1.2  </a:t>
            </a:r>
            <a:r>
              <a:rPr lang="en-US" b="1" dirty="0" smtClean="0"/>
              <a:t>Bulk </a:t>
            </a:r>
            <a:r>
              <a:rPr lang="en-US" b="1" dirty="0"/>
              <a:t>Forming – </a:t>
            </a:r>
            <a:r>
              <a:rPr lang="en-US" b="1" dirty="0" smtClean="0"/>
              <a:t>Extrusion</a:t>
            </a:r>
            <a:endParaRPr lang="en-US" b="1" dirty="0"/>
          </a:p>
        </p:txBody>
      </p:sp>
      <p:sp>
        <p:nvSpPr>
          <p:cNvPr id="3" name="Rectangle 2"/>
          <p:cNvSpPr/>
          <p:nvPr/>
        </p:nvSpPr>
        <p:spPr>
          <a:xfrm>
            <a:off x="493598" y="767389"/>
            <a:ext cx="4250907" cy="369332"/>
          </a:xfrm>
          <a:prstGeom prst="rect">
            <a:avLst/>
          </a:prstGeom>
        </p:spPr>
        <p:txBody>
          <a:bodyPr wrap="none">
            <a:spAutoFit/>
          </a:bodyPr>
          <a:lstStyle/>
          <a:p>
            <a:pPr lvl="1"/>
            <a:r>
              <a:rPr lang="en-US" b="1" dirty="0"/>
              <a:t>Direct Rod extrusion EXPERIMENT </a:t>
            </a:r>
            <a:r>
              <a:rPr lang="ar-SA" sz="1600" i="1" dirty="0"/>
              <a:t>‎</a:t>
            </a:r>
            <a:r>
              <a:rPr lang="en-US" b="1" dirty="0"/>
              <a:t>1‑2</a:t>
            </a:r>
          </a:p>
        </p:txBody>
      </p:sp>
      <p:sp>
        <p:nvSpPr>
          <p:cNvPr id="4" name="Rectangle 3"/>
          <p:cNvSpPr/>
          <p:nvPr/>
        </p:nvSpPr>
        <p:spPr>
          <a:xfrm>
            <a:off x="56065" y="1136721"/>
            <a:ext cx="3291799" cy="369332"/>
          </a:xfrm>
          <a:prstGeom prst="rect">
            <a:avLst/>
          </a:prstGeom>
        </p:spPr>
        <p:txBody>
          <a:bodyPr wrap="none">
            <a:spAutoFit/>
          </a:bodyPr>
          <a:lstStyle/>
          <a:p>
            <a:pPr lvl="2"/>
            <a:r>
              <a:rPr lang="en-US" b="1" dirty="0"/>
              <a:t>Experiment procedure </a:t>
            </a:r>
          </a:p>
        </p:txBody>
      </p:sp>
      <p:sp>
        <p:nvSpPr>
          <p:cNvPr id="5" name="Rectangle 1"/>
          <p:cNvSpPr>
            <a:spLocks noChangeArrowheads="1"/>
          </p:cNvSpPr>
          <p:nvPr/>
        </p:nvSpPr>
        <p:spPr bwMode="auto">
          <a:xfrm>
            <a:off x="442800" y="1674216"/>
            <a:ext cx="787361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Prepare the </a:t>
            </a:r>
            <a:r>
              <a:rPr kumimoji="0" lang="en-US"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Plasticine</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samples 25.4mm diameter x 60mm length (H</a:t>
            </a:r>
            <a:r>
              <a:rPr kumimoji="0" lang="en-US"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o</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Set the two upset flat plate jaws on the </a:t>
            </a:r>
            <a:r>
              <a:rPr kumimoji="0" lang="en-US"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Instron</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and place the extrusion set-up on the lower surface of the flat jaw</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Place the extrusion die set with angle of 30 degree in the lower part of billet extrusion tube (container). Followed place the </a:t>
            </a:r>
            <a:r>
              <a:rPr kumimoji="0" lang="en-US"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Plasticine</a:t>
            </a: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specimen “Billet” in extrusion container.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Report the initial height (Ho), if not 60mm (as reported in step 1)</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Carry out the loading conditions speed of 1 mm/min for compression extension length of 10 mm and report the Load/displacement curve.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Repeat step 4 and 5 for extrusion speed of 3, and 5 m/min.</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Repeat step 4, 5 and 6 for die angle of 45 and 60 degrees.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Report the experimental results in table form and pot the results using XLS.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Draw your conclusions.</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539750" algn="l"/>
              </a:tabLst>
            </a:pPr>
            <a:r>
              <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Fill in the Table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689005816"/>
              </p:ext>
            </p:extLst>
          </p:nvPr>
        </p:nvGraphicFramePr>
        <p:xfrm>
          <a:off x="2590586" y="5157192"/>
          <a:ext cx="5792470" cy="1541145"/>
        </p:xfrm>
        <a:graphic>
          <a:graphicData uri="http://schemas.openxmlformats.org/drawingml/2006/table">
            <a:tbl>
              <a:tblPr firstRow="1" firstCol="1" bandRow="1">
                <a:tableStyleId>{5C22544A-7EE6-4342-B048-85BDC9FD1C3A}</a:tableStyleId>
              </a:tblPr>
              <a:tblGrid>
                <a:gridCol w="1894840"/>
                <a:gridCol w="1299210"/>
                <a:gridCol w="1299210"/>
                <a:gridCol w="1299210"/>
              </a:tblGrid>
              <a:tr h="566420">
                <a:tc>
                  <a:txBody>
                    <a:bodyPr/>
                    <a:lstStyle/>
                    <a:p>
                      <a:pPr marL="0" marR="0" algn="ctr" rtl="0">
                        <a:spcBef>
                          <a:spcPts val="0"/>
                        </a:spcBef>
                        <a:spcAft>
                          <a:spcPts val="0"/>
                        </a:spcAft>
                        <a:tabLst>
                          <a:tab pos="2637155" algn="ctr"/>
                          <a:tab pos="5274310" algn="r"/>
                        </a:tabLst>
                      </a:pPr>
                      <a:r>
                        <a:rPr lang="en-US" sz="1200">
                          <a:effectLst/>
                        </a:rPr>
                        <a:t/>
                      </a:r>
                      <a:br>
                        <a:rPr lang="en-US" sz="1200">
                          <a:effectLst/>
                        </a:rPr>
                      </a:br>
                      <a:r>
                        <a:rPr lang="en-US" sz="1200">
                          <a:effectLst/>
                        </a:rPr>
                        <a:t>Loads Kgf</a:t>
                      </a:r>
                    </a:p>
                    <a:p>
                      <a:pPr marL="0" marR="0" algn="ctr" rtl="0">
                        <a:spcBef>
                          <a:spcPts val="0"/>
                        </a:spcBef>
                        <a:spcAft>
                          <a:spcPts val="0"/>
                        </a:spcAft>
                        <a:tabLst>
                          <a:tab pos="2637155" algn="ctr"/>
                          <a:tab pos="5274310" algn="r"/>
                        </a:tabLst>
                      </a:pPr>
                      <a:r>
                        <a:rPr lang="en-US" sz="1200">
                          <a:effectLst/>
                        </a:rPr>
                        <a:t>Extrusion speed / die angle</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V</a:t>
                      </a:r>
                      <a:r>
                        <a:rPr lang="en-US" sz="1200" baseline="-25000">
                          <a:effectLst/>
                        </a:rPr>
                        <a:t>1</a:t>
                      </a:r>
                      <a:r>
                        <a:rPr lang="en-US" sz="1200">
                          <a:effectLst/>
                        </a:rPr>
                        <a:t>=1 mm/min</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V</a:t>
                      </a:r>
                      <a:r>
                        <a:rPr lang="en-US" sz="1200" baseline="-25000">
                          <a:effectLst/>
                        </a:rPr>
                        <a:t>1</a:t>
                      </a:r>
                      <a:r>
                        <a:rPr lang="en-US" sz="1200">
                          <a:effectLst/>
                        </a:rPr>
                        <a:t>=3 mm/min</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V</a:t>
                      </a:r>
                      <a:r>
                        <a:rPr lang="en-US" sz="1200" baseline="-25000">
                          <a:effectLst/>
                        </a:rPr>
                        <a:t>1</a:t>
                      </a:r>
                      <a:r>
                        <a:rPr lang="en-US" sz="1200">
                          <a:effectLst/>
                        </a:rPr>
                        <a:t>=5 mm/min</a:t>
                      </a:r>
                      <a:endParaRPr lang="en-US" sz="1200">
                        <a:solidFill>
                          <a:srgbClr val="000000"/>
                        </a:solidFill>
                        <a:effectLst/>
                        <a:latin typeface="Times New Roman"/>
                        <a:ea typeface="Batang"/>
                        <a:cs typeface="Times New Roman"/>
                      </a:endParaRPr>
                    </a:p>
                  </a:txBody>
                  <a:tcPr marL="68580" marR="68580" marT="0" marB="0" anchor="ctr"/>
                </a:tc>
              </a:tr>
              <a:tr h="358140">
                <a:tc>
                  <a:txBody>
                    <a:bodyPr/>
                    <a:lstStyle/>
                    <a:p>
                      <a:pPr marL="0" marR="0" algn="ctr" rtl="0">
                        <a:spcBef>
                          <a:spcPts val="0"/>
                        </a:spcBef>
                        <a:spcAft>
                          <a:spcPts val="0"/>
                        </a:spcAft>
                        <a:tabLst>
                          <a:tab pos="2637155" algn="ctr"/>
                          <a:tab pos="5274310" algn="r"/>
                        </a:tabLst>
                      </a:pPr>
                      <a:r>
                        <a:rPr lang="en-US" sz="1200">
                          <a:effectLst/>
                        </a:rPr>
                        <a:t>60 degree</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r>
              <a:tr h="276225">
                <a:tc>
                  <a:txBody>
                    <a:bodyPr/>
                    <a:lstStyle/>
                    <a:p>
                      <a:pPr marL="0" marR="0" algn="ctr" rtl="0">
                        <a:spcBef>
                          <a:spcPts val="0"/>
                        </a:spcBef>
                        <a:spcAft>
                          <a:spcPts val="0"/>
                        </a:spcAft>
                        <a:tabLst>
                          <a:tab pos="2637155" algn="ctr"/>
                          <a:tab pos="5274310" algn="r"/>
                        </a:tabLst>
                      </a:pPr>
                      <a:r>
                        <a:rPr lang="en-US" sz="1200">
                          <a:effectLst/>
                        </a:rPr>
                        <a:t>45 degree</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r>
              <a:tr h="340360">
                <a:tc>
                  <a:txBody>
                    <a:bodyPr/>
                    <a:lstStyle/>
                    <a:p>
                      <a:pPr marL="0" marR="0" algn="ctr" rtl="0">
                        <a:spcBef>
                          <a:spcPts val="0"/>
                        </a:spcBef>
                        <a:spcAft>
                          <a:spcPts val="0"/>
                        </a:spcAft>
                        <a:tabLst>
                          <a:tab pos="2637155" algn="ctr"/>
                          <a:tab pos="5274310" algn="r"/>
                        </a:tabLst>
                      </a:pPr>
                      <a:r>
                        <a:rPr lang="en-US" sz="1200">
                          <a:effectLst/>
                        </a:rPr>
                        <a:t>30 degrees</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dirty="0">
                          <a:effectLst/>
                        </a:rPr>
                        <a:t> </a:t>
                      </a:r>
                      <a:endParaRPr lang="en-US" sz="1200" dirty="0">
                        <a:solidFill>
                          <a:srgbClr val="000000"/>
                        </a:solidFill>
                        <a:effectLst/>
                        <a:latin typeface="Times New Roman"/>
                        <a:ea typeface="Batang"/>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7542053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sp>
        <p:nvSpPr>
          <p:cNvPr id="11" name="Rectangle 2"/>
          <p:cNvSpPr txBox="1">
            <a:spLocks noChangeArrowheads="1"/>
          </p:cNvSpPr>
          <p:nvPr/>
        </p:nvSpPr>
        <p:spPr>
          <a:xfrm>
            <a:off x="755576" y="1431196"/>
            <a:ext cx="7335688" cy="2213828"/>
          </a:xfrm>
          <a:prstGeom prst="rect">
            <a:avLst/>
          </a:prstGeom>
        </p:spPr>
        <p:txBody>
          <a:bodyPr vert="horz" lIns="91440" tIns="45720" rIns="91440" bIns="45720" rtlCol="0" anchor="b">
            <a:noAutofit/>
          </a:bodyPr>
          <a:lstStyle/>
          <a:p>
            <a:pPr algn="ctr">
              <a:spcBef>
                <a:spcPct val="0"/>
              </a:spcBef>
              <a:defRPr/>
            </a:pPr>
            <a:r>
              <a:rPr lang="en-US" sz="6600" spc="-100" dirty="0" smtClean="0">
                <a:solidFill>
                  <a:schemeClr val="tx2"/>
                </a:solidFill>
                <a:latin typeface="+mj-lt"/>
                <a:ea typeface="+mj-ea"/>
                <a:cs typeface="+mj-cs"/>
              </a:rPr>
              <a:t>IE 252 Laboratory</a:t>
            </a:r>
            <a:endParaRPr lang="en-US" sz="6600" spc="-100" dirty="0">
              <a:solidFill>
                <a:schemeClr val="tx2"/>
              </a:solidFill>
              <a:latin typeface="+mj-lt"/>
              <a:ea typeface="+mj-ea"/>
              <a:cs typeface="+mj-cs"/>
            </a:endParaRPr>
          </a:p>
          <a:p>
            <a:pPr algn="ctr">
              <a:spcBef>
                <a:spcPct val="0"/>
              </a:spcBef>
              <a:defRPr/>
            </a:pPr>
            <a:r>
              <a:rPr lang="en-US" sz="2000" dirty="0" smtClean="0">
                <a:solidFill>
                  <a:schemeClr val="tx1">
                    <a:tint val="75000"/>
                  </a:schemeClr>
                </a:solidFill>
              </a:rPr>
              <a:t>Unit 2 : Sand Casting</a:t>
            </a:r>
            <a:endParaRPr lang="en-US" sz="2000" dirty="0">
              <a:solidFill>
                <a:schemeClr val="tx1">
                  <a:tint val="75000"/>
                </a:schemeClr>
              </a:solidFill>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000" dirty="0" smtClean="0">
              <a:solidFill>
                <a:schemeClr val="tx1">
                  <a:tint val="75000"/>
                </a:schemeClr>
              </a:solidFill>
            </a:endParaRPr>
          </a:p>
        </p:txBody>
      </p:sp>
      <p:sp>
        <p:nvSpPr>
          <p:cNvPr id="3" name="Rectangle 2"/>
          <p:cNvSpPr/>
          <p:nvPr/>
        </p:nvSpPr>
        <p:spPr>
          <a:xfrm>
            <a:off x="2379173" y="3748390"/>
            <a:ext cx="4436343" cy="369332"/>
          </a:xfrm>
          <a:prstGeom prst="rect">
            <a:avLst/>
          </a:prstGeom>
        </p:spPr>
        <p:txBody>
          <a:bodyPr wrap="none">
            <a:spAutoFit/>
          </a:bodyPr>
          <a:lstStyle/>
          <a:p>
            <a:pPr lvl="1"/>
            <a:r>
              <a:rPr lang="en-US" b="1" dirty="0" smtClean="0"/>
              <a:t>2.1 Introduction </a:t>
            </a:r>
            <a:r>
              <a:rPr lang="en-US" b="1" dirty="0"/>
              <a:t>to sand casting process</a:t>
            </a:r>
          </a:p>
        </p:txBody>
      </p:sp>
    </p:spTree>
    <p:extLst>
      <p:ext uri="{BB962C8B-B14F-4D97-AF65-F5344CB8AC3E}">
        <p14:creationId xmlns:p14="http://schemas.microsoft.com/office/powerpoint/2010/main" val="727355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2" name="Rectangle 1"/>
          <p:cNvSpPr/>
          <p:nvPr/>
        </p:nvSpPr>
        <p:spPr>
          <a:xfrm>
            <a:off x="1115616" y="1052736"/>
            <a:ext cx="7128792" cy="1200329"/>
          </a:xfrm>
          <a:prstGeom prst="rect">
            <a:avLst/>
          </a:prstGeom>
        </p:spPr>
        <p:txBody>
          <a:bodyPr wrap="square">
            <a:spAutoFit/>
          </a:bodyPr>
          <a:lstStyle/>
          <a:p>
            <a:r>
              <a:rPr lang="en-US" b="1" dirty="0"/>
              <a:t>Definition of casting process:</a:t>
            </a:r>
            <a:r>
              <a:rPr lang="en-US" dirty="0"/>
              <a:t> In casting process, the liquid material is poured into a cavity (mold cavity) that corresponds to the desired geometry. The shape obtained in liquid state is stabilized usually by solidification and then removed from the mold as solid-state component.</a:t>
            </a:r>
          </a:p>
        </p:txBody>
      </p:sp>
      <p:sp>
        <p:nvSpPr>
          <p:cNvPr id="4" name="Rectangle 3"/>
          <p:cNvSpPr/>
          <p:nvPr/>
        </p:nvSpPr>
        <p:spPr>
          <a:xfrm>
            <a:off x="971600" y="2780928"/>
            <a:ext cx="3456384" cy="2308324"/>
          </a:xfrm>
          <a:prstGeom prst="rect">
            <a:avLst/>
          </a:prstGeom>
        </p:spPr>
        <p:txBody>
          <a:bodyPr wrap="square">
            <a:spAutoFit/>
          </a:bodyPr>
          <a:lstStyle/>
          <a:p>
            <a:pPr marL="285750" indent="-285750">
              <a:buFont typeface="Arial" pitchFamily="34" charset="0"/>
              <a:buChar char="•"/>
            </a:pPr>
            <a:r>
              <a:rPr lang="en-US" i="1" dirty="0"/>
              <a:t>A "foundry</a:t>
            </a:r>
            <a:r>
              <a:rPr lang="en-US" dirty="0"/>
              <a:t>" term usually applied to the collection of necessary material, tools and equipment required to produce castings</a:t>
            </a:r>
            <a:r>
              <a:rPr lang="en-US" dirty="0" smtClean="0"/>
              <a:t>.</a:t>
            </a:r>
          </a:p>
          <a:p>
            <a:pPr marL="285750" indent="-285750">
              <a:buFont typeface="Arial" pitchFamily="34" charset="0"/>
              <a:buChar char="•"/>
            </a:pPr>
            <a:r>
              <a:rPr lang="en-US" dirty="0" smtClean="0"/>
              <a:t> </a:t>
            </a:r>
            <a:r>
              <a:rPr lang="en-US" dirty="0" err="1"/>
              <a:t>A</a:t>
            </a:r>
            <a:r>
              <a:rPr lang="en-US" dirty="0" err="1" smtClean="0"/>
              <a:t>"</a:t>
            </a:r>
            <a:r>
              <a:rPr lang="en-US" i="1" dirty="0" err="1" smtClean="0"/>
              <a:t>foundry</a:t>
            </a:r>
            <a:r>
              <a:rPr lang="en-US" i="1" dirty="0" smtClean="0"/>
              <a:t> </a:t>
            </a:r>
            <a:r>
              <a:rPr lang="en-US" i="1" dirty="0"/>
              <a:t>man</a:t>
            </a:r>
            <a:r>
              <a:rPr lang="en-US" dirty="0"/>
              <a:t>" term also applied to people produce castings.</a:t>
            </a:r>
          </a:p>
        </p:txBody>
      </p:sp>
      <p:pic>
        <p:nvPicPr>
          <p:cNvPr id="1026" name="Picture 2" descr="http://almusafi.com/wp-content/uploads/2013/11/foundry-research-develop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7297" y="2623876"/>
            <a:ext cx="3828038" cy="2622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6117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24</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5" name="Rectangle 4"/>
          <p:cNvSpPr/>
          <p:nvPr/>
        </p:nvSpPr>
        <p:spPr>
          <a:xfrm>
            <a:off x="566943" y="1268760"/>
            <a:ext cx="4365097" cy="3970318"/>
          </a:xfrm>
          <a:prstGeom prst="rect">
            <a:avLst/>
          </a:prstGeom>
        </p:spPr>
        <p:txBody>
          <a:bodyPr wrap="square">
            <a:spAutoFit/>
          </a:bodyPr>
          <a:lstStyle/>
          <a:p>
            <a:r>
              <a:rPr lang="en-US" b="1" dirty="0"/>
              <a:t>Definition of sand casting processes:</a:t>
            </a:r>
            <a:r>
              <a:rPr lang="en-US" i="1" dirty="0"/>
              <a:t> </a:t>
            </a:r>
            <a:r>
              <a:rPr lang="en-US" dirty="0"/>
              <a:t>In sand casting the molten metal is poured into a pre-prepared sand mold, dimensioned, and contoured to match the desired casting. Internal shapes in castings are obtained by placing backed core/cores consisting of silica sand and a binder in the mold cavity. The molten metal is poured into the pouring basin and flows to the mold cavity through a gate or system of gates. After filling the mold cavity, the melt enters the risers, which act as a reservoir of excess metal to compensate for shrinkage during solidification. A new mold must be made for each casting. </a:t>
            </a:r>
          </a:p>
        </p:txBody>
      </p:sp>
      <p:pic>
        <p:nvPicPr>
          <p:cNvPr id="10" name="Picture 9" descr="Sand casting mold overview"/>
          <p:cNvPicPr/>
          <p:nvPr/>
        </p:nvPicPr>
        <p:blipFill rotWithShape="1">
          <a:blip r:embed="rId3"/>
          <a:srcRect b="6301"/>
          <a:stretch/>
        </p:blipFill>
        <p:spPr bwMode="auto">
          <a:xfrm>
            <a:off x="4932040" y="1844825"/>
            <a:ext cx="3456383" cy="2714984"/>
          </a:xfrm>
          <a:prstGeom prst="rect">
            <a:avLst/>
          </a:prstGeom>
          <a:noFill/>
          <a:ln w="9525">
            <a:noFill/>
            <a:miter lim="800000"/>
            <a:headEnd/>
            <a:tailEnd/>
          </a:ln>
        </p:spPr>
      </p:pic>
      <p:cxnSp>
        <p:nvCxnSpPr>
          <p:cNvPr id="11" name="Straight Arrow Connector 10"/>
          <p:cNvCxnSpPr/>
          <p:nvPr/>
        </p:nvCxnSpPr>
        <p:spPr>
          <a:xfrm flipH="1">
            <a:off x="5868144" y="3717032"/>
            <a:ext cx="288032" cy="1224136"/>
          </a:xfrm>
          <a:prstGeom prst="straightConnector1">
            <a:avLst/>
          </a:prstGeom>
          <a:ln w="19050">
            <a:solidFill>
              <a:schemeClr val="tx1"/>
            </a:solidFill>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80713" y="4941168"/>
            <a:ext cx="1755583" cy="369332"/>
          </a:xfrm>
          <a:prstGeom prst="rect">
            <a:avLst/>
          </a:prstGeom>
          <a:noFill/>
        </p:spPr>
        <p:txBody>
          <a:bodyPr wrap="square" rtlCol="0">
            <a:spAutoFit/>
          </a:bodyPr>
          <a:lstStyle/>
          <a:p>
            <a:r>
              <a:rPr lang="en-US" dirty="0" smtClean="0"/>
              <a:t>Sand Core</a:t>
            </a:r>
            <a:endParaRPr lang="en-US" dirty="0"/>
          </a:p>
        </p:txBody>
      </p:sp>
    </p:spTree>
    <p:extLst>
      <p:ext uri="{BB962C8B-B14F-4D97-AF65-F5344CB8AC3E}">
        <p14:creationId xmlns:p14="http://schemas.microsoft.com/office/powerpoint/2010/main" val="16210043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25</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13" name="TextBox 12"/>
          <p:cNvSpPr txBox="1"/>
          <p:nvPr/>
        </p:nvSpPr>
        <p:spPr>
          <a:xfrm>
            <a:off x="5177840" y="5815143"/>
            <a:ext cx="1755583" cy="369332"/>
          </a:xfrm>
          <a:prstGeom prst="rect">
            <a:avLst/>
          </a:prstGeom>
          <a:noFill/>
        </p:spPr>
        <p:txBody>
          <a:bodyPr wrap="square" rtlCol="0">
            <a:spAutoFit/>
          </a:bodyPr>
          <a:lstStyle/>
          <a:p>
            <a:r>
              <a:rPr lang="en-US" dirty="0" smtClean="0"/>
              <a:t>Green sand</a:t>
            </a:r>
            <a:endParaRPr lang="en-US" dirty="0"/>
          </a:p>
        </p:txBody>
      </p:sp>
      <p:sp>
        <p:nvSpPr>
          <p:cNvPr id="2" name="Rectangle 1"/>
          <p:cNvSpPr/>
          <p:nvPr/>
        </p:nvSpPr>
        <p:spPr>
          <a:xfrm>
            <a:off x="592144" y="1844825"/>
            <a:ext cx="4572000" cy="3970318"/>
          </a:xfrm>
          <a:prstGeom prst="rect">
            <a:avLst/>
          </a:prstGeom>
        </p:spPr>
        <p:txBody>
          <a:bodyPr>
            <a:spAutoFit/>
          </a:bodyPr>
          <a:lstStyle/>
          <a:p>
            <a:r>
              <a:rPr lang="en-US" i="1" dirty="0" smtClean="0"/>
              <a:t>SAND MOLD OR GREEN SAND MOLD consist of:</a:t>
            </a:r>
          </a:p>
          <a:p>
            <a:pPr marL="285750" indent="-285750">
              <a:buFont typeface="Arial" pitchFamily="34" charset="0"/>
              <a:buChar char="•"/>
            </a:pPr>
            <a:r>
              <a:rPr lang="en-US" i="1" dirty="0" smtClean="0"/>
              <a:t>Sand </a:t>
            </a:r>
            <a:r>
              <a:rPr lang="en-US" i="1" dirty="0"/>
              <a:t>material</a:t>
            </a:r>
            <a:r>
              <a:rPr lang="en-US" dirty="0"/>
              <a:t> (resist the high temperature and permeability), commonly used are silica (SiO</a:t>
            </a:r>
            <a:r>
              <a:rPr lang="en-US" baseline="-25000" dirty="0"/>
              <a:t>2</a:t>
            </a:r>
            <a:r>
              <a:rPr lang="en-US" dirty="0"/>
              <a:t>) or quartz  sand (cheaper). Olivine sand also used for steel castings, Zircon and synthetic sands also used but more expensive</a:t>
            </a:r>
            <a:r>
              <a:rPr lang="en-US" dirty="0" smtClean="0"/>
              <a:t>.</a:t>
            </a:r>
          </a:p>
          <a:p>
            <a:pPr marL="285750" indent="-285750">
              <a:buFont typeface="Arial" pitchFamily="34" charset="0"/>
              <a:buChar char="•"/>
            </a:pPr>
            <a:r>
              <a:rPr lang="en-US" i="1" dirty="0"/>
              <a:t>The binder</a:t>
            </a:r>
            <a:r>
              <a:rPr lang="en-US" dirty="0"/>
              <a:t> (give the strength), e.g. Clay (</a:t>
            </a:r>
            <a:r>
              <a:rPr lang="en-US" dirty="0" err="1"/>
              <a:t>bentonite</a:t>
            </a:r>
            <a:r>
              <a:rPr lang="en-US" dirty="0"/>
              <a:t>, kaolin, .), Cement, Sodium silicate (for Co</a:t>
            </a:r>
            <a:r>
              <a:rPr lang="en-US" baseline="-25000" dirty="0"/>
              <a:t>2</a:t>
            </a:r>
            <a:r>
              <a:rPr lang="en-US" dirty="0"/>
              <a:t> process), Oil, Resin (shell molding</a:t>
            </a:r>
            <a:r>
              <a:rPr lang="en-US" dirty="0" smtClean="0"/>
              <a:t>).</a:t>
            </a:r>
          </a:p>
          <a:p>
            <a:pPr marL="285750" indent="-285750">
              <a:buFont typeface="Arial" pitchFamily="34" charset="0"/>
              <a:buChar char="•"/>
            </a:pPr>
            <a:r>
              <a:rPr lang="en-US" i="1" dirty="0"/>
              <a:t>Additives (gives collapsibility).</a:t>
            </a:r>
          </a:p>
          <a:p>
            <a:pPr marL="285750" indent="-285750">
              <a:buFont typeface="Arial" pitchFamily="34" charset="0"/>
              <a:buChar char="•"/>
            </a:pPr>
            <a:r>
              <a:rPr lang="en-US" i="1" dirty="0"/>
              <a:t>Water 4-8% (to activate the binder).</a:t>
            </a:r>
          </a:p>
          <a:p>
            <a:pPr marL="285750" indent="-285750">
              <a:buFont typeface="Arial" pitchFamily="34" charset="0"/>
              <a:buChar char="•"/>
            </a:pPr>
            <a:endParaRPr lang="en-US" dirty="0"/>
          </a:p>
        </p:txBody>
      </p:sp>
      <p:pic>
        <p:nvPicPr>
          <p:cNvPr id="2050" name="Picture 2" descr="http://foundry101.com/Puzzelstepbystep%200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844825"/>
            <a:ext cx="2534359" cy="3379145"/>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a:off x="5680703" y="3829984"/>
            <a:ext cx="1252721" cy="1831264"/>
          </a:xfrm>
          <a:prstGeom prst="straightConnector1">
            <a:avLst/>
          </a:prstGeom>
          <a:ln w="19050">
            <a:solidFill>
              <a:schemeClr val="tx1"/>
            </a:solidFill>
            <a:headEnd type="stealth" w="med"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44597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26</a:t>
            </a:fld>
            <a:endParaRPr lang="en-US"/>
          </a:p>
        </p:txBody>
      </p:sp>
      <p:sp>
        <p:nvSpPr>
          <p:cNvPr id="3" name="Rectangle 2"/>
          <p:cNvSpPr/>
          <p:nvPr/>
        </p:nvSpPr>
        <p:spPr>
          <a:xfrm>
            <a:off x="611560" y="548680"/>
            <a:ext cx="3290003" cy="400110"/>
          </a:xfrm>
          <a:prstGeom prst="rect">
            <a:avLst/>
          </a:prstGeom>
        </p:spPr>
        <p:txBody>
          <a:bodyPr wrap="none">
            <a:spAutoFit/>
          </a:bodyPr>
          <a:lstStyle/>
          <a:p>
            <a:pPr lvl="1"/>
            <a:r>
              <a:rPr lang="en-US" sz="2000" b="1" dirty="0" smtClean="0"/>
              <a:t>2.1 Green sand Molding</a:t>
            </a:r>
            <a:endParaRPr lang="en-US" sz="2000" b="1" dirty="0"/>
          </a:p>
        </p:txBody>
      </p:sp>
      <p:pic>
        <p:nvPicPr>
          <p:cNvPr id="3074" name="Picture 2" descr="Haandfor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514902"/>
            <a:ext cx="6386805" cy="3972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6589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27</a:t>
            </a:fld>
            <a:endParaRPr lang="en-US"/>
          </a:p>
        </p:txBody>
      </p:sp>
      <p:sp>
        <p:nvSpPr>
          <p:cNvPr id="3" name="Rectangle 2"/>
          <p:cNvSpPr/>
          <p:nvPr/>
        </p:nvSpPr>
        <p:spPr>
          <a:xfrm>
            <a:off x="611560" y="548680"/>
            <a:ext cx="4327788" cy="400110"/>
          </a:xfrm>
          <a:prstGeom prst="rect">
            <a:avLst/>
          </a:prstGeom>
        </p:spPr>
        <p:txBody>
          <a:bodyPr wrap="none">
            <a:spAutoFit/>
          </a:bodyPr>
          <a:lstStyle/>
          <a:p>
            <a:pPr lvl="1"/>
            <a:r>
              <a:rPr lang="en-US" sz="2000" b="1" dirty="0" smtClean="0"/>
              <a:t>2.1 Green sand Molding using core</a:t>
            </a:r>
            <a:endParaRPr lang="en-US" sz="2000" b="1" dirty="0"/>
          </a:p>
        </p:txBody>
      </p:sp>
      <p:pic>
        <p:nvPicPr>
          <p:cNvPr id="10" name="Picture 9"/>
          <p:cNvPicPr/>
          <p:nvPr/>
        </p:nvPicPr>
        <p:blipFill>
          <a:blip r:embed="rId3"/>
          <a:srcRect l="28733" t="38938" r="6549" b="22124"/>
          <a:stretch>
            <a:fillRect/>
          </a:stretch>
        </p:blipFill>
        <p:spPr bwMode="auto">
          <a:xfrm>
            <a:off x="755576" y="1412776"/>
            <a:ext cx="6768752" cy="3672408"/>
          </a:xfrm>
          <a:prstGeom prst="rect">
            <a:avLst/>
          </a:prstGeom>
          <a:noFill/>
          <a:ln w="9525">
            <a:noFill/>
            <a:miter lim="800000"/>
            <a:headEnd/>
            <a:tailEnd/>
          </a:ln>
        </p:spPr>
      </p:pic>
    </p:spTree>
    <p:extLst>
      <p:ext uri="{BB962C8B-B14F-4D97-AF65-F5344CB8AC3E}">
        <p14:creationId xmlns:p14="http://schemas.microsoft.com/office/powerpoint/2010/main" val="31763369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28</a:t>
            </a:fld>
            <a:endParaRPr lang="en-US"/>
          </a:p>
        </p:txBody>
      </p:sp>
      <p:sp>
        <p:nvSpPr>
          <p:cNvPr id="3" name="Rectangle 2"/>
          <p:cNvSpPr/>
          <p:nvPr/>
        </p:nvSpPr>
        <p:spPr>
          <a:xfrm>
            <a:off x="611560" y="548680"/>
            <a:ext cx="4327788" cy="400110"/>
          </a:xfrm>
          <a:prstGeom prst="rect">
            <a:avLst/>
          </a:prstGeom>
        </p:spPr>
        <p:txBody>
          <a:bodyPr wrap="none">
            <a:spAutoFit/>
          </a:bodyPr>
          <a:lstStyle/>
          <a:p>
            <a:pPr lvl="1"/>
            <a:r>
              <a:rPr lang="en-US" sz="2000" b="1" dirty="0" smtClean="0"/>
              <a:t>2.1 Green sand Molding using core</a:t>
            </a:r>
            <a:endParaRPr lang="en-US" sz="2000" b="1" dirty="0"/>
          </a:p>
        </p:txBody>
      </p:sp>
      <p:pic>
        <p:nvPicPr>
          <p:cNvPr id="11" name="Picture 10" descr="D:\ie437_couse\ie437\Manufacturing_process_book-ver2a_ummer_sub14_11_2006-a\casting_photo_dr_ali\sand\20140420_140610.jpg"/>
          <p:cNvPicPr/>
          <p:nvPr/>
        </p:nvPicPr>
        <p:blipFill>
          <a:blip r:embed="rId3"/>
          <a:srcRect r="19512"/>
          <a:stretch>
            <a:fillRect/>
          </a:stretch>
        </p:blipFill>
        <p:spPr bwMode="auto">
          <a:xfrm>
            <a:off x="1259632" y="1598418"/>
            <a:ext cx="3312368" cy="2694678"/>
          </a:xfrm>
          <a:prstGeom prst="rect">
            <a:avLst/>
          </a:prstGeom>
          <a:noFill/>
          <a:ln w="9525">
            <a:noFill/>
            <a:miter lim="800000"/>
            <a:headEnd/>
            <a:tailEnd/>
          </a:ln>
        </p:spPr>
      </p:pic>
      <p:pic>
        <p:nvPicPr>
          <p:cNvPr id="12" name="Picture 11" descr="D:\ie437_couse\ie437\Manufacturing_process_book-ver2a_ummer_sub14_11_2006-a\casting_photo_dr_ali\sand\20140420_140623.jpg"/>
          <p:cNvPicPr/>
          <p:nvPr/>
        </p:nvPicPr>
        <p:blipFill>
          <a:blip r:embed="rId4"/>
          <a:srcRect/>
          <a:stretch>
            <a:fillRect/>
          </a:stretch>
        </p:blipFill>
        <p:spPr bwMode="auto">
          <a:xfrm>
            <a:off x="4572000" y="1598418"/>
            <a:ext cx="3312368" cy="2694678"/>
          </a:xfrm>
          <a:prstGeom prst="rect">
            <a:avLst/>
          </a:prstGeom>
          <a:noFill/>
          <a:ln w="9525">
            <a:noFill/>
            <a:miter lim="800000"/>
            <a:headEnd/>
            <a:tailEnd/>
          </a:ln>
        </p:spPr>
      </p:pic>
      <p:sp>
        <p:nvSpPr>
          <p:cNvPr id="13" name="Rectangle 12"/>
          <p:cNvSpPr/>
          <p:nvPr/>
        </p:nvSpPr>
        <p:spPr>
          <a:xfrm>
            <a:off x="1229560" y="4329303"/>
            <a:ext cx="3722879" cy="400110"/>
          </a:xfrm>
          <a:prstGeom prst="rect">
            <a:avLst/>
          </a:prstGeom>
        </p:spPr>
        <p:txBody>
          <a:bodyPr wrap="none">
            <a:spAutoFit/>
          </a:bodyPr>
          <a:lstStyle/>
          <a:p>
            <a:pPr lvl="1"/>
            <a:r>
              <a:rPr lang="en-US" sz="2000" b="1" dirty="0" smtClean="0"/>
              <a:t>Some of the cores for casting</a:t>
            </a:r>
            <a:endParaRPr lang="en-US" sz="2000" b="1" dirty="0"/>
          </a:p>
        </p:txBody>
      </p:sp>
      <p:pic>
        <p:nvPicPr>
          <p:cNvPr id="1026" name="Picture 2" descr="http://www.gwfoundry.com/portals/0/Sand%20Mold%2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4709175"/>
            <a:ext cx="2628900" cy="17145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55776" y="5566425"/>
            <a:ext cx="2785058" cy="400110"/>
          </a:xfrm>
          <a:prstGeom prst="rect">
            <a:avLst/>
          </a:prstGeom>
        </p:spPr>
        <p:txBody>
          <a:bodyPr wrap="none">
            <a:spAutoFit/>
          </a:bodyPr>
          <a:lstStyle/>
          <a:p>
            <a:pPr lvl="1"/>
            <a:r>
              <a:rPr lang="en-US" sz="2000" b="1" dirty="0" smtClean="0"/>
              <a:t>Green sand molding</a:t>
            </a:r>
            <a:endParaRPr lang="en-US" sz="2000" b="1" dirty="0"/>
          </a:p>
        </p:txBody>
      </p:sp>
    </p:spTree>
    <p:extLst>
      <p:ext uri="{BB962C8B-B14F-4D97-AF65-F5344CB8AC3E}">
        <p14:creationId xmlns:p14="http://schemas.microsoft.com/office/powerpoint/2010/main" val="28308692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29</a:t>
            </a:fld>
            <a:endParaRPr lang="en-US"/>
          </a:p>
        </p:txBody>
      </p:sp>
      <p:sp>
        <p:nvSpPr>
          <p:cNvPr id="3" name="Rectangle 2"/>
          <p:cNvSpPr/>
          <p:nvPr/>
        </p:nvSpPr>
        <p:spPr>
          <a:xfrm>
            <a:off x="611560" y="548680"/>
            <a:ext cx="3434017" cy="400110"/>
          </a:xfrm>
          <a:prstGeom prst="rect">
            <a:avLst/>
          </a:prstGeom>
        </p:spPr>
        <p:txBody>
          <a:bodyPr wrap="none">
            <a:spAutoFit/>
          </a:bodyPr>
          <a:lstStyle/>
          <a:p>
            <a:pPr lvl="1"/>
            <a:r>
              <a:rPr lang="en-US" sz="2000" b="1" dirty="0" smtClean="0"/>
              <a:t>2.1 Experiment Objectives</a:t>
            </a:r>
            <a:endParaRPr lang="en-US" sz="2000" b="1" dirty="0"/>
          </a:p>
        </p:txBody>
      </p:sp>
      <p:sp>
        <p:nvSpPr>
          <p:cNvPr id="2" name="Rectangle 1"/>
          <p:cNvSpPr/>
          <p:nvPr/>
        </p:nvSpPr>
        <p:spPr>
          <a:xfrm>
            <a:off x="1115616" y="1120676"/>
            <a:ext cx="6912768" cy="1754326"/>
          </a:xfrm>
          <a:prstGeom prst="rect">
            <a:avLst/>
          </a:prstGeom>
        </p:spPr>
        <p:txBody>
          <a:bodyPr wrap="square">
            <a:spAutoFit/>
          </a:bodyPr>
          <a:lstStyle/>
          <a:p>
            <a:pPr lvl="2"/>
            <a:endParaRPr lang="en-US" b="1" dirty="0"/>
          </a:p>
          <a:p>
            <a:pPr marL="285750" lvl="0" indent="-285750">
              <a:buFont typeface="Arial" pitchFamily="34" charset="0"/>
              <a:buChar char="•"/>
            </a:pPr>
            <a:r>
              <a:rPr lang="en-US" dirty="0"/>
              <a:t>Main objective of current experiment, identify main tools used in green sand molding process, see Fig 2.9.</a:t>
            </a:r>
          </a:p>
          <a:p>
            <a:pPr marL="285750" lvl="0" indent="-285750">
              <a:buFont typeface="Arial" pitchFamily="34" charset="0"/>
              <a:buChar char="•"/>
            </a:pPr>
            <a:r>
              <a:rPr lang="en-US" dirty="0"/>
              <a:t>Identify the main steps required to manufacture green sand </a:t>
            </a:r>
            <a:r>
              <a:rPr lang="en-US" dirty="0" smtClean="0"/>
              <a:t>mold, sketch process steps.</a:t>
            </a:r>
            <a:endParaRPr lang="en-US" dirty="0"/>
          </a:p>
          <a:p>
            <a:pPr marL="285750" lvl="0" indent="-285750">
              <a:buFont typeface="Arial" pitchFamily="34" charset="0"/>
              <a:buChar char="•"/>
            </a:pPr>
            <a:r>
              <a:rPr lang="en-US" dirty="0"/>
              <a:t>Manufacture simple pipe casting using split pattern and core box.</a:t>
            </a:r>
          </a:p>
        </p:txBody>
      </p:sp>
      <p:sp>
        <p:nvSpPr>
          <p:cNvPr id="4" name="Rectangle 3"/>
          <p:cNvSpPr/>
          <p:nvPr/>
        </p:nvSpPr>
        <p:spPr>
          <a:xfrm>
            <a:off x="1115616" y="2875002"/>
            <a:ext cx="1224310" cy="369332"/>
          </a:xfrm>
          <a:prstGeom prst="rect">
            <a:avLst/>
          </a:prstGeom>
        </p:spPr>
        <p:txBody>
          <a:bodyPr wrap="none">
            <a:spAutoFit/>
          </a:bodyPr>
          <a:lstStyle/>
          <a:p>
            <a:r>
              <a:rPr lang="en-US" b="1" dirty="0"/>
              <a:t>Equipment</a:t>
            </a:r>
          </a:p>
        </p:txBody>
      </p:sp>
      <p:sp>
        <p:nvSpPr>
          <p:cNvPr id="17" name="Rectangle 16"/>
          <p:cNvSpPr/>
          <p:nvPr/>
        </p:nvSpPr>
        <p:spPr>
          <a:xfrm>
            <a:off x="1331640" y="3244334"/>
            <a:ext cx="4572000" cy="2031325"/>
          </a:xfrm>
          <a:prstGeom prst="rect">
            <a:avLst/>
          </a:prstGeom>
        </p:spPr>
        <p:txBody>
          <a:bodyPr>
            <a:spAutoFit/>
          </a:bodyPr>
          <a:lstStyle/>
          <a:p>
            <a:pPr marL="285750" lvl="0" indent="-285750">
              <a:buFont typeface="Arial" pitchFamily="34" charset="0"/>
              <a:buChar char="•"/>
            </a:pPr>
            <a:r>
              <a:rPr lang="en-US" dirty="0"/>
              <a:t>Molding flasks.</a:t>
            </a:r>
          </a:p>
          <a:p>
            <a:pPr marL="285750" lvl="0" indent="-285750">
              <a:buFont typeface="Arial" pitchFamily="34" charset="0"/>
              <a:buChar char="•"/>
            </a:pPr>
            <a:r>
              <a:rPr lang="en-US" dirty="0"/>
              <a:t>Pattern for pipe product 80mm diameter x 120mm length x 15mm diameter hole.</a:t>
            </a:r>
          </a:p>
          <a:p>
            <a:pPr marL="285750" lvl="0" indent="-285750">
              <a:buFont typeface="Arial" pitchFamily="34" charset="0"/>
              <a:buChar char="•"/>
            </a:pPr>
            <a:r>
              <a:rPr lang="en-US" dirty="0"/>
              <a:t>Sand miller and mixture.</a:t>
            </a:r>
          </a:p>
          <a:p>
            <a:pPr marL="285750" lvl="0" indent="-285750">
              <a:buFont typeface="Arial" pitchFamily="34" charset="0"/>
              <a:buChar char="•"/>
            </a:pPr>
            <a:r>
              <a:rPr lang="en-US" dirty="0" err="1"/>
              <a:t>Bentonite</a:t>
            </a:r>
            <a:r>
              <a:rPr lang="en-US" dirty="0"/>
              <a:t> clay for sand bonding.</a:t>
            </a:r>
          </a:p>
          <a:p>
            <a:pPr marL="285750" lvl="0" indent="-285750">
              <a:buFont typeface="Arial" pitchFamily="34" charset="0"/>
              <a:buChar char="•"/>
            </a:pPr>
            <a:r>
              <a:rPr lang="en-US" dirty="0"/>
              <a:t>Melting furnace</a:t>
            </a:r>
            <a:r>
              <a:rPr lang="en-US" dirty="0" smtClean="0"/>
              <a:t>.</a:t>
            </a:r>
          </a:p>
          <a:p>
            <a:pPr marL="285750" lvl="0" indent="-285750">
              <a:buFont typeface="Arial" pitchFamily="34" charset="0"/>
              <a:buChar char="•"/>
            </a:pPr>
            <a:r>
              <a:rPr lang="en-US" dirty="0" smtClean="0"/>
              <a:t>Hand tools</a:t>
            </a:r>
            <a:endParaRPr lang="en-US" dirty="0"/>
          </a:p>
        </p:txBody>
      </p:sp>
      <p:pic>
        <p:nvPicPr>
          <p:cNvPr id="22" name="Picture 21" descr="D:\ie437_couse\ie437\Manufacturing_process_book-ver2a_ummer_sub14_11_2006-a\casting_photo_dr_ali\sand\20140907_080153.jpg"/>
          <p:cNvPicPr/>
          <p:nvPr/>
        </p:nvPicPr>
        <p:blipFill>
          <a:blip r:embed="rId3"/>
          <a:srcRect/>
          <a:stretch>
            <a:fillRect/>
          </a:stretch>
        </p:blipFill>
        <p:spPr bwMode="auto">
          <a:xfrm>
            <a:off x="5925704" y="2882234"/>
            <a:ext cx="1992644" cy="1440160"/>
          </a:xfrm>
          <a:prstGeom prst="rect">
            <a:avLst/>
          </a:prstGeom>
          <a:noFill/>
          <a:ln w="9525">
            <a:noFill/>
            <a:miter lim="800000"/>
            <a:headEnd/>
            <a:tailEnd/>
          </a:ln>
        </p:spPr>
      </p:pic>
      <p:pic>
        <p:nvPicPr>
          <p:cNvPr id="23" name="Picture 22" descr="D:\ie437_couse\ie437\Manufacturing_process_book-ver2a_ummer_sub14_11_2006-a\casting_photo_dr_ali\sand\20140907_080206.jpg"/>
          <p:cNvPicPr/>
          <p:nvPr/>
        </p:nvPicPr>
        <p:blipFill>
          <a:blip r:embed="rId4"/>
          <a:srcRect/>
          <a:stretch>
            <a:fillRect/>
          </a:stretch>
        </p:blipFill>
        <p:spPr bwMode="auto">
          <a:xfrm>
            <a:off x="5940184" y="4322394"/>
            <a:ext cx="1978164" cy="1482870"/>
          </a:xfrm>
          <a:prstGeom prst="rect">
            <a:avLst/>
          </a:prstGeom>
          <a:noFill/>
          <a:ln w="9525">
            <a:noFill/>
            <a:miter lim="800000"/>
            <a:headEnd/>
            <a:tailEnd/>
          </a:ln>
        </p:spPr>
      </p:pic>
      <p:pic>
        <p:nvPicPr>
          <p:cNvPr id="24" name="Picture 23" descr="D:\ie437_couse\ie437\Manufacturing_process_book-ver2a_ummer_sub14_11_2006-a\casting_photo_dr_ali\sand\20140907_080227.jpg"/>
          <p:cNvPicPr/>
          <p:nvPr/>
        </p:nvPicPr>
        <p:blipFill>
          <a:blip r:embed="rId5"/>
          <a:srcRect/>
          <a:stretch>
            <a:fillRect/>
          </a:stretch>
        </p:blipFill>
        <p:spPr bwMode="auto">
          <a:xfrm>
            <a:off x="3851920" y="4797152"/>
            <a:ext cx="1680394" cy="1458079"/>
          </a:xfrm>
          <a:prstGeom prst="rect">
            <a:avLst/>
          </a:prstGeom>
          <a:noFill/>
          <a:ln w="9525">
            <a:noFill/>
            <a:miter lim="800000"/>
            <a:headEnd/>
            <a:tailEnd/>
          </a:ln>
        </p:spPr>
      </p:pic>
    </p:spTree>
    <p:extLst>
      <p:ext uri="{BB962C8B-B14F-4D97-AF65-F5344CB8AC3E}">
        <p14:creationId xmlns:p14="http://schemas.microsoft.com/office/powerpoint/2010/main" val="3991912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564328" y="1721545"/>
            <a:ext cx="6408712" cy="5324535"/>
          </a:xfrm>
          <a:prstGeom prst="rect">
            <a:avLst/>
          </a:prstGeom>
        </p:spPr>
        <p:txBody>
          <a:bodyPr wrap="square">
            <a:spAutoFit/>
          </a:bodyPr>
          <a:lstStyle/>
          <a:p>
            <a:pPr marL="457200" indent="-457200">
              <a:buFont typeface="Arial" pitchFamily="34" charset="0"/>
              <a:buChar char="•"/>
            </a:pPr>
            <a:r>
              <a:rPr lang="en-US" sz="2000" dirty="0"/>
              <a:t>Due to the complexity of the equations involved in the analytical approach, application of such methods is only practical for the case of simple geometries and boundary conditions.</a:t>
            </a:r>
          </a:p>
          <a:p>
            <a:pPr marL="457200" indent="-457200">
              <a:buFont typeface="Arial" pitchFamily="34" charset="0"/>
              <a:buChar char="•"/>
            </a:pPr>
            <a:r>
              <a:rPr lang="en-US" sz="2000" dirty="0"/>
              <a:t>Numerical </a:t>
            </a:r>
            <a:r>
              <a:rPr lang="en-US" sz="2000" dirty="0" smtClean="0"/>
              <a:t>techniques  </a:t>
            </a:r>
            <a:r>
              <a:rPr lang="en-US" sz="2000" dirty="0"/>
              <a:t>are based on approximation and discretization of domain. Recent advancements in computer technology made significant contributions towards the application of numerical methods for solving incremental plasticity equations. </a:t>
            </a:r>
            <a:endParaRPr lang="en-US" sz="2000" dirty="0" smtClean="0"/>
          </a:p>
          <a:p>
            <a:pPr marL="457200" indent="-457200">
              <a:buFont typeface="Arial" pitchFamily="34" charset="0"/>
              <a:buChar char="•"/>
            </a:pPr>
            <a:r>
              <a:rPr lang="en-US" sz="2000" dirty="0"/>
              <a:t>The Physical Modeling Technique is an alternative analysis method for providing information on the plastic flow of metals, load predictions, formation of voids or flaws, and fields to investigate plane strain metal forming conditions,</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pic>
        <p:nvPicPr>
          <p:cNvPr id="1026" name="Picture 2" descr="http://www.soetelaboratory.ugent.be/03_research/MS_Fig%202%20lef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8816" y="2963208"/>
            <a:ext cx="1632878" cy="142060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8816" y="4581128"/>
            <a:ext cx="1285557" cy="1258887"/>
          </a:xfrm>
          <a:prstGeom prst="rect">
            <a:avLst/>
          </a:prstGeom>
          <a:noFill/>
          <a:ln w="9525">
            <a:noFill/>
            <a:miter lim="800000"/>
            <a:headEnd/>
            <a:tailEnd/>
          </a:ln>
        </p:spPr>
      </p:pic>
    </p:spTree>
    <p:extLst>
      <p:ext uri="{BB962C8B-B14F-4D97-AF65-F5344CB8AC3E}">
        <p14:creationId xmlns:p14="http://schemas.microsoft.com/office/powerpoint/2010/main" val="12773097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30</a:t>
            </a:fld>
            <a:endParaRPr lang="en-US"/>
          </a:p>
        </p:txBody>
      </p:sp>
      <p:sp>
        <p:nvSpPr>
          <p:cNvPr id="3" name="Rectangle 2"/>
          <p:cNvSpPr/>
          <p:nvPr/>
        </p:nvSpPr>
        <p:spPr>
          <a:xfrm>
            <a:off x="611560" y="548680"/>
            <a:ext cx="2877839" cy="400110"/>
          </a:xfrm>
          <a:prstGeom prst="rect">
            <a:avLst/>
          </a:prstGeom>
        </p:spPr>
        <p:txBody>
          <a:bodyPr wrap="none">
            <a:spAutoFit/>
          </a:bodyPr>
          <a:lstStyle/>
          <a:p>
            <a:pPr lvl="1"/>
            <a:r>
              <a:rPr lang="en-US" sz="2000" b="1" dirty="0" smtClean="0"/>
              <a:t>2.1 Experiment Tasks</a:t>
            </a:r>
            <a:endParaRPr lang="en-US" sz="2000" b="1" dirty="0"/>
          </a:p>
        </p:txBody>
      </p:sp>
      <p:sp>
        <p:nvSpPr>
          <p:cNvPr id="5" name="Rectangle 4"/>
          <p:cNvSpPr/>
          <p:nvPr/>
        </p:nvSpPr>
        <p:spPr>
          <a:xfrm>
            <a:off x="1043608" y="1196752"/>
            <a:ext cx="6984776" cy="3139321"/>
          </a:xfrm>
          <a:prstGeom prst="rect">
            <a:avLst/>
          </a:prstGeom>
        </p:spPr>
        <p:txBody>
          <a:bodyPr wrap="square">
            <a:spAutoFit/>
          </a:bodyPr>
          <a:lstStyle/>
          <a:p>
            <a:r>
              <a:rPr lang="en-US" dirty="0" smtClean="0"/>
              <a:t> </a:t>
            </a:r>
            <a:endParaRPr lang="en-US" dirty="0"/>
          </a:p>
          <a:p>
            <a:pPr marL="342900" lvl="0" indent="-342900">
              <a:buFont typeface="+mj-lt"/>
              <a:buAutoNum type="arabicPeriod"/>
            </a:pPr>
            <a:r>
              <a:rPr lang="en-US" dirty="0"/>
              <a:t>Prepare the green sand for molding process, by mixing the sand with </a:t>
            </a:r>
            <a:r>
              <a:rPr lang="en-US" dirty="0" err="1"/>
              <a:t>Bentonite</a:t>
            </a:r>
            <a:r>
              <a:rPr lang="en-US" dirty="0"/>
              <a:t> clay and water for a ratio of 90:4:6 using miller and mixer provided in laboratory</a:t>
            </a:r>
            <a:r>
              <a:rPr lang="en-US" dirty="0" smtClean="0"/>
              <a:t>.</a:t>
            </a:r>
          </a:p>
          <a:p>
            <a:pPr marL="342900" lvl="0" indent="-342900">
              <a:buFont typeface="+mj-lt"/>
              <a:buAutoNum type="arabicPeriod"/>
            </a:pPr>
            <a:r>
              <a:rPr lang="en-US" dirty="0" smtClean="0"/>
              <a:t>Charge </a:t>
            </a:r>
            <a:r>
              <a:rPr lang="en-US" dirty="0"/>
              <a:t>the furnace and switch it on</a:t>
            </a:r>
            <a:r>
              <a:rPr lang="en-US" dirty="0" smtClean="0"/>
              <a:t>.</a:t>
            </a:r>
          </a:p>
          <a:p>
            <a:pPr marL="342900" lvl="0" indent="-342900">
              <a:buFont typeface="+mj-lt"/>
              <a:buAutoNum type="arabicPeriod"/>
            </a:pPr>
            <a:r>
              <a:rPr lang="en-US" dirty="0" smtClean="0"/>
              <a:t>Carry </a:t>
            </a:r>
            <a:r>
              <a:rPr lang="en-US" dirty="0"/>
              <a:t>out the green sand molding process using pattern and core box provided and as illustrated in section 2.1.1</a:t>
            </a:r>
            <a:r>
              <a:rPr lang="en-US" dirty="0" smtClean="0"/>
              <a:t>.</a:t>
            </a:r>
          </a:p>
          <a:p>
            <a:pPr marL="342900" lvl="0" indent="-342900">
              <a:buFont typeface="+mj-lt"/>
              <a:buAutoNum type="arabicPeriod"/>
            </a:pPr>
            <a:r>
              <a:rPr lang="en-US" dirty="0" smtClean="0"/>
              <a:t>Using </a:t>
            </a:r>
            <a:r>
              <a:rPr lang="en-US" dirty="0"/>
              <a:t>external small crucible, transfer the molten metal from the furnace and pure in the sand mold assembly</a:t>
            </a:r>
            <a:r>
              <a:rPr lang="en-US" dirty="0" smtClean="0"/>
              <a:t>.</a:t>
            </a:r>
          </a:p>
          <a:p>
            <a:pPr marL="342900" lvl="0" indent="-342900">
              <a:buFont typeface="+mj-lt"/>
              <a:buAutoNum type="arabicPeriod"/>
            </a:pPr>
            <a:r>
              <a:rPr lang="en-US" dirty="0" smtClean="0"/>
              <a:t>Left </a:t>
            </a:r>
            <a:r>
              <a:rPr lang="en-US" dirty="0"/>
              <a:t>the mold stabilized then open the mold and obtain the casing</a:t>
            </a:r>
            <a:r>
              <a:rPr lang="en-US" dirty="0" smtClean="0"/>
              <a:t>.</a:t>
            </a:r>
          </a:p>
          <a:p>
            <a:pPr marL="342900" lvl="0" indent="-342900">
              <a:buFont typeface="+mj-lt"/>
              <a:buAutoNum type="arabicPeriod"/>
            </a:pPr>
            <a:r>
              <a:rPr lang="en-US" dirty="0" smtClean="0"/>
              <a:t>Sketch </a:t>
            </a:r>
            <a:r>
              <a:rPr lang="en-US" dirty="0"/>
              <a:t>molding steps.   </a:t>
            </a:r>
          </a:p>
        </p:txBody>
      </p:sp>
    </p:spTree>
    <p:extLst>
      <p:ext uri="{BB962C8B-B14F-4D97-AF65-F5344CB8AC3E}">
        <p14:creationId xmlns:p14="http://schemas.microsoft.com/office/powerpoint/2010/main" val="25529647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31</a:t>
            </a:fld>
            <a:endParaRPr lang="en-US"/>
          </a:p>
        </p:txBody>
      </p:sp>
      <p:sp>
        <p:nvSpPr>
          <p:cNvPr id="3" name="Rectangle 2"/>
          <p:cNvSpPr/>
          <p:nvPr/>
        </p:nvSpPr>
        <p:spPr>
          <a:xfrm>
            <a:off x="611560" y="548680"/>
            <a:ext cx="6226961" cy="646331"/>
          </a:xfrm>
          <a:prstGeom prst="rect">
            <a:avLst/>
          </a:prstGeom>
        </p:spPr>
        <p:txBody>
          <a:bodyPr wrap="none">
            <a:spAutoFit/>
          </a:bodyPr>
          <a:lstStyle/>
          <a:p>
            <a:pPr lvl="1"/>
            <a:r>
              <a:rPr lang="en-US" sz="3600" dirty="0" smtClean="0"/>
              <a:t>Sand </a:t>
            </a:r>
            <a:r>
              <a:rPr lang="en-US" sz="3600" dirty="0"/>
              <a:t>casting </a:t>
            </a:r>
            <a:r>
              <a:rPr lang="en-US" sz="3600" dirty="0" smtClean="0"/>
              <a:t>test Experiments</a:t>
            </a:r>
            <a:endParaRPr lang="en-US" sz="3600" b="1" dirty="0"/>
          </a:p>
        </p:txBody>
      </p:sp>
      <p:sp>
        <p:nvSpPr>
          <p:cNvPr id="2" name="Rectangle 1"/>
          <p:cNvSpPr/>
          <p:nvPr/>
        </p:nvSpPr>
        <p:spPr>
          <a:xfrm>
            <a:off x="611560" y="1412776"/>
            <a:ext cx="7488832" cy="3416320"/>
          </a:xfrm>
          <a:prstGeom prst="rect">
            <a:avLst/>
          </a:prstGeom>
        </p:spPr>
        <p:txBody>
          <a:bodyPr wrap="square">
            <a:spAutoFit/>
          </a:bodyPr>
          <a:lstStyle/>
          <a:p>
            <a:r>
              <a:rPr lang="en-US" dirty="0"/>
              <a:t>Sand used in foundries must be capable of with-standing very high temperatures and shouldn't collapse under the prevailing load. Silica sand is mostly used in foundries because of the following</a:t>
            </a:r>
            <a:r>
              <a:rPr lang="en-US" dirty="0" smtClean="0"/>
              <a:t>:</a:t>
            </a:r>
          </a:p>
          <a:p>
            <a:endParaRPr lang="en-US" dirty="0"/>
          </a:p>
          <a:p>
            <a:pPr marL="285750" lvl="0" indent="-285750">
              <a:buFont typeface="Arial" pitchFamily="34" charset="0"/>
              <a:buChar char="•"/>
            </a:pPr>
            <a:r>
              <a:rPr lang="en-US" dirty="0"/>
              <a:t>It is a very good refractory material and doesn't fuse or soften even at very high temperatures, i.e. 1650°C, when in contact with molten metal. </a:t>
            </a:r>
          </a:p>
          <a:p>
            <a:pPr marL="285750" lvl="0" indent="-285750">
              <a:buFont typeface="Arial" pitchFamily="34" charset="0"/>
              <a:buChar char="•"/>
            </a:pPr>
            <a:r>
              <a:rPr lang="en-US" dirty="0"/>
              <a:t>They can be easily molded into intricate shapes. </a:t>
            </a:r>
          </a:p>
          <a:p>
            <a:pPr marL="285750" lvl="0" indent="-285750">
              <a:buFont typeface="Arial" pitchFamily="34" charset="0"/>
              <a:buChar char="•"/>
            </a:pPr>
            <a:r>
              <a:rPr lang="en-US" dirty="0"/>
              <a:t>They have sufficient porosity or permeability and allow easy escape of gases produced by molten metal and other bonding constituent. </a:t>
            </a:r>
          </a:p>
          <a:p>
            <a:pPr marL="285750" lvl="0" indent="-285750">
              <a:buFont typeface="Arial" pitchFamily="34" charset="0"/>
              <a:buChar char="•"/>
            </a:pPr>
            <a:r>
              <a:rPr lang="en-US" dirty="0"/>
              <a:t>They can be used repeatedly for making molds after addition of some bonding materials. </a:t>
            </a:r>
          </a:p>
          <a:p>
            <a:pPr marL="285750" lvl="0" indent="-285750">
              <a:buFont typeface="Arial" pitchFamily="34" charset="0"/>
              <a:buChar char="•"/>
            </a:pPr>
            <a:r>
              <a:rPr lang="en-US" dirty="0"/>
              <a:t>They are cheap and easily available. </a:t>
            </a:r>
          </a:p>
        </p:txBody>
      </p:sp>
      <p:sp>
        <p:nvSpPr>
          <p:cNvPr id="4" name="Rectangle 3"/>
          <p:cNvSpPr/>
          <p:nvPr/>
        </p:nvSpPr>
        <p:spPr>
          <a:xfrm>
            <a:off x="611560" y="5075892"/>
            <a:ext cx="6327117" cy="646331"/>
          </a:xfrm>
          <a:prstGeom prst="rect">
            <a:avLst/>
          </a:prstGeom>
        </p:spPr>
        <p:txBody>
          <a:bodyPr wrap="none">
            <a:spAutoFit/>
          </a:bodyPr>
          <a:lstStyle/>
          <a:p>
            <a:r>
              <a:rPr lang="en-US" b="1" dirty="0"/>
              <a:t>Sources of </a:t>
            </a:r>
            <a:r>
              <a:rPr lang="en-US" b="1" dirty="0" smtClean="0"/>
              <a:t>Molding </a:t>
            </a:r>
            <a:r>
              <a:rPr lang="en-US" dirty="0" smtClean="0"/>
              <a:t>: </a:t>
            </a:r>
            <a:r>
              <a:rPr lang="en-US" dirty="0"/>
              <a:t>(</a:t>
            </a:r>
            <a:r>
              <a:rPr lang="en-US" dirty="0" err="1"/>
              <a:t>i</a:t>
            </a:r>
            <a:r>
              <a:rPr lang="en-US" dirty="0"/>
              <a:t>) River beds. (ii) Sea. (iii) Deserts. (iv) Lakes.</a:t>
            </a:r>
          </a:p>
          <a:p>
            <a:endParaRPr lang="en-US" dirty="0"/>
          </a:p>
        </p:txBody>
      </p:sp>
    </p:spTree>
    <p:extLst>
      <p:ext uri="{BB962C8B-B14F-4D97-AF65-F5344CB8AC3E}">
        <p14:creationId xmlns:p14="http://schemas.microsoft.com/office/powerpoint/2010/main" val="12928184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32</a:t>
            </a:fld>
            <a:endParaRPr lang="en-US"/>
          </a:p>
        </p:txBody>
      </p:sp>
      <p:sp>
        <p:nvSpPr>
          <p:cNvPr id="3" name="Rectangle 2"/>
          <p:cNvSpPr/>
          <p:nvPr/>
        </p:nvSpPr>
        <p:spPr>
          <a:xfrm>
            <a:off x="611560" y="548680"/>
            <a:ext cx="4688591" cy="646331"/>
          </a:xfrm>
          <a:prstGeom prst="rect">
            <a:avLst/>
          </a:prstGeom>
        </p:spPr>
        <p:txBody>
          <a:bodyPr wrap="none">
            <a:spAutoFit/>
          </a:bodyPr>
          <a:lstStyle/>
          <a:p>
            <a:pPr lvl="1"/>
            <a:r>
              <a:rPr lang="en-US" sz="3600" dirty="0" smtClean="0"/>
              <a:t>Type of Casting Sands</a:t>
            </a:r>
            <a:endParaRPr lang="en-US" sz="3600" b="1" dirty="0"/>
          </a:p>
        </p:txBody>
      </p:sp>
      <p:sp>
        <p:nvSpPr>
          <p:cNvPr id="4" name="Rectangle 3"/>
          <p:cNvSpPr/>
          <p:nvPr/>
        </p:nvSpPr>
        <p:spPr>
          <a:xfrm>
            <a:off x="644344" y="1268760"/>
            <a:ext cx="6327117" cy="646331"/>
          </a:xfrm>
          <a:prstGeom prst="rect">
            <a:avLst/>
          </a:prstGeom>
        </p:spPr>
        <p:txBody>
          <a:bodyPr wrap="none">
            <a:spAutoFit/>
          </a:bodyPr>
          <a:lstStyle/>
          <a:p>
            <a:r>
              <a:rPr lang="en-US" b="1" dirty="0"/>
              <a:t>Sources of </a:t>
            </a:r>
            <a:r>
              <a:rPr lang="en-US" b="1" dirty="0" smtClean="0"/>
              <a:t>Molding </a:t>
            </a:r>
            <a:r>
              <a:rPr lang="en-US" dirty="0" smtClean="0"/>
              <a:t>: </a:t>
            </a:r>
            <a:r>
              <a:rPr lang="en-US" dirty="0"/>
              <a:t>(</a:t>
            </a:r>
            <a:r>
              <a:rPr lang="en-US" dirty="0" err="1"/>
              <a:t>i</a:t>
            </a:r>
            <a:r>
              <a:rPr lang="en-US" dirty="0"/>
              <a:t>) River beds. (ii) Sea. (iii) Deserts. (iv) Lakes.</a:t>
            </a:r>
          </a:p>
          <a:p>
            <a:endParaRPr lang="en-US" dirty="0"/>
          </a:p>
        </p:txBody>
      </p:sp>
      <p:sp>
        <p:nvSpPr>
          <p:cNvPr id="6" name="Rectangle 5"/>
          <p:cNvSpPr/>
          <p:nvPr/>
        </p:nvSpPr>
        <p:spPr>
          <a:xfrm>
            <a:off x="611560" y="1730425"/>
            <a:ext cx="8312981" cy="369332"/>
          </a:xfrm>
          <a:prstGeom prst="rect">
            <a:avLst/>
          </a:prstGeom>
        </p:spPr>
        <p:txBody>
          <a:bodyPr wrap="none">
            <a:spAutoFit/>
          </a:bodyPr>
          <a:lstStyle/>
          <a:p>
            <a:r>
              <a:rPr lang="en-US" b="1" dirty="0"/>
              <a:t>Types of Molding </a:t>
            </a:r>
            <a:r>
              <a:rPr lang="en-US" b="1" dirty="0" smtClean="0"/>
              <a:t>Sand : </a:t>
            </a:r>
            <a:r>
              <a:rPr lang="en-US" dirty="0"/>
              <a:t>(</a:t>
            </a:r>
            <a:r>
              <a:rPr lang="en-US" dirty="0" err="1"/>
              <a:t>i</a:t>
            </a:r>
            <a:r>
              <a:rPr lang="en-US" dirty="0"/>
              <a:t>) Natural sand. (ii) Synthetic sand, (iii) loam </a:t>
            </a:r>
            <a:r>
              <a:rPr lang="en-US" dirty="0" smtClean="0"/>
              <a:t>sand (50% Clay)</a:t>
            </a:r>
            <a:endParaRPr lang="en-US" b="1" dirty="0"/>
          </a:p>
        </p:txBody>
      </p:sp>
      <p:sp>
        <p:nvSpPr>
          <p:cNvPr id="10" name="Rectangle 9"/>
          <p:cNvSpPr/>
          <p:nvPr/>
        </p:nvSpPr>
        <p:spPr>
          <a:xfrm>
            <a:off x="755576" y="2099757"/>
            <a:ext cx="7632848" cy="923330"/>
          </a:xfrm>
          <a:prstGeom prst="rect">
            <a:avLst/>
          </a:prstGeom>
        </p:spPr>
        <p:txBody>
          <a:bodyPr wrap="square">
            <a:spAutoFit/>
          </a:bodyPr>
          <a:lstStyle/>
          <a:p>
            <a:pPr marL="285750" indent="-285750">
              <a:buFont typeface="Arial" pitchFamily="34" charset="0"/>
              <a:buChar char="•"/>
            </a:pPr>
            <a:r>
              <a:rPr lang="en-US" b="1" dirty="0"/>
              <a:t>Natural sand </a:t>
            </a:r>
            <a:r>
              <a:rPr lang="en-US" dirty="0"/>
              <a:t>is directly used for molding and contains 5-20% of clay as binding material. It needs 5-8% water for mixing before making the mold.  Its main drawback is that it is less refractory as compared to synthetic sand.</a:t>
            </a:r>
          </a:p>
        </p:txBody>
      </p:sp>
      <p:sp>
        <p:nvSpPr>
          <p:cNvPr id="11" name="Rectangle 10"/>
          <p:cNvSpPr/>
          <p:nvPr/>
        </p:nvSpPr>
        <p:spPr>
          <a:xfrm>
            <a:off x="755576" y="3010366"/>
            <a:ext cx="7632848" cy="1754326"/>
          </a:xfrm>
          <a:prstGeom prst="rect">
            <a:avLst/>
          </a:prstGeom>
        </p:spPr>
        <p:txBody>
          <a:bodyPr wrap="square">
            <a:spAutoFit/>
          </a:bodyPr>
          <a:lstStyle/>
          <a:p>
            <a:pPr marL="285750" indent="-285750">
              <a:buFont typeface="Arial" pitchFamily="34" charset="0"/>
              <a:buChar char="•"/>
            </a:pPr>
            <a:r>
              <a:rPr lang="en-US" b="1" dirty="0"/>
              <a:t>Synthetic sand:</a:t>
            </a:r>
            <a:r>
              <a:rPr lang="en-US" dirty="0"/>
              <a:t> consists of silica sand with or without clay, binder or moisture. It is a formulated sand i.e. sand formed by adding different ingredients. Sand formulations are done to get certain desired properties not possessed by natural sand. These sands have better casting properties like permeability and refractoriness and are suitable for casting ferrous and non-ferrous materials. </a:t>
            </a:r>
            <a:endParaRPr lang="en-US" dirty="0"/>
          </a:p>
        </p:txBody>
      </p:sp>
      <p:sp>
        <p:nvSpPr>
          <p:cNvPr id="12" name="Rectangle 11"/>
          <p:cNvSpPr/>
          <p:nvPr/>
        </p:nvSpPr>
        <p:spPr>
          <a:xfrm>
            <a:off x="785712" y="4750120"/>
            <a:ext cx="7602712" cy="646331"/>
          </a:xfrm>
          <a:prstGeom prst="rect">
            <a:avLst/>
          </a:prstGeom>
        </p:spPr>
        <p:txBody>
          <a:bodyPr wrap="square">
            <a:spAutoFit/>
          </a:bodyPr>
          <a:lstStyle/>
          <a:p>
            <a:pPr marL="285750" indent="-285750">
              <a:buFont typeface="Arial" pitchFamily="34" charset="0"/>
              <a:buChar char="•"/>
            </a:pPr>
            <a:r>
              <a:rPr lang="en-US" b="1" dirty="0"/>
              <a:t>Loam sand </a:t>
            </a:r>
            <a:r>
              <a:rPr lang="en-US" dirty="0"/>
              <a:t>contains many ingredients, like fine sand particles, finely ground refractories, clay, graphite and fiber reinforcements. </a:t>
            </a:r>
            <a:endParaRPr lang="en-US" dirty="0"/>
          </a:p>
        </p:txBody>
      </p:sp>
    </p:spTree>
    <p:extLst>
      <p:ext uri="{BB962C8B-B14F-4D97-AF65-F5344CB8AC3E}">
        <p14:creationId xmlns:p14="http://schemas.microsoft.com/office/powerpoint/2010/main" val="12237227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33</a:t>
            </a:fld>
            <a:endParaRPr lang="en-US"/>
          </a:p>
        </p:txBody>
      </p:sp>
      <p:sp>
        <p:nvSpPr>
          <p:cNvPr id="3" name="Rectangle 2"/>
          <p:cNvSpPr/>
          <p:nvPr/>
        </p:nvSpPr>
        <p:spPr>
          <a:xfrm>
            <a:off x="611560" y="548680"/>
            <a:ext cx="6628931" cy="646331"/>
          </a:xfrm>
          <a:prstGeom prst="rect">
            <a:avLst/>
          </a:prstGeom>
        </p:spPr>
        <p:txBody>
          <a:bodyPr wrap="none">
            <a:spAutoFit/>
          </a:bodyPr>
          <a:lstStyle/>
          <a:p>
            <a:pPr lvl="1"/>
            <a:r>
              <a:rPr lang="en-US" sz="3600" dirty="0" smtClean="0"/>
              <a:t>Main Properties of Sand Casting</a:t>
            </a:r>
            <a:endParaRPr lang="en-US" sz="3600" b="1" dirty="0"/>
          </a:p>
        </p:txBody>
      </p:sp>
      <p:sp>
        <p:nvSpPr>
          <p:cNvPr id="2" name="Rectangle 1"/>
          <p:cNvSpPr/>
          <p:nvPr/>
        </p:nvSpPr>
        <p:spPr>
          <a:xfrm>
            <a:off x="1043608" y="1340768"/>
            <a:ext cx="7200800" cy="2031325"/>
          </a:xfrm>
          <a:prstGeom prst="rect">
            <a:avLst/>
          </a:prstGeom>
        </p:spPr>
        <p:txBody>
          <a:bodyPr wrap="square">
            <a:spAutoFit/>
          </a:bodyPr>
          <a:lstStyle/>
          <a:p>
            <a:r>
              <a:rPr lang="en-US" b="1" dirty="0"/>
              <a:t>Refractory sand grains size:</a:t>
            </a:r>
            <a:r>
              <a:rPr lang="en-US" b="1" i="1" dirty="0"/>
              <a:t> </a:t>
            </a:r>
            <a:r>
              <a:rPr lang="en-US" dirty="0"/>
              <a:t>Sand grain size and shape has a marked effect on the properties of molding sand.  Many properties of molding sand like permeability, adhesiveness, surface fineness, strength. </a:t>
            </a:r>
            <a:r>
              <a:rPr lang="en-US" dirty="0" err="1"/>
              <a:t>etc</a:t>
            </a:r>
            <a:r>
              <a:rPr lang="en-US" dirty="0"/>
              <a:t>, depend upon the grain size and distribution of sand particles</a:t>
            </a:r>
            <a:r>
              <a:rPr lang="en-US" dirty="0" smtClean="0"/>
              <a:t>.</a:t>
            </a:r>
            <a:r>
              <a:rPr lang="en-US" dirty="0"/>
              <a:t> Coarse grained sand gives lesser surface finish but imparts good flow ability, good refractoriness and good permeability. </a:t>
            </a:r>
          </a:p>
          <a:p>
            <a:endParaRPr lang="en-US" dirty="0"/>
          </a:p>
        </p:txBody>
      </p:sp>
      <p:sp>
        <p:nvSpPr>
          <p:cNvPr id="13" name="Rectangle 12"/>
          <p:cNvSpPr/>
          <p:nvPr/>
        </p:nvSpPr>
        <p:spPr>
          <a:xfrm>
            <a:off x="1043608" y="3140968"/>
            <a:ext cx="7200800" cy="1754326"/>
          </a:xfrm>
          <a:prstGeom prst="rect">
            <a:avLst/>
          </a:prstGeom>
        </p:spPr>
        <p:txBody>
          <a:bodyPr wrap="square">
            <a:spAutoFit/>
          </a:bodyPr>
          <a:lstStyle/>
          <a:p>
            <a:r>
              <a:rPr lang="en-US" b="1" dirty="0"/>
              <a:t>Binders used in sand molding:</a:t>
            </a:r>
            <a:r>
              <a:rPr lang="en-US" b="1" i="1" dirty="0"/>
              <a:t> </a:t>
            </a:r>
            <a:r>
              <a:rPr lang="en-US" dirty="0"/>
              <a:t>Binders are added to give cohesion to molding sands. Binders provide strength to the molding sand and enable it to retain its shape as mold cavity.  Binders should be added in optimum quantity as they reduce refractoriness and permeability. An optimal quantity of binders is needed, as further increases have no effect on properties of foundry sand. </a:t>
            </a:r>
          </a:p>
        </p:txBody>
      </p:sp>
    </p:spTree>
    <p:extLst>
      <p:ext uri="{BB962C8B-B14F-4D97-AF65-F5344CB8AC3E}">
        <p14:creationId xmlns:p14="http://schemas.microsoft.com/office/powerpoint/2010/main" val="17147048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34</a:t>
            </a:fld>
            <a:endParaRPr lang="en-US"/>
          </a:p>
        </p:txBody>
      </p:sp>
      <p:sp>
        <p:nvSpPr>
          <p:cNvPr id="3" name="Rectangle 2"/>
          <p:cNvSpPr/>
          <p:nvPr/>
        </p:nvSpPr>
        <p:spPr>
          <a:xfrm>
            <a:off x="611560" y="548680"/>
            <a:ext cx="4302396" cy="646331"/>
          </a:xfrm>
          <a:prstGeom prst="rect">
            <a:avLst/>
          </a:prstGeom>
        </p:spPr>
        <p:txBody>
          <a:bodyPr wrap="none">
            <a:spAutoFit/>
          </a:bodyPr>
          <a:lstStyle/>
          <a:p>
            <a:pPr lvl="1"/>
            <a:r>
              <a:rPr lang="en-US" sz="3600" dirty="0" smtClean="0"/>
              <a:t>Sand Casting Molds</a:t>
            </a:r>
            <a:endParaRPr lang="en-US" sz="3600" b="1" dirty="0"/>
          </a:p>
        </p:txBody>
      </p:sp>
      <p:sp>
        <p:nvSpPr>
          <p:cNvPr id="4" name="Rectangle 3"/>
          <p:cNvSpPr/>
          <p:nvPr/>
        </p:nvSpPr>
        <p:spPr>
          <a:xfrm>
            <a:off x="631400" y="1195011"/>
            <a:ext cx="4536504" cy="2585323"/>
          </a:xfrm>
          <a:prstGeom prst="rect">
            <a:avLst/>
          </a:prstGeom>
        </p:spPr>
        <p:txBody>
          <a:bodyPr wrap="square">
            <a:spAutoFit/>
          </a:bodyPr>
          <a:lstStyle/>
          <a:p>
            <a:r>
              <a:rPr lang="en-US" b="1" dirty="0"/>
              <a:t>Green sand </a:t>
            </a:r>
            <a:r>
              <a:rPr lang="en-US" dirty="0"/>
              <a:t>is also known as tempered or natural sand which is a just prepared mixture of silica sand with 18 to 30 percent clay, having moisture content from 6 to 8%. The clay and water furnish the bond for green sand. It is fine, soft, light, and porous. Green sand is damp, when squeezed in the hand and it retains the shape and the impression to give to it under </a:t>
            </a:r>
            <a:r>
              <a:rPr lang="en-US" dirty="0" smtClean="0"/>
              <a:t>pressure.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484784"/>
            <a:ext cx="2504306" cy="1878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31400" y="3780334"/>
            <a:ext cx="6896794" cy="1200329"/>
          </a:xfrm>
          <a:prstGeom prst="rect">
            <a:avLst/>
          </a:prstGeom>
        </p:spPr>
        <p:txBody>
          <a:bodyPr wrap="square">
            <a:spAutoFit/>
          </a:bodyPr>
          <a:lstStyle/>
          <a:p>
            <a:r>
              <a:rPr lang="en-US" b="1" dirty="0"/>
              <a:t>Dry </a:t>
            </a:r>
            <a:r>
              <a:rPr lang="en-US" b="1" dirty="0" smtClean="0"/>
              <a:t>sand : </a:t>
            </a:r>
            <a:r>
              <a:rPr lang="en-US" dirty="0"/>
              <a:t>Green sand that has been dried or baked in suitable oven after the making mold and cores, is called dry sand. It possesses more strength, rigidity and thermal stability. It is mainly suitable for larger castings</a:t>
            </a:r>
            <a:r>
              <a:rPr lang="en-US" b="1" dirty="0" smtClean="0"/>
              <a:t> </a:t>
            </a:r>
            <a:endParaRPr lang="en-US" dirty="0"/>
          </a:p>
        </p:txBody>
      </p:sp>
      <p:sp>
        <p:nvSpPr>
          <p:cNvPr id="6" name="Rectangle 5"/>
          <p:cNvSpPr/>
          <p:nvPr/>
        </p:nvSpPr>
        <p:spPr>
          <a:xfrm>
            <a:off x="611560" y="4980663"/>
            <a:ext cx="7471134" cy="646331"/>
          </a:xfrm>
          <a:prstGeom prst="rect">
            <a:avLst/>
          </a:prstGeom>
        </p:spPr>
        <p:txBody>
          <a:bodyPr wrap="square">
            <a:spAutoFit/>
          </a:bodyPr>
          <a:lstStyle/>
          <a:p>
            <a:r>
              <a:rPr lang="en-US" b="1" dirty="0"/>
              <a:t>Loam </a:t>
            </a:r>
            <a:r>
              <a:rPr lang="en-US" b="1" dirty="0" smtClean="0"/>
              <a:t>sand : </a:t>
            </a:r>
            <a:r>
              <a:rPr lang="en-US" dirty="0"/>
              <a:t>Loam is mixture of sand and clay with water to a thin plastic paste. Loam sand possesses high clay as much as 30-50% and 18% water</a:t>
            </a:r>
            <a:r>
              <a:rPr lang="en-US" b="1" dirty="0" smtClean="0"/>
              <a:t> </a:t>
            </a:r>
            <a:endParaRPr lang="en-US" dirty="0"/>
          </a:p>
        </p:txBody>
      </p:sp>
      <p:sp>
        <p:nvSpPr>
          <p:cNvPr id="10" name="Rectangle 9"/>
          <p:cNvSpPr/>
          <p:nvPr/>
        </p:nvSpPr>
        <p:spPr>
          <a:xfrm>
            <a:off x="663401" y="5644020"/>
            <a:ext cx="7725024" cy="646331"/>
          </a:xfrm>
          <a:prstGeom prst="rect">
            <a:avLst/>
          </a:prstGeom>
        </p:spPr>
        <p:txBody>
          <a:bodyPr wrap="square">
            <a:spAutoFit/>
          </a:bodyPr>
          <a:lstStyle/>
          <a:p>
            <a:r>
              <a:rPr lang="en-US" b="1" dirty="0"/>
              <a:t>Facing </a:t>
            </a:r>
            <a:r>
              <a:rPr lang="en-US" b="1" dirty="0" smtClean="0"/>
              <a:t>sand : </a:t>
            </a:r>
            <a:r>
              <a:rPr lang="en-US" dirty="0"/>
              <a:t>Facing sand is just prepared and forms the face of the mold, gives surface finish to casting. </a:t>
            </a:r>
            <a:r>
              <a:rPr lang="en-US" b="1" dirty="0" smtClean="0"/>
              <a:t> </a:t>
            </a:r>
            <a:endParaRPr lang="en-US" dirty="0"/>
          </a:p>
        </p:txBody>
      </p:sp>
    </p:spTree>
    <p:extLst>
      <p:ext uri="{BB962C8B-B14F-4D97-AF65-F5344CB8AC3E}">
        <p14:creationId xmlns:p14="http://schemas.microsoft.com/office/powerpoint/2010/main" val="16566254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35</a:t>
            </a:fld>
            <a:endParaRPr lang="en-US"/>
          </a:p>
        </p:txBody>
      </p:sp>
      <p:sp>
        <p:nvSpPr>
          <p:cNvPr id="3" name="Rectangle 2"/>
          <p:cNvSpPr/>
          <p:nvPr/>
        </p:nvSpPr>
        <p:spPr>
          <a:xfrm>
            <a:off x="611560" y="548680"/>
            <a:ext cx="4302396" cy="646331"/>
          </a:xfrm>
          <a:prstGeom prst="rect">
            <a:avLst/>
          </a:prstGeom>
        </p:spPr>
        <p:txBody>
          <a:bodyPr wrap="none">
            <a:spAutoFit/>
          </a:bodyPr>
          <a:lstStyle/>
          <a:p>
            <a:pPr lvl="1"/>
            <a:r>
              <a:rPr lang="en-US" sz="3600" dirty="0" smtClean="0"/>
              <a:t>Sand Casting Molds</a:t>
            </a:r>
            <a:endParaRPr lang="en-US" sz="3600" b="1" dirty="0"/>
          </a:p>
        </p:txBody>
      </p:sp>
      <p:sp>
        <p:nvSpPr>
          <p:cNvPr id="2" name="Rectangle 1"/>
          <p:cNvSpPr/>
          <p:nvPr/>
        </p:nvSpPr>
        <p:spPr>
          <a:xfrm>
            <a:off x="899592" y="1195010"/>
            <a:ext cx="5256584" cy="4247317"/>
          </a:xfrm>
          <a:prstGeom prst="rect">
            <a:avLst/>
          </a:prstGeom>
        </p:spPr>
        <p:txBody>
          <a:bodyPr wrap="square">
            <a:spAutoFit/>
          </a:bodyPr>
          <a:lstStyle/>
          <a:p>
            <a:r>
              <a:rPr lang="en-US" b="1" dirty="0"/>
              <a:t>Backing sand </a:t>
            </a:r>
            <a:endParaRPr lang="en-US" dirty="0"/>
          </a:p>
          <a:p>
            <a:r>
              <a:rPr lang="en-US" dirty="0"/>
              <a:t>Backing sand or floor sand is used to back up the facing sand and is used to fill the whole volume of the molding </a:t>
            </a:r>
            <a:r>
              <a:rPr lang="en-US" dirty="0" smtClean="0"/>
              <a:t>flask (old sand) </a:t>
            </a:r>
            <a:endParaRPr lang="en-US" dirty="0"/>
          </a:p>
          <a:p>
            <a:r>
              <a:rPr lang="en-US" b="1" dirty="0"/>
              <a:t>Parting sand </a:t>
            </a:r>
            <a:endParaRPr lang="en-US" dirty="0"/>
          </a:p>
          <a:p>
            <a:r>
              <a:rPr lang="en-US" dirty="0"/>
              <a:t>Parting sand without binder and moisture is used to keep the green sand not to stick to the pattern and also to allow the sand on the parting surface the cope and drag to separate without clinging. </a:t>
            </a:r>
          </a:p>
          <a:p>
            <a:r>
              <a:rPr lang="en-US" b="1" dirty="0"/>
              <a:t>Core sand </a:t>
            </a:r>
            <a:endParaRPr lang="en-US" dirty="0"/>
          </a:p>
          <a:p>
            <a:r>
              <a:rPr lang="en-US" dirty="0"/>
              <a:t>Core sand is used for making cores and it is sometimes also known as oil sand. This is highly rich silica sand mixed with oil binders such as core oil which composed of linseed oil, resin, light mineral oil and other bind materials.</a:t>
            </a:r>
          </a:p>
        </p:txBody>
      </p:sp>
      <p:pic>
        <p:nvPicPr>
          <p:cNvPr id="2050" name="Picture 2" descr="D:\ie252\ie252_lab\casting_photo_dr_ali\sand\20140420_1406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2004" y="3881305"/>
            <a:ext cx="2081363" cy="1561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4443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36</a:t>
            </a:fld>
            <a:endParaRPr lang="en-US"/>
          </a:p>
        </p:txBody>
      </p:sp>
      <p:sp>
        <p:nvSpPr>
          <p:cNvPr id="3" name="Rectangle 2"/>
          <p:cNvSpPr/>
          <p:nvPr/>
        </p:nvSpPr>
        <p:spPr>
          <a:xfrm>
            <a:off x="654822" y="255179"/>
            <a:ext cx="4782720" cy="523220"/>
          </a:xfrm>
          <a:prstGeom prst="rect">
            <a:avLst/>
          </a:prstGeom>
        </p:spPr>
        <p:txBody>
          <a:bodyPr wrap="none">
            <a:spAutoFit/>
          </a:bodyPr>
          <a:lstStyle/>
          <a:p>
            <a:pPr lvl="2"/>
            <a:r>
              <a:rPr lang="en-US" sz="2800" dirty="0"/>
              <a:t>Sand Molding Properties </a:t>
            </a:r>
            <a:endParaRPr lang="en-US" sz="2800" b="1" dirty="0"/>
          </a:p>
        </p:txBody>
      </p:sp>
      <p:sp>
        <p:nvSpPr>
          <p:cNvPr id="4" name="Rectangle 3"/>
          <p:cNvSpPr/>
          <p:nvPr/>
        </p:nvSpPr>
        <p:spPr>
          <a:xfrm>
            <a:off x="516490" y="879103"/>
            <a:ext cx="7599496" cy="646331"/>
          </a:xfrm>
          <a:prstGeom prst="rect">
            <a:avLst/>
          </a:prstGeom>
        </p:spPr>
        <p:txBody>
          <a:bodyPr wrap="square">
            <a:spAutoFit/>
          </a:bodyPr>
          <a:lstStyle/>
          <a:p>
            <a:r>
              <a:rPr lang="en-US" b="1" dirty="0"/>
              <a:t>Refractoriness</a:t>
            </a:r>
            <a:r>
              <a:rPr lang="en-US" dirty="0"/>
              <a:t> is defined as the ability of molding sand to withstand high temperatures </a:t>
            </a:r>
            <a:endParaRPr lang="en-US" dirty="0"/>
          </a:p>
        </p:txBody>
      </p:sp>
      <p:sp>
        <p:nvSpPr>
          <p:cNvPr id="5" name="Rectangle 4"/>
          <p:cNvSpPr/>
          <p:nvPr/>
        </p:nvSpPr>
        <p:spPr>
          <a:xfrm>
            <a:off x="483138" y="1525434"/>
            <a:ext cx="7062088" cy="646331"/>
          </a:xfrm>
          <a:prstGeom prst="rect">
            <a:avLst/>
          </a:prstGeom>
        </p:spPr>
        <p:txBody>
          <a:bodyPr wrap="square">
            <a:spAutoFit/>
          </a:bodyPr>
          <a:lstStyle/>
          <a:p>
            <a:r>
              <a:rPr lang="en-US" i="1" dirty="0"/>
              <a:t> </a:t>
            </a:r>
            <a:r>
              <a:rPr lang="en-US" b="1" dirty="0"/>
              <a:t>Permeability</a:t>
            </a:r>
            <a:r>
              <a:rPr lang="en-US" i="1" dirty="0"/>
              <a:t> </a:t>
            </a:r>
            <a:r>
              <a:rPr lang="en-US" dirty="0"/>
              <a:t>It is also termed as porosity of the molding sand in order to allow the escape of any air, gases </a:t>
            </a:r>
            <a:endParaRPr lang="en-US" dirty="0"/>
          </a:p>
        </p:txBody>
      </p:sp>
      <p:sp>
        <p:nvSpPr>
          <p:cNvPr id="6" name="Rectangle 5"/>
          <p:cNvSpPr/>
          <p:nvPr/>
        </p:nvSpPr>
        <p:spPr>
          <a:xfrm>
            <a:off x="591150" y="2188925"/>
            <a:ext cx="6846064" cy="646331"/>
          </a:xfrm>
          <a:prstGeom prst="rect">
            <a:avLst/>
          </a:prstGeom>
        </p:spPr>
        <p:txBody>
          <a:bodyPr wrap="square">
            <a:spAutoFit/>
          </a:bodyPr>
          <a:lstStyle/>
          <a:p>
            <a:r>
              <a:rPr lang="en-US" b="1" dirty="0"/>
              <a:t>Cohesiveness</a:t>
            </a:r>
            <a:r>
              <a:rPr lang="en-US" i="1" dirty="0"/>
              <a:t> </a:t>
            </a:r>
            <a:r>
              <a:rPr lang="en-US" dirty="0"/>
              <a:t>It is property of molding sand by virtue which the sand grain particles interact and attract each other within the molding sand</a:t>
            </a:r>
            <a:endParaRPr lang="en-US" dirty="0"/>
          </a:p>
        </p:txBody>
      </p:sp>
      <p:sp>
        <p:nvSpPr>
          <p:cNvPr id="10" name="Rectangle 9"/>
          <p:cNvSpPr/>
          <p:nvPr/>
        </p:nvSpPr>
        <p:spPr>
          <a:xfrm>
            <a:off x="601272" y="2858478"/>
            <a:ext cx="7226681" cy="923330"/>
          </a:xfrm>
          <a:prstGeom prst="rect">
            <a:avLst/>
          </a:prstGeom>
        </p:spPr>
        <p:txBody>
          <a:bodyPr wrap="square">
            <a:spAutoFit/>
          </a:bodyPr>
          <a:lstStyle/>
          <a:p>
            <a:r>
              <a:rPr lang="en-US" b="1" dirty="0"/>
              <a:t>Green strength </a:t>
            </a:r>
            <a:r>
              <a:rPr lang="en-US" dirty="0"/>
              <a:t>the green sand after water has been mixed into it, must have sufficient strength and toughness to permit the making and handling of the mold. </a:t>
            </a:r>
            <a:endParaRPr lang="en-US" dirty="0"/>
          </a:p>
        </p:txBody>
      </p:sp>
      <p:sp>
        <p:nvSpPr>
          <p:cNvPr id="11" name="Rectangle 10"/>
          <p:cNvSpPr/>
          <p:nvPr/>
        </p:nvSpPr>
        <p:spPr>
          <a:xfrm>
            <a:off x="601271" y="3781808"/>
            <a:ext cx="7226681" cy="1200329"/>
          </a:xfrm>
          <a:prstGeom prst="rect">
            <a:avLst/>
          </a:prstGeom>
        </p:spPr>
        <p:txBody>
          <a:bodyPr wrap="square">
            <a:spAutoFit/>
          </a:bodyPr>
          <a:lstStyle/>
          <a:p>
            <a:r>
              <a:rPr lang="en-US" b="1" dirty="0"/>
              <a:t>Dry strength</a:t>
            </a:r>
            <a:r>
              <a:rPr lang="en-US" i="1" dirty="0"/>
              <a:t> </a:t>
            </a:r>
            <a:r>
              <a:rPr lang="en-US" dirty="0"/>
              <a:t>As soon as the molten metal is poured into the mold, the moisture in the sand layer adjacent to the hot metal gets evaporated and this dry sand layer must have sufficient strength to its shape in order to avoid erosion of mold wall during the flow of molten metal. </a:t>
            </a:r>
          </a:p>
        </p:txBody>
      </p:sp>
      <p:sp>
        <p:nvSpPr>
          <p:cNvPr id="12" name="Rectangle 11"/>
          <p:cNvSpPr/>
          <p:nvPr/>
        </p:nvSpPr>
        <p:spPr>
          <a:xfrm>
            <a:off x="654822" y="4919007"/>
            <a:ext cx="7461163" cy="1200329"/>
          </a:xfrm>
          <a:prstGeom prst="rect">
            <a:avLst/>
          </a:prstGeom>
        </p:spPr>
        <p:txBody>
          <a:bodyPr wrap="square">
            <a:spAutoFit/>
          </a:bodyPr>
          <a:lstStyle/>
          <a:p>
            <a:r>
              <a:rPr lang="en-US" b="1" dirty="0" smtClean="0"/>
              <a:t>Flow ability or plasticity</a:t>
            </a:r>
            <a:r>
              <a:rPr lang="en-US" i="1" dirty="0" smtClean="0"/>
              <a:t> </a:t>
            </a:r>
            <a:r>
              <a:rPr lang="en-US" dirty="0" smtClean="0"/>
              <a:t>It is the ability of the sand to get compacted and behave like a fluid. It will flow uniformly to all portions of pattern when rammed and distribute the ramming pressure evenly all around in all directions. </a:t>
            </a:r>
            <a:endParaRPr lang="en-US" dirty="0"/>
          </a:p>
        </p:txBody>
      </p:sp>
      <p:sp>
        <p:nvSpPr>
          <p:cNvPr id="13" name="Rectangle 12"/>
          <p:cNvSpPr/>
          <p:nvPr/>
        </p:nvSpPr>
        <p:spPr>
          <a:xfrm>
            <a:off x="591150" y="5980837"/>
            <a:ext cx="7797274" cy="923330"/>
          </a:xfrm>
          <a:prstGeom prst="rect">
            <a:avLst/>
          </a:prstGeom>
        </p:spPr>
        <p:txBody>
          <a:bodyPr wrap="square">
            <a:spAutoFit/>
          </a:bodyPr>
          <a:lstStyle/>
          <a:p>
            <a:r>
              <a:rPr lang="en-US" b="1" dirty="0"/>
              <a:t>Collapsibility:</a:t>
            </a:r>
            <a:r>
              <a:rPr lang="en-US" i="1" dirty="0"/>
              <a:t> </a:t>
            </a:r>
            <a:r>
              <a:rPr lang="en-US" dirty="0"/>
              <a:t>After the molten metal in the mold gets solidified, the sand mold must be collapsible so that free contraction of the metal occurs and this would naturally avoid the tearing or cracking of the contracting metal. </a:t>
            </a:r>
            <a:endParaRPr lang="en-US" dirty="0"/>
          </a:p>
        </p:txBody>
      </p:sp>
    </p:spTree>
    <p:extLst>
      <p:ext uri="{BB962C8B-B14F-4D97-AF65-F5344CB8AC3E}">
        <p14:creationId xmlns:p14="http://schemas.microsoft.com/office/powerpoint/2010/main" val="40810906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37</a:t>
            </a:fld>
            <a:endParaRPr lang="en-US"/>
          </a:p>
        </p:txBody>
      </p:sp>
      <p:sp>
        <p:nvSpPr>
          <p:cNvPr id="3" name="Rectangle 2"/>
          <p:cNvSpPr/>
          <p:nvPr/>
        </p:nvSpPr>
        <p:spPr>
          <a:xfrm>
            <a:off x="654822" y="255179"/>
            <a:ext cx="3912546" cy="523220"/>
          </a:xfrm>
          <a:prstGeom prst="rect">
            <a:avLst/>
          </a:prstGeom>
        </p:spPr>
        <p:txBody>
          <a:bodyPr wrap="none">
            <a:spAutoFit/>
          </a:bodyPr>
          <a:lstStyle/>
          <a:p>
            <a:pPr lvl="2"/>
            <a:r>
              <a:rPr lang="en-US" sz="2800" dirty="0"/>
              <a:t>Sand Molding </a:t>
            </a:r>
            <a:r>
              <a:rPr lang="en-US" sz="2800" dirty="0" smtClean="0"/>
              <a:t>Tests</a:t>
            </a:r>
            <a:endParaRPr lang="en-US" sz="2800" b="1" dirty="0"/>
          </a:p>
        </p:txBody>
      </p:sp>
      <p:sp>
        <p:nvSpPr>
          <p:cNvPr id="2" name="Rectangle 1"/>
          <p:cNvSpPr/>
          <p:nvPr/>
        </p:nvSpPr>
        <p:spPr>
          <a:xfrm>
            <a:off x="1115616" y="1124744"/>
            <a:ext cx="6552728" cy="4832092"/>
          </a:xfrm>
          <a:prstGeom prst="rect">
            <a:avLst/>
          </a:prstGeom>
        </p:spPr>
        <p:txBody>
          <a:bodyPr wrap="square">
            <a:spAutoFit/>
          </a:bodyPr>
          <a:lstStyle/>
          <a:p>
            <a:pPr marL="342900" lvl="0" indent="-342900">
              <a:buFont typeface="+mj-lt"/>
              <a:buAutoNum type="arabicPeriod"/>
            </a:pPr>
            <a:r>
              <a:rPr lang="en-US" sz="2800" dirty="0"/>
              <a:t>Moisture content Test </a:t>
            </a:r>
          </a:p>
          <a:p>
            <a:pPr marL="342900" lvl="0" indent="-342900">
              <a:buFont typeface="+mj-lt"/>
              <a:buAutoNum type="arabicPeriod"/>
            </a:pPr>
            <a:r>
              <a:rPr lang="en-US" sz="2800" dirty="0"/>
              <a:t>Clay content Test </a:t>
            </a:r>
          </a:p>
          <a:p>
            <a:pPr marL="342900" lvl="0" indent="-342900">
              <a:buFont typeface="+mj-lt"/>
              <a:buAutoNum type="arabicPeriod"/>
            </a:pPr>
            <a:r>
              <a:rPr lang="en-US" sz="2800" dirty="0"/>
              <a:t>Chemical composition of sand </a:t>
            </a:r>
          </a:p>
          <a:p>
            <a:pPr marL="342900" lvl="0" indent="-342900">
              <a:buFont typeface="+mj-lt"/>
              <a:buAutoNum type="arabicPeriod"/>
            </a:pPr>
            <a:r>
              <a:rPr lang="en-US" sz="2800" dirty="0"/>
              <a:t>Grain shape and surface texture of sand. </a:t>
            </a:r>
          </a:p>
          <a:p>
            <a:pPr marL="342900" lvl="0" indent="-342900">
              <a:buFont typeface="+mj-lt"/>
              <a:buAutoNum type="arabicPeriod"/>
            </a:pPr>
            <a:r>
              <a:rPr lang="en-US" sz="2800" dirty="0"/>
              <a:t>Grain size distribution of sand </a:t>
            </a:r>
          </a:p>
          <a:p>
            <a:pPr marL="342900" lvl="0" indent="-342900">
              <a:buFont typeface="+mj-lt"/>
              <a:buAutoNum type="arabicPeriod"/>
            </a:pPr>
            <a:r>
              <a:rPr lang="en-US" sz="2800" dirty="0"/>
              <a:t>Refractoriness of sand </a:t>
            </a:r>
          </a:p>
          <a:p>
            <a:pPr marL="342900" lvl="0" indent="-342900">
              <a:buFont typeface="+mj-lt"/>
              <a:buAutoNum type="arabicPeriod"/>
            </a:pPr>
            <a:r>
              <a:rPr lang="en-US" sz="2800" dirty="0">
                <a:solidFill>
                  <a:srgbClr val="FF0000"/>
                </a:solidFill>
              </a:rPr>
              <a:t>Strength Test </a:t>
            </a:r>
          </a:p>
          <a:p>
            <a:pPr marL="342900" lvl="0" indent="-342900">
              <a:buFont typeface="+mj-lt"/>
              <a:buAutoNum type="arabicPeriod"/>
            </a:pPr>
            <a:r>
              <a:rPr lang="en-US" sz="2800" dirty="0">
                <a:solidFill>
                  <a:srgbClr val="FF0000"/>
                </a:solidFill>
              </a:rPr>
              <a:t>Permeability Test </a:t>
            </a:r>
          </a:p>
          <a:p>
            <a:pPr marL="342900" lvl="0" indent="-342900">
              <a:buFont typeface="+mj-lt"/>
              <a:buAutoNum type="arabicPeriod"/>
            </a:pPr>
            <a:r>
              <a:rPr lang="en-US" sz="2800" dirty="0"/>
              <a:t>Flow ability Test </a:t>
            </a:r>
          </a:p>
          <a:p>
            <a:pPr marL="342900" lvl="0" indent="-342900">
              <a:buFont typeface="+mj-lt"/>
              <a:buAutoNum type="arabicPeriod"/>
            </a:pPr>
            <a:r>
              <a:rPr lang="en-US" sz="2800" dirty="0"/>
              <a:t>Shatter index Test </a:t>
            </a:r>
          </a:p>
          <a:p>
            <a:pPr marL="342900" lvl="0" indent="-342900">
              <a:buFont typeface="+mj-lt"/>
              <a:buAutoNum type="arabicPeriod"/>
            </a:pPr>
            <a:r>
              <a:rPr lang="en-US" sz="2800" dirty="0"/>
              <a:t>Mold hardness Test.</a:t>
            </a:r>
          </a:p>
        </p:txBody>
      </p:sp>
    </p:spTree>
    <p:extLst>
      <p:ext uri="{BB962C8B-B14F-4D97-AF65-F5344CB8AC3E}">
        <p14:creationId xmlns:p14="http://schemas.microsoft.com/office/powerpoint/2010/main" val="21271767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38</a:t>
            </a:fld>
            <a:endParaRPr lang="en-US"/>
          </a:p>
        </p:txBody>
      </p:sp>
      <p:sp>
        <p:nvSpPr>
          <p:cNvPr id="4" name="Rectangle 3"/>
          <p:cNvSpPr/>
          <p:nvPr/>
        </p:nvSpPr>
        <p:spPr>
          <a:xfrm>
            <a:off x="683212" y="404664"/>
            <a:ext cx="4998804" cy="461665"/>
          </a:xfrm>
          <a:prstGeom prst="rect">
            <a:avLst/>
          </a:prstGeom>
        </p:spPr>
        <p:txBody>
          <a:bodyPr wrap="none">
            <a:spAutoFit/>
          </a:bodyPr>
          <a:lstStyle/>
          <a:p>
            <a:pPr lvl="1"/>
            <a:r>
              <a:rPr lang="en-US" sz="2400" b="1" dirty="0"/>
              <a:t>Sand casting test EXPERIMENT </a:t>
            </a:r>
            <a:r>
              <a:rPr lang="ar-SA" sz="2000" i="1" dirty="0"/>
              <a:t>‎</a:t>
            </a:r>
            <a:r>
              <a:rPr lang="en-US" sz="2400" b="1" dirty="0"/>
              <a:t>2‑2</a:t>
            </a:r>
          </a:p>
        </p:txBody>
      </p:sp>
      <p:sp>
        <p:nvSpPr>
          <p:cNvPr id="5" name="Rectangle 4"/>
          <p:cNvSpPr/>
          <p:nvPr/>
        </p:nvSpPr>
        <p:spPr>
          <a:xfrm>
            <a:off x="710550" y="980728"/>
            <a:ext cx="3989234" cy="461665"/>
          </a:xfrm>
          <a:prstGeom prst="rect">
            <a:avLst/>
          </a:prstGeom>
        </p:spPr>
        <p:txBody>
          <a:bodyPr wrap="none">
            <a:spAutoFit/>
          </a:bodyPr>
          <a:lstStyle/>
          <a:p>
            <a:pPr lvl="2"/>
            <a:r>
              <a:rPr lang="en-US" sz="2400" b="1" dirty="0"/>
              <a:t>Experiment Objectives</a:t>
            </a:r>
          </a:p>
        </p:txBody>
      </p:sp>
      <p:sp>
        <p:nvSpPr>
          <p:cNvPr id="6" name="Rectangle 5"/>
          <p:cNvSpPr/>
          <p:nvPr/>
        </p:nvSpPr>
        <p:spPr>
          <a:xfrm>
            <a:off x="1115616" y="1772816"/>
            <a:ext cx="7128792" cy="2246769"/>
          </a:xfrm>
          <a:prstGeom prst="rect">
            <a:avLst/>
          </a:prstGeom>
        </p:spPr>
        <p:txBody>
          <a:bodyPr wrap="square">
            <a:spAutoFit/>
          </a:bodyPr>
          <a:lstStyle/>
          <a:p>
            <a:pPr marL="285750" lvl="0" indent="-285750">
              <a:buFont typeface="Arial" pitchFamily="34" charset="0"/>
              <a:buChar char="•"/>
            </a:pPr>
            <a:r>
              <a:rPr lang="en-US" sz="2000" dirty="0"/>
              <a:t>Study the effect of sand permeability for three sand specimens having three loading compactions for given sand mixing </a:t>
            </a:r>
            <a:r>
              <a:rPr lang="en-US" sz="2000" dirty="0" smtClean="0"/>
              <a:t>ratio.</a:t>
            </a:r>
          </a:p>
          <a:p>
            <a:pPr marL="285750" lvl="0" indent="-285750">
              <a:buFont typeface="Arial" pitchFamily="34" charset="0"/>
              <a:buChar char="•"/>
            </a:pPr>
            <a:endParaRPr lang="en-US" sz="2000" dirty="0"/>
          </a:p>
          <a:p>
            <a:pPr marL="285750" lvl="0" indent="-285750">
              <a:buFont typeface="Arial" pitchFamily="34" charset="0"/>
              <a:buChar char="•"/>
            </a:pPr>
            <a:r>
              <a:rPr lang="en-US" sz="2000" dirty="0"/>
              <a:t>Study the strength of the green sand molding for the given three sand-specimens for the three loading compactions for given sand mixing ration. (Compression test, Tension test, Shear test and Bending test) </a:t>
            </a:r>
          </a:p>
        </p:txBody>
      </p:sp>
    </p:spTree>
    <p:extLst>
      <p:ext uri="{BB962C8B-B14F-4D97-AF65-F5344CB8AC3E}">
        <p14:creationId xmlns:p14="http://schemas.microsoft.com/office/powerpoint/2010/main" val="23022933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39</a:t>
            </a:fld>
            <a:endParaRPr lang="en-US"/>
          </a:p>
        </p:txBody>
      </p:sp>
      <p:sp>
        <p:nvSpPr>
          <p:cNvPr id="4" name="Rectangle 3"/>
          <p:cNvSpPr/>
          <p:nvPr/>
        </p:nvSpPr>
        <p:spPr>
          <a:xfrm>
            <a:off x="683212" y="404664"/>
            <a:ext cx="3905556" cy="369332"/>
          </a:xfrm>
          <a:prstGeom prst="rect">
            <a:avLst/>
          </a:prstGeom>
        </p:spPr>
        <p:txBody>
          <a:bodyPr wrap="none">
            <a:spAutoFit/>
          </a:bodyPr>
          <a:lstStyle/>
          <a:p>
            <a:pPr lvl="1"/>
            <a:r>
              <a:rPr lang="en-US" b="1" dirty="0"/>
              <a:t>Sand casting test EXPERIMENT </a:t>
            </a:r>
            <a:r>
              <a:rPr lang="ar-SA" sz="1600" i="1" dirty="0"/>
              <a:t>‎</a:t>
            </a:r>
            <a:r>
              <a:rPr lang="en-US" b="1" dirty="0"/>
              <a:t>2‑2</a:t>
            </a:r>
          </a:p>
        </p:txBody>
      </p:sp>
      <p:sp>
        <p:nvSpPr>
          <p:cNvPr id="10" name="Rectangle 9"/>
          <p:cNvSpPr/>
          <p:nvPr/>
        </p:nvSpPr>
        <p:spPr>
          <a:xfrm>
            <a:off x="683212" y="1052736"/>
            <a:ext cx="2131609" cy="369332"/>
          </a:xfrm>
          <a:prstGeom prst="rect">
            <a:avLst/>
          </a:prstGeom>
        </p:spPr>
        <p:txBody>
          <a:bodyPr wrap="none">
            <a:spAutoFit/>
          </a:bodyPr>
          <a:lstStyle/>
          <a:p>
            <a:pPr lvl="2"/>
            <a:r>
              <a:rPr lang="en-US" b="1" dirty="0"/>
              <a:t>Equipment</a:t>
            </a:r>
          </a:p>
        </p:txBody>
      </p:sp>
      <p:sp>
        <p:nvSpPr>
          <p:cNvPr id="11" name="Rectangle 10"/>
          <p:cNvSpPr/>
          <p:nvPr/>
        </p:nvSpPr>
        <p:spPr>
          <a:xfrm>
            <a:off x="899592" y="1464891"/>
            <a:ext cx="2808312" cy="4247317"/>
          </a:xfrm>
          <a:prstGeom prst="rect">
            <a:avLst/>
          </a:prstGeom>
        </p:spPr>
        <p:txBody>
          <a:bodyPr wrap="square">
            <a:spAutoFit/>
          </a:bodyPr>
          <a:lstStyle/>
          <a:p>
            <a:pPr marL="285750" lvl="0" indent="-285750">
              <a:buFont typeface="Arial" pitchFamily="34" charset="0"/>
              <a:buChar char="•"/>
            </a:pPr>
            <a:r>
              <a:rPr lang="en-US" dirty="0"/>
              <a:t>Permeability sand meter.</a:t>
            </a:r>
          </a:p>
          <a:p>
            <a:pPr marL="285750" lvl="0" indent="-285750">
              <a:buFont typeface="Arial" pitchFamily="34" charset="0"/>
              <a:buChar char="•"/>
            </a:pPr>
            <a:r>
              <a:rPr lang="en-US" dirty="0"/>
              <a:t>Sand strength loading equipment (compression test, tensile test, shear test)</a:t>
            </a:r>
          </a:p>
          <a:p>
            <a:pPr marL="285750" lvl="0" indent="-285750">
              <a:buFont typeface="Arial" pitchFamily="34" charset="0"/>
              <a:buChar char="•"/>
            </a:pPr>
            <a:r>
              <a:rPr lang="en-US" dirty="0"/>
              <a:t>Laboratory sand rammer (type N) for sand sample preparation.</a:t>
            </a:r>
          </a:p>
          <a:p>
            <a:pPr marL="285750" lvl="0" indent="-285750">
              <a:buFont typeface="Arial" pitchFamily="34" charset="0"/>
              <a:buChar char="•"/>
            </a:pPr>
            <a:r>
              <a:rPr lang="en-US" dirty="0"/>
              <a:t>Scale for weight.</a:t>
            </a:r>
          </a:p>
          <a:p>
            <a:pPr marL="285750" lvl="0" indent="-285750">
              <a:buFont typeface="Arial" pitchFamily="34" charset="0"/>
              <a:buChar char="•"/>
            </a:pPr>
            <a:r>
              <a:rPr lang="en-US" dirty="0"/>
              <a:t>Heating oven.</a:t>
            </a:r>
          </a:p>
          <a:p>
            <a:pPr marL="285750" lvl="0" indent="-285750">
              <a:buFont typeface="Arial" pitchFamily="34" charset="0"/>
              <a:buChar char="•"/>
            </a:pPr>
            <a:r>
              <a:rPr lang="en-US" dirty="0"/>
              <a:t>Die set for specimen preparation (three type: compression and shear tests, tension test, and bending test)</a:t>
            </a:r>
            <a:r>
              <a:rPr lang="en-US" b="1" i="1" dirty="0"/>
              <a:t> </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857" t="24000" r="37432" b="17714"/>
          <a:stretch/>
        </p:blipFill>
        <p:spPr bwMode="auto">
          <a:xfrm>
            <a:off x="3779912" y="1467821"/>
            <a:ext cx="4231974" cy="4441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5078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564328" y="1721545"/>
            <a:ext cx="6408712" cy="3785652"/>
          </a:xfrm>
          <a:prstGeom prst="rect">
            <a:avLst/>
          </a:prstGeom>
        </p:spPr>
        <p:txBody>
          <a:bodyPr wrap="square">
            <a:spAutoFit/>
          </a:bodyPr>
          <a:lstStyle/>
          <a:p>
            <a:pPr marL="457200" indent="-457200">
              <a:buFont typeface="Arial" pitchFamily="34" charset="0"/>
              <a:buChar char="•"/>
            </a:pPr>
            <a:r>
              <a:rPr lang="en-US" sz="2000" dirty="0" smtClean="0"/>
              <a:t>The </a:t>
            </a:r>
            <a:r>
              <a:rPr lang="en-US" sz="2000" dirty="0"/>
              <a:t>Physical Modeling Technique is an alternative analysis method for providing information on the plastic flow of metals, load predictions, formation of voids or flaws, and fields to investigate plane strain metal forming conditions,</a:t>
            </a:r>
          </a:p>
          <a:p>
            <a:pPr marL="457200" indent="-457200">
              <a:buFont typeface="Arial" pitchFamily="34" charset="0"/>
              <a:buChar char="•"/>
            </a:pPr>
            <a:r>
              <a:rPr lang="en-US" sz="2000" dirty="0"/>
              <a:t>Typical modeling materials used in the physical modeling technique are </a:t>
            </a:r>
            <a:r>
              <a:rPr lang="en-US" sz="2000" u="sng" dirty="0" err="1"/>
              <a:t>Plasticine</a:t>
            </a:r>
            <a:r>
              <a:rPr lang="en-US" sz="2000" dirty="0"/>
              <a:t>, </a:t>
            </a:r>
            <a:r>
              <a:rPr lang="en-US" sz="2000" u="sng" dirty="0"/>
              <a:t>lead</a:t>
            </a:r>
            <a:r>
              <a:rPr lang="en-US" sz="2000" dirty="0"/>
              <a:t>, and </a:t>
            </a:r>
            <a:r>
              <a:rPr lang="en-US" sz="2000" u="sng" dirty="0"/>
              <a:t>wax</a:t>
            </a:r>
            <a:r>
              <a:rPr lang="en-US" sz="2000" dirty="0"/>
              <a:t>, while </a:t>
            </a:r>
            <a:r>
              <a:rPr lang="en-US" sz="2000" u="sng" dirty="0"/>
              <a:t>typical model dies are frequently made of steel, aluminum, or </a:t>
            </a:r>
            <a:r>
              <a:rPr lang="en-US" sz="2000" u="sng" dirty="0" err="1"/>
              <a:t>plexiglass</a:t>
            </a:r>
            <a:r>
              <a:rPr lang="en-US" sz="2000" u="sng" dirty="0"/>
              <a:t>.</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spTree>
    <p:extLst>
      <p:ext uri="{BB962C8B-B14F-4D97-AF65-F5344CB8AC3E}">
        <p14:creationId xmlns:p14="http://schemas.microsoft.com/office/powerpoint/2010/main" val="5199108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40</a:t>
            </a:fld>
            <a:endParaRPr lang="en-US"/>
          </a:p>
        </p:txBody>
      </p:sp>
      <p:sp>
        <p:nvSpPr>
          <p:cNvPr id="4" name="Rectangle 3"/>
          <p:cNvSpPr/>
          <p:nvPr/>
        </p:nvSpPr>
        <p:spPr>
          <a:xfrm>
            <a:off x="683212" y="404664"/>
            <a:ext cx="3905556" cy="369332"/>
          </a:xfrm>
          <a:prstGeom prst="rect">
            <a:avLst/>
          </a:prstGeom>
        </p:spPr>
        <p:txBody>
          <a:bodyPr wrap="none">
            <a:spAutoFit/>
          </a:bodyPr>
          <a:lstStyle/>
          <a:p>
            <a:pPr lvl="1"/>
            <a:r>
              <a:rPr lang="en-US" b="1" dirty="0"/>
              <a:t>Sand casting test EXPERIMENT </a:t>
            </a:r>
            <a:r>
              <a:rPr lang="ar-SA" sz="1600" i="1" dirty="0"/>
              <a:t>‎</a:t>
            </a:r>
            <a:r>
              <a:rPr lang="en-US" b="1" dirty="0"/>
              <a:t>2‑2</a:t>
            </a:r>
          </a:p>
        </p:txBody>
      </p:sp>
      <p:sp>
        <p:nvSpPr>
          <p:cNvPr id="2" name="Rectangle 1"/>
          <p:cNvSpPr/>
          <p:nvPr/>
        </p:nvSpPr>
        <p:spPr>
          <a:xfrm>
            <a:off x="683212" y="796159"/>
            <a:ext cx="2743187" cy="369332"/>
          </a:xfrm>
          <a:prstGeom prst="rect">
            <a:avLst/>
          </a:prstGeom>
        </p:spPr>
        <p:txBody>
          <a:bodyPr wrap="none">
            <a:spAutoFit/>
          </a:bodyPr>
          <a:lstStyle/>
          <a:p>
            <a:pPr lvl="2"/>
            <a:r>
              <a:rPr lang="en-US" b="1" dirty="0"/>
              <a:t>Experiment tasks</a:t>
            </a:r>
          </a:p>
        </p:txBody>
      </p:sp>
      <p:sp>
        <p:nvSpPr>
          <p:cNvPr id="3" name="Rectangle 2"/>
          <p:cNvSpPr/>
          <p:nvPr/>
        </p:nvSpPr>
        <p:spPr>
          <a:xfrm>
            <a:off x="467544" y="1014373"/>
            <a:ext cx="7632848" cy="4524315"/>
          </a:xfrm>
          <a:prstGeom prst="rect">
            <a:avLst/>
          </a:prstGeom>
        </p:spPr>
        <p:txBody>
          <a:bodyPr wrap="square">
            <a:spAutoFit/>
          </a:bodyPr>
          <a:lstStyle/>
          <a:p>
            <a:pPr marL="342900" lvl="0" indent="-342900">
              <a:buFont typeface="+mj-lt"/>
              <a:buAutoNum type="arabicPeriod"/>
            </a:pPr>
            <a:r>
              <a:rPr lang="en-US" dirty="0"/>
              <a:t>Prepare six cylindrical sand specimens with three different compaction loads having dimension 50mm diameter x 50 mm height, using provided sand mold.</a:t>
            </a:r>
          </a:p>
          <a:p>
            <a:pPr marL="342900" lvl="0" indent="-342900">
              <a:buFont typeface="+mj-lt"/>
              <a:buAutoNum type="arabicPeriod"/>
            </a:pPr>
            <a:r>
              <a:rPr lang="en-US" dirty="0"/>
              <a:t>Prepare three tensile sand specimens with three compaction loads using provided sand mold.</a:t>
            </a:r>
          </a:p>
          <a:p>
            <a:pPr marL="342900" lvl="0" indent="-342900">
              <a:buFont typeface="+mj-lt"/>
              <a:buAutoNum type="arabicPeriod"/>
            </a:pPr>
            <a:r>
              <a:rPr lang="en-US" dirty="0"/>
              <a:t>Prepare bending sand specimens with three compaction loads using provided sand mold.</a:t>
            </a:r>
          </a:p>
          <a:p>
            <a:pPr marL="342900" lvl="0" indent="-342900">
              <a:buFont typeface="+mj-lt"/>
              <a:buAutoNum type="arabicPeriod"/>
            </a:pPr>
            <a:r>
              <a:rPr lang="en-US" dirty="0"/>
              <a:t>Mount the loading fixture on the loading press and report the break loads for all cases.</a:t>
            </a:r>
          </a:p>
          <a:p>
            <a:pPr marL="342900" lvl="0" indent="-342900">
              <a:buFont typeface="+mj-lt"/>
              <a:buAutoNum type="arabicPeriod"/>
            </a:pPr>
            <a:r>
              <a:rPr lang="en-US" dirty="0"/>
              <a:t>For permeability test, prepare permeability sand specimens with three compaction loads using provided sand mold, and obtain the permeability number for the three samples .</a:t>
            </a:r>
          </a:p>
          <a:p>
            <a:pPr marL="342900" lvl="0" indent="-342900">
              <a:buFont typeface="+mj-lt"/>
              <a:buAutoNum type="arabicPeriod"/>
            </a:pPr>
            <a:r>
              <a:rPr lang="en-US" dirty="0"/>
              <a:t>Report the results in table form and plot the results using XLS sheet.</a:t>
            </a:r>
          </a:p>
          <a:p>
            <a:pPr marL="342900" lvl="0" indent="-342900">
              <a:buFont typeface="+mj-lt"/>
              <a:buAutoNum type="arabicPeriod"/>
            </a:pPr>
            <a:r>
              <a:rPr lang="en-US" dirty="0"/>
              <a:t>Comment on the experimental results and draw your conclusions.</a:t>
            </a:r>
          </a:p>
          <a:p>
            <a:pPr lvl="0"/>
            <a:r>
              <a:rPr lang="en-US" dirty="0"/>
              <a:t>Fill in the follow table</a:t>
            </a:r>
          </a:p>
          <a:p>
            <a:r>
              <a:rPr lang="en-US" b="1" dirty="0"/>
              <a:t> </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2090058755"/>
              </p:ext>
            </p:extLst>
          </p:nvPr>
        </p:nvGraphicFramePr>
        <p:xfrm>
          <a:off x="683210" y="5225824"/>
          <a:ext cx="7057141" cy="1368152"/>
        </p:xfrm>
        <a:graphic>
          <a:graphicData uri="http://schemas.openxmlformats.org/drawingml/2006/table">
            <a:tbl>
              <a:tblPr firstRow="1" firstCol="1" bandRow="1">
                <a:tableStyleId>{5C22544A-7EE6-4342-B048-85BDC9FD1C3A}</a:tableStyleId>
              </a:tblPr>
              <a:tblGrid>
                <a:gridCol w="1175416"/>
                <a:gridCol w="1181606"/>
                <a:gridCol w="1174643"/>
                <a:gridCol w="1174643"/>
                <a:gridCol w="1174643"/>
                <a:gridCol w="1176190"/>
              </a:tblGrid>
              <a:tr h="534896">
                <a:tc>
                  <a:txBody>
                    <a:bodyPr/>
                    <a:lstStyle/>
                    <a:p>
                      <a:pPr marL="0" marR="0" algn="ctr" rtl="0">
                        <a:spcBef>
                          <a:spcPts val="0"/>
                        </a:spcBef>
                        <a:spcAft>
                          <a:spcPts val="0"/>
                        </a:spcAft>
                        <a:tabLst>
                          <a:tab pos="2637155" algn="ctr"/>
                          <a:tab pos="5274310" algn="r"/>
                        </a:tabLst>
                      </a:pPr>
                      <a:r>
                        <a:rPr lang="en-US" sz="1200">
                          <a:effectLst/>
                        </a:rPr>
                        <a:t>Test</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Compression Kg/cm2</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Shear</a:t>
                      </a:r>
                    </a:p>
                    <a:p>
                      <a:pPr marL="0" marR="0" algn="ctr" rtl="0">
                        <a:spcBef>
                          <a:spcPts val="0"/>
                        </a:spcBef>
                        <a:spcAft>
                          <a:spcPts val="0"/>
                        </a:spcAft>
                        <a:tabLst>
                          <a:tab pos="2637155" algn="ctr"/>
                          <a:tab pos="5274310" algn="r"/>
                        </a:tabLst>
                      </a:pPr>
                      <a:r>
                        <a:rPr lang="en-US" sz="1200">
                          <a:effectLst/>
                        </a:rPr>
                        <a:t>Kg/cm2</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Tensile Kg/cm2</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Bending Kg/cm2</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Permeability Number</a:t>
                      </a:r>
                      <a:endParaRPr lang="en-US" sz="1200">
                        <a:solidFill>
                          <a:srgbClr val="000000"/>
                        </a:solidFill>
                        <a:effectLst/>
                        <a:latin typeface="Times New Roman"/>
                        <a:ea typeface="Batang"/>
                        <a:cs typeface="Times New Roman"/>
                      </a:endParaRPr>
                    </a:p>
                  </a:txBody>
                  <a:tcPr marL="68580" marR="68580" marT="0" marB="0" anchor="ctr"/>
                </a:tc>
              </a:tr>
              <a:tr h="277752">
                <a:tc>
                  <a:txBody>
                    <a:bodyPr/>
                    <a:lstStyle/>
                    <a:p>
                      <a:pPr marL="0" marR="0" algn="ctr" rtl="0">
                        <a:spcBef>
                          <a:spcPts val="0"/>
                        </a:spcBef>
                        <a:spcAft>
                          <a:spcPts val="0"/>
                        </a:spcAft>
                        <a:tabLst>
                          <a:tab pos="2637155" algn="ctr"/>
                          <a:tab pos="5274310" algn="r"/>
                        </a:tabLst>
                      </a:pPr>
                      <a:r>
                        <a:rPr lang="en-US" sz="1200">
                          <a:effectLst/>
                        </a:rPr>
                        <a:t>Specimen #1</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r>
              <a:tr h="277752">
                <a:tc>
                  <a:txBody>
                    <a:bodyPr/>
                    <a:lstStyle/>
                    <a:p>
                      <a:pPr marL="0" marR="0" algn="ctr" rtl="0">
                        <a:spcBef>
                          <a:spcPts val="0"/>
                        </a:spcBef>
                        <a:spcAft>
                          <a:spcPts val="0"/>
                        </a:spcAft>
                        <a:tabLst>
                          <a:tab pos="2637155" algn="ctr"/>
                          <a:tab pos="5274310" algn="r"/>
                        </a:tabLst>
                      </a:pPr>
                      <a:r>
                        <a:rPr lang="en-US" sz="1200">
                          <a:effectLst/>
                        </a:rPr>
                        <a:t>Specimen #2</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r>
              <a:tr h="277752">
                <a:tc>
                  <a:txBody>
                    <a:bodyPr/>
                    <a:lstStyle/>
                    <a:p>
                      <a:pPr marL="0" marR="0" algn="ctr" rtl="0">
                        <a:spcBef>
                          <a:spcPts val="0"/>
                        </a:spcBef>
                        <a:spcAft>
                          <a:spcPts val="0"/>
                        </a:spcAft>
                        <a:tabLst>
                          <a:tab pos="2637155" algn="ctr"/>
                          <a:tab pos="5274310" algn="r"/>
                        </a:tabLst>
                      </a:pPr>
                      <a:r>
                        <a:rPr lang="en-US" sz="1200">
                          <a:effectLst/>
                        </a:rPr>
                        <a:t>Specimen #3</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a:effectLst/>
                        </a:rPr>
                        <a:t> </a:t>
                      </a:r>
                      <a:endParaRPr lang="en-US" sz="1200">
                        <a:solidFill>
                          <a:srgbClr val="000000"/>
                        </a:solidFill>
                        <a:effectLst/>
                        <a:latin typeface="Times New Roman"/>
                        <a:ea typeface="Batang"/>
                        <a:cs typeface="Times New Roman"/>
                      </a:endParaRPr>
                    </a:p>
                  </a:txBody>
                  <a:tcPr marL="68580" marR="68580" marT="0" marB="0" anchor="ctr"/>
                </a:tc>
                <a:tc>
                  <a:txBody>
                    <a:bodyPr/>
                    <a:lstStyle/>
                    <a:p>
                      <a:pPr marL="0" marR="0" algn="ctr" rtl="0">
                        <a:spcBef>
                          <a:spcPts val="0"/>
                        </a:spcBef>
                        <a:spcAft>
                          <a:spcPts val="0"/>
                        </a:spcAft>
                        <a:tabLst>
                          <a:tab pos="2637155" algn="ctr"/>
                          <a:tab pos="5274310" algn="r"/>
                        </a:tabLst>
                      </a:pPr>
                      <a:r>
                        <a:rPr lang="en-US" sz="1200" dirty="0">
                          <a:effectLst/>
                        </a:rPr>
                        <a:t> </a:t>
                      </a:r>
                      <a:endParaRPr lang="en-US" sz="1200" dirty="0">
                        <a:solidFill>
                          <a:srgbClr val="000000"/>
                        </a:solidFill>
                        <a:effectLst/>
                        <a:latin typeface="Times New Roman"/>
                        <a:ea typeface="Batang"/>
                        <a:cs typeface="Times New Roman"/>
                      </a:endParaRPr>
                    </a:p>
                  </a:txBody>
                  <a:tcPr marL="68580" marR="68580" marT="0" marB="0" anchor="ctr"/>
                </a:tc>
              </a:tr>
            </a:tbl>
          </a:graphicData>
        </a:graphic>
      </p:graphicFrame>
    </p:spTree>
    <p:extLst>
      <p:ext uri="{BB962C8B-B14F-4D97-AF65-F5344CB8AC3E}">
        <p14:creationId xmlns:p14="http://schemas.microsoft.com/office/powerpoint/2010/main" val="26111694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mc:AlternateContent xmlns:mc="http://schemas.openxmlformats.org/markup-compatibility/2006" xmlns:a14="http://schemas.microsoft.com/office/drawing/2010/main">
        <mc:Choice Requires="a14">
          <p:sp>
            <p:nvSpPr>
              <p:cNvPr id="5" name="Rectangle 4"/>
              <p:cNvSpPr/>
              <p:nvPr/>
            </p:nvSpPr>
            <p:spPr>
              <a:xfrm>
                <a:off x="971600" y="1916832"/>
                <a:ext cx="6984776" cy="2031325"/>
              </a:xfrm>
              <a:prstGeom prst="rect">
                <a:avLst/>
              </a:prstGeom>
            </p:spPr>
            <p:txBody>
              <a:bodyPr wrap="square">
                <a:spAutoFit/>
              </a:bodyPr>
              <a:lstStyle/>
              <a:p>
                <a:pPr marL="285750" indent="-285750">
                  <a:buFont typeface="Arial" pitchFamily="34" charset="0"/>
                  <a:buChar char="•"/>
                </a:pPr>
                <a:r>
                  <a:rPr lang="en-US" dirty="0"/>
                  <a:t>Therefore, the purpose of this experiment is to determine the constitutive equations of one type of </a:t>
                </a:r>
                <a:r>
                  <a:rPr lang="en-US" dirty="0" err="1"/>
                  <a:t>Plasticine</a:t>
                </a:r>
                <a:r>
                  <a:rPr lang="en-US" dirty="0"/>
                  <a:t> in order to identify its material flow curve. </a:t>
                </a:r>
                <a:endParaRPr lang="en-US" dirty="0" smtClean="0"/>
              </a:p>
              <a:p>
                <a:pPr marL="285750" indent="-285750">
                  <a:buFont typeface="Arial" pitchFamily="34" charset="0"/>
                  <a:buChar char="•"/>
                </a:pPr>
                <a:r>
                  <a:rPr lang="en-US" dirty="0" smtClean="0"/>
                  <a:t>This </a:t>
                </a:r>
                <a:r>
                  <a:rPr lang="en-US" dirty="0"/>
                  <a:t>can be done by evaluating the strain-hardening (work-hardening) exponent, </a:t>
                </a:r>
                <a:r>
                  <a:rPr lang="en-US" i="1" dirty="0"/>
                  <a:t>n</a:t>
                </a:r>
                <a:r>
                  <a:rPr lang="en-US" dirty="0"/>
                  <a:t>, and the strength coefficient, </a:t>
                </a:r>
                <a:r>
                  <a:rPr lang="en-US" i="1" dirty="0"/>
                  <a:t>K,</a:t>
                </a:r>
                <a:r>
                  <a:rPr lang="en-US" dirty="0"/>
                  <a:t> used in the well-known power law equation, given by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smtClean="0"/>
                  <a:t> using compression test</a:t>
                </a:r>
                <a:r>
                  <a:rPr lang="en-US" dirty="0"/>
                  <a:t>		</a:t>
                </a:r>
              </a:p>
            </p:txBody>
          </p:sp>
        </mc:Choice>
        <mc:Fallback xmlns="">
          <p:sp>
            <p:nvSpPr>
              <p:cNvPr id="5" name="Rectangle 4"/>
              <p:cNvSpPr>
                <a:spLocks noRot="1" noChangeAspect="1" noMove="1" noResize="1" noEditPoints="1" noAdjustHandles="1" noChangeArrowheads="1" noChangeShapeType="1" noTextEdit="1"/>
              </p:cNvSpPr>
              <p:nvPr/>
            </p:nvSpPr>
            <p:spPr>
              <a:xfrm>
                <a:off x="971600" y="1916832"/>
                <a:ext cx="6984776" cy="2031325"/>
              </a:xfrm>
              <a:prstGeom prst="rect">
                <a:avLst/>
              </a:prstGeom>
              <a:blipFill rotWithShape="1">
                <a:blip r:embed="rId3"/>
                <a:stretch>
                  <a:fillRect l="-524" t="-1497" r="-873"/>
                </a:stretch>
              </a:blipFill>
            </p:spPr>
            <p:txBody>
              <a:bodyPr/>
              <a:lstStyle/>
              <a:p>
                <a:r>
                  <a:rPr lang="en-US">
                    <a:noFill/>
                  </a:rPr>
                  <a:t> </a:t>
                </a:r>
              </a:p>
            </p:txBody>
          </p:sp>
        </mc:Fallback>
      </mc:AlternateContent>
      <p:pic>
        <p:nvPicPr>
          <p:cNvPr id="10" name="Picture 9" descr="Mould making plasticine "/>
          <p:cNvPicPr/>
          <p:nvPr/>
        </p:nvPicPr>
        <p:blipFill>
          <a:blip r:embed="rId4">
            <a:extLst>
              <a:ext uri="{28A0092B-C50C-407E-A947-70E740481C1C}">
                <a14:useLocalDpi xmlns:a14="http://schemas.microsoft.com/office/drawing/2010/main" val="0"/>
              </a:ext>
            </a:extLst>
          </a:blip>
          <a:srcRect/>
          <a:stretch>
            <a:fillRect/>
          </a:stretch>
        </p:blipFill>
        <p:spPr bwMode="auto">
          <a:xfrm>
            <a:off x="6175459" y="3972909"/>
            <a:ext cx="2068949" cy="1478910"/>
          </a:xfrm>
          <a:prstGeom prst="rect">
            <a:avLst/>
          </a:prstGeom>
          <a:noFill/>
          <a:ln w="9525">
            <a:noFill/>
            <a:miter lim="800000"/>
            <a:headEnd/>
            <a:tailEnd/>
          </a:ln>
        </p:spPr>
      </p:pic>
    </p:spTree>
    <p:extLst>
      <p:ext uri="{BB962C8B-B14F-4D97-AF65-F5344CB8AC3E}">
        <p14:creationId xmlns:p14="http://schemas.microsoft.com/office/powerpoint/2010/main" val="233518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02040" y="1328394"/>
            <a:ext cx="7416824" cy="369332"/>
          </a:xfrm>
          <a:prstGeom prst="rect">
            <a:avLst/>
          </a:prstGeom>
        </p:spPr>
        <p:txBody>
          <a:bodyPr wrap="square">
            <a:spAutoFit/>
          </a:bodyPr>
          <a:lstStyle/>
          <a:p>
            <a:pPr lvl="2"/>
            <a:r>
              <a:rPr lang="en-US" b="1" dirty="0" smtClean="0"/>
              <a:t>1.1.2 Theoretical </a:t>
            </a:r>
            <a:r>
              <a:rPr lang="en-US" b="1" dirty="0"/>
              <a:t>background</a:t>
            </a:r>
          </a:p>
        </p:txBody>
      </p:sp>
      <p:sp>
        <p:nvSpPr>
          <p:cNvPr id="4" name="Rectangle 3"/>
          <p:cNvSpPr/>
          <p:nvPr/>
        </p:nvSpPr>
        <p:spPr>
          <a:xfrm>
            <a:off x="1442904" y="1724953"/>
            <a:ext cx="6768752" cy="1754326"/>
          </a:xfrm>
          <a:prstGeom prst="rect">
            <a:avLst/>
          </a:prstGeom>
        </p:spPr>
        <p:txBody>
          <a:bodyPr wrap="square">
            <a:spAutoFit/>
          </a:bodyPr>
          <a:lstStyle/>
          <a:p>
            <a:pPr marL="285750" indent="-285750">
              <a:buFont typeface="Arial" pitchFamily="34" charset="0"/>
              <a:buChar char="•"/>
            </a:pPr>
            <a:r>
              <a:rPr lang="en-US" dirty="0"/>
              <a:t>The flow curve of a material (true stress–true strain relationship) can be determined from either tension or compression </a:t>
            </a:r>
            <a:r>
              <a:rPr lang="en-US" dirty="0" smtClean="0"/>
              <a:t>tests.</a:t>
            </a:r>
          </a:p>
          <a:p>
            <a:pPr marL="285750" indent="-285750">
              <a:buFont typeface="Arial" pitchFamily="34" charset="0"/>
              <a:buChar char="•"/>
            </a:pPr>
            <a:r>
              <a:rPr lang="en-US" dirty="0"/>
              <a:t>T</a:t>
            </a:r>
            <a:r>
              <a:rPr lang="en-US" dirty="0" smtClean="0"/>
              <a:t>he </a:t>
            </a:r>
            <a:r>
              <a:rPr lang="en-US" dirty="0"/>
              <a:t>flow stress values determined at high strains in the tensile test require a correction because of necking. Therefore, the compression test, which can be conducted without barreling at up to about 50% reduction in </a:t>
            </a:r>
            <a:r>
              <a:rPr lang="en-US" dirty="0" smtClean="0"/>
              <a:t>height.</a:t>
            </a:r>
            <a:endParaRPr lang="en-US" dirty="0"/>
          </a:p>
        </p:txBody>
      </p:sp>
      <p:pic>
        <p:nvPicPr>
          <p:cNvPr id="2050" name="Picture 2" descr="http://nptel.ac.in/courses/Webcourse-contents/IIT-ROORKEE/strength%20of%20materials/lects%20&amp;%20picts/image/lect12/fig%2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3356992"/>
            <a:ext cx="4399194" cy="324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2608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02040" y="1328394"/>
            <a:ext cx="7416824" cy="369332"/>
          </a:xfrm>
          <a:prstGeom prst="rect">
            <a:avLst/>
          </a:prstGeom>
        </p:spPr>
        <p:txBody>
          <a:bodyPr wrap="square">
            <a:spAutoFit/>
          </a:bodyPr>
          <a:lstStyle/>
          <a:p>
            <a:pPr lvl="2"/>
            <a:r>
              <a:rPr lang="en-US" b="1" dirty="0" smtClean="0"/>
              <a:t>1.1.2 Theoretical </a:t>
            </a:r>
            <a:r>
              <a:rPr lang="en-US" b="1" dirty="0"/>
              <a:t>background</a:t>
            </a:r>
          </a:p>
        </p:txBody>
      </p:sp>
      <p:pic>
        <p:nvPicPr>
          <p:cNvPr id="10" name="Picture 9"/>
          <p:cNvPicPr/>
          <p:nvPr/>
        </p:nvPicPr>
        <p:blipFill>
          <a:blip r:embed="rId3">
            <a:lum bright="-17000" contrast="31000"/>
          </a:blip>
          <a:srcRect/>
          <a:stretch>
            <a:fillRect/>
          </a:stretch>
        </p:blipFill>
        <p:spPr bwMode="auto">
          <a:xfrm>
            <a:off x="539552" y="3573016"/>
            <a:ext cx="3219450" cy="2983865"/>
          </a:xfrm>
          <a:prstGeom prst="rect">
            <a:avLst/>
          </a:prstGeom>
          <a:noFill/>
          <a:ln w="9525">
            <a:noFill/>
            <a:miter lim="800000"/>
            <a:headEnd/>
            <a:tailEnd/>
          </a:ln>
        </p:spPr>
      </p:pic>
      <p:sp>
        <p:nvSpPr>
          <p:cNvPr id="5" name="Rectangle 4"/>
          <p:cNvSpPr/>
          <p:nvPr/>
        </p:nvSpPr>
        <p:spPr>
          <a:xfrm>
            <a:off x="1492817" y="1844824"/>
            <a:ext cx="2597827" cy="369332"/>
          </a:xfrm>
          <a:prstGeom prst="rect">
            <a:avLst/>
          </a:prstGeom>
        </p:spPr>
        <p:txBody>
          <a:bodyPr wrap="none">
            <a:spAutoFit/>
          </a:bodyPr>
          <a:lstStyle/>
          <a:p>
            <a:r>
              <a:rPr lang="en-US" dirty="0"/>
              <a:t>The true stress is given by</a:t>
            </a:r>
          </a:p>
        </p:txBody>
      </p:sp>
      <mc:AlternateContent xmlns:mc="http://schemas.openxmlformats.org/markup-compatibility/2006" xmlns:a14="http://schemas.microsoft.com/office/drawing/2010/main">
        <mc:Choice Requires="a14">
          <p:sp>
            <p:nvSpPr>
              <p:cNvPr id="6" name="Rectangle 5"/>
              <p:cNvSpPr/>
              <p:nvPr/>
            </p:nvSpPr>
            <p:spPr>
              <a:xfrm>
                <a:off x="4571999" y="1772816"/>
                <a:ext cx="870751" cy="6090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𝜎</m:t>
                      </m:r>
                      <m:r>
                        <a:rPr lang="en-US" i="1">
                          <a:latin typeface="Cambria Math"/>
                        </a:rPr>
                        <m:t>=</m:t>
                      </m:r>
                      <m:f>
                        <m:fPr>
                          <m:ctrlPr>
                            <a:rPr lang="en-US" i="1">
                              <a:latin typeface="Cambria Math"/>
                            </a:rPr>
                          </m:ctrlPr>
                        </m:fPr>
                        <m:num>
                          <m:r>
                            <a:rPr lang="en-US" i="1">
                              <a:latin typeface="Cambria Math"/>
                            </a:rPr>
                            <m:t>𝐹</m:t>
                          </m:r>
                        </m:num>
                        <m:den>
                          <m:r>
                            <a:rPr lang="en-US" i="1">
                              <a:latin typeface="Cambria Math"/>
                            </a:rPr>
                            <m:t>𝐴</m:t>
                          </m:r>
                        </m:den>
                      </m:f>
                      <m:r>
                        <a:rPr lang="en-US" i="1">
                          <a:latin typeface="Cambria Math"/>
                        </a:rPr>
                        <m:t> </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4571999" y="1772816"/>
                <a:ext cx="870751" cy="609077"/>
              </a:xfrm>
              <a:prstGeom prst="rect">
                <a:avLst/>
              </a:prstGeom>
              <a:blipFill rotWithShape="1">
                <a:blip r:embed="rId4"/>
                <a:stretch>
                  <a:fillRect/>
                </a:stretch>
              </a:blipFill>
            </p:spPr>
            <p:txBody>
              <a:bodyPr/>
              <a:lstStyle/>
              <a:p>
                <a:r>
                  <a:rPr lang="en-US">
                    <a:noFill/>
                  </a:rPr>
                  <a:t> </a:t>
                </a:r>
              </a:p>
            </p:txBody>
          </p:sp>
        </mc:Fallback>
      </mc:AlternateContent>
      <p:sp>
        <p:nvSpPr>
          <p:cNvPr id="11" name="Rectangle 10"/>
          <p:cNvSpPr/>
          <p:nvPr/>
        </p:nvSpPr>
        <p:spPr>
          <a:xfrm>
            <a:off x="1525961" y="2529651"/>
            <a:ext cx="1559145" cy="369332"/>
          </a:xfrm>
          <a:prstGeom prst="rect">
            <a:avLst/>
          </a:prstGeom>
        </p:spPr>
        <p:txBody>
          <a:bodyPr wrap="none">
            <a:spAutoFit/>
          </a:bodyPr>
          <a:lstStyle/>
          <a:p>
            <a:r>
              <a:rPr lang="en-US" dirty="0"/>
              <a:t>T</a:t>
            </a:r>
            <a:r>
              <a:rPr lang="en-US" dirty="0" smtClean="0"/>
              <a:t>he </a:t>
            </a:r>
            <a:r>
              <a:rPr lang="en-US" dirty="0"/>
              <a:t>true strain</a:t>
            </a:r>
          </a:p>
        </p:txBody>
      </p:sp>
      <mc:AlternateContent xmlns:mc="http://schemas.openxmlformats.org/markup-compatibility/2006" xmlns:a14="http://schemas.microsoft.com/office/drawing/2010/main">
        <mc:Choice Requires="a14">
          <p:sp>
            <p:nvSpPr>
              <p:cNvPr id="12" name="Rectangle 11"/>
              <p:cNvSpPr/>
              <p:nvPr/>
            </p:nvSpPr>
            <p:spPr>
              <a:xfrm>
                <a:off x="3563888" y="2356976"/>
                <a:ext cx="2485488"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𝜖</m:t>
                      </m:r>
                      <m:r>
                        <a:rPr lang="en-US" i="1">
                          <a:latin typeface="Cambria Math"/>
                        </a:rPr>
                        <m:t>=</m:t>
                      </m:r>
                      <m:r>
                        <a:rPr lang="en-US" i="1">
                          <a:latin typeface="Cambria Math"/>
                        </a:rPr>
                        <m:t>𝑙𝑛</m:t>
                      </m:r>
                      <m:d>
                        <m:dPr>
                          <m:ctrlPr>
                            <a:rPr lang="en-US" i="1">
                              <a:latin typeface="Cambria Math"/>
                            </a:rPr>
                          </m:ctrlPr>
                        </m:dPr>
                        <m:e>
                          <m:f>
                            <m:fPr>
                              <m:ctrlPr>
                                <a:rPr lang="en-US" i="1">
                                  <a:latin typeface="Cambria Math"/>
                                </a:rPr>
                              </m:ctrlPr>
                            </m:fPr>
                            <m:num>
                              <m:r>
                                <a:rPr lang="en-US" i="1">
                                  <a:latin typeface="Cambria Math"/>
                                </a:rPr>
                                <m:t>𝐻</m:t>
                              </m:r>
                            </m:num>
                            <m:den>
                              <m:sSub>
                                <m:sSubPr>
                                  <m:ctrlPr>
                                    <a:rPr lang="en-US" i="1">
                                      <a:latin typeface="Cambria Math"/>
                                    </a:rPr>
                                  </m:ctrlPr>
                                </m:sSubPr>
                                <m:e>
                                  <m:r>
                                    <a:rPr lang="en-US" i="1">
                                      <a:latin typeface="Cambria Math"/>
                                    </a:rPr>
                                    <m:t>𝐻</m:t>
                                  </m:r>
                                </m:e>
                                <m:sub>
                                  <m:r>
                                    <a:rPr lang="en-US" i="1">
                                      <a:latin typeface="Cambria Math"/>
                                    </a:rPr>
                                    <m:t>0</m:t>
                                  </m:r>
                                </m:sub>
                              </m:sSub>
                            </m:den>
                          </m:f>
                        </m:e>
                      </m:d>
                      <m:r>
                        <a:rPr lang="en-US" i="1">
                          <a:latin typeface="Cambria Math"/>
                        </a:rPr>
                        <m:t>=</m:t>
                      </m:r>
                      <m:r>
                        <a:rPr lang="en-US" i="1">
                          <a:latin typeface="Cambria Math"/>
                        </a:rPr>
                        <m:t>𝑙𝑛</m:t>
                      </m:r>
                      <m:d>
                        <m:dPr>
                          <m:ctrlPr>
                            <a:rPr lang="en-US" i="1">
                              <a:latin typeface="Cambria Math"/>
                            </a:rPr>
                          </m:ctrlPr>
                        </m:dPr>
                        <m:e>
                          <m:f>
                            <m:fPr>
                              <m:ctrlPr>
                                <a:rPr lang="en-US" i="1">
                                  <a:latin typeface="Cambria Math"/>
                                </a:rPr>
                              </m:ctrlPr>
                            </m:fPr>
                            <m:num>
                              <m:sSub>
                                <m:sSubPr>
                                  <m:ctrlPr>
                                    <a:rPr lang="en-US" i="1">
                                      <a:latin typeface="Cambria Math"/>
                                    </a:rPr>
                                  </m:ctrlPr>
                                </m:sSubPr>
                                <m:e>
                                  <m:r>
                                    <a:rPr lang="en-US" i="1">
                                      <a:latin typeface="Cambria Math"/>
                                    </a:rPr>
                                    <m:t>𝐴</m:t>
                                  </m:r>
                                </m:e>
                                <m:sub>
                                  <m:r>
                                    <a:rPr lang="en-US" i="1">
                                      <a:latin typeface="Cambria Math"/>
                                    </a:rPr>
                                    <m:t>𝑜</m:t>
                                  </m:r>
                                </m:sub>
                              </m:sSub>
                            </m:num>
                            <m:den>
                              <m:sSub>
                                <m:sSubPr>
                                  <m:ctrlPr>
                                    <a:rPr lang="en-US" i="1">
                                      <a:latin typeface="Cambria Math"/>
                                    </a:rPr>
                                  </m:ctrlPr>
                                </m:sSubPr>
                                <m:e>
                                  <m:r>
                                    <a:rPr lang="en-US" i="1">
                                      <a:latin typeface="Cambria Math"/>
                                    </a:rPr>
                                    <m:t>𝐴</m:t>
                                  </m:r>
                                </m:e>
                                <m:sub>
                                  <m:r>
                                    <a:rPr lang="en-US" i="1">
                                      <a:latin typeface="Cambria Math"/>
                                    </a:rPr>
                                    <m:t>  </m:t>
                                  </m:r>
                                </m:sub>
                              </m:sSub>
                            </m:den>
                          </m:f>
                        </m:e>
                      </m:d>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3563888" y="2356976"/>
                <a:ext cx="2485488" cy="714683"/>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4346700" y="3212976"/>
                <a:ext cx="178779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b="0" i="1" smtClean="0">
                              <a:latin typeface="Cambria Math"/>
                            </a:rPr>
                            <m:t>𝐻</m:t>
                          </m:r>
                          <m:r>
                            <a:rPr lang="en-US" b="0" i="1" smtClean="0">
                              <a:latin typeface="Cambria Math"/>
                            </a:rPr>
                            <m:t> </m:t>
                          </m:r>
                          <m:r>
                            <a:rPr lang="en-US" b="0" i="1" smtClean="0">
                              <a:latin typeface="Cambria Math"/>
                            </a:rPr>
                            <m:t>𝐴</m:t>
                          </m:r>
                          <m:r>
                            <a:rPr lang="en-US" b="0" i="1" smtClean="0">
                              <a:latin typeface="Cambria Math"/>
                            </a:rPr>
                            <m:t>=   </m:t>
                          </m:r>
                          <m:r>
                            <a:rPr lang="en-US" b="0" i="1" smtClean="0">
                              <a:latin typeface="Cambria Math"/>
                            </a:rPr>
                            <m:t>𝐻</m:t>
                          </m:r>
                        </m:e>
                        <m:sub>
                          <m:r>
                            <a:rPr lang="en-US" b="0" i="1" smtClean="0">
                              <a:latin typeface="Cambria Math"/>
                            </a:rPr>
                            <m:t>0</m:t>
                          </m:r>
                        </m:sub>
                      </m:sSub>
                      <m:sSub>
                        <m:sSubPr>
                          <m:ctrlPr>
                            <a:rPr lang="en-US" b="0" i="1" smtClean="0">
                              <a:latin typeface="Cambria Math"/>
                            </a:rPr>
                          </m:ctrlPr>
                        </m:sSubPr>
                        <m:e>
                          <m:r>
                            <a:rPr lang="en-US" b="0" i="1" smtClean="0">
                              <a:latin typeface="Cambria Math"/>
                            </a:rPr>
                            <m:t>𝐴</m:t>
                          </m:r>
                        </m:e>
                        <m:sub>
                          <m:r>
                            <a:rPr lang="en-US" b="0" i="1" smtClean="0">
                              <a:latin typeface="Cambria Math"/>
                            </a:rPr>
                            <m:t>0</m:t>
                          </m:r>
                        </m:sub>
                      </m:sSub>
                      <m:r>
                        <a:rPr lang="en-US" b="0" i="1" smtClean="0">
                          <a:latin typeface="Cambria Math"/>
                        </a:rPr>
                        <m:t>   </m:t>
                      </m:r>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4346700" y="3212976"/>
                <a:ext cx="1787797" cy="369332"/>
              </a:xfrm>
              <a:prstGeom prst="rect">
                <a:avLst/>
              </a:prstGeom>
              <a:blipFill rotWithShape="1">
                <a:blip r:embed="rId6"/>
                <a:stretch>
                  <a:fillRect/>
                </a:stretch>
              </a:blipFill>
            </p:spPr>
            <p:txBody>
              <a:bodyPr/>
              <a:lstStyle/>
              <a:p>
                <a:r>
                  <a:rPr lang="en-US">
                    <a:noFill/>
                  </a:rPr>
                  <a:t> </a:t>
                </a:r>
              </a:p>
            </p:txBody>
          </p:sp>
        </mc:Fallback>
      </mc:AlternateContent>
      <p:sp>
        <p:nvSpPr>
          <p:cNvPr id="17" name="Rectangle 16"/>
          <p:cNvSpPr/>
          <p:nvPr/>
        </p:nvSpPr>
        <p:spPr>
          <a:xfrm>
            <a:off x="1525960" y="3203684"/>
            <a:ext cx="3059748" cy="369332"/>
          </a:xfrm>
          <a:prstGeom prst="rect">
            <a:avLst/>
          </a:prstGeom>
        </p:spPr>
        <p:txBody>
          <a:bodyPr wrap="none">
            <a:spAutoFit/>
          </a:bodyPr>
          <a:lstStyle/>
          <a:p>
            <a:r>
              <a:rPr lang="en-US" dirty="0" smtClean="0"/>
              <a:t>Where for Volume constancy </a:t>
            </a:r>
            <a:endParaRPr lang="en-US" dirty="0"/>
          </a:p>
        </p:txBody>
      </p:sp>
      <p:pic>
        <p:nvPicPr>
          <p:cNvPr id="18" name="Picture 17"/>
          <p:cNvPicPr/>
          <p:nvPr/>
        </p:nvPicPr>
        <p:blipFill>
          <a:blip r:embed="rId7">
            <a:lum bright="-22000" contrast="40000"/>
          </a:blip>
          <a:srcRect l="1891" t="16691" r="49555" b="5263"/>
          <a:stretch>
            <a:fillRect/>
          </a:stretch>
        </p:blipFill>
        <p:spPr bwMode="auto">
          <a:xfrm>
            <a:off x="4625886" y="4077072"/>
            <a:ext cx="3467100" cy="2233295"/>
          </a:xfrm>
          <a:prstGeom prst="rect">
            <a:avLst/>
          </a:prstGeom>
          <a:noFill/>
          <a:ln w="9525">
            <a:noFill/>
            <a:miter lim="800000"/>
            <a:headEnd/>
            <a:tailEnd/>
          </a:ln>
        </p:spPr>
      </p:pic>
    </p:spTree>
    <p:extLst>
      <p:ext uri="{BB962C8B-B14F-4D97-AF65-F5344CB8AC3E}">
        <p14:creationId xmlns:p14="http://schemas.microsoft.com/office/powerpoint/2010/main" val="1829590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42800" y="1143728"/>
            <a:ext cx="7416824" cy="369332"/>
          </a:xfrm>
          <a:prstGeom prst="rect">
            <a:avLst/>
          </a:prstGeom>
        </p:spPr>
        <p:txBody>
          <a:bodyPr wrap="square">
            <a:spAutoFit/>
          </a:bodyPr>
          <a:lstStyle/>
          <a:p>
            <a:pPr lvl="2"/>
            <a:r>
              <a:rPr lang="en-US" b="1" dirty="0" smtClean="0"/>
              <a:t>1.1.2 Theoretical </a:t>
            </a:r>
            <a:r>
              <a:rPr lang="en-US" b="1" dirty="0"/>
              <a:t>background</a:t>
            </a:r>
          </a:p>
        </p:txBody>
      </p:sp>
      <mc:AlternateContent xmlns:mc="http://schemas.openxmlformats.org/markup-compatibility/2006" xmlns:a14="http://schemas.microsoft.com/office/drawing/2010/main">
        <mc:Choice Requires="a14">
          <p:sp>
            <p:nvSpPr>
              <p:cNvPr id="4" name="Rectangle 3"/>
              <p:cNvSpPr/>
              <p:nvPr/>
            </p:nvSpPr>
            <p:spPr>
              <a:xfrm>
                <a:off x="1441760" y="1538429"/>
                <a:ext cx="6840760" cy="3139321"/>
              </a:xfrm>
              <a:prstGeom prst="rect">
                <a:avLst/>
              </a:prstGeom>
            </p:spPr>
            <p:txBody>
              <a:bodyPr wrap="square">
                <a:spAutoFit/>
              </a:bodyPr>
              <a:lstStyle/>
              <a:p>
                <a:pPr marL="285750" indent="-285750">
                  <a:buFont typeface="Arial" pitchFamily="34" charset="0"/>
                  <a:buChar char="•"/>
                </a:pPr>
                <a:r>
                  <a:rPr lang="en-US" dirty="0"/>
                  <a:t>F</a:t>
                </a:r>
                <a:r>
                  <a:rPr lang="en-US" dirty="0" smtClean="0"/>
                  <a:t>low </a:t>
                </a:r>
                <a:r>
                  <a:rPr lang="en-US" dirty="0"/>
                  <a:t>stress–strain relationship representing the plastic deformation behavior of metals at room temperature is given by the well-known power law,</a:t>
                </a:r>
                <a14:m>
                  <m:oMath xmlns:m="http://schemas.openxmlformats.org/officeDocument/2006/math">
                    <m:r>
                      <a:rPr lang="en-US" i="1">
                        <a:latin typeface="Cambria Math"/>
                      </a:rPr>
                      <m:t> </m:t>
                    </m:r>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oMath>
                </a14:m>
                <a:r>
                  <a:rPr lang="en-US" dirty="0"/>
                  <a:t>.</a:t>
                </a:r>
                <a:endParaRPr lang="en-US" dirty="0" smtClean="0"/>
              </a:p>
              <a:p>
                <a:pPr marL="285750" indent="-285750">
                  <a:buFont typeface="Arial" pitchFamily="34" charset="0"/>
                  <a:buChar char="•"/>
                </a:pPr>
                <a:r>
                  <a:rPr lang="en-US" dirty="0"/>
                  <a:t>A graph of this equation is a straight line when plotted on log–log </a:t>
                </a:r>
                <a:r>
                  <a:rPr lang="en-US" dirty="0" smtClean="0"/>
                  <a:t>paper </a:t>
                </a:r>
                <a:r>
                  <a:rPr lang="en-US" dirty="0"/>
                  <a:t>. A graph of this equation is a straight line when plotted on log–log </a:t>
                </a:r>
                <a:r>
                  <a:rPr lang="en-US" dirty="0" smtClean="0"/>
                  <a:t>paper</a:t>
                </a:r>
              </a:p>
              <a:p>
                <a:pPr marL="285750" indent="-285750">
                  <a:buFont typeface="Arial" pitchFamily="34" charset="0"/>
                  <a:buChar char="•"/>
                </a:pPr>
                <a:r>
                  <a:rPr lang="en-US" dirty="0"/>
                  <a:t>Such a graph, as shown in Fig. 1.3, contains three significant zones: the </a:t>
                </a:r>
                <a:r>
                  <a:rPr lang="en-US" u="sng" dirty="0"/>
                  <a:t>elastic zone shown by line AB</a:t>
                </a:r>
                <a:r>
                  <a:rPr lang="en-US" dirty="0"/>
                  <a:t>, the </a:t>
                </a:r>
                <a:r>
                  <a:rPr lang="en-US" u="sng" dirty="0"/>
                  <a:t>plastic zone shown by segment CD,</a:t>
                </a:r>
                <a:r>
                  <a:rPr lang="en-US" dirty="0"/>
                  <a:t> and </a:t>
                </a:r>
                <a:r>
                  <a:rPr lang="en-US" u="sng" dirty="0"/>
                  <a:t>an intermediate zone</a:t>
                </a:r>
                <a:r>
                  <a:rPr lang="en-US" dirty="0"/>
                  <a:t>. For the elastic portion, one can write</a:t>
                </a:r>
              </a:p>
              <a:p>
                <a:pPr marL="285750" indent="-285750">
                  <a:buFont typeface="Arial" pitchFamily="34" charset="0"/>
                  <a:buChar char="•"/>
                </a:pP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1441760" y="1538429"/>
                <a:ext cx="6840760" cy="3139321"/>
              </a:xfrm>
              <a:prstGeom prst="rect">
                <a:avLst/>
              </a:prstGeom>
              <a:blipFill rotWithShape="1">
                <a:blip r:embed="rId3"/>
                <a:stretch>
                  <a:fillRect l="-624" t="-971"/>
                </a:stretch>
              </a:blipFill>
            </p:spPr>
            <p:txBody>
              <a:bodyPr/>
              <a:lstStyle/>
              <a:p>
                <a:r>
                  <a:rPr lang="en-US">
                    <a:noFill/>
                  </a:rPr>
                  <a:t> </a:t>
                </a:r>
              </a:p>
            </p:txBody>
          </p:sp>
        </mc:Fallback>
      </mc:AlternateContent>
      <p:pic>
        <p:nvPicPr>
          <p:cNvPr id="19" name="Picture 18"/>
          <p:cNvPicPr/>
          <p:nvPr/>
        </p:nvPicPr>
        <p:blipFill>
          <a:blip r:embed="rId4">
            <a:lum bright="-23000" contrast="36000"/>
          </a:blip>
          <a:srcRect t="13880" r="-12384"/>
          <a:stretch>
            <a:fillRect/>
          </a:stretch>
        </p:blipFill>
        <p:spPr bwMode="auto">
          <a:xfrm>
            <a:off x="467544" y="4365104"/>
            <a:ext cx="4133956" cy="2232248"/>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14" name="Rectangle 13"/>
              <p:cNvSpPr/>
              <p:nvPr/>
            </p:nvSpPr>
            <p:spPr>
              <a:xfrm>
                <a:off x="4601500" y="4362388"/>
                <a:ext cx="360066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𝜎</m:t>
                      </m:r>
                      <m:r>
                        <a:rPr lang="en-US" i="1" smtClean="0">
                          <a:latin typeface="Cambria Math"/>
                        </a:rPr>
                        <m:t>=</m:t>
                      </m:r>
                      <m:r>
                        <a:rPr lang="en-US" i="1" smtClean="0">
                          <a:latin typeface="Cambria Math"/>
                        </a:rPr>
                        <m:t>𝐸</m:t>
                      </m:r>
                      <m:r>
                        <a:rPr lang="en-US" i="1" smtClean="0">
                          <a:latin typeface="Cambria Math"/>
                        </a:rPr>
                        <m:t>𝜀</m:t>
                      </m:r>
                      <m:r>
                        <a:rPr lang="en-US" b="0" i="1" smtClean="0">
                          <a:latin typeface="Cambria Math"/>
                        </a:rPr>
                        <m:t>                                        </m:t>
                      </m:r>
                      <m:r>
                        <a:rPr lang="en-US" b="0" i="1" smtClean="0">
                          <a:latin typeface="Cambria Math"/>
                        </a:rPr>
                        <m:t>𝐸𝑞</m:t>
                      </m:r>
                      <m:r>
                        <a:rPr lang="en-US" b="0" i="1" smtClean="0">
                          <a:latin typeface="Cambria Math"/>
                        </a:rPr>
                        <m:t>1</m:t>
                      </m:r>
                      <m:r>
                        <a:rPr lang="en-US" b="0" i="1" smtClean="0">
                          <a:latin typeface="Cambria Math"/>
                        </a:rPr>
                        <m:t>.</m:t>
                      </m:r>
                      <m:r>
                        <a:rPr lang="en-US" b="0" i="1" smtClean="0">
                          <a:latin typeface="Cambria Math"/>
                        </a:rPr>
                        <m:t>6</m:t>
                      </m:r>
                      <m:r>
                        <a:rPr lang="en-US" i="1">
                          <a:latin typeface="Cambria Math"/>
                        </a:rPr>
                        <m:t> </m:t>
                      </m:r>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4601500" y="4362388"/>
                <a:ext cx="3600665" cy="369332"/>
              </a:xfrm>
              <a:prstGeom prst="rect">
                <a:avLst/>
              </a:prstGeom>
              <a:blipFill rotWithShape="1">
                <a:blip r:embed="rId5"/>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4716016" y="4941168"/>
                <a:ext cx="3552383"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𝐸</m:t>
                        </m:r>
                      </m:e>
                    </m:func>
                    <m:r>
                      <a:rPr lang="en-US" i="1">
                        <a:latin typeface="Cambria Math"/>
                      </a:rPr>
                      <m:t>+</m:t>
                    </m:r>
                    <m:r>
                      <a:rPr lang="en-US" i="1">
                        <a:latin typeface="Cambria Math"/>
                      </a:rPr>
                      <m:t>1</m:t>
                    </m:r>
                    <m:r>
                      <a:rPr lang="en-US" i="1">
                        <a:latin typeface="Cambria Math"/>
                      </a:rPr>
                      <m:t>.</m:t>
                    </m:r>
                    <m:r>
                      <a:rPr lang="en-US" i="1">
                        <a:latin typeface="Cambria Math"/>
                      </a:rPr>
                      <m:t>0</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dirty="0" smtClean="0"/>
                  <a:t>   Eq1.7</a:t>
                </a:r>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4716016" y="4941168"/>
                <a:ext cx="3552383" cy="369332"/>
              </a:xfrm>
              <a:prstGeom prst="rect">
                <a:avLst/>
              </a:prstGeom>
              <a:blipFill rotWithShape="1">
                <a:blip r:embed="rId6"/>
                <a:stretch>
                  <a:fillRect l="-515" t="-8333" r="-687" b="-26667"/>
                </a:stretch>
              </a:blipFill>
            </p:spPr>
            <p:txBody>
              <a:bodyPr/>
              <a:lstStyle/>
              <a:p>
                <a:r>
                  <a:rPr lang="en-US">
                    <a:noFill/>
                  </a:rPr>
                  <a:t> </a:t>
                </a:r>
              </a:p>
            </p:txBody>
          </p:sp>
        </mc:Fallback>
      </mc:AlternateContent>
    </p:spTree>
    <p:extLst>
      <p:ext uri="{BB962C8B-B14F-4D97-AF65-F5344CB8AC3E}">
        <p14:creationId xmlns:p14="http://schemas.microsoft.com/office/powerpoint/2010/main" val="32157326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18/10/2015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42800" y="1143728"/>
            <a:ext cx="7416824" cy="369332"/>
          </a:xfrm>
          <a:prstGeom prst="rect">
            <a:avLst/>
          </a:prstGeom>
        </p:spPr>
        <p:txBody>
          <a:bodyPr wrap="square">
            <a:spAutoFit/>
          </a:bodyPr>
          <a:lstStyle/>
          <a:p>
            <a:pPr lvl="2"/>
            <a:r>
              <a:rPr lang="en-US" b="1" dirty="0" smtClean="0"/>
              <a:t>1.1.2 Theoretical </a:t>
            </a:r>
            <a:r>
              <a:rPr lang="en-US" b="1" dirty="0"/>
              <a:t>background</a:t>
            </a:r>
          </a:p>
        </p:txBody>
      </p:sp>
      <mc:AlternateContent xmlns:mc="http://schemas.openxmlformats.org/markup-compatibility/2006" xmlns:a14="http://schemas.microsoft.com/office/drawing/2010/main">
        <mc:Choice Requires="a14">
          <p:sp>
            <p:nvSpPr>
              <p:cNvPr id="4" name="Rectangle 3"/>
              <p:cNvSpPr/>
              <p:nvPr/>
            </p:nvSpPr>
            <p:spPr>
              <a:xfrm>
                <a:off x="107504" y="2252927"/>
                <a:ext cx="6840760" cy="1200329"/>
              </a:xfrm>
              <a:prstGeom prst="rect">
                <a:avLst/>
              </a:prstGeom>
            </p:spPr>
            <p:txBody>
              <a:bodyPr wrap="square">
                <a:spAutoFit/>
              </a:bodyPr>
              <a:lstStyle/>
              <a:p>
                <a:r>
                  <a:rPr lang="en-US" dirty="0" smtClean="0"/>
                  <a:t>Similarly</a:t>
                </a:r>
                <a:r>
                  <a:rPr lang="en-US" dirty="0"/>
                  <a:t>, </a:t>
                </a:r>
                <a:r>
                  <a:rPr lang="en-US" dirty="0" err="1"/>
                  <a:t>Eq</a:t>
                </a:r>
                <a:r>
                  <a:rPr lang="en-US" dirty="0"/>
                  <a:t>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a:t> can be written as follows:</a:t>
                </a:r>
              </a:p>
              <a:p>
                <a:r>
                  <a:rPr lang="en-US" dirty="0" smtClean="0"/>
                  <a:t> </a:t>
                </a:r>
              </a:p>
              <a:p>
                <a:endParaRPr lang="en-US" dirty="0"/>
              </a:p>
              <a:p>
                <a:pPr marL="285750" indent="-285750">
                  <a:buFont typeface="Arial" pitchFamily="34" charset="0"/>
                  <a:buChar char="•"/>
                </a:pP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107504" y="2252927"/>
                <a:ext cx="6840760" cy="1200329"/>
              </a:xfrm>
              <a:prstGeom prst="rect">
                <a:avLst/>
              </a:prstGeom>
              <a:blipFill rotWithShape="1">
                <a:blip r:embed="rId3"/>
                <a:stretch>
                  <a:fillRect l="-802" t="-2551"/>
                </a:stretch>
              </a:blipFill>
            </p:spPr>
            <p:txBody>
              <a:bodyPr/>
              <a:lstStyle/>
              <a:p>
                <a:r>
                  <a:rPr lang="en-US">
                    <a:noFill/>
                  </a:rPr>
                  <a:t> </a:t>
                </a:r>
              </a:p>
            </p:txBody>
          </p:sp>
        </mc:Fallback>
      </mc:AlternateContent>
      <p:pic>
        <p:nvPicPr>
          <p:cNvPr id="19" name="Picture 18"/>
          <p:cNvPicPr/>
          <p:nvPr/>
        </p:nvPicPr>
        <p:blipFill rotWithShape="1">
          <a:blip r:embed="rId4">
            <a:lum bright="-23000" contrast="36000"/>
          </a:blip>
          <a:srcRect t="13880" r="351"/>
          <a:stretch/>
        </p:blipFill>
        <p:spPr bwMode="auto">
          <a:xfrm>
            <a:off x="5138065" y="1225592"/>
            <a:ext cx="3201263" cy="2131400"/>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5" name="Rectangle 4"/>
              <p:cNvSpPr/>
              <p:nvPr/>
            </p:nvSpPr>
            <p:spPr>
              <a:xfrm>
                <a:off x="251520" y="2668425"/>
                <a:ext cx="4769896"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𝐾</m:t>
                        </m:r>
                      </m:e>
                    </m:func>
                    <m:r>
                      <a:rPr lang="en-US" i="1">
                        <a:latin typeface="Cambria Math"/>
                      </a:rPr>
                      <m:t>+</m:t>
                    </m:r>
                    <m:r>
                      <a:rPr lang="en-US" i="1">
                        <a:latin typeface="Cambria Math"/>
                      </a:rPr>
                      <m:t>𝑛</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i="1" dirty="0" smtClean="0"/>
                  <a:t>                            Eq1.8</a:t>
                </a:r>
                <a:endParaRPr lang="en-US" i="1" dirty="0"/>
              </a:p>
            </p:txBody>
          </p:sp>
        </mc:Choice>
        <mc:Fallback xmlns="">
          <p:sp>
            <p:nvSpPr>
              <p:cNvPr id="5" name="Rectangle 4"/>
              <p:cNvSpPr>
                <a:spLocks noRot="1" noChangeAspect="1" noMove="1" noResize="1" noEditPoints="1" noAdjustHandles="1" noChangeArrowheads="1" noChangeShapeType="1" noTextEdit="1"/>
              </p:cNvSpPr>
              <p:nvPr/>
            </p:nvSpPr>
            <p:spPr>
              <a:xfrm>
                <a:off x="251520" y="2668425"/>
                <a:ext cx="4769896" cy="369332"/>
              </a:xfrm>
              <a:prstGeom prst="rect">
                <a:avLst/>
              </a:prstGeom>
              <a:blipFill rotWithShape="1">
                <a:blip r:embed="rId5"/>
                <a:stretch>
                  <a:fillRect l="-255" t="-8333"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310510" y="1516468"/>
                <a:ext cx="483177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𝜎</m:t>
                      </m:r>
                      <m:r>
                        <a:rPr lang="en-US" i="1" smtClean="0">
                          <a:latin typeface="Cambria Math"/>
                        </a:rPr>
                        <m:t>=</m:t>
                      </m:r>
                      <m:r>
                        <a:rPr lang="en-US" i="1" smtClean="0">
                          <a:latin typeface="Cambria Math"/>
                        </a:rPr>
                        <m:t>𝐸</m:t>
                      </m:r>
                      <m:r>
                        <a:rPr lang="en-US" i="1" smtClean="0">
                          <a:latin typeface="Cambria Math"/>
                        </a:rPr>
                        <m:t>𝜀</m:t>
                      </m:r>
                      <m:r>
                        <a:rPr lang="en-US" b="0" i="1" smtClean="0">
                          <a:latin typeface="Cambria Math"/>
                        </a:rPr>
                        <m:t>                                                               </m:t>
                      </m:r>
                      <m:r>
                        <a:rPr lang="en-US" b="0" i="1" smtClean="0">
                          <a:latin typeface="Cambria Math"/>
                        </a:rPr>
                        <m:t>𝐸𝑞</m:t>
                      </m:r>
                      <m:r>
                        <a:rPr lang="en-US" b="0" i="1" smtClean="0">
                          <a:latin typeface="Cambria Math"/>
                        </a:rPr>
                        <m:t>1</m:t>
                      </m:r>
                      <m:r>
                        <a:rPr lang="en-US" b="0" i="1" smtClean="0">
                          <a:latin typeface="Cambria Math"/>
                        </a:rPr>
                        <m:t>.</m:t>
                      </m:r>
                      <m:r>
                        <a:rPr lang="en-US" b="0" i="1" smtClean="0">
                          <a:latin typeface="Cambria Math"/>
                        </a:rPr>
                        <m:t>6</m:t>
                      </m:r>
                      <m:r>
                        <a:rPr lang="en-US" i="1">
                          <a:latin typeface="Cambria Math"/>
                        </a:rPr>
                        <m:t> </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310510" y="1516468"/>
                <a:ext cx="4831771" cy="369332"/>
              </a:xfrm>
              <a:prstGeom prst="rect">
                <a:avLst/>
              </a:prstGeom>
              <a:blipFill rotWithShape="1">
                <a:blip r:embed="rId6"/>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80374" y="1885800"/>
                <a:ext cx="4712187"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𝐸</m:t>
                        </m:r>
                      </m:e>
                    </m:func>
                    <m:r>
                      <a:rPr lang="en-US" i="1">
                        <a:latin typeface="Cambria Math"/>
                      </a:rPr>
                      <m:t>+</m:t>
                    </m:r>
                    <m:r>
                      <a:rPr lang="en-US" i="1">
                        <a:latin typeface="Cambria Math"/>
                      </a:rPr>
                      <m:t>1</m:t>
                    </m:r>
                    <m:r>
                      <a:rPr lang="en-US" i="1">
                        <a:latin typeface="Cambria Math"/>
                      </a:rPr>
                      <m:t>.</m:t>
                    </m:r>
                    <m:r>
                      <a:rPr lang="en-US" i="1">
                        <a:latin typeface="Cambria Math"/>
                      </a:rPr>
                      <m:t>0</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i="1" dirty="0" smtClean="0"/>
                  <a:t>                         Eq1.7</a:t>
                </a:r>
                <a:endParaRPr lang="en-US" i="1" dirty="0"/>
              </a:p>
            </p:txBody>
          </p:sp>
        </mc:Choice>
        <mc:Fallback xmlns="">
          <p:sp>
            <p:nvSpPr>
              <p:cNvPr id="13" name="Rectangle 12"/>
              <p:cNvSpPr>
                <a:spLocks noRot="1" noChangeAspect="1" noMove="1" noResize="1" noEditPoints="1" noAdjustHandles="1" noChangeArrowheads="1" noChangeShapeType="1" noTextEdit="1"/>
              </p:cNvSpPr>
              <p:nvPr/>
            </p:nvSpPr>
            <p:spPr>
              <a:xfrm>
                <a:off x="280374" y="1885800"/>
                <a:ext cx="4712187" cy="369332"/>
              </a:xfrm>
              <a:prstGeom prst="rect">
                <a:avLst/>
              </a:prstGeom>
              <a:blipFill rotWithShape="1">
                <a:blip r:embed="rId7"/>
                <a:stretch>
                  <a:fillRect l="-388" t="-8197" r="-259"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371967" y="3630692"/>
                <a:ext cx="8204186" cy="2308324"/>
              </a:xfrm>
              <a:prstGeom prst="rect">
                <a:avLst/>
              </a:prstGeom>
            </p:spPr>
            <p:txBody>
              <a:bodyPr wrap="square">
                <a:spAutoFit/>
              </a:bodyPr>
              <a:lstStyle/>
              <a:p>
                <a:r>
                  <a:rPr lang="en-US" dirty="0" smtClean="0"/>
                  <a:t>From </a:t>
                </a:r>
                <a:r>
                  <a:rPr lang="en-US" dirty="0" err="1" smtClean="0"/>
                  <a:t>Eqs</a:t>
                </a:r>
                <a:r>
                  <a:rPr lang="en-US" dirty="0"/>
                  <a:t>. (1.8) and (1.9), it can be </a:t>
                </a:r>
                <a:r>
                  <a:rPr lang="en-US" dirty="0" smtClean="0"/>
                  <a:t>concluded:</a:t>
                </a:r>
              </a:p>
              <a:p>
                <a:pPr marL="285750" indent="-285750">
                  <a:buFont typeface="Arial" pitchFamily="34" charset="0"/>
                  <a:buChar char="•"/>
                </a:pPr>
                <a:r>
                  <a:rPr lang="en-US" dirty="0" smtClean="0"/>
                  <a:t>The </a:t>
                </a:r>
                <a:r>
                  <a:rPr lang="en-US" dirty="0"/>
                  <a:t>elastic portion of the lines is the same for all materials, having a slope of unity and passing through the point </a:t>
                </a:r>
                <a:r>
                  <a:rPr lang="en-US" dirty="0" smtClean="0"/>
                  <a:t> </a:t>
                </a:r>
                <a14:m>
                  <m:oMath xmlns:m="http://schemas.openxmlformats.org/officeDocument/2006/math">
                    <m:func>
                      <m:funcPr>
                        <m:ctrlPr>
                          <a:rPr lang="en-US" i="1">
                            <a:latin typeface="Cambria Math"/>
                          </a:rPr>
                        </m:ctrlPr>
                      </m:funcPr>
                      <m:fName>
                        <m:r>
                          <a:rPr lang="en-US">
                            <a:latin typeface="Cambria Math"/>
                          </a:rPr>
                          <m:t>(</m:t>
                        </m:r>
                        <m:r>
                          <m:rPr>
                            <m:sty m:val="p"/>
                          </m:rPr>
                          <a:rPr lang="en-US">
                            <a:latin typeface="Cambria Math"/>
                          </a:rPr>
                          <m:t>log</m:t>
                        </m:r>
                      </m:fName>
                      <m:e>
                        <m:d>
                          <m:dPr>
                            <m:ctrlPr>
                              <a:rPr lang="en-US" i="1">
                                <a:latin typeface="Cambria Math"/>
                              </a:rPr>
                            </m:ctrlPr>
                          </m:dPr>
                          <m:e>
                            <m:r>
                              <a:rPr lang="en-US" i="1">
                                <a:latin typeface="Cambria Math"/>
                              </a:rPr>
                              <m:t>𝜎</m:t>
                            </m:r>
                          </m:e>
                        </m:d>
                      </m:e>
                    </m:func>
                    <m:r>
                      <a:rPr lang="en-US" i="1">
                        <a:latin typeface="Cambria Math"/>
                      </a:rPr>
                      <m:t>=</m:t>
                    </m:r>
                    <m:func>
                      <m:funcPr>
                        <m:ctrlPr>
                          <a:rPr lang="en-US" i="1">
                            <a:latin typeface="Cambria Math"/>
                          </a:rPr>
                        </m:ctrlPr>
                      </m:funcPr>
                      <m:fName>
                        <m:r>
                          <m:rPr>
                            <m:sty m:val="p"/>
                          </m:rPr>
                          <a:rPr lang="en-US">
                            <a:latin typeface="Cambria Math"/>
                          </a:rPr>
                          <m:t>log</m:t>
                        </m:r>
                      </m:fName>
                      <m:e>
                        <m:d>
                          <m:dPr>
                            <m:ctrlPr>
                              <a:rPr lang="en-US" i="1">
                                <a:latin typeface="Cambria Math"/>
                              </a:rPr>
                            </m:ctrlPr>
                          </m:dPr>
                          <m:e>
                            <m:r>
                              <a:rPr lang="en-US" i="1">
                                <a:latin typeface="Cambria Math"/>
                              </a:rPr>
                              <m:t>𝐸</m:t>
                            </m:r>
                          </m:e>
                        </m:d>
                      </m:e>
                    </m:func>
                    <m:r>
                      <a:rPr lang="en-US" i="1">
                        <a:latin typeface="Cambria Math"/>
                      </a:rPr>
                      <m:t>, </m:t>
                    </m:r>
                    <m:r>
                      <a:rPr lang="en-US" i="1">
                        <a:latin typeface="Cambria Math"/>
                      </a:rPr>
                      <m:t>𝜖</m:t>
                    </m:r>
                    <m:r>
                      <a:rPr lang="en-US" i="1">
                        <a:latin typeface="Cambria Math"/>
                      </a:rPr>
                      <m:t>=</m:t>
                    </m:r>
                    <m:r>
                      <a:rPr lang="en-US" i="1">
                        <a:latin typeface="Cambria Math"/>
                      </a:rPr>
                      <m:t>1</m:t>
                    </m:r>
                    <m:r>
                      <a:rPr lang="en-US" i="1">
                        <a:latin typeface="Cambria Math"/>
                      </a:rPr>
                      <m:t>)</m:t>
                    </m:r>
                  </m:oMath>
                </a14:m>
                <a:r>
                  <a:rPr lang="en-US" dirty="0"/>
                  <a:t>. </a:t>
                </a:r>
                <a:endParaRPr lang="en-US" dirty="0" smtClean="0"/>
              </a:p>
              <a:p>
                <a:pPr marL="285750" indent="-285750">
                  <a:buFont typeface="Arial" pitchFamily="34" charset="0"/>
                  <a:buChar char="•"/>
                </a:pPr>
                <a:r>
                  <a:rPr lang="en-US" dirty="0" smtClean="0"/>
                  <a:t>Furthermore</a:t>
                </a:r>
                <a:r>
                  <a:rPr lang="en-US" dirty="0"/>
                  <a:t>, it can be deduced that the elastic portion must have an exponent </a:t>
                </a:r>
                <a:r>
                  <a:rPr lang="en-US" i="1" dirty="0"/>
                  <a:t>n=1</a:t>
                </a:r>
                <a:r>
                  <a:rPr lang="en-US" dirty="0"/>
                  <a:t> and an intercept </a:t>
                </a:r>
                <a:r>
                  <a:rPr lang="en-US" i="1" dirty="0"/>
                  <a:t>K=E</a:t>
                </a:r>
                <a:r>
                  <a:rPr lang="en-US" dirty="0"/>
                  <a:t>. The constant </a:t>
                </a:r>
                <a:r>
                  <a:rPr lang="en-US" i="1" dirty="0"/>
                  <a:t>K</a:t>
                </a:r>
                <a:r>
                  <a:rPr lang="en-US" dirty="0"/>
                  <a:t> in Eq.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a:t> is the true stress corresponding to a true strain of unity. This constant can be determined by extending the plastic zone line (CD) until it intercepts an ordinate through </a:t>
                </a:r>
                <a14:m>
                  <m:oMath xmlns:m="http://schemas.openxmlformats.org/officeDocument/2006/math">
                    <m:func>
                      <m:funcPr>
                        <m:ctrlPr>
                          <a:rPr lang="en-US" i="1">
                            <a:latin typeface="Cambria Math"/>
                          </a:rPr>
                        </m:ctrlPr>
                      </m:funcPr>
                      <m:fName>
                        <m:r>
                          <m:rPr>
                            <m:sty m:val="p"/>
                          </m:rPr>
                          <a:rPr lang="en-US">
                            <a:latin typeface="Cambria Math"/>
                          </a:rPr>
                          <m:t>log</m:t>
                        </m:r>
                      </m:fName>
                      <m:e>
                        <m:d>
                          <m:dPr>
                            <m:ctrlPr>
                              <a:rPr lang="en-US" i="1">
                                <a:latin typeface="Cambria Math"/>
                              </a:rPr>
                            </m:ctrlPr>
                          </m:dPr>
                          <m:e>
                            <m:r>
                              <a:rPr lang="en-US" i="1">
                                <a:latin typeface="Cambria Math"/>
                              </a:rPr>
                              <m:t>𝜖</m:t>
                            </m:r>
                          </m:e>
                        </m:d>
                      </m:e>
                    </m:func>
                    <m:r>
                      <a:rPr lang="en-US" i="1">
                        <a:latin typeface="Cambria Math"/>
                      </a:rPr>
                      <m:t>=</m:t>
                    </m:r>
                    <m:r>
                      <a:rPr lang="en-US" i="1">
                        <a:latin typeface="Cambria Math"/>
                      </a:rPr>
                      <m:t>0</m:t>
                    </m:r>
                  </m:oMath>
                </a14:m>
                <a:r>
                  <a:rPr lang="en-US" dirty="0"/>
                  <a:t>. The height of this ordinate is </a:t>
                </a:r>
                <a:r>
                  <a:rPr lang="en-US" i="1" dirty="0"/>
                  <a:t>log K</a:t>
                </a:r>
                <a:r>
                  <a:rPr lang="en-US" dirty="0"/>
                  <a:t>. </a:t>
                </a:r>
              </a:p>
            </p:txBody>
          </p:sp>
        </mc:Choice>
        <mc:Fallback xmlns="">
          <p:sp>
            <p:nvSpPr>
              <p:cNvPr id="6" name="Rectangle 5"/>
              <p:cNvSpPr>
                <a:spLocks noRot="1" noChangeAspect="1" noMove="1" noResize="1" noEditPoints="1" noAdjustHandles="1" noChangeArrowheads="1" noChangeShapeType="1" noTextEdit="1"/>
              </p:cNvSpPr>
              <p:nvPr/>
            </p:nvSpPr>
            <p:spPr>
              <a:xfrm>
                <a:off x="371967" y="3630692"/>
                <a:ext cx="8204186" cy="2308324"/>
              </a:xfrm>
              <a:prstGeom prst="rect">
                <a:avLst/>
              </a:prstGeom>
              <a:blipFill rotWithShape="1">
                <a:blip r:embed="rId8"/>
                <a:stretch>
                  <a:fillRect l="-594" t="-1323" b="-3439"/>
                </a:stretch>
              </a:blipFill>
            </p:spPr>
            <p:txBody>
              <a:bodyPr/>
              <a:lstStyle/>
              <a:p>
                <a:r>
                  <a:rPr lang="en-US">
                    <a:noFill/>
                  </a:rPr>
                  <a:t> </a:t>
                </a:r>
              </a:p>
            </p:txBody>
          </p:sp>
        </mc:Fallback>
      </mc:AlternateContent>
    </p:spTree>
    <p:extLst>
      <p:ext uri="{BB962C8B-B14F-4D97-AF65-F5344CB8AC3E}">
        <p14:creationId xmlns:p14="http://schemas.microsoft.com/office/powerpoint/2010/main" val="41089132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1179</TotalTime>
  <Words>4075</Words>
  <Application>Microsoft Office PowerPoint</Application>
  <PresentationFormat>On-screen Show (4:3)</PresentationFormat>
  <Paragraphs>435</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Adjacency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User</cp:lastModifiedBy>
  <cp:revision>116</cp:revision>
  <dcterms:created xsi:type="dcterms:W3CDTF">2013-11-11T18:21:24Z</dcterms:created>
  <dcterms:modified xsi:type="dcterms:W3CDTF">2015-10-18T17:12:48Z</dcterms:modified>
</cp:coreProperties>
</file>