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8" r:id="rId4"/>
    <p:sldId id="257" r:id="rId5"/>
    <p:sldId id="264" r:id="rId6"/>
    <p:sldId id="269" r:id="rId7"/>
    <p:sldId id="265" r:id="rId8"/>
    <p:sldId id="277" r:id="rId9"/>
    <p:sldId id="274" r:id="rId10"/>
    <p:sldId id="275" r:id="rId11"/>
    <p:sldId id="276" r:id="rId12"/>
    <p:sldId id="262" r:id="rId13"/>
    <p:sldId id="263" r:id="rId14"/>
    <p:sldId id="273"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D8BD707-D9CF-40AE-B4C6-C98DA3205C09}" type="datetimeFigureOut">
              <a:rPr lang="en-US" smtClean="0"/>
              <a:pPr/>
              <a:t>9/8/2014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9/8/2014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9/8/2014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D8BD707-D9CF-40AE-B4C6-C98DA3205C09}" type="datetimeFigureOut">
              <a:rPr lang="en-US" smtClean="0"/>
              <a:pPr/>
              <a:t>9/8/2014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6F15528-21DE-4FAA-801E-634DDDAF4B2B}"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352800"/>
            <a:ext cx="7772400" cy="2305050"/>
          </a:xfrm>
        </p:spPr>
        <p:txBody>
          <a:bodyPr>
            <a:noAutofit/>
          </a:bodyPr>
          <a:lstStyle/>
          <a:p>
            <a:pPr algn="ctr"/>
            <a:r>
              <a:rPr lang="en-US" sz="5400" b="1" dirty="0" smtClean="0">
                <a:effectLst>
                  <a:outerShdw blurRad="38100" dist="38100" dir="2700000" algn="tl">
                    <a:srgbClr val="000000">
                      <a:alpha val="43137"/>
                    </a:srgbClr>
                  </a:outerShdw>
                </a:effectLst>
                <a:latin typeface="Times New Roman" pitchFamily="18" charset="0"/>
                <a:cs typeface="Times New Roman" pitchFamily="18" charset="0"/>
              </a:rPr>
              <a:t/>
            </a:r>
            <a:br>
              <a:rPr lang="en-US" sz="5400" b="1" dirty="0" smtClean="0">
                <a:effectLst>
                  <a:outerShdw blurRad="38100" dist="38100" dir="2700000" algn="tl">
                    <a:srgbClr val="000000">
                      <a:alpha val="43137"/>
                    </a:srgbClr>
                  </a:outerShdw>
                </a:effectLst>
                <a:latin typeface="Times New Roman" pitchFamily="18" charset="0"/>
                <a:cs typeface="Times New Roman" pitchFamily="18" charset="0"/>
              </a:rPr>
            </a:br>
            <a:r>
              <a:rPr lang="en-US" sz="5400" b="1" dirty="0" smtClean="0">
                <a:effectLst>
                  <a:outerShdw blurRad="38100" dist="38100" dir="2700000" algn="tl">
                    <a:srgbClr val="000000">
                      <a:alpha val="43137"/>
                    </a:srgbClr>
                  </a:outerShdw>
                </a:effectLst>
                <a:latin typeface="Times New Roman" pitchFamily="18" charset="0"/>
                <a:cs typeface="Times New Roman" pitchFamily="18" charset="0"/>
              </a:rPr>
              <a:t>Simple Double Beam Spectrometer</a:t>
            </a:r>
            <a:r>
              <a:rPr lang="en-US" sz="5400" b="1" dirty="0">
                <a:effectLst>
                  <a:outerShdw blurRad="38100" dist="38100" dir="2700000" algn="tl">
                    <a:srgbClr val="000000">
                      <a:alpha val="43137"/>
                    </a:srgbClr>
                  </a:outerShdw>
                </a:effectLst>
                <a:latin typeface="Times New Roman" pitchFamily="18" charset="0"/>
                <a:cs typeface="Times New Roman" pitchFamily="18" charset="0"/>
              </a:rPr>
              <a:t/>
            </a:r>
            <a:br>
              <a:rPr lang="en-US" sz="5400" b="1" dirty="0">
                <a:effectLst>
                  <a:outerShdw blurRad="38100" dist="38100" dir="2700000" algn="tl">
                    <a:srgbClr val="000000">
                      <a:alpha val="43137"/>
                    </a:srgbClr>
                  </a:outerShdw>
                </a:effectLst>
                <a:latin typeface="Times New Roman" pitchFamily="18" charset="0"/>
                <a:cs typeface="Times New Roman" pitchFamily="18" charset="0"/>
              </a:rPr>
            </a:br>
            <a:endParaRPr lang="en-US" sz="5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مربع نص 2"/>
          <p:cNvSpPr txBox="1"/>
          <p:nvPr/>
        </p:nvSpPr>
        <p:spPr>
          <a:xfrm>
            <a:off x="3810000" y="1219200"/>
            <a:ext cx="1295400" cy="584775"/>
          </a:xfrm>
          <a:prstGeom prst="rect">
            <a:avLst/>
          </a:prstGeom>
          <a:noFill/>
        </p:spPr>
        <p:txBody>
          <a:bodyPr wrap="square" rtlCol="1">
            <a:spAutoFit/>
          </a:bodyPr>
          <a:lstStyle/>
          <a:p>
            <a:r>
              <a:rPr lang="en-US" sz="3200" b="1" dirty="0" smtClean="0"/>
              <a:t>Lab 2</a:t>
            </a:r>
            <a:endParaRPr lang="ar-SA"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685800" y="515779"/>
            <a:ext cx="76962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3200" b="1" i="0" u="sng" strike="noStrike" cap="none" normalizeH="0" baseline="0" dirty="0" smtClean="0">
                <a:ln>
                  <a:noFill/>
                </a:ln>
                <a:solidFill>
                  <a:srgbClr val="7030A0"/>
                </a:solidFill>
                <a:effectLst/>
                <a:latin typeface="Times New Roman" pitchFamily="18" charset="0"/>
                <a:cs typeface="Times New Roman" pitchFamily="18" charset="0"/>
              </a:rPr>
              <a:t>*Reference measuring</a:t>
            </a:r>
            <a:r>
              <a:rPr kumimoji="0" lang="en-US" sz="3200" b="0" i="0" u="none" strike="noStrike" cap="none" normalizeH="0" baseline="0" dirty="0" smtClean="0">
                <a:ln>
                  <a:noFill/>
                </a:ln>
                <a:effectLst/>
                <a:latin typeface="Times New Roman" pitchFamily="18" charset="0"/>
                <a:cs typeface="Times New Roman" pitchFamily="18" charset="0"/>
              </a:rPr>
              <a:t>:</a:t>
            </a:r>
          </a:p>
          <a:p>
            <a:pPr marL="0" marR="0" lvl="0" indent="0"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effectLst/>
                <a:latin typeface="Times New Roman" pitchFamily="18" charset="0"/>
                <a:cs typeface="Times New Roman" pitchFamily="18" charset="0"/>
              </a:rPr>
              <a:t>If the original beam of light from the slit hits the mirrored section of the first rotating disc, it is bounced down along the green path. After the mirror, it passes through a reference cell.</a:t>
            </a:r>
          </a:p>
          <a:p>
            <a:pPr marL="0" marR="0" lvl="0" indent="0"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effectLst/>
                <a:latin typeface="Times New Roman" pitchFamily="18" charset="0"/>
                <a:cs typeface="Times New Roman" pitchFamily="18" charset="0"/>
              </a:rPr>
              <a:t>Finally the light gets to the second disc which is rotating in such a way that it meets the transparent section. It goes straight through to the detector.</a:t>
            </a:r>
          </a:p>
          <a:p>
            <a:pPr marL="0" marR="0" lvl="0" indent="0"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rot="10800000" flipV="1">
            <a:off x="754692" y="457200"/>
            <a:ext cx="7620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3600" b="1" u="sng" dirty="0" smtClean="0">
                <a:solidFill>
                  <a:srgbClr val="7030A0"/>
                </a:solidFill>
                <a:latin typeface="Times New Roman" pitchFamily="18" charset="0"/>
                <a:cs typeface="Times New Roman" pitchFamily="18" charset="0"/>
              </a:rPr>
              <a:t>*Black section:</a:t>
            </a:r>
            <a:endParaRPr kumimoji="0" lang="en-US" sz="3600" b="1" i="0" u="sng" strike="noStrike" cap="none" normalizeH="0" baseline="0" dirty="0" smtClean="0">
              <a:ln>
                <a:noFill/>
              </a:ln>
              <a:solidFill>
                <a:srgbClr val="7030A0"/>
              </a:solidFill>
              <a:effectLst/>
              <a:latin typeface="Times New Roman" pitchFamily="18" charset="0"/>
              <a:cs typeface="Times New Roman" pitchFamily="18" charset="0"/>
            </a:endParaRPr>
          </a:p>
          <a:p>
            <a:pPr lvl="0" eaLnBrk="0" fontAlgn="base" hangingPunct="0">
              <a:spcBef>
                <a:spcPct val="0"/>
              </a:spcBef>
              <a:spcAft>
                <a:spcPct val="0"/>
              </a:spcAft>
            </a:pPr>
            <a:endParaRPr kumimoji="0" lang="en-US" sz="3600" b="0" i="0" u="none" strike="noStrike" cap="none" normalizeH="0" baseline="0" dirty="0" smtClean="0">
              <a:ln>
                <a:noFill/>
              </a:ln>
              <a:solidFill>
                <a:schemeClr val="tx1"/>
              </a:solidFill>
              <a:effectLst/>
              <a:latin typeface="Times New Roman" pitchFamily="18" charset="0"/>
              <a:cs typeface="Times New Roman" pitchFamily="18" charset="0"/>
            </a:endParaRPr>
          </a:p>
          <a:p>
            <a:pPr lvl="0" eaLnBrk="0" fontAlgn="base" hangingPunct="0">
              <a:spcBef>
                <a:spcPct val="0"/>
              </a:spcBef>
              <a:spcAft>
                <a:spcPct val="0"/>
              </a:spcAft>
            </a:pPr>
            <a:r>
              <a:rPr kumimoji="0" lang="en-US" sz="3600" b="0" i="0" u="none" strike="noStrike" cap="none" normalizeH="0" baseline="0" dirty="0" smtClean="0">
                <a:ln>
                  <a:noFill/>
                </a:ln>
                <a:solidFill>
                  <a:schemeClr val="tx1"/>
                </a:solidFill>
                <a:effectLst/>
                <a:latin typeface="Times New Roman" pitchFamily="18" charset="0"/>
                <a:cs typeface="Times New Roman" pitchFamily="18" charset="0"/>
              </a:rPr>
              <a:t>If the light meets the first disc at the </a:t>
            </a:r>
            <a:r>
              <a:rPr kumimoji="0" lang="en-US" sz="3600" b="1" i="0" u="none" strike="noStrike" cap="none" normalizeH="0" baseline="0" dirty="0" smtClean="0">
                <a:ln>
                  <a:noFill/>
                </a:ln>
                <a:effectLst/>
                <a:latin typeface="Times New Roman" pitchFamily="18" charset="0"/>
                <a:cs typeface="Times New Roman" pitchFamily="18" charset="0"/>
              </a:rPr>
              <a:t>black</a:t>
            </a:r>
            <a:r>
              <a:rPr kumimoji="0" lang="en-US" sz="3600" b="0" i="0" u="none" strike="noStrike" cap="none" normalizeH="0" baseline="0" dirty="0" smtClean="0">
                <a:ln>
                  <a:noFill/>
                </a:ln>
                <a:solidFill>
                  <a:schemeClr val="tx1"/>
                </a:solidFill>
                <a:effectLst/>
                <a:latin typeface="Times New Roman" pitchFamily="18" charset="0"/>
                <a:cs typeface="Times New Roman" pitchFamily="18" charset="0"/>
              </a:rPr>
              <a:t> section, it is blocked - and for a very short while no light passes through the spectrometer. </a:t>
            </a:r>
            <a:r>
              <a:rPr lang="en-US" sz="3600" dirty="0" smtClean="0">
                <a:latin typeface="Times New Roman" pitchFamily="18" charset="0"/>
                <a:cs typeface="Times New Roman" pitchFamily="18" charset="0"/>
              </a:rPr>
              <a:t>This to </a:t>
            </a:r>
            <a:r>
              <a:rPr lang="en-US" sz="3600" dirty="0">
                <a:latin typeface="Times New Roman" pitchFamily="18" charset="0"/>
                <a:cs typeface="Times New Roman" pitchFamily="18" charset="0"/>
              </a:rPr>
              <a:t>measure the amount of light produced by the </a:t>
            </a:r>
            <a:r>
              <a:rPr lang="en-US" sz="3600" dirty="0" smtClean="0">
                <a:latin typeface="Times New Roman" pitchFamily="18" charset="0"/>
                <a:cs typeface="Times New Roman" pitchFamily="18" charset="0"/>
              </a:rPr>
              <a:t>detector. </a:t>
            </a:r>
            <a:endParaRPr kumimoji="0" lang="en-US"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381000"/>
            <a:ext cx="7391400" cy="1754326"/>
          </a:xfrm>
          <a:prstGeom prst="rect">
            <a:avLst/>
          </a:prstGeom>
        </p:spPr>
        <p:txBody>
          <a:bodyPr wrap="square">
            <a:spAutoFit/>
          </a:bodyPr>
          <a:lstStyle/>
          <a:p>
            <a:r>
              <a:rPr lang="en-US" sz="3600" b="1" u="sng" dirty="0" smtClean="0">
                <a:solidFill>
                  <a:srgbClr val="7030A0"/>
                </a:solidFill>
                <a:latin typeface="Times New Roman" pitchFamily="18" charset="0"/>
                <a:cs typeface="Times New Roman" pitchFamily="18" charset="0"/>
              </a:rPr>
              <a:t>The Sample and Reference cells</a:t>
            </a:r>
          </a:p>
          <a:p>
            <a:endParaRPr lang="en-US" sz="3600" b="1" u="sng" dirty="0" smtClean="0">
              <a:solidFill>
                <a:srgbClr val="7030A0"/>
              </a:solidFill>
              <a:latin typeface="Times New Roman" pitchFamily="18" charset="0"/>
              <a:cs typeface="Times New Roman" pitchFamily="18" charset="0"/>
            </a:endParaRPr>
          </a:p>
          <a:p>
            <a:endParaRPr lang="en-US" sz="3600" u="sng" dirty="0">
              <a:solidFill>
                <a:srgbClr val="7030A0"/>
              </a:solidFill>
              <a:latin typeface="Times New Roman" pitchFamily="18" charset="0"/>
              <a:cs typeface="Times New Roman" pitchFamily="18" charset="0"/>
            </a:endParaRPr>
          </a:p>
        </p:txBody>
      </p:sp>
      <p:sp>
        <p:nvSpPr>
          <p:cNvPr id="17409" name="Rectangle 1"/>
          <p:cNvSpPr>
            <a:spLocks noChangeArrowheads="1"/>
          </p:cNvSpPr>
          <p:nvPr/>
        </p:nvSpPr>
        <p:spPr bwMode="auto">
          <a:xfrm>
            <a:off x="914399" y="1201579"/>
            <a:ext cx="7467601"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3200" dirty="0" smtClean="0">
                <a:latin typeface="Times New Roman" pitchFamily="18" charset="0"/>
                <a:cs typeface="Times New Roman" pitchFamily="18" charset="0"/>
              </a:rPr>
              <a:t>-The samples can be gases or liquids</a:t>
            </a:r>
            <a:endParaRPr kumimoji="0" lang="en-US" sz="32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C00000"/>
                </a:solidFill>
                <a:effectLst/>
                <a:latin typeface="Times New Roman" pitchFamily="18" charset="0"/>
                <a:cs typeface="Times New Roman" pitchFamily="18" charset="0"/>
              </a:rPr>
              <a:t>-The sample cell: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effectLst/>
                <a:latin typeface="Times New Roman" pitchFamily="18" charset="0"/>
                <a:cs typeface="Times New Roman" pitchFamily="18" charset="0"/>
              </a:rPr>
              <a:t>contains a solution of the substance you are testing - usually very dilute with solvent.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C00000"/>
                </a:solidFill>
                <a:effectLst/>
                <a:latin typeface="Times New Roman" pitchFamily="18" charset="0"/>
                <a:cs typeface="Times New Roman" pitchFamily="18" charset="0"/>
              </a:rPr>
              <a:t>-The reference cell: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C00000"/>
                </a:solidFill>
                <a:effectLst/>
                <a:latin typeface="Times New Roman" pitchFamily="18" charset="0"/>
                <a:cs typeface="Times New Roman" pitchFamily="18" charset="0"/>
              </a:rPr>
              <a:t> </a:t>
            </a:r>
            <a:r>
              <a:rPr kumimoji="0" lang="en-US" sz="3200" b="0" i="0" u="none" strike="noStrike" cap="none" normalizeH="0" baseline="0" dirty="0" smtClean="0">
                <a:ln>
                  <a:noFill/>
                </a:ln>
                <a:effectLst/>
                <a:latin typeface="Times New Roman" pitchFamily="18" charset="0"/>
                <a:cs typeface="Times New Roman" pitchFamily="18" charset="0"/>
              </a:rPr>
              <a:t>just contains the pure solvent.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0" y="381000"/>
            <a:ext cx="7543800" cy="6555641"/>
          </a:xfrm>
          <a:prstGeom prst="rect">
            <a:avLst/>
          </a:prstGeom>
        </p:spPr>
        <p:txBody>
          <a:bodyPr wrap="square">
            <a:spAutoFit/>
          </a:bodyPr>
          <a:lstStyle/>
          <a:p>
            <a:r>
              <a:rPr lang="en-US" sz="3600" b="1" u="sng" dirty="0" smtClean="0">
                <a:solidFill>
                  <a:srgbClr val="7030A0"/>
                </a:solidFill>
                <a:latin typeface="Times New Roman" pitchFamily="18" charset="0"/>
                <a:cs typeface="Times New Roman" pitchFamily="18" charset="0"/>
              </a:rPr>
              <a:t>The Detector and Computer</a:t>
            </a:r>
          </a:p>
          <a:p>
            <a:r>
              <a:rPr lang="en-US" sz="3200" dirty="0" smtClean="0">
                <a:latin typeface="Times New Roman" pitchFamily="18" charset="0"/>
                <a:cs typeface="Times New Roman" pitchFamily="18" charset="0"/>
              </a:rPr>
              <a:t>The detector converts the incoming light into a current. The higher the current, the greater intensity of the light.</a:t>
            </a:r>
          </a:p>
          <a:p>
            <a:r>
              <a:rPr lang="en-US" sz="3200" dirty="0" smtClean="0">
                <a:latin typeface="Times New Roman" pitchFamily="18" charset="0"/>
                <a:cs typeface="Times New Roman" pitchFamily="18" charset="0"/>
              </a:rPr>
              <a:t>For each wavelength of light passing through the spectrometer, the intensity of the light passing through the reference cell is measured.</a:t>
            </a:r>
          </a:p>
          <a:p>
            <a:r>
              <a:rPr lang="en-US" sz="3200" dirty="0" smtClean="0">
                <a:latin typeface="Times New Roman" pitchFamily="18" charset="0"/>
                <a:cs typeface="Times New Roman" pitchFamily="18" charset="0"/>
              </a:rPr>
              <a:t>The intensity of the light passing through the sample cell is also measured for that wavelength.</a:t>
            </a:r>
          </a:p>
          <a:p>
            <a:endParaRPr lang="en-US" sz="3200" dirty="0" smtClean="0">
              <a:latin typeface="Times New Roman" pitchFamily="18" charset="0"/>
              <a:cs typeface="Times New Roman" pitchFamily="18" charset="0"/>
            </a:endParaRPr>
          </a:p>
          <a:p>
            <a:endParaRPr lang="en-US" sz="3200" dirty="0">
              <a:latin typeface="Times New Roman" pitchFamily="18" charset="0"/>
              <a:cs typeface="Times New Roman" pitchFamily="18" charset="0"/>
            </a:endParaRPr>
          </a:p>
        </p:txBody>
      </p:sp>
      <p:sp>
        <p:nvSpPr>
          <p:cNvPr id="4" name="Rectangle 3"/>
          <p:cNvSpPr/>
          <p:nvPr/>
        </p:nvSpPr>
        <p:spPr>
          <a:xfrm>
            <a:off x="2286000" y="2274838"/>
            <a:ext cx="4572000" cy="369332"/>
          </a:xfrm>
          <a:prstGeom prst="rect">
            <a:avLst/>
          </a:prstGeom>
        </p:spPr>
        <p:txBody>
          <a:bodyPr>
            <a:spAutoFit/>
          </a:bodyP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762000" y="609600"/>
            <a:ext cx="75438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cs typeface="Times New Roman" pitchFamily="18" charset="0"/>
              </a:rPr>
              <a:t>A simple bit of </a:t>
            </a:r>
            <a:r>
              <a:rPr kumimoji="0" lang="en-US" sz="3200" b="0" i="0" u="none" strike="noStrike" cap="none" normalizeH="0" baseline="0" dirty="0" err="1" smtClean="0">
                <a:ln>
                  <a:noFill/>
                </a:ln>
                <a:solidFill>
                  <a:schemeClr val="tx1"/>
                </a:solidFill>
                <a:effectLst/>
                <a:latin typeface="Times New Roman" pitchFamily="18" charset="0"/>
                <a:cs typeface="Times New Roman" pitchFamily="18" charset="0"/>
              </a:rPr>
              <a:t>maths</a:t>
            </a:r>
            <a:r>
              <a:rPr kumimoji="0" lang="en-US" sz="3200" b="0" i="0" u="none" strike="noStrike" cap="none" normalizeH="0" baseline="0" dirty="0" smtClean="0">
                <a:ln>
                  <a:noFill/>
                </a:ln>
                <a:solidFill>
                  <a:schemeClr val="tx1"/>
                </a:solidFill>
                <a:effectLst/>
                <a:latin typeface="Times New Roman" pitchFamily="18" charset="0"/>
                <a:cs typeface="Times New Roman" pitchFamily="18" charset="0"/>
              </a:rPr>
              <a:t> is then done in the computer to convert this into something called the </a:t>
            </a:r>
            <a:r>
              <a:rPr kumimoji="0" lang="en-US" sz="3200" b="1" i="1" u="none" strike="noStrike" cap="none" normalizeH="0" baseline="0" dirty="0" smtClean="0">
                <a:ln>
                  <a:noFill/>
                </a:ln>
                <a:solidFill>
                  <a:schemeClr val="tx1"/>
                </a:solidFill>
                <a:effectLst/>
                <a:latin typeface="Times New Roman" pitchFamily="18" charset="0"/>
                <a:cs typeface="Times New Roman" pitchFamily="18" charset="0"/>
              </a:rPr>
              <a:t>absorbance</a:t>
            </a:r>
            <a:r>
              <a:rPr kumimoji="0" lang="en-US" sz="3200" b="0" i="0" u="none" strike="noStrike" cap="none" normalizeH="0" baseline="0" dirty="0" smtClean="0">
                <a:ln>
                  <a:noFill/>
                </a:ln>
                <a:solidFill>
                  <a:schemeClr val="tx1"/>
                </a:solidFill>
                <a:effectLst/>
                <a:latin typeface="Times New Roman" pitchFamily="18" charset="0"/>
                <a:cs typeface="Times New Roman" pitchFamily="18" charset="0"/>
              </a:rPr>
              <a:t> of the sample - given the symbol, </a:t>
            </a:r>
            <a:r>
              <a:rPr kumimoji="0" lang="en-US" sz="3200" b="1" i="0" u="none" strike="noStrike" cap="none" normalizeH="0" baseline="0" dirty="0" smtClean="0">
                <a:ln>
                  <a:noFill/>
                </a:ln>
                <a:solidFill>
                  <a:schemeClr val="tx1"/>
                </a:solidFill>
                <a:effectLst/>
                <a:latin typeface="Times New Roman" pitchFamily="18" charset="0"/>
                <a:cs typeface="Times New Roman" pitchFamily="18" charset="0"/>
              </a:rPr>
              <a:t>A</a:t>
            </a:r>
            <a:r>
              <a:rPr lang="en-US" sz="3200" dirty="0">
                <a:latin typeface="Times New Roman" pitchFamily="18" charset="0"/>
                <a:cs typeface="Times New Roman" pitchFamily="18" charset="0"/>
              </a:rPr>
              <a:t> </a:t>
            </a:r>
            <a:r>
              <a:rPr kumimoji="0" lang="en-US" sz="3200" b="0" i="0" u="none" strike="noStrike" cap="none" normalizeH="0" baseline="0" dirty="0" smtClean="0">
                <a:ln>
                  <a:noFill/>
                </a:ln>
                <a:solidFill>
                  <a:schemeClr val="tx1"/>
                </a:solidFill>
                <a:effectLst/>
                <a:latin typeface="Times New Roman" pitchFamily="18" charset="0"/>
                <a:cs typeface="Times New Roman" pitchFamily="18" charset="0"/>
              </a:rPr>
              <a:t>the relationship between A and the two intensities is given by:</a:t>
            </a:r>
          </a:p>
          <a:p>
            <a:pPr marL="0" marR="0" lvl="0" indent="0"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2050" name="Picture 2" descr="http://www.chemguide.co.uk/analysis/uvvisible/absorbance.gif"/>
          <p:cNvPicPr>
            <a:picLocks noChangeAspect="1" noChangeArrowheads="1"/>
          </p:cNvPicPr>
          <p:nvPr/>
        </p:nvPicPr>
        <p:blipFill>
          <a:blip r:embed="rId2"/>
          <a:srcRect/>
          <a:stretch>
            <a:fillRect/>
          </a:stretch>
        </p:blipFill>
        <p:spPr bwMode="auto">
          <a:xfrm>
            <a:off x="2667000" y="3902809"/>
            <a:ext cx="2971800" cy="17536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81800" cy="914400"/>
          </a:xfrm>
        </p:spPr>
        <p:txBody>
          <a:bodyPr>
            <a:normAutofit/>
          </a:bodyPr>
          <a:lstStyle/>
          <a:p>
            <a:pPr rtl="0"/>
            <a:r>
              <a:rPr lang="en-US" sz="3600" b="1" u="sng" dirty="0" smtClean="0">
                <a:solidFill>
                  <a:srgbClr val="7030A0"/>
                </a:solidFill>
                <a:latin typeface="Times New Roman" pitchFamily="18" charset="0"/>
                <a:cs typeface="Times New Roman" pitchFamily="18" charset="0"/>
              </a:rPr>
              <a:t>The advantages of D. beam: </a:t>
            </a:r>
            <a:endParaRPr lang="ar-SA" sz="3600" b="1" u="sng"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a:xfrm>
            <a:off x="609600" y="1524000"/>
            <a:ext cx="7848600" cy="3992563"/>
          </a:xfrm>
        </p:spPr>
        <p:txBody>
          <a:bodyPr>
            <a:noAutofit/>
          </a:bodyPr>
          <a:lstStyle/>
          <a:p>
            <a:pPr algn="l">
              <a:buNone/>
            </a:pPr>
            <a:r>
              <a:rPr lang="en-US" sz="3200" dirty="0" smtClean="0">
                <a:solidFill>
                  <a:schemeClr val="tx1"/>
                </a:solidFill>
                <a:latin typeface="Times New Roman" pitchFamily="18" charset="0"/>
                <a:cs typeface="Times New Roman" pitchFamily="18" charset="0"/>
              </a:rPr>
              <a:t>-Correct the changes in light intensity because of it is sensitive .</a:t>
            </a:r>
          </a:p>
          <a:p>
            <a:pPr algn="l">
              <a:buNone/>
            </a:pPr>
            <a:r>
              <a:rPr lang="en-US" sz="3200" dirty="0" smtClean="0">
                <a:solidFill>
                  <a:schemeClr val="tx1"/>
                </a:solidFill>
                <a:latin typeface="Times New Roman" pitchFamily="18" charset="0"/>
                <a:cs typeface="Times New Roman" pitchFamily="18" charset="0"/>
              </a:rPr>
              <a:t>- Easy to use and </a:t>
            </a:r>
            <a:r>
              <a:rPr lang="en-US" sz="3200" dirty="0">
                <a:solidFill>
                  <a:schemeClr val="tx1"/>
                </a:solidFill>
                <a:latin typeface="Times New Roman" pitchFamily="18" charset="0"/>
                <a:cs typeface="Times New Roman" pitchFamily="18" charset="0"/>
              </a:rPr>
              <a:t>more </a:t>
            </a:r>
            <a:r>
              <a:rPr lang="en-US" sz="3200" dirty="0" smtClean="0">
                <a:solidFill>
                  <a:schemeClr val="tx1"/>
                </a:solidFill>
                <a:latin typeface="Times New Roman" pitchFamily="18" charset="0"/>
                <a:cs typeface="Times New Roman" pitchFamily="18" charset="0"/>
              </a:rPr>
              <a:t>stable. </a:t>
            </a:r>
          </a:p>
          <a:p>
            <a:pPr algn="l">
              <a:buNone/>
            </a:pPr>
            <a:r>
              <a:rPr lang="en-US" sz="3200" dirty="0" smtClean="0">
                <a:solidFill>
                  <a:schemeClr val="tx1"/>
                </a:solidFill>
                <a:latin typeface="Times New Roman" pitchFamily="18" charset="0"/>
                <a:cs typeface="Times New Roman" pitchFamily="18" charset="0"/>
              </a:rPr>
              <a:t>-</a:t>
            </a:r>
            <a:r>
              <a:rPr lang="en-US" sz="3200" dirty="0">
                <a:solidFill>
                  <a:schemeClr val="tx1"/>
                </a:solidFill>
                <a:latin typeface="Times New Roman" pitchFamily="18" charset="0"/>
                <a:cs typeface="Times New Roman" pitchFamily="18" charset="0"/>
              </a:rPr>
              <a:t> </a:t>
            </a:r>
            <a:r>
              <a:rPr lang="en-US" sz="3200" dirty="0" smtClean="0">
                <a:solidFill>
                  <a:schemeClr val="tx1"/>
                </a:solidFill>
                <a:latin typeface="Times New Roman" pitchFamily="18" charset="0"/>
                <a:cs typeface="Times New Roman" pitchFamily="18" charset="0"/>
              </a:rPr>
              <a:t>It allows you to measure sample and reference standard at the same time. This improves analytical precision and sensitivity.</a:t>
            </a:r>
          </a:p>
          <a:p>
            <a:pPr algn="l">
              <a:buNone/>
            </a:pPr>
            <a:r>
              <a:rPr lang="en-US" sz="3200" dirty="0" smtClean="0">
                <a:solidFill>
                  <a:schemeClr val="tx1"/>
                </a:solidFill>
                <a:latin typeface="Times New Roman" pitchFamily="18" charset="0"/>
                <a:cs typeface="Times New Roman" pitchFamily="18" charset="0"/>
              </a:rPr>
              <a:t>- Speed </a:t>
            </a:r>
            <a:r>
              <a:rPr lang="en-US" sz="3200" dirty="0">
                <a:solidFill>
                  <a:schemeClr val="tx1"/>
                </a:solidFill>
                <a:latin typeface="Times New Roman" pitchFamily="18" charset="0"/>
                <a:cs typeface="Times New Roman" pitchFamily="18" charset="0"/>
              </a:rPr>
              <a:t>of operation</a:t>
            </a:r>
            <a:endParaRPr lang="ar-SA" sz="32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09600"/>
            <a:ext cx="8153400" cy="7405104"/>
          </a:xfrm>
          <a:prstGeom prst="rect">
            <a:avLst/>
          </a:prstGeom>
        </p:spPr>
        <p:txBody>
          <a:bodyPr wrap="square">
            <a:spAutoFit/>
          </a:bodyPr>
          <a:lstStyle/>
          <a:p>
            <a:r>
              <a:rPr lang="en-US" sz="3600" b="1" u="sng" dirty="0" smtClean="0">
                <a:solidFill>
                  <a:srgbClr val="7030A0"/>
                </a:solidFill>
                <a:latin typeface="Times New Roman" pitchFamily="18" charset="0"/>
                <a:cs typeface="Times New Roman" pitchFamily="18" charset="0"/>
              </a:rPr>
              <a:t>*The purpose :</a:t>
            </a:r>
          </a:p>
          <a:p>
            <a:r>
              <a:rPr lang="en-US" sz="3600" dirty="0" smtClean="0">
                <a:latin typeface="Times New Roman" pitchFamily="18" charset="0"/>
                <a:cs typeface="Times New Roman" pitchFamily="18" charset="0"/>
              </a:rPr>
              <a:t>to determine the amount of light of a specific wavelength absorbed by an </a:t>
            </a:r>
            <a:r>
              <a:rPr lang="en-US" sz="3600" dirty="0" err="1" smtClean="0">
                <a:latin typeface="Times New Roman" pitchFamily="18" charset="0"/>
                <a:cs typeface="Times New Roman" pitchFamily="18" charset="0"/>
              </a:rPr>
              <a:t>analyte</a:t>
            </a:r>
            <a:r>
              <a:rPr lang="en-US" sz="3600" dirty="0" smtClean="0">
                <a:latin typeface="Times New Roman" pitchFamily="18" charset="0"/>
                <a:cs typeface="Times New Roman" pitchFamily="18" charset="0"/>
              </a:rPr>
              <a:t> in a sample. </a:t>
            </a:r>
          </a:p>
          <a:p>
            <a:pPr marL="342900" lvl="0" indent="-342900">
              <a:spcBef>
                <a:spcPct val="20000"/>
              </a:spcBef>
              <a:defRPr/>
            </a:pPr>
            <a:r>
              <a:rPr lang="en-US" sz="3600" dirty="0" smtClean="0">
                <a:latin typeface="Times New Roman" pitchFamily="18" charset="0"/>
                <a:cs typeface="Times New Roman" pitchFamily="18" charset="0"/>
              </a:rPr>
              <a:t>-Double beam spectrophotometer has</a:t>
            </a:r>
          </a:p>
          <a:p>
            <a:pPr marL="342900" lvl="0" indent="-342900">
              <a:spcBef>
                <a:spcPct val="20000"/>
              </a:spcBef>
              <a:defRPr/>
            </a:pPr>
            <a:r>
              <a:rPr lang="en-US" sz="3600" dirty="0" smtClean="0">
                <a:latin typeface="Times New Roman" pitchFamily="18" charset="0"/>
                <a:cs typeface="Times New Roman" pitchFamily="18" charset="0"/>
              </a:rPr>
              <a:t>Two light paths, both are originating from the same light source.</a:t>
            </a:r>
          </a:p>
          <a:p>
            <a:pPr marL="342900" indent="-342900">
              <a:spcBef>
                <a:spcPct val="20000"/>
              </a:spcBef>
              <a:defRPr/>
            </a:pPr>
            <a:r>
              <a:rPr lang="en-US" sz="3600" dirty="0" smtClean="0"/>
              <a:t>-One </a:t>
            </a:r>
            <a:r>
              <a:rPr lang="en-US" sz="3600" dirty="0"/>
              <a:t>path is for the sample and the other for the blank or the reference</a:t>
            </a:r>
          </a:p>
          <a:p>
            <a:pPr marL="342900" lvl="0" indent="-342900">
              <a:spcBef>
                <a:spcPct val="20000"/>
              </a:spcBef>
              <a:defRPr/>
            </a:pPr>
            <a:endParaRPr lang="en-US" sz="3600" dirty="0" smtClean="0">
              <a:latin typeface="Times New Roman" pitchFamily="18" charset="0"/>
              <a:cs typeface="Times New Roman" pitchFamily="18" charset="0"/>
            </a:endParaRPr>
          </a:p>
          <a:p>
            <a:pPr marL="342900" lvl="0" indent="-342900">
              <a:spcBef>
                <a:spcPct val="20000"/>
              </a:spcBef>
              <a:defRPr/>
            </a:pPr>
            <a:endParaRPr lang="en-US" sz="3600" dirty="0" smtClean="0">
              <a:latin typeface="Times New Roman" pitchFamily="18" charset="0"/>
              <a:cs typeface="Times New Roman" pitchFamily="18" charset="0"/>
            </a:endParaRPr>
          </a:p>
          <a:p>
            <a:pPr marL="342900" lvl="0" indent="-342900">
              <a:spcBef>
                <a:spcPct val="20000"/>
              </a:spcBef>
              <a:defRPr/>
            </a:pPr>
            <a:endParaRPr lang="en-US" sz="3600" dirty="0" smtClean="0">
              <a:latin typeface="Times New Roman" pitchFamily="18" charset="0"/>
              <a:cs typeface="Times New Roman" pitchFamily="18" charset="0"/>
            </a:endParaRPr>
          </a:p>
        </p:txBody>
      </p:sp>
      <p:sp>
        <p:nvSpPr>
          <p:cNvPr id="3" name="Content Placeholder 2"/>
          <p:cNvSpPr txBox="1">
            <a:spLocks/>
          </p:cNvSpPr>
          <p:nvPr/>
        </p:nvSpPr>
        <p:spPr>
          <a:xfrm>
            <a:off x="457200" y="1882808"/>
            <a:ext cx="8229600" cy="45720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V-Vis-Double-Beam-Spectrophotometer-T80-.jpg"/>
          <p:cNvPicPr>
            <a:picLocks noChangeAspect="1"/>
          </p:cNvPicPr>
          <p:nvPr/>
        </p:nvPicPr>
        <p:blipFill>
          <a:blip r:embed="rId2" cstate="print"/>
          <a:stretch>
            <a:fillRect/>
          </a:stretch>
        </p:blipFill>
        <p:spPr>
          <a:xfrm>
            <a:off x="1381177" y="914400"/>
            <a:ext cx="5962892" cy="41172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85800" y="533400"/>
            <a:ext cx="539436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3600" b="1" i="0" strike="noStrike" cap="none" normalizeH="0" baseline="0" dirty="0" smtClean="0">
                <a:ln>
                  <a:noFill/>
                </a:ln>
                <a:solidFill>
                  <a:srgbClr val="7030A0"/>
                </a:solidFill>
                <a:effectLst/>
                <a:latin typeface="Times New Roman" pitchFamily="18" charset="0"/>
                <a:cs typeface="Times New Roman" pitchFamily="18" charset="0"/>
              </a:rPr>
              <a:t>Principle:</a:t>
            </a:r>
            <a:endParaRPr kumimoji="0" lang="en-US" sz="3600" b="0" i="0" strike="noStrike" cap="none" normalizeH="0" baseline="0" dirty="0" smtClean="0">
              <a:ln>
                <a:noFill/>
              </a:ln>
              <a:solidFill>
                <a:srgbClr val="7030A0"/>
              </a:solidFill>
              <a:effectLst/>
              <a:latin typeface="Times New Roman" pitchFamily="18" charset="0"/>
              <a:cs typeface="Times New Roman" pitchFamily="18" charset="0"/>
            </a:endParaRPr>
          </a:p>
        </p:txBody>
      </p:sp>
      <p:pic>
        <p:nvPicPr>
          <p:cNvPr id="1026" name="Picture 2" descr="http://www.chemguide.co.uk/analysis/uvvisible/spectrometer.gif"/>
          <p:cNvPicPr>
            <a:picLocks noChangeAspect="1" noChangeArrowheads="1"/>
          </p:cNvPicPr>
          <p:nvPr/>
        </p:nvPicPr>
        <p:blipFill>
          <a:blip r:embed="rId2"/>
          <a:srcRect/>
          <a:stretch>
            <a:fillRect/>
          </a:stretch>
        </p:blipFill>
        <p:spPr bwMode="auto">
          <a:xfrm>
            <a:off x="381000" y="1179731"/>
            <a:ext cx="8229600" cy="46114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457200"/>
            <a:ext cx="8610600" cy="5016758"/>
          </a:xfrm>
          <a:prstGeom prst="rect">
            <a:avLst/>
          </a:prstGeom>
        </p:spPr>
        <p:txBody>
          <a:bodyPr wrap="square">
            <a:spAutoFit/>
          </a:bodyPr>
          <a:lstStyle/>
          <a:p>
            <a:r>
              <a:rPr lang="en-US" sz="3200" b="1" dirty="0" smtClean="0">
                <a:solidFill>
                  <a:srgbClr val="7030A0"/>
                </a:solidFill>
                <a:latin typeface="Times New Roman" pitchFamily="18" charset="0"/>
                <a:cs typeface="Times New Roman" pitchFamily="18" charset="0"/>
              </a:rPr>
              <a:t>*The light source:</a:t>
            </a:r>
            <a:endParaRPr lang="en-US" sz="3200" dirty="0" smtClean="0">
              <a:solidFill>
                <a:srgbClr val="7030A0"/>
              </a:solidFill>
              <a:latin typeface="Times New Roman" pitchFamily="18" charset="0"/>
              <a:cs typeface="Times New Roman" pitchFamily="18" charset="0"/>
            </a:endParaRPr>
          </a:p>
          <a:p>
            <a:r>
              <a:rPr lang="en-US" sz="3200" dirty="0" smtClean="0">
                <a:latin typeface="Times New Roman" pitchFamily="18" charset="0"/>
                <a:cs typeface="Times New Roman" pitchFamily="18" charset="0"/>
              </a:rPr>
              <a:t>-The beam from the light source is split into two One beam to illuminates reference standard and the other to illuminates the sample </a:t>
            </a:r>
          </a:p>
          <a:p>
            <a:r>
              <a:rPr lang="en-US" sz="3200" dirty="0">
                <a:latin typeface="Times New Roman" pitchFamily="18" charset="0"/>
                <a:cs typeface="Times New Roman" pitchFamily="18" charset="0"/>
              </a:rPr>
              <a:t>-</a:t>
            </a:r>
            <a:r>
              <a:rPr lang="en-US" sz="3200" dirty="0" smtClean="0">
                <a:latin typeface="Times New Roman" pitchFamily="18" charset="0"/>
                <a:cs typeface="Times New Roman" pitchFamily="18" charset="0"/>
              </a:rPr>
              <a:t>light source which gives the entire visible spectrum plus+ the near ultra-violet so that you are covering the range from about </a:t>
            </a:r>
            <a:r>
              <a:rPr lang="en-US" sz="3200" b="1" dirty="0" smtClean="0">
                <a:solidFill>
                  <a:srgbClr val="C00000"/>
                </a:solidFill>
                <a:latin typeface="Times New Roman" pitchFamily="18" charset="0"/>
                <a:cs typeface="Times New Roman" pitchFamily="18" charset="0"/>
              </a:rPr>
              <a:t>200 nm to about 800 nm.</a:t>
            </a:r>
          </a:p>
          <a:p>
            <a:endParaRPr lang="en-US" sz="3200" dirty="0" smtClean="0">
              <a:latin typeface="Times New Roman" pitchFamily="18" charset="0"/>
              <a:cs typeface="Times New Roman" pitchFamily="18" charset="0"/>
            </a:endParaRPr>
          </a:p>
          <a:p>
            <a:endParaRPr lang="en-US" sz="3200" dirty="0">
              <a:latin typeface="Times New Roman" pitchFamily="18" charset="0"/>
              <a:cs typeface="Times New Roman" pitchFamily="18" charset="0"/>
            </a:endParaRPr>
          </a:p>
        </p:txBody>
      </p:sp>
      <p:sp>
        <p:nvSpPr>
          <p:cNvPr id="1536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a:t>
            </a:r>
            <a:endParaRPr kumimoji="0" lang="en-US" sz="5900" b="0" i="0" u="none" strike="noStrike" cap="none" normalizeH="0" baseline="0" smtClean="0">
              <a:ln>
                <a:noFill/>
              </a:ln>
              <a:solidFill>
                <a:schemeClr val="tx1"/>
              </a:solidFill>
              <a:effectLst/>
              <a:latin typeface="Arial" charset="0"/>
              <a:cs typeface="Arial" charset="0"/>
            </a:endParaRPr>
          </a:p>
        </p:txBody>
      </p:sp>
      <p:pic>
        <p:nvPicPr>
          <p:cNvPr id="15362" name="Picture 2" descr="http://www.chemguide.co.uk/analysis/uvvisible/slit.gif"/>
          <p:cNvPicPr>
            <a:picLocks noChangeAspect="1" noChangeArrowheads="1"/>
          </p:cNvPicPr>
          <p:nvPr/>
        </p:nvPicPr>
        <p:blipFill>
          <a:blip r:embed="rId2"/>
          <a:srcRect/>
          <a:stretch>
            <a:fillRect/>
          </a:stretch>
        </p:blipFill>
        <p:spPr bwMode="auto">
          <a:xfrm>
            <a:off x="2057400" y="4038600"/>
            <a:ext cx="5791200" cy="17452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0"/>
            <a:ext cx="7620000" cy="4524315"/>
          </a:xfrm>
          <a:prstGeom prst="rect">
            <a:avLst/>
          </a:prstGeom>
        </p:spPr>
        <p:txBody>
          <a:bodyPr wrap="square">
            <a:spAutoFit/>
          </a:bodyPr>
          <a:lstStyle/>
          <a:p>
            <a:r>
              <a:rPr lang="en-US" sz="3200" b="1" dirty="0" smtClean="0">
                <a:solidFill>
                  <a:srgbClr val="7030A0"/>
                </a:solidFill>
                <a:latin typeface="Times New Roman" pitchFamily="18" charset="0"/>
                <a:cs typeface="Times New Roman" pitchFamily="18" charset="0"/>
              </a:rPr>
              <a:t>Diffraction grating:</a:t>
            </a:r>
            <a:r>
              <a:rPr lang="en-US" sz="3200" dirty="0" smtClean="0">
                <a:solidFill>
                  <a:srgbClr val="7030A0"/>
                </a:solidFill>
                <a:latin typeface="Times New Roman" pitchFamily="18" charset="0"/>
                <a:cs typeface="Times New Roman" pitchFamily="18" charset="0"/>
              </a:rPr>
              <a:t> </a:t>
            </a:r>
            <a:r>
              <a:rPr lang="en-US" sz="3200" dirty="0" smtClean="0">
                <a:latin typeface="Times New Roman" pitchFamily="18" charset="0"/>
                <a:cs typeface="Times New Roman" pitchFamily="18" charset="0"/>
              </a:rPr>
              <a:t>is an optical component with a periodic structure, which splits and diffracts light into several beams travelling in different directions.</a:t>
            </a:r>
          </a:p>
          <a:p>
            <a:endParaRPr lang="en-US" sz="3200" dirty="0">
              <a:latin typeface="Times New Roman" pitchFamily="18" charset="0"/>
              <a:cs typeface="Times New Roman" pitchFamily="18" charset="0"/>
            </a:endParaRPr>
          </a:p>
          <a:p>
            <a:r>
              <a:rPr lang="en-US" sz="3200" b="1" dirty="0">
                <a:solidFill>
                  <a:srgbClr val="7030A0"/>
                </a:solidFill>
                <a:latin typeface="Times New Roman" pitchFamily="18" charset="0"/>
                <a:cs typeface="Times New Roman" pitchFamily="18" charset="0"/>
              </a:rPr>
              <a:t>The </a:t>
            </a:r>
            <a:r>
              <a:rPr lang="en-US" sz="3200" b="1" dirty="0" smtClean="0">
                <a:solidFill>
                  <a:srgbClr val="7030A0"/>
                </a:solidFill>
                <a:latin typeface="Times New Roman" pitchFamily="18" charset="0"/>
                <a:cs typeface="Times New Roman" pitchFamily="18" charset="0"/>
              </a:rPr>
              <a:t>Slit: </a:t>
            </a:r>
            <a:r>
              <a:rPr lang="en-US" sz="3200" dirty="0">
                <a:latin typeface="Times New Roman" pitchFamily="18" charset="0"/>
                <a:cs typeface="Times New Roman" pitchFamily="18" charset="0"/>
              </a:rPr>
              <a:t>only allows light of a very narrow range of wavelengths through into the rest of the spectrometer.</a:t>
            </a:r>
          </a:p>
          <a:p>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762000"/>
            <a:ext cx="7543800" cy="4524315"/>
          </a:xfrm>
          <a:prstGeom prst="rect">
            <a:avLst/>
          </a:prstGeom>
        </p:spPr>
        <p:txBody>
          <a:bodyPr wrap="square">
            <a:spAutoFit/>
          </a:bodyPr>
          <a:lstStyle/>
          <a:p>
            <a:r>
              <a:rPr lang="en-US" sz="3200" b="1" u="sng" dirty="0" smtClean="0">
                <a:solidFill>
                  <a:srgbClr val="7030A0"/>
                </a:solidFill>
                <a:latin typeface="Times New Roman" pitchFamily="18" charset="0"/>
                <a:cs typeface="Times New Roman" pitchFamily="18" charset="0"/>
              </a:rPr>
              <a:t>*The Rotating Discs:</a:t>
            </a:r>
          </a:p>
          <a:p>
            <a:endParaRPr lang="en-US" sz="3200" b="1"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Have three different sections</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other designs may have a different number: </a:t>
            </a:r>
          </a:p>
          <a:p>
            <a:endParaRPr lang="en-US" sz="3200" b="1" dirty="0" smtClean="0">
              <a:solidFill>
                <a:srgbClr val="C00000"/>
              </a:solidFill>
              <a:latin typeface="Times New Roman" pitchFamily="18" charset="0"/>
              <a:cs typeface="Times New Roman" pitchFamily="18" charset="0"/>
            </a:endParaRPr>
          </a:p>
          <a:p>
            <a:r>
              <a:rPr lang="en-US" sz="3200" b="1" dirty="0">
                <a:solidFill>
                  <a:srgbClr val="C00000"/>
                </a:solidFill>
                <a:latin typeface="Times New Roman" pitchFamily="18" charset="0"/>
                <a:cs typeface="Times New Roman" pitchFamily="18" charset="0"/>
              </a:rPr>
              <a:t>-</a:t>
            </a:r>
            <a:r>
              <a:rPr lang="en-US" sz="3200" b="1" dirty="0" smtClean="0">
                <a:solidFill>
                  <a:srgbClr val="C00000"/>
                </a:solidFill>
                <a:latin typeface="Times New Roman" pitchFamily="18" charset="0"/>
                <a:cs typeface="Times New Roman" pitchFamily="18" charset="0"/>
              </a:rPr>
              <a:t>Transparent section</a:t>
            </a:r>
          </a:p>
          <a:p>
            <a:r>
              <a:rPr lang="en-US" sz="3200" b="1" dirty="0" smtClean="0">
                <a:solidFill>
                  <a:srgbClr val="C00000"/>
                </a:solidFill>
                <a:latin typeface="Times New Roman" pitchFamily="18" charset="0"/>
                <a:cs typeface="Times New Roman" pitchFamily="18" charset="0"/>
              </a:rPr>
              <a:t>-Mirrored section</a:t>
            </a:r>
          </a:p>
          <a:p>
            <a:r>
              <a:rPr lang="en-US" sz="3200" b="1" dirty="0" smtClean="0">
                <a:solidFill>
                  <a:srgbClr val="C00000"/>
                </a:solidFill>
                <a:latin typeface="Times New Roman" pitchFamily="18" charset="0"/>
                <a:cs typeface="Times New Roman" pitchFamily="18" charset="0"/>
              </a:rPr>
              <a:t>-Black section</a:t>
            </a:r>
          </a:p>
          <a:p>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pic>
        <p:nvPicPr>
          <p:cNvPr id="22530" name="Picture 2" descr="http://www.chemguide.co.uk/analysis/uvvisible/spinningdisc.gif"/>
          <p:cNvPicPr>
            <a:picLocks noChangeAspect="1" noChangeArrowheads="1"/>
          </p:cNvPicPr>
          <p:nvPr/>
        </p:nvPicPr>
        <p:blipFill>
          <a:blip r:embed="rId2"/>
          <a:srcRect/>
          <a:stretch>
            <a:fillRect/>
          </a:stretch>
        </p:blipFill>
        <p:spPr bwMode="auto">
          <a:xfrm>
            <a:off x="4724400" y="2895600"/>
            <a:ext cx="342900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667000"/>
            <a:ext cx="746760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 name="Rectangle 1"/>
          <p:cNvSpPr/>
          <p:nvPr/>
        </p:nvSpPr>
        <p:spPr>
          <a:xfrm>
            <a:off x="685800" y="914400"/>
            <a:ext cx="7696200" cy="1569660"/>
          </a:xfrm>
          <a:prstGeom prst="rect">
            <a:avLst/>
          </a:prstGeom>
        </p:spPr>
        <p:txBody>
          <a:bodyPr wrap="square">
            <a:spAutoFit/>
          </a:bodyPr>
          <a:lstStyle/>
          <a:p>
            <a:pPr lvl="0"/>
            <a:r>
              <a:rPr lang="en-US" sz="3200" dirty="0">
                <a:solidFill>
                  <a:prstClr val="black"/>
                </a:solidFill>
                <a:latin typeface="Times New Roman" pitchFamily="18" charset="0"/>
                <a:cs typeface="Times New Roman" pitchFamily="18" charset="0"/>
              </a:rPr>
              <a:t>The light coming from the </a:t>
            </a:r>
            <a:r>
              <a:rPr lang="en-US" sz="3200" dirty="0" smtClean="0">
                <a:solidFill>
                  <a:prstClr val="black"/>
                </a:solidFill>
                <a:latin typeface="Times New Roman" pitchFamily="18" charset="0"/>
                <a:cs typeface="Times New Roman" pitchFamily="18" charset="0"/>
              </a:rPr>
              <a:t>diffraction </a:t>
            </a:r>
            <a:r>
              <a:rPr lang="en-US" sz="3200" dirty="0">
                <a:solidFill>
                  <a:prstClr val="black"/>
                </a:solidFill>
                <a:latin typeface="Times New Roman" pitchFamily="18" charset="0"/>
                <a:cs typeface="Times New Roman" pitchFamily="18" charset="0"/>
              </a:rPr>
              <a:t>grating and slit will hit the rotating disc and one of three things can </a:t>
            </a:r>
            <a:r>
              <a:rPr lang="en-US" sz="3200" dirty="0" smtClean="0">
                <a:solidFill>
                  <a:prstClr val="black"/>
                </a:solidFill>
                <a:latin typeface="Times New Roman" pitchFamily="18" charset="0"/>
                <a:cs typeface="Times New Roman" pitchFamily="18" charset="0"/>
              </a:rPr>
              <a:t>happen:</a:t>
            </a:r>
            <a:endParaRPr lang="en-US" dirty="0"/>
          </a:p>
        </p:txBody>
      </p:sp>
    </p:spTree>
    <p:extLst>
      <p:ext uri="{BB962C8B-B14F-4D97-AF65-F5344CB8AC3E}">
        <p14:creationId xmlns:p14="http://schemas.microsoft.com/office/powerpoint/2010/main" val="3843843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367" y="457200"/>
            <a:ext cx="7467600" cy="5878532"/>
          </a:xfrm>
          <a:prstGeom prst="rect">
            <a:avLst/>
          </a:prstGeom>
        </p:spPr>
        <p:txBody>
          <a:bodyPr wrap="square">
            <a:spAutoFit/>
          </a:bodyPr>
          <a:lstStyle/>
          <a:p>
            <a:endParaRPr lang="en-US" sz="3200" b="1" u="sng" dirty="0" smtClean="0">
              <a:solidFill>
                <a:srgbClr val="7030A0"/>
              </a:solidFill>
              <a:latin typeface="Times New Roman" pitchFamily="18" charset="0"/>
              <a:cs typeface="Times New Roman" pitchFamily="18" charset="0"/>
            </a:endParaRPr>
          </a:p>
          <a:p>
            <a:r>
              <a:rPr lang="en-US" sz="3200" b="1" u="sng" dirty="0" smtClean="0">
                <a:solidFill>
                  <a:srgbClr val="7030A0"/>
                </a:solidFill>
                <a:latin typeface="Times New Roman" pitchFamily="18" charset="0"/>
                <a:cs typeface="Times New Roman" pitchFamily="18" charset="0"/>
              </a:rPr>
              <a:t>*Sample measuring:</a:t>
            </a:r>
          </a:p>
          <a:p>
            <a:r>
              <a:rPr lang="en-US" sz="3200" dirty="0" smtClean="0">
                <a:latin typeface="Times New Roman" pitchFamily="18" charset="0"/>
                <a:cs typeface="Times New Roman" pitchFamily="18" charset="0"/>
              </a:rPr>
              <a:t>If the light hits the transparent section, it will go straight through and pass through the cell containing the sample. It is then bounced by a mirror onto a second rotating disc.</a:t>
            </a:r>
          </a:p>
          <a:p>
            <a:r>
              <a:rPr lang="en-US" sz="3200" dirty="0" smtClean="0">
                <a:latin typeface="Times New Roman" pitchFamily="18" charset="0"/>
                <a:cs typeface="Times New Roman" pitchFamily="18" charset="0"/>
              </a:rPr>
              <a:t>This disc is rotating such that when the light arrives from the first disc, it meets the mirrored section of the second disc. That bounces it onto the detector.</a:t>
            </a:r>
          </a:p>
          <a:p>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992</TotalTime>
  <Words>613</Words>
  <Application>Microsoft Office PowerPoint</Application>
  <PresentationFormat>عرض على الشاشة (3:4)‏</PresentationFormat>
  <Paragraphs>54</Paragraphs>
  <Slides>15</Slides>
  <Notes>0</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NewsPrint</vt:lpstr>
      <vt:lpstr> Simple Double Beam Spectrometer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The advantages of D. beam: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TOOT</cp:lastModifiedBy>
  <cp:revision>35</cp:revision>
  <dcterms:created xsi:type="dcterms:W3CDTF">2006-08-16T00:00:00Z</dcterms:created>
  <dcterms:modified xsi:type="dcterms:W3CDTF">2014-09-08T08:21:56Z</dcterms:modified>
</cp:coreProperties>
</file>