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62" r:id="rId8"/>
    <p:sldId id="263" r:id="rId9"/>
    <p:sldId id="275" r:id="rId10"/>
    <p:sldId id="264" r:id="rId11"/>
    <p:sldId id="265" r:id="rId12"/>
    <p:sldId id="277" r:id="rId13"/>
    <p:sldId id="266" r:id="rId14"/>
    <p:sldId id="268" r:id="rId15"/>
    <p:sldId id="269" r:id="rId16"/>
    <p:sldId id="270" r:id="rId17"/>
    <p:sldId id="276" r:id="rId18"/>
    <p:sldId id="272" r:id="rId19"/>
    <p:sldId id="279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701A74-E7F7-473E-ADE5-E2BCB31F8A40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F3A177-DD3D-4CA0-A056-944407E50D0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3840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Determination of Serum Non </a:t>
            </a:r>
            <a:r>
              <a:rPr lang="en-US" b="1">
                <a:solidFill>
                  <a:schemeClr val="bg1"/>
                </a:solidFill>
              </a:rPr>
              <a:t>Protein </a:t>
            </a:r>
            <a:r>
              <a:rPr lang="en-US" b="1" smtClean="0">
                <a:solidFill>
                  <a:schemeClr val="bg1"/>
                </a:solidFill>
              </a:rPr>
              <a:t>Nitrogen (NPN) </a:t>
            </a:r>
            <a:r>
              <a:rPr lang="en-US" b="1" dirty="0">
                <a:solidFill>
                  <a:schemeClr val="bg1"/>
                </a:solidFill>
              </a:rPr>
              <a:t>Concentration</a:t>
            </a:r>
            <a:r>
              <a:rPr lang="en-US" b="1" u="sng" dirty="0">
                <a:solidFill>
                  <a:schemeClr val="bg1"/>
                </a:solidFill>
              </a:rPr>
              <a:t/>
            </a:r>
            <a:br>
              <a:rPr lang="en-US" b="1" u="sng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733800"/>
            <a:ext cx="7854696" cy="17526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224 PHL</a:t>
            </a:r>
          </a:p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Lab#5 </a:t>
            </a:r>
          </a:p>
          <a:p>
            <a:pPr algn="ctr"/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u="sng" dirty="0" smtClean="0"/>
              <a:t>Decrease</a:t>
            </a:r>
            <a:r>
              <a:rPr lang="en-US" sz="3600" b="1" dirty="0" smtClean="0"/>
              <a:t> in blood urea nitrogen (</a:t>
            </a:r>
            <a:r>
              <a:rPr lang="en-US" sz="3600" b="1" dirty="0" err="1" smtClean="0"/>
              <a:t>hypouremia</a:t>
            </a:r>
            <a:r>
              <a:rPr lang="en-US" sz="3600" b="1" dirty="0" smtClean="0"/>
              <a:t>) could be due to</a:t>
            </a:r>
            <a:r>
              <a:rPr lang="en-US" sz="3600" dirty="0" smtClean="0"/>
              <a:t> 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/>
          <a:lstStyle/>
          <a:p>
            <a:pPr lv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1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) Liver failure.</a:t>
            </a: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2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) Malnutrition.</a:t>
            </a: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                           3) Over hydration.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                       4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) Early stages of pregnancy.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Determination of  Serum Uric Acid Concentration 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Uric acid is the end product of </a:t>
            </a:r>
            <a:r>
              <a:rPr lang="en-US" u="sng" dirty="0" err="1">
                <a:solidFill>
                  <a:schemeClr val="accent2">
                    <a:lumMod val="75000"/>
                  </a:schemeClr>
                </a:solidFill>
              </a:rPr>
              <a:t>purine</a:t>
            </a:r>
            <a:r>
              <a:rPr lang="en-US" u="sng" dirty="0">
                <a:solidFill>
                  <a:schemeClr val="accent2">
                    <a:lumMod val="75000"/>
                  </a:schemeClr>
                </a:solidFill>
              </a:rPr>
              <a:t> metabolism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comes from endogenous metabolism of nucleoproteins and exogenously from food.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Principle: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                                        </a:t>
            </a:r>
            <a:r>
              <a:rPr lang="en-US" dirty="0" err="1" smtClean="0">
                <a:solidFill>
                  <a:srgbClr val="0070C0"/>
                </a:solidFill>
              </a:rPr>
              <a:t>uricase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Uric acid + O2 + 2H2O ---------&gt; </a:t>
            </a:r>
            <a:r>
              <a:rPr lang="en-US" dirty="0" err="1" smtClean="0">
                <a:solidFill>
                  <a:srgbClr val="0070C0"/>
                </a:solidFill>
              </a:rPr>
              <a:t>Alantoin</a:t>
            </a:r>
            <a:r>
              <a:rPr lang="en-US" dirty="0" smtClean="0">
                <a:solidFill>
                  <a:srgbClr val="0070C0"/>
                </a:solidFill>
              </a:rPr>
              <a:t> + CO2 + H2O2.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                                                                </a:t>
            </a:r>
            <a:r>
              <a:rPr lang="en-US" dirty="0" err="1" smtClean="0">
                <a:solidFill>
                  <a:srgbClr val="0070C0"/>
                </a:solidFill>
              </a:rPr>
              <a:t>peroxidase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2H2O2 + 4-aminoantipyrine + DCFS --------------&gt; </a:t>
            </a:r>
            <a:r>
              <a:rPr lang="en-US" dirty="0" err="1" smtClean="0">
                <a:solidFill>
                  <a:srgbClr val="0070C0"/>
                </a:solidFill>
              </a:rPr>
              <a:t>quinoneimine</a:t>
            </a:r>
            <a:r>
              <a:rPr lang="en-US" dirty="0" smtClean="0">
                <a:solidFill>
                  <a:srgbClr val="0070C0"/>
                </a:solidFill>
              </a:rPr>
              <a:t> + 4H2O.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Procedure: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standard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sample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0.2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Serum sample</a:t>
                      </a:r>
                      <a:endParaRPr lang="ar-SA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0.2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standard</a:t>
                      </a:r>
                      <a:endParaRPr lang="ar-SA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1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1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Working reagent</a:t>
                      </a:r>
                      <a:endParaRPr lang="ar-SA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533400" y="42672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/>
          <a:p>
            <a:r>
              <a:rPr lang="en-US" sz="800" dirty="0" smtClean="0"/>
              <a:t>Incubate for at 37° C for 5 min, then read the absorbance against blank at λ= 520nm.</a:t>
            </a:r>
          </a:p>
          <a:p>
            <a:r>
              <a:rPr lang="en-US" sz="800" dirty="0" smtClean="0"/>
              <a:t>Normal serum level: 3.5 – 7.2 mg/dl.</a:t>
            </a:r>
          </a:p>
          <a:p>
            <a:r>
              <a:rPr kumimoji="0" 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9600" dirty="0" smtClean="0">
                <a:solidFill>
                  <a:schemeClr val="accent1"/>
                </a:solidFill>
              </a:rPr>
              <a:t> * Incubate at </a:t>
            </a:r>
            <a:r>
              <a:rPr lang="en-US" sz="9600" b="1" dirty="0" smtClean="0">
                <a:solidFill>
                  <a:schemeClr val="accent1"/>
                </a:solidFill>
              </a:rPr>
              <a:t>37° C for 5 min</a:t>
            </a:r>
            <a:r>
              <a:rPr lang="en-US" sz="9600" dirty="0" smtClean="0">
                <a:solidFill>
                  <a:schemeClr val="accent1"/>
                </a:solidFill>
              </a:rPr>
              <a:t>, then read the absorbance against blank at </a:t>
            </a:r>
            <a:r>
              <a:rPr lang="en-US" sz="9600" b="1" dirty="0" smtClean="0">
                <a:solidFill>
                  <a:schemeClr val="accent1"/>
                </a:solidFill>
              </a:rPr>
              <a:t>λ= 520nm</a:t>
            </a:r>
            <a:r>
              <a:rPr lang="en-US" sz="9600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n-US" sz="4800" dirty="0" smtClean="0"/>
              <a:t>Normal serum level: 3.5 – 7.2 mg/dl.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Calculation: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Serum Uric acid conc. =  A 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sample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/A 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standard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x Conc. Of St. (6 mg/dl)          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=          mg/dl.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Normal value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3.4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7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mg/dl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Clinical Significance: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Increase </a:t>
            </a:r>
            <a:r>
              <a:rPr lang="en-US" dirty="0"/>
              <a:t>in uric acid </a:t>
            </a:r>
            <a:r>
              <a:rPr lang="en-US" u="sng" dirty="0" err="1">
                <a:solidFill>
                  <a:srgbClr val="0070C0"/>
                </a:solidFill>
              </a:rPr>
              <a:t>Hyperuricemia</a:t>
            </a:r>
            <a:r>
              <a:rPr lang="en-US" u="sng" dirty="0"/>
              <a:t> </a:t>
            </a:r>
            <a:r>
              <a:rPr lang="en-US" dirty="0"/>
              <a:t>could be due to: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Decrease in uric acid </a:t>
            </a:r>
            <a:r>
              <a:rPr lang="en-US" u="sng" dirty="0" err="1">
                <a:solidFill>
                  <a:srgbClr val="0070C0"/>
                </a:solidFill>
              </a:rPr>
              <a:t>Hypouricemia</a:t>
            </a:r>
            <a:r>
              <a:rPr lang="en-US" dirty="0"/>
              <a:t> could be due to: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992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u="sng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en-US" sz="3600" u="sng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en-US" u="sng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b="1" u="sng" dirty="0">
                <a:solidFill>
                  <a:schemeClr val="accent2">
                    <a:lumMod val="75000"/>
                  </a:schemeClr>
                </a:solidFill>
              </a:rPr>
              <a:t>Gout</a:t>
            </a:r>
            <a:r>
              <a:rPr lang="en-US" u="sng" dirty="0">
                <a:solidFill>
                  <a:schemeClr val="accent2">
                    <a:lumMod val="75000"/>
                  </a:schemeClr>
                </a:solidFill>
              </a:rPr>
              <a:t> .</a:t>
            </a: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2. Toxemia. </a:t>
            </a: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3. Leukemia.</a:t>
            </a: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4. Age: menopausal women.</a:t>
            </a:r>
          </a:p>
          <a:p>
            <a:pPr>
              <a:buNone/>
            </a:pPr>
            <a:r>
              <a:rPr lang="en-US" sz="2800" b="1" u="sng" dirty="0">
                <a:solidFill>
                  <a:schemeClr val="accent2">
                    <a:lumMod val="75000"/>
                  </a:schemeClr>
                </a:solidFill>
              </a:rPr>
              <a:t>5. </a:t>
            </a:r>
            <a:r>
              <a:rPr lang="en-US" sz="2800" b="1" u="sng" dirty="0" err="1">
                <a:solidFill>
                  <a:schemeClr val="accent2">
                    <a:lumMod val="75000"/>
                  </a:schemeClr>
                </a:solidFill>
              </a:rPr>
              <a:t>Drugs: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Thiazide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diuretics.   </a:t>
            </a: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                 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1. Hepatitis.</a:t>
            </a:r>
          </a:p>
          <a:p>
            <a:pPr>
              <a:buNone/>
            </a:pPr>
            <a:r>
              <a:rPr lang="en-US" sz="2800" b="1" u="sng" dirty="0" smtClean="0">
                <a:solidFill>
                  <a:schemeClr val="accent2">
                    <a:lumMod val="75000"/>
                  </a:schemeClr>
                </a:solidFill>
              </a:rPr>
              <a:t>2. </a:t>
            </a:r>
            <a:r>
              <a:rPr lang="en-US" sz="2800" b="1" u="sng" dirty="0" err="1" smtClean="0">
                <a:solidFill>
                  <a:schemeClr val="accent2">
                    <a:lumMod val="75000"/>
                  </a:schemeClr>
                </a:solidFill>
              </a:rPr>
              <a:t>Uricosuric</a:t>
            </a:r>
            <a:r>
              <a:rPr lang="en-US" sz="2800" b="1" u="sng" dirty="0" smtClean="0">
                <a:solidFill>
                  <a:schemeClr val="accent2">
                    <a:lumMod val="75000"/>
                  </a:schemeClr>
                </a:solidFill>
              </a:rPr>
              <a:t> drugs: </a:t>
            </a:r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</a:rPr>
              <a:t>salicylates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,</a:t>
            </a:r>
            <a:r>
              <a:rPr lang="en-US" sz="2800" b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</a:rPr>
              <a:t>phenylbutazone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sz="2800" b="1" u="sng" dirty="0" smtClean="0">
                <a:solidFill>
                  <a:schemeClr val="accent2">
                    <a:lumMod val="75000"/>
                  </a:schemeClr>
                </a:solidFill>
              </a:rPr>
              <a:t>3. </a:t>
            </a:r>
            <a:r>
              <a:rPr lang="en-US" sz="2800" b="1" u="sng" dirty="0" err="1" smtClean="0">
                <a:solidFill>
                  <a:schemeClr val="accent2">
                    <a:lumMod val="75000"/>
                  </a:schemeClr>
                </a:solidFill>
              </a:rPr>
              <a:t>Fanconi</a:t>
            </a:r>
            <a:r>
              <a:rPr lang="en-US" sz="2800" b="1" u="sng" dirty="0" smtClean="0">
                <a:solidFill>
                  <a:schemeClr val="accent2">
                    <a:lumMod val="75000"/>
                  </a:schemeClr>
                </a:solidFill>
              </a:rPr>
              <a:t> syndrome.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47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/>
              <a:t>Determination of Serum </a:t>
            </a:r>
            <a:r>
              <a:rPr lang="en-US" sz="4400" b="1" dirty="0" err="1" smtClean="0"/>
              <a:t>Creatinine</a:t>
            </a:r>
            <a:r>
              <a:rPr lang="en-US" sz="4400" b="1" dirty="0" smtClean="0"/>
              <a:t> Concentration :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b="1" u="sng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Creatinine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is the internal anhydride derived from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dephosphorylation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of </a:t>
            </a:r>
            <a:r>
              <a:rPr lang="en-US" u="sng" dirty="0" err="1">
                <a:solidFill>
                  <a:srgbClr val="0070C0"/>
                </a:solidFill>
              </a:rPr>
              <a:t>creatine</a:t>
            </a:r>
            <a:r>
              <a:rPr lang="en-US" u="sng" dirty="0">
                <a:solidFill>
                  <a:srgbClr val="0070C0"/>
                </a:solidFill>
              </a:rPr>
              <a:t> phosphate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lvl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Creatine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          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</a:t>
            </a:r>
            <a:r>
              <a:rPr lang="en-US" dirty="0" err="1">
                <a:solidFill>
                  <a:srgbClr val="0070C0"/>
                </a:solidFill>
              </a:rPr>
              <a:t>Creatinine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+ H2O</a:t>
            </a: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lvl="0"/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Creatinine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has </a:t>
            </a:r>
            <a:r>
              <a:rPr lang="en-US" dirty="0">
                <a:solidFill>
                  <a:srgbClr val="0070C0"/>
                </a:solidFill>
              </a:rPr>
              <a:t>no useful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function and is eliminated in urine by </a:t>
            </a:r>
            <a:r>
              <a:rPr lang="en-US" dirty="0">
                <a:solidFill>
                  <a:srgbClr val="0070C0"/>
                </a:solidFill>
              </a:rPr>
              <a:t>glomerular filtration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lvl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743200" y="4038600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47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/>
              <a:t>Determination of Serum </a:t>
            </a:r>
            <a:r>
              <a:rPr lang="en-US" sz="4400" b="1" dirty="0" err="1" smtClean="0"/>
              <a:t>Creatinine</a:t>
            </a:r>
            <a:r>
              <a:rPr lang="en-US" sz="4400" b="1" dirty="0" smtClean="0"/>
              <a:t> Concentration :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It is </a:t>
            </a:r>
            <a:r>
              <a:rPr lang="en-US" dirty="0">
                <a:solidFill>
                  <a:srgbClr val="0070C0"/>
                </a:solidFill>
              </a:rPr>
              <a:t>not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reabsorbed by the tubules to any significant extent, Therefore glomerular damage will </a:t>
            </a:r>
            <a:r>
              <a:rPr lang="en-US" dirty="0">
                <a:solidFill>
                  <a:srgbClr val="0070C0"/>
                </a:solidFill>
              </a:rPr>
              <a:t>decrease the rate at which </a:t>
            </a:r>
            <a:r>
              <a:rPr lang="en-US" dirty="0" err="1">
                <a:solidFill>
                  <a:srgbClr val="0070C0"/>
                </a:solidFill>
              </a:rPr>
              <a:t>creatinine</a:t>
            </a:r>
            <a:r>
              <a:rPr lang="en-US" dirty="0">
                <a:solidFill>
                  <a:srgbClr val="0070C0"/>
                </a:solidFill>
              </a:rPr>
              <a:t> is excreted. </a:t>
            </a:r>
            <a:endParaRPr lang="en-US" dirty="0" smtClean="0">
              <a:solidFill>
                <a:srgbClr val="0070C0"/>
              </a:solidFill>
            </a:endParaRPr>
          </a:p>
          <a:p>
            <a:pPr lvl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u="sng" dirty="0" err="1">
                <a:solidFill>
                  <a:srgbClr val="0070C0"/>
                </a:solidFill>
              </a:rPr>
              <a:t>Creatinine</a:t>
            </a:r>
            <a:r>
              <a:rPr lang="en-US" u="sng" dirty="0">
                <a:solidFill>
                  <a:srgbClr val="0070C0"/>
                </a:solidFill>
              </a:rPr>
              <a:t> clearance test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can be used as a </a:t>
            </a:r>
            <a:r>
              <a:rPr lang="en-US" u="sng" dirty="0">
                <a:solidFill>
                  <a:srgbClr val="0070C0"/>
                </a:solidFill>
              </a:rPr>
              <a:t>test for kidney function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as its excretion parallels the </a:t>
            </a:r>
            <a:r>
              <a:rPr lang="en-US" u="sng" dirty="0">
                <a:solidFill>
                  <a:srgbClr val="0070C0"/>
                </a:solidFill>
              </a:rPr>
              <a:t>glomerular filtration rate (</a:t>
            </a:r>
            <a:r>
              <a:rPr lang="en-US" u="sng" dirty="0" smtClean="0">
                <a:solidFill>
                  <a:srgbClr val="0070C0"/>
                </a:solidFill>
              </a:rPr>
              <a:t>GFR)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lvl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 serum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creatinine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level </a:t>
            </a:r>
            <a:r>
              <a:rPr lang="en-US" u="sng" dirty="0">
                <a:solidFill>
                  <a:srgbClr val="0070C0"/>
                </a:solidFill>
              </a:rPr>
              <a:t>over 2 mg/dl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indicates </a:t>
            </a:r>
            <a:r>
              <a:rPr lang="en-US" b="1" u="sng" dirty="0">
                <a:solidFill>
                  <a:srgbClr val="0070C0"/>
                </a:solidFill>
              </a:rPr>
              <a:t>Renal Failure</a:t>
            </a:r>
            <a:r>
              <a:rPr lang="en-US" u="sng" dirty="0">
                <a:solidFill>
                  <a:srgbClr val="0070C0"/>
                </a:solidFill>
              </a:rPr>
              <a:t>.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Principle: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Creatinine</a:t>
            </a:r>
            <a:r>
              <a:rPr lang="en-US" dirty="0" smtClean="0">
                <a:solidFill>
                  <a:srgbClr val="0070C0"/>
                </a:solidFill>
              </a:rPr>
              <a:t> in the sample reacts with </a:t>
            </a:r>
            <a:r>
              <a:rPr lang="en-US" dirty="0" err="1" smtClean="0">
                <a:solidFill>
                  <a:srgbClr val="0070C0"/>
                </a:solidFill>
              </a:rPr>
              <a:t>picrate</a:t>
            </a:r>
            <a:r>
              <a:rPr lang="en-US" dirty="0" smtClean="0">
                <a:solidFill>
                  <a:srgbClr val="0070C0"/>
                </a:solidFill>
              </a:rPr>
              <a:t> in alkaline medium forming a colored complex.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Procedure: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standard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sample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0.1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Serum sample</a:t>
                      </a:r>
                      <a:endParaRPr lang="ar-SA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0.1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standard</a:t>
                      </a:r>
                      <a:endParaRPr lang="ar-SA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1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1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Working reagent</a:t>
                      </a:r>
                      <a:endParaRPr lang="ar-SA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533400" y="42672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/>
          <a:p>
            <a:r>
              <a:rPr lang="en-US" sz="800" dirty="0" smtClean="0"/>
              <a:t>Incubate for at 37° C for 5 min, then read the absorbance against blank at λ= 520nm.</a:t>
            </a:r>
          </a:p>
          <a:p>
            <a:r>
              <a:rPr lang="en-US" sz="800" dirty="0" smtClean="0"/>
              <a:t>Normal serum level: 3.5 – 7.2 mg/dl.</a:t>
            </a:r>
          </a:p>
          <a:p>
            <a:r>
              <a:rPr kumimoji="0" 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9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endParaRPr lang="en-US" sz="9600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endParaRPr lang="en-US" sz="9600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r>
              <a:rPr lang="en-US" sz="9600" dirty="0" smtClean="0">
                <a:solidFill>
                  <a:schemeClr val="accent1"/>
                </a:solidFill>
              </a:rPr>
              <a:t> * Mix then read the absorbance against blank at </a:t>
            </a:r>
            <a:r>
              <a:rPr lang="en-US" sz="9600" b="1" dirty="0" smtClean="0">
                <a:solidFill>
                  <a:schemeClr val="accent1"/>
                </a:solidFill>
              </a:rPr>
              <a:t>λ= 546 </a:t>
            </a:r>
            <a:r>
              <a:rPr lang="en-US" sz="9600" dirty="0" smtClean="0">
                <a:solidFill>
                  <a:schemeClr val="accent1"/>
                </a:solidFill>
              </a:rPr>
              <a:t>nm after 20 seconds (A1).</a:t>
            </a:r>
          </a:p>
          <a:p>
            <a:endParaRPr lang="en-US" sz="9600" dirty="0" smtClean="0">
              <a:solidFill>
                <a:schemeClr val="accent1"/>
              </a:solidFill>
            </a:endParaRPr>
          </a:p>
          <a:p>
            <a:r>
              <a:rPr lang="en-US" sz="9600" dirty="0" smtClean="0">
                <a:solidFill>
                  <a:schemeClr val="accent1"/>
                </a:solidFill>
              </a:rPr>
              <a:t>* Then read after 80 seconds (A2).</a:t>
            </a:r>
          </a:p>
          <a:p>
            <a:r>
              <a:rPr lang="en-US" sz="4800" dirty="0" smtClean="0"/>
              <a:t>Normal serum level: 3.5 – 7.2 mg/dl.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Non-protein nitrogen (NPN)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NPN includes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 nitrogen from all nitrogenous substances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other than proteins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lvl="0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 NPN could be measured as a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group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or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individually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lvl="0"/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Major Constituents: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Urea, uric acid,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creatinine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, ammonia etc.</a:t>
            </a:r>
          </a:p>
          <a:p>
            <a:pPr lvl="0"/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Calculation: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Serum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Creatinine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conc. =  (A2-A1) 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sample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/(A2-A1) 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standard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x Conc. Of St. (2 mg/dl)          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=          mg/dl.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Normal value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 (0.6 - 1.1 mg/dl)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400" b="1" dirty="0" smtClean="0"/>
              <a:t>Importance  of NPN:</a:t>
            </a:r>
            <a:r>
              <a:rPr lang="en-US" sz="44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en-US" dirty="0" smtClean="0">
                <a:solidFill>
                  <a:schemeClr val="tx2"/>
                </a:solidFill>
              </a:rPr>
              <a:t>Testing </a:t>
            </a:r>
            <a:r>
              <a:rPr lang="en-US" dirty="0">
                <a:solidFill>
                  <a:schemeClr val="tx2"/>
                </a:solidFill>
              </a:rPr>
              <a:t>NPN in blood served as a </a:t>
            </a:r>
            <a:r>
              <a:rPr lang="en-US" b="1" u="sng" dirty="0">
                <a:solidFill>
                  <a:srgbClr val="0070C0"/>
                </a:solidFill>
              </a:rPr>
              <a:t>test for kidney functions</a:t>
            </a:r>
            <a:r>
              <a:rPr lang="en-US" dirty="0">
                <a:solidFill>
                  <a:srgbClr val="0070C0"/>
                </a:solidFill>
              </a:rPr>
              <a:t>. 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Now </a:t>
            </a:r>
            <a:r>
              <a:rPr lang="en-US" dirty="0">
                <a:solidFill>
                  <a:schemeClr val="tx2"/>
                </a:solidFill>
              </a:rPr>
              <a:t>it is replaced by determination of </a:t>
            </a:r>
            <a:r>
              <a:rPr lang="en-US" b="1" u="sng" dirty="0">
                <a:solidFill>
                  <a:srgbClr val="0070C0"/>
                </a:solidFill>
              </a:rPr>
              <a:t>urea nitrogen </a:t>
            </a:r>
            <a:r>
              <a:rPr lang="en-US" dirty="0">
                <a:solidFill>
                  <a:schemeClr val="tx2"/>
                </a:solidFill>
              </a:rPr>
              <a:t>because: 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(1) The </a:t>
            </a:r>
            <a:r>
              <a:rPr lang="en-US" u="sng" dirty="0">
                <a:solidFill>
                  <a:schemeClr val="accent2">
                    <a:lumMod val="75000"/>
                  </a:schemeClr>
                </a:solidFill>
              </a:rPr>
              <a:t>route of elimination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of various NPN compounds differs considerably.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Some </a:t>
            </a:r>
            <a:r>
              <a:rPr lang="en-US" dirty="0">
                <a:solidFill>
                  <a:srgbClr val="0070C0"/>
                </a:solidFill>
              </a:rPr>
              <a:t>are excreted by </a:t>
            </a:r>
            <a:r>
              <a:rPr lang="en-US" b="1" dirty="0">
                <a:solidFill>
                  <a:srgbClr val="0070C0"/>
                </a:solidFill>
              </a:rPr>
              <a:t>glomerular filtrations </a:t>
            </a:r>
            <a:r>
              <a:rPr lang="en-US" dirty="0">
                <a:solidFill>
                  <a:srgbClr val="0070C0"/>
                </a:solidFill>
              </a:rPr>
              <a:t>only e.g. </a:t>
            </a:r>
            <a:r>
              <a:rPr lang="en-US" b="1" dirty="0" err="1" smtClean="0">
                <a:solidFill>
                  <a:srgbClr val="0070C0"/>
                </a:solidFill>
              </a:rPr>
              <a:t>creatinine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Uric </a:t>
            </a:r>
            <a:r>
              <a:rPr lang="en-US" b="1" dirty="0">
                <a:solidFill>
                  <a:srgbClr val="0070C0"/>
                </a:solidFill>
              </a:rPr>
              <a:t>acid </a:t>
            </a:r>
            <a:r>
              <a:rPr lang="en-US" dirty="0">
                <a:solidFill>
                  <a:srgbClr val="0070C0"/>
                </a:solidFill>
              </a:rPr>
              <a:t>is excreted by </a:t>
            </a:r>
            <a:r>
              <a:rPr lang="en-US" b="1" dirty="0">
                <a:solidFill>
                  <a:srgbClr val="0070C0"/>
                </a:solidFill>
              </a:rPr>
              <a:t>tubular excretion</a:t>
            </a:r>
            <a:r>
              <a:rPr lang="en-US" dirty="0">
                <a:solidFill>
                  <a:srgbClr val="0070C0"/>
                </a:solidFill>
              </a:rPr>
              <a:t>.  </a:t>
            </a:r>
            <a:endParaRPr lang="en-US" dirty="0" smtClean="0">
              <a:solidFill>
                <a:srgbClr val="0070C0"/>
              </a:solidFill>
            </a:endParaRP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Urea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is excreted by </a:t>
            </a:r>
            <a:r>
              <a:rPr lang="en-US" b="1" dirty="0">
                <a:solidFill>
                  <a:srgbClr val="0070C0"/>
                </a:solidFill>
              </a:rPr>
              <a:t>glomerular filtration </a:t>
            </a:r>
            <a:r>
              <a:rPr lang="en-US" dirty="0">
                <a:solidFill>
                  <a:srgbClr val="0070C0"/>
                </a:solidFill>
              </a:rPr>
              <a:t>and then partially absorbed by the </a:t>
            </a:r>
            <a:r>
              <a:rPr lang="en-US" b="1" dirty="0">
                <a:solidFill>
                  <a:srgbClr val="0070C0"/>
                </a:solidFill>
              </a:rPr>
              <a:t>tubules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(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2) The </a:t>
            </a:r>
            <a:r>
              <a:rPr lang="en-US" b="1" u="sng" dirty="0">
                <a:solidFill>
                  <a:schemeClr val="accent2">
                    <a:lumMod val="75000"/>
                  </a:schemeClr>
                </a:solidFill>
              </a:rPr>
              <a:t>increase of NPN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is mainly a reflection of</a:t>
            </a:r>
            <a:r>
              <a:rPr lang="en-US" b="1" u="sng" dirty="0">
                <a:solidFill>
                  <a:schemeClr val="accent2">
                    <a:lumMod val="75000"/>
                  </a:schemeClr>
                </a:solidFill>
              </a:rPr>
              <a:t> increase of urea nitrogen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which normally makes up 45% of the total NPN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6868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b="1" dirty="0"/>
              <a:t>Determination of </a:t>
            </a:r>
            <a:r>
              <a:rPr lang="en-US" sz="4400" b="1" u="sng" dirty="0"/>
              <a:t>Serum Urea </a:t>
            </a:r>
            <a:r>
              <a:rPr lang="en-US" sz="4400" b="1" dirty="0"/>
              <a:t>Concentration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4389120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Urea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is the end product of </a:t>
            </a:r>
            <a:r>
              <a:rPr lang="en-US" u="sng" dirty="0">
                <a:solidFill>
                  <a:schemeClr val="accent2">
                    <a:lumMod val="75000"/>
                  </a:schemeClr>
                </a:solidFill>
              </a:rPr>
              <a:t>protein metabolism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in the body.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is </a:t>
            </a:r>
            <a:r>
              <a:rPr lang="en-US" u="sng" dirty="0">
                <a:solidFill>
                  <a:schemeClr val="accent2">
                    <a:lumMod val="75000"/>
                  </a:schemeClr>
                </a:solidFill>
              </a:rPr>
              <a:t>synthesized in the liver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from the (NH</a:t>
            </a:r>
            <a:r>
              <a:rPr lang="en-US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) amino group resulting from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deamination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of amino acids.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Principle: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                       </a:t>
            </a:r>
            <a:r>
              <a:rPr lang="en-US" dirty="0" err="1" smtClean="0">
                <a:solidFill>
                  <a:srgbClr val="0070C0"/>
                </a:solidFill>
              </a:rPr>
              <a:t>urease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Urea + H2O  ----------&gt; 2NH4 + CO2</a:t>
            </a: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                                              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Procedure: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standard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sample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0.1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Serum sample</a:t>
                      </a:r>
                      <a:endParaRPr lang="ar-SA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0.1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standard</a:t>
                      </a:r>
                      <a:endParaRPr lang="ar-SA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1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1 ml</a:t>
                      </a:r>
                      <a:endParaRPr lang="ar-SA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Working reagent</a:t>
                      </a:r>
                      <a:endParaRPr lang="ar-SA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533400" y="42672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/>
          <a:p>
            <a:r>
              <a:rPr lang="en-US" sz="800" dirty="0" smtClean="0"/>
              <a:t>Incubate for at 37° C for 5 min, then read the absorbance against blank at λ= 520nm.</a:t>
            </a:r>
          </a:p>
          <a:p>
            <a:r>
              <a:rPr lang="en-US" sz="800" dirty="0" smtClean="0"/>
              <a:t>Normal serum level: 3.5 – 7.2 mg/dl.</a:t>
            </a:r>
          </a:p>
          <a:p>
            <a:r>
              <a:rPr kumimoji="0" 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9600" dirty="0" smtClean="0">
                <a:solidFill>
                  <a:schemeClr val="accent1"/>
                </a:solidFill>
              </a:rPr>
              <a:t> * Incubate at </a:t>
            </a:r>
            <a:r>
              <a:rPr lang="en-US" sz="9600" b="1" dirty="0" smtClean="0">
                <a:solidFill>
                  <a:schemeClr val="accent1"/>
                </a:solidFill>
              </a:rPr>
              <a:t>37° C </a:t>
            </a:r>
            <a:r>
              <a:rPr lang="en-US" sz="9600" dirty="0" smtClean="0">
                <a:solidFill>
                  <a:schemeClr val="accent1"/>
                </a:solidFill>
              </a:rPr>
              <a:t>for </a:t>
            </a:r>
            <a:r>
              <a:rPr lang="en-US" sz="9600" b="1" dirty="0" smtClean="0">
                <a:solidFill>
                  <a:schemeClr val="accent1"/>
                </a:solidFill>
              </a:rPr>
              <a:t>5 min</a:t>
            </a:r>
            <a:r>
              <a:rPr lang="en-US" sz="9600" dirty="0" smtClean="0">
                <a:solidFill>
                  <a:schemeClr val="accent1"/>
                </a:solidFill>
              </a:rPr>
              <a:t>, then read the absorbance after 30 seconds (A1), then read after 60 seconds (A2) against blank at </a:t>
            </a:r>
            <a:r>
              <a:rPr lang="en-US" sz="9600" b="1" dirty="0" smtClean="0">
                <a:solidFill>
                  <a:schemeClr val="accent1"/>
                </a:solidFill>
              </a:rPr>
              <a:t>λ= 340 nm</a:t>
            </a:r>
            <a:r>
              <a:rPr lang="en-US" sz="9600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n-US" sz="4800" dirty="0" smtClean="0"/>
              <a:t>Normal serum level: 3.5 – 7.2 mg/dl.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Calculation: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Serum Urea conc. =  A 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sample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/A 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standard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x Conc. Of St.  (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53.57)         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=          mg/dl.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Normal value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 (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10-50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mg/dl)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Clinical Significance: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135563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Increase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 blood urea nitrogen could be due to: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Pre-Renal Causes: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  1) Salt and water depletion.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2) Protein catabolism as in fever.</a:t>
            </a: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  Renal Causes: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        1)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Glomerulonephritis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2) Mercury poisoning.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3) Hyperparathyroidism.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4)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Hypervitiminosis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D. 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533400" y="4267200"/>
            <a:ext cx="2590800" cy="2286000"/>
          </a:xfrm>
          <a:prstGeom prst="wedgeEllipseCallout">
            <a:avLst>
              <a:gd name="adj1" fmla="val 54930"/>
              <a:gd name="adj2" fmla="val -2047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cause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alibri"/>
              </a:rPr>
              <a:t>↑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in serum Ca and precipitation of Ca in the kidney tissue causing destruction of kidney tissue.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Right Brace 4"/>
          <p:cNvSpPr/>
          <p:nvPr/>
        </p:nvSpPr>
        <p:spPr>
          <a:xfrm flipH="1">
            <a:off x="3810000" y="4495800"/>
            <a:ext cx="228600" cy="838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Clinical Significance: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1355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Increase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 blood urea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nitrogen (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hyperuremia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)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could be due to: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Post-Renal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Causes: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 1) Prostate enlargement.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2) Stones in urethra.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3) Tumor of the bladder.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5943600" y="4343400"/>
            <a:ext cx="2590800" cy="2362200"/>
          </a:xfrm>
          <a:prstGeom prst="wedgeEllipseCallout">
            <a:avLst>
              <a:gd name="adj1" fmla="val -45578"/>
              <a:gd name="adj2" fmla="val -44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cause obstruction to urine flow producing back pressure on the kidney and kidney damage.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rgbClr val="FFFFFF"/>
      </a:dk1>
      <a:lt1>
        <a:srgbClr val="FFFFFF"/>
      </a:lt1>
      <a:dk2>
        <a:srgbClr val="000000"/>
      </a:dk2>
      <a:lt2>
        <a:srgbClr val="F8F8F8"/>
      </a:lt2>
      <a:accent1>
        <a:srgbClr val="000000"/>
      </a:accent1>
      <a:accent2>
        <a:srgbClr val="C00000"/>
      </a:accent2>
      <a:accent3>
        <a:srgbClr val="6E6E6E"/>
      </a:accent3>
      <a:accent4>
        <a:srgbClr val="D8D8D8"/>
      </a:accent4>
      <a:accent5>
        <a:srgbClr val="C0C0C0"/>
      </a:accent5>
      <a:accent6>
        <a:srgbClr val="4D4D4D"/>
      </a:accent6>
      <a:hlink>
        <a:srgbClr val="000000"/>
      </a:hlink>
      <a:folHlink>
        <a:srgbClr val="BFBFB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373</TotalTime>
  <Words>799</Words>
  <Application>Microsoft Office PowerPoint</Application>
  <PresentationFormat>On-screen Show (4:3)</PresentationFormat>
  <Paragraphs>164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Determination of Serum Non Protein Nitrogen (NPN) Concentration </vt:lpstr>
      <vt:lpstr>Non-protein nitrogen (NPN)</vt:lpstr>
      <vt:lpstr>Importance  of NPN:  </vt:lpstr>
      <vt:lpstr>Determination of Serum Urea Concentration </vt:lpstr>
      <vt:lpstr>Principle: </vt:lpstr>
      <vt:lpstr>Procedure: </vt:lpstr>
      <vt:lpstr>Calculation: </vt:lpstr>
      <vt:lpstr>Clinical Significance:  </vt:lpstr>
      <vt:lpstr>Clinical Significance:  </vt:lpstr>
      <vt:lpstr>Decrease in blood urea nitrogen (hypouremia) could be due to :</vt:lpstr>
      <vt:lpstr>Determination of  Serum Uric Acid Concentration  </vt:lpstr>
      <vt:lpstr>Principle: </vt:lpstr>
      <vt:lpstr>Procedure: </vt:lpstr>
      <vt:lpstr>Calculation: </vt:lpstr>
      <vt:lpstr>Clinical Significance: </vt:lpstr>
      <vt:lpstr>Determination of Serum Creatinine Concentration : </vt:lpstr>
      <vt:lpstr>Determination of Serum Creatinine Concentration : </vt:lpstr>
      <vt:lpstr>Principle: </vt:lpstr>
      <vt:lpstr>Procedure: </vt:lpstr>
      <vt:lpstr>Calculation: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Determination of Serum Non Protein Nitrogen Concentration </dc:title>
  <dc:creator>Strawberry</dc:creator>
  <cp:lastModifiedBy>Hana</cp:lastModifiedBy>
  <cp:revision>17</cp:revision>
  <dcterms:created xsi:type="dcterms:W3CDTF">2010-03-24T05:33:11Z</dcterms:created>
  <dcterms:modified xsi:type="dcterms:W3CDTF">2011-10-08T07:49:27Z</dcterms:modified>
</cp:coreProperties>
</file>