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2" r:id="rId2"/>
  </p:sldMasterIdLst>
  <p:sldIdLst>
    <p:sldId id="257"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4" d="100"/>
          <a:sy n="84" d="100"/>
        </p:scale>
        <p:origin x="-115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lgn="l" rtl="0" eaLnBrk="0" fontAlgn="base" hangingPunct="0">
              <a:spcBef>
                <a:spcPct val="0"/>
              </a:spcBef>
              <a:spcAft>
                <a:spcPct val="0"/>
              </a:spcAft>
              <a:defRPr/>
            </a:pPr>
            <a:endParaRPr lang="en-US" sz="2400">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35B5FDD6-50F9-4589-9ADD-84CB225770DD}"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296B79F-8FA3-497F-B5C6-3D5748203BA5}"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A5BA8DA8-2B93-41DF-9836-5B098EC5D938}"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lgn="l" rtl="0" eaLnBrk="0" fontAlgn="base" hangingPunct="0">
              <a:spcBef>
                <a:spcPct val="0"/>
              </a:spcBef>
              <a:spcAft>
                <a:spcPct val="0"/>
              </a:spcAft>
              <a:defRPr/>
            </a:pPr>
            <a:endParaRPr lang="en-US" sz="2400">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1A9AE78D-5B1E-4169-8D1C-84A16F2D263B}" type="slidenum">
              <a:rPr lang="en-GB">
                <a:solidFill>
                  <a:srgbClr val="000066"/>
                </a:solidFill>
              </a:rPr>
              <a:pPr>
                <a:defRPr/>
              </a:pPr>
              <a:t>‹#›</a:t>
            </a:fld>
            <a:endParaRPr lang="en-GB">
              <a:solidFill>
                <a:srgbClr val="000066"/>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3304076-C650-47C5-80F8-138BF1277ED5}" type="slidenum">
              <a:rPr lang="en-GB">
                <a:solidFill>
                  <a:srgbClr val="000066"/>
                </a:solidFill>
              </a:rPr>
              <a:pPr>
                <a:defRPr/>
              </a:pPr>
              <a:t>‹#›</a:t>
            </a:fld>
            <a:endParaRPr lang="en-GB">
              <a:solidFill>
                <a:srgbClr val="000066"/>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AC1AC761-A512-4071-813D-822C65B5C686}" type="slidenum">
              <a:rPr lang="en-GB">
                <a:solidFill>
                  <a:srgbClr val="000066"/>
                </a:solidFill>
              </a:rPr>
              <a:pPr>
                <a:defRPr/>
              </a:pPr>
              <a:t>‹#›</a:t>
            </a:fld>
            <a:endParaRPr lang="en-GB">
              <a:solidFill>
                <a:srgbClr val="000066"/>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685C82DD-C94C-4F34-8F30-64CDAF05A771}" type="slidenum">
              <a:rPr lang="en-GB">
                <a:solidFill>
                  <a:srgbClr val="000066"/>
                </a:solidFill>
              </a:rPr>
              <a:pPr>
                <a:defRPr/>
              </a:pPr>
              <a:t>‹#›</a:t>
            </a:fld>
            <a:endParaRPr lang="en-GB">
              <a:solidFill>
                <a:srgbClr val="000066"/>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F9D36A5-9693-4D06-B922-F0DB9231193B}" type="slidenum">
              <a:rPr lang="en-GB">
                <a:solidFill>
                  <a:srgbClr val="000066"/>
                </a:solidFill>
              </a:rPr>
              <a:pPr>
                <a:defRPr/>
              </a:pPr>
              <a:t>‹#›</a:t>
            </a:fld>
            <a:endParaRPr lang="en-GB">
              <a:solidFill>
                <a:srgbClr val="000066"/>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25130FC-FAD1-459E-A7E5-6ABB97B90835}" type="slidenum">
              <a:rPr lang="en-GB">
                <a:solidFill>
                  <a:srgbClr val="000066"/>
                </a:solidFill>
              </a:rPr>
              <a:pPr>
                <a:defRPr/>
              </a:pPr>
              <a:t>‹#›</a:t>
            </a:fld>
            <a:endParaRPr lang="en-GB">
              <a:solidFill>
                <a:srgbClr val="000066"/>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DF8A6B27-854C-4C34-AE05-62EE5A4DDD88}" type="slidenum">
              <a:rPr lang="en-GB">
                <a:solidFill>
                  <a:srgbClr val="000066"/>
                </a:solidFill>
              </a:rPr>
              <a:pPr>
                <a:defRPr/>
              </a:pPr>
              <a:t>‹#›</a:t>
            </a:fld>
            <a:endParaRPr lang="en-GB">
              <a:solidFill>
                <a:srgbClr val="000066"/>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D0B50EA-0026-456F-8543-BE437F7D923C}" type="slidenum">
              <a:rPr lang="en-GB">
                <a:solidFill>
                  <a:srgbClr val="000066"/>
                </a:solidFill>
              </a:rPr>
              <a:pPr>
                <a:defRPr/>
              </a:pPr>
              <a:t>‹#›</a:t>
            </a:fld>
            <a:endParaRPr lang="en-GB">
              <a:solidFill>
                <a:srgbClr val="000066"/>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B1B87995-D0E2-4C0D-B67D-CB50552D7B2F}"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16F018C1-E80A-47E0-A43A-049D6991AC09}" type="slidenum">
              <a:rPr lang="en-GB">
                <a:solidFill>
                  <a:srgbClr val="000066"/>
                </a:solidFill>
              </a:rPr>
              <a:pPr>
                <a:defRPr/>
              </a:pPr>
              <a:t>‹#›</a:t>
            </a:fld>
            <a:endParaRPr lang="en-GB">
              <a:solidFill>
                <a:srgbClr val="000066"/>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DC4E56F2-F38A-44CD-9BFE-E6C53A460351}" type="slidenum">
              <a:rPr lang="en-GB">
                <a:solidFill>
                  <a:srgbClr val="000066"/>
                </a:solidFill>
              </a:rPr>
              <a:pPr>
                <a:defRPr/>
              </a:pPr>
              <a:t>‹#›</a:t>
            </a:fld>
            <a:endParaRPr lang="en-GB">
              <a:solidFill>
                <a:srgbClr val="000066"/>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506089F-B9EF-44E1-8493-CAF22F7449C4}" type="slidenum">
              <a:rPr lang="en-GB">
                <a:solidFill>
                  <a:srgbClr val="000066"/>
                </a:solidFill>
              </a:rPr>
              <a:pPr>
                <a:defRPr/>
              </a:pPr>
              <a:t>‹#›</a:t>
            </a:fld>
            <a:endParaRPr lang="en-GB">
              <a:solidFill>
                <a:srgbClr val="000066"/>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039534FD-0BDB-4429-9B13-6F94088FB3D3}"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1EDEC98-A1A3-4F39-971E-38DEA3B42481}"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3B5A144-2666-4003-A0C2-B49028D3E63C}"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7383B46B-4BB7-4E7E-BB54-D47ED711D28C}"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A2D87CCE-D3EB-41DB-9C5D-32F824DC2C0E}"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E9D0F47-B806-4E66-81B6-89320ECEBCD1}"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AE894C24-59EB-4183-8A3C-0191B26F0C91}"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lgn="l" rtl="0" eaLnBrk="0" fontAlgn="base" hangingPunct="0">
              <a:spcBef>
                <a:spcPct val="0"/>
              </a:spcBef>
              <a:spcAft>
                <a:spcPct val="0"/>
              </a:spcAft>
              <a:defRPr/>
            </a:pPr>
            <a:endParaRPr lang="en-US" sz="2400">
              <a:solidFill>
                <a:srgbClr val="000066"/>
              </a:solidFill>
            </a:endParaRPr>
          </a:p>
        </p:txBody>
      </p:sp>
      <p:sp>
        <p:nvSpPr>
          <p:cNvPr id="3075"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3076"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rtl="0" eaLnBrk="0" fontAlgn="base" hangingPunct="0">
              <a:spcBef>
                <a:spcPct val="0"/>
              </a:spcBef>
              <a:spcAft>
                <a:spcPct val="0"/>
              </a:spcAft>
              <a:defRPr/>
            </a:pPr>
            <a:fld id="{BD8037AD-BA9D-4804-B843-FC585FC5BAA5}" type="slidenum">
              <a:rPr lang="en-GB"/>
              <a:pPr rtl="0" eaLnBrk="0" fontAlgn="base" hangingPunct="0">
                <a:spcBef>
                  <a:spcPct val="0"/>
                </a:spcBef>
                <a:spcAft>
                  <a:spcPct val="0"/>
                </a:spcAft>
                <a:defRPr/>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lgn="l" rtl="0" eaLnBrk="0" fontAlgn="base" hangingPunct="0">
              <a:spcBef>
                <a:spcPct val="0"/>
              </a:spcBef>
              <a:spcAft>
                <a:spcPct val="0"/>
              </a:spcAft>
              <a:defRPr/>
            </a:pPr>
            <a:endParaRPr lang="en-US" sz="2400">
              <a:solidFill>
                <a:srgbClr val="000066"/>
              </a:solidFill>
            </a:endParaRPr>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pPr rtl="0" eaLnBrk="0" fontAlgn="base" hangingPunct="0">
              <a:spcBef>
                <a:spcPct val="0"/>
              </a:spcBef>
              <a:spcAft>
                <a:spcPct val="0"/>
              </a:spcAft>
              <a:defRPr/>
            </a:pPr>
            <a:fld id="{150CB3BE-A322-4E46-81D4-DE4188CA5F66}" type="slidenum">
              <a:rPr lang="en-GB">
                <a:solidFill>
                  <a:srgbClr val="000066"/>
                </a:solidFill>
              </a:rPr>
              <a:pPr rtl="0" eaLnBrk="0" fontAlgn="base" hangingPunct="0">
                <a:spcBef>
                  <a:spcPct val="0"/>
                </a:spcBef>
                <a:spcAft>
                  <a:spcPct val="0"/>
                </a:spcAft>
                <a:defRPr/>
              </a:pPr>
              <a:t>‹#›</a:t>
            </a:fld>
            <a:endParaRPr lang="en-GB">
              <a:solidFill>
                <a:srgbClr val="000066"/>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ctrTitle" sz="quarter"/>
          </p:nvPr>
        </p:nvSpPr>
        <p:spPr>
          <a:noFill/>
          <a:ln w="9525">
            <a:noFill/>
            <a:miter lim="800000"/>
            <a:headEnd/>
            <a:tailEnd/>
          </a:ln>
        </p:spPr>
        <p:txBody>
          <a:bodyPr vert="horz" wrap="square" lIns="90488" tIns="44450" rIns="90488" bIns="44450" numCol="1" anchor="b" anchorCtr="0" compatLnSpc="1">
            <a:prstTxWarp prst="textNoShape">
              <a:avLst/>
            </a:prstTxWarp>
          </a:bodyPr>
          <a:lstStyle/>
          <a:p>
            <a:pPr algn="ctr"/>
            <a:r>
              <a:rPr lang="en-US" b="1" dirty="0"/>
              <a:t>Extra ER</a:t>
            </a:r>
          </a:p>
        </p:txBody>
      </p:sp>
      <p:sp>
        <p:nvSpPr>
          <p:cNvPr id="3" name="Subtitle 2"/>
          <p:cNvSpPr>
            <a:spLocks noGrp="1"/>
          </p:cNvSpPr>
          <p:nvPr>
            <p:ph type="subTitle" sz="quarter" idx="1"/>
          </p:nvPr>
        </p:nvSpPr>
        <p:spPr/>
        <p:txBody>
          <a:bodyPr/>
          <a:lstStyle/>
          <a:p>
            <a:r>
              <a:rPr lang="en-US" dirty="0" smtClean="0"/>
              <a:t>LAB #2</a:t>
            </a:r>
            <a:endParaRPr lang="ar-SA" dirty="0"/>
          </a:p>
        </p:txBody>
      </p:sp>
    </p:spTree>
    <p:extLst>
      <p:ext uri="{BB962C8B-B14F-4D97-AF65-F5344CB8AC3E}">
        <p14:creationId xmlns:p14="http://schemas.microsoft.com/office/powerpoint/2010/main" xmlns="" val="30748125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3"/>
          <p:cNvSpPr>
            <a:spLocks noGrp="1"/>
          </p:cNvSpPr>
          <p:nvPr>
            <p:ph type="title"/>
          </p:nvPr>
        </p:nvSpPr>
        <p:spPr>
          <a:xfrm>
            <a:off x="251520" y="620688"/>
            <a:ext cx="7772400" cy="720080"/>
          </a:xfrm>
          <a:noFill/>
          <a:ln w="9525">
            <a:noFill/>
            <a:miter lim="800000"/>
            <a:headEnd/>
            <a:tailEnd/>
          </a:ln>
        </p:spPr>
        <p:txBody>
          <a:bodyPr vert="horz" wrap="square" lIns="90488" tIns="44450" rIns="90488" bIns="44450" numCol="1" anchor="b" anchorCtr="0" compatLnSpc="1">
            <a:prstTxWarp prst="textNoShape">
              <a:avLst/>
            </a:prstTxWarp>
          </a:bodyPr>
          <a:lstStyle/>
          <a:p>
            <a:pPr algn="ctr"/>
            <a:r>
              <a:rPr lang="en-US" b="1" dirty="0"/>
              <a:t>Q1: Draw an ER diagram</a:t>
            </a:r>
            <a:endParaRPr lang="en-GB" b="1" dirty="0"/>
          </a:p>
        </p:txBody>
      </p:sp>
      <p:sp>
        <p:nvSpPr>
          <p:cNvPr id="18434" name="Content Placeholder 4"/>
          <p:cNvSpPr>
            <a:spLocks noGrp="1"/>
          </p:cNvSpPr>
          <p:nvPr>
            <p:ph idx="1"/>
          </p:nvPr>
        </p:nvSpPr>
        <p:spPr>
          <a:xfrm>
            <a:off x="467544" y="1772816"/>
            <a:ext cx="8158931" cy="4307309"/>
          </a:xfrm>
        </p:spPr>
        <p:txBody>
          <a:bodyPr/>
          <a:lstStyle/>
          <a:p>
            <a:pPr algn="justLow">
              <a:buFont typeface="Wingdings 2" pitchFamily="18" charset="2"/>
              <a:buNone/>
            </a:pPr>
            <a:r>
              <a:rPr lang="en-US" sz="1800" dirty="0" smtClean="0"/>
              <a:t>A construction company wishes to establish a database system to record information about employees. The employee data to be recorded in the database are consists of employee SINs (which are unique), first names, last names and home phone numbers. The company has three types of special employees; as well as many regular employees who do not fit into one of these categories, which are: </a:t>
            </a:r>
          </a:p>
          <a:p>
            <a:pPr algn="justLow"/>
            <a:r>
              <a:rPr lang="en-US" sz="1800" b="1" dirty="0" smtClean="0"/>
              <a:t>For insured employees</a:t>
            </a:r>
            <a:r>
              <a:rPr lang="en-US" sz="1800" dirty="0" smtClean="0"/>
              <a:t>; the insurance policy number, the insured amount, and the annual premium are to be recorded.</a:t>
            </a:r>
          </a:p>
          <a:p>
            <a:r>
              <a:rPr lang="en-US" sz="1800" b="1" dirty="0"/>
              <a:t>For qualified</a:t>
            </a:r>
            <a:r>
              <a:rPr lang="en-US" sz="1800" dirty="0"/>
              <a:t>; the professional qualification and the annual institute fees are to be recorded. </a:t>
            </a:r>
            <a:endParaRPr lang="en-US" sz="1800" b="1" dirty="0"/>
          </a:p>
          <a:p>
            <a:r>
              <a:rPr lang="en-US" sz="1800" b="1" dirty="0"/>
              <a:t>For managers</a:t>
            </a:r>
            <a:r>
              <a:rPr lang="en-US" sz="1800" dirty="0"/>
              <a:t>; the number of profit shares, and the parking stall number are to be recorded. </a:t>
            </a:r>
          </a:p>
          <a:p>
            <a:pPr marL="0" indent="0" algn="justLow">
              <a:buNone/>
            </a:pPr>
            <a:endParaRPr lang="en-US" sz="1800" dirty="0" smtClean="0"/>
          </a:p>
        </p:txBody>
      </p:sp>
    </p:spTree>
    <p:extLst>
      <p:ext uri="{BB962C8B-B14F-4D97-AF65-F5344CB8AC3E}">
        <p14:creationId xmlns:p14="http://schemas.microsoft.com/office/powerpoint/2010/main" xmlns="" val="12424487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Content Placeholder 4"/>
          <p:cNvSpPr>
            <a:spLocks noGrp="1"/>
          </p:cNvSpPr>
          <p:nvPr>
            <p:ph idx="4294967295"/>
          </p:nvPr>
        </p:nvSpPr>
        <p:spPr>
          <a:xfrm>
            <a:off x="251520" y="1916832"/>
            <a:ext cx="8374955" cy="4536504"/>
          </a:xfrm>
        </p:spPr>
        <p:txBody>
          <a:bodyPr/>
          <a:lstStyle/>
          <a:p>
            <a:pPr>
              <a:buFont typeface="Wingdings 2" pitchFamily="18" charset="2"/>
              <a:buNone/>
            </a:pPr>
            <a:r>
              <a:rPr lang="en-US" sz="1800" dirty="0" smtClean="0"/>
              <a:t>In addition, they need to record data about departments; each (unique) department name, budget, and location should be recorded. Employees must work for one, and only one department, departments must have at least one employee, and may (of course) have more than one.</a:t>
            </a:r>
          </a:p>
          <a:p>
            <a:pPr algn="justLow">
              <a:buFont typeface="Wingdings 2" pitchFamily="18" charset="2"/>
              <a:buNone/>
            </a:pPr>
            <a:r>
              <a:rPr lang="en-US" sz="1800" dirty="0"/>
              <a:t>Each manager normally manages one department, but on occasion a manager may be responsible for more than one department, but never less than one. A department can have only one manager, but occasionally will not have a manager. </a:t>
            </a:r>
          </a:p>
          <a:p>
            <a:pPr algn="justLow">
              <a:buFont typeface="Wingdings 2" pitchFamily="18" charset="2"/>
              <a:buNone/>
            </a:pPr>
            <a:r>
              <a:rPr lang="en-US" sz="1800" dirty="0"/>
              <a:t>It is necessary to record the dependents of insured employees; the first name, age and relationship (e.g. child, etc.) of each dependent must be recorded. It is assumed that no two dependents of the same employee will have the same name. An insured employee must have at least one dependent, the dependents must have one and only one insured employee</a:t>
            </a:r>
            <a:endParaRPr lang="en-US" sz="1800" dirty="0" smtClean="0"/>
          </a:p>
        </p:txBody>
      </p:sp>
    </p:spTree>
    <p:extLst>
      <p:ext uri="{BB962C8B-B14F-4D97-AF65-F5344CB8AC3E}">
        <p14:creationId xmlns:p14="http://schemas.microsoft.com/office/powerpoint/2010/main" xmlns="" val="8365215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7" name="Picture 5" descr="DFD_-_Level_0"/>
          <p:cNvPicPr>
            <a:picLocks noChangeAspect="1" noChangeArrowheads="1"/>
          </p:cNvPicPr>
          <p:nvPr/>
        </p:nvPicPr>
        <p:blipFill>
          <a:blip r:embed="rId2" cstate="print"/>
          <a:srcRect/>
          <a:stretch>
            <a:fillRect/>
          </a:stretch>
        </p:blipFill>
        <p:spPr bwMode="auto">
          <a:xfrm>
            <a:off x="107504" y="722051"/>
            <a:ext cx="8856984" cy="5947309"/>
          </a:xfrm>
          <a:prstGeom prst="rect">
            <a:avLst/>
          </a:prstGeom>
          <a:noFill/>
        </p:spPr>
      </p:pic>
    </p:spTree>
    <p:extLst>
      <p:ext uri="{BB962C8B-B14F-4D97-AF65-F5344CB8AC3E}">
        <p14:creationId xmlns:p14="http://schemas.microsoft.com/office/powerpoint/2010/main" xmlns="" val="37787051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rrowheads="1"/>
          </p:cNvPicPr>
          <p:nvPr/>
        </p:nvPicPr>
        <p:blipFill>
          <a:blip r:embed="rId2" cstate="print"/>
          <a:srcRect/>
          <a:stretch>
            <a:fillRect/>
          </a:stretch>
        </p:blipFill>
        <p:spPr bwMode="auto">
          <a:xfrm>
            <a:off x="467544" y="1572344"/>
            <a:ext cx="7518400" cy="4953000"/>
          </a:xfrm>
          <a:prstGeom prst="rect">
            <a:avLst/>
          </a:prstGeom>
          <a:noFill/>
          <a:ln w="12700">
            <a:noFill/>
            <a:miter lim="800000"/>
            <a:headEnd/>
            <a:tailEnd/>
          </a:ln>
          <a:effectLst/>
        </p:spPr>
      </p:pic>
      <p:sp>
        <p:nvSpPr>
          <p:cNvPr id="3" name="Title 2"/>
          <p:cNvSpPr>
            <a:spLocks noGrp="1"/>
          </p:cNvSpPr>
          <p:nvPr>
            <p:ph type="title"/>
          </p:nvPr>
        </p:nvSpPr>
        <p:spPr>
          <a:xfrm>
            <a:off x="-23751" y="692696"/>
            <a:ext cx="8913813" cy="667544"/>
          </a:xfrm>
          <a:noFill/>
          <a:ln w="9525">
            <a:noFill/>
            <a:miter lim="800000"/>
            <a:headEnd/>
            <a:tailEnd/>
          </a:ln>
        </p:spPr>
        <p:txBody>
          <a:bodyPr vert="horz" wrap="square" lIns="90488" tIns="44450" rIns="90488" bIns="44450" numCol="1" anchor="b" anchorCtr="0" compatLnSpc="1">
            <a:prstTxWarp prst="textNoShape">
              <a:avLst/>
            </a:prstTxWarp>
          </a:bodyPr>
          <a:lstStyle/>
          <a:p>
            <a:pPr algn="ctr"/>
            <a:r>
              <a:rPr lang="en-US" b="1" dirty="0"/>
              <a:t>S/G notation (</a:t>
            </a:r>
            <a:r>
              <a:rPr lang="en-US" b="1" dirty="0" err="1"/>
              <a:t>chen</a:t>
            </a:r>
            <a:r>
              <a:rPr lang="en-US" b="1" dirty="0"/>
              <a:t> notation)</a:t>
            </a:r>
          </a:p>
        </p:txBody>
      </p:sp>
    </p:spTree>
    <p:extLst>
      <p:ext uri="{BB962C8B-B14F-4D97-AF65-F5344CB8AC3E}">
        <p14:creationId xmlns:p14="http://schemas.microsoft.com/office/powerpoint/2010/main" xmlns="" val="4030291409"/>
      </p:ext>
    </p:extLst>
  </p:cSld>
  <p:clrMapOvr>
    <a:masterClrMapping/>
  </p:clrMapOvr>
  <p:timing>
    <p:tnLst>
      <p:par>
        <p:cTn id="1" dur="indefinite" restart="never" nodeType="tmRoot"/>
      </p:par>
    </p:tnLst>
  </p:timing>
</p:sld>
</file>

<file path=ppt/theme/theme1.xml><?xml version="1.0" encoding="utf-8"?>
<a:theme xmlns:a="http://schemas.openxmlformats.org/drawingml/2006/main" name="4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314</Words>
  <Application>Microsoft Office PowerPoint</Application>
  <PresentationFormat>On-screen Show (4:3)</PresentationFormat>
  <Paragraphs>11</Paragraphs>
  <Slides>5</Slides>
  <Notes>0</Notes>
  <HiddenSlides>0</HiddenSlides>
  <MMClips>0</MMClip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4_introdbs</vt:lpstr>
      <vt:lpstr>1_introdbs</vt:lpstr>
      <vt:lpstr>Extra ER</vt:lpstr>
      <vt:lpstr>Q1: Draw an ER diagram</vt:lpstr>
      <vt:lpstr>Slide 3</vt:lpstr>
      <vt:lpstr>Slide 4</vt:lpstr>
      <vt:lpstr>S/G notation (chen notation)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Extra ER</dc:title>
  <dc:creator>Asma</dc:creator>
  <cp:lastModifiedBy>Asma</cp:lastModifiedBy>
  <cp:revision>1</cp:revision>
  <dcterms:created xsi:type="dcterms:W3CDTF">2017-10-25T05:13:24Z</dcterms:created>
  <dcterms:modified xsi:type="dcterms:W3CDTF">2017-10-25T05:14:03Z</dcterms:modified>
</cp:coreProperties>
</file>