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64" r:id="rId4"/>
    <p:sldId id="258" r:id="rId5"/>
    <p:sldId id="259" r:id="rId6"/>
    <p:sldId id="260" r:id="rId7"/>
    <p:sldId id="261" r:id="rId8"/>
    <p:sldId id="265" r:id="rId9"/>
    <p:sldId id="26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Object </a:t>
            </a:r>
            <a:r>
              <a:rPr lang="en-US" b="1" dirty="0"/>
              <a:t>Types in Collections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8630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 rtl="0"/>
            <a:r>
              <a:rPr lang="en-GB" dirty="0">
                <a:solidFill>
                  <a:srgbClr val="002060"/>
                </a:solidFill>
              </a:rPr>
              <a:t>http://www.oracle.com/technetwork/issue-archive/2006/06-nov/o66plsql-088399.html</a:t>
            </a:r>
            <a:endParaRPr lang="ar-SA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638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04221"/>
          </a:xfrm>
        </p:spPr>
        <p:txBody>
          <a:bodyPr/>
          <a:lstStyle/>
          <a:p>
            <a:r>
              <a:rPr lang="en-US" b="1" dirty="0"/>
              <a:t>Object Types in </a:t>
            </a:r>
            <a:r>
              <a:rPr lang="en-US" b="1" dirty="0" smtClean="0"/>
              <a:t>Collections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913774" y="1790164"/>
            <a:ext cx="10363826" cy="4001036"/>
          </a:xfrm>
        </p:spPr>
        <p:txBody>
          <a:bodyPr>
            <a:normAutofit/>
          </a:bodyPr>
          <a:lstStyle/>
          <a:p>
            <a:pPr marL="0" indent="0" algn="l" rtl="0" eaLnBrk="0" fontAlgn="ctr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ar-SA" altLang="ar-SA" sz="1800" cap="none" dirty="0"/>
          </a:p>
          <a:p>
            <a:pPr algn="l" rtl="0"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I </a:t>
            </a:r>
            <a:r>
              <a:rPr lang="en-US" dirty="0" smtClean="0">
                <a:solidFill>
                  <a:srgbClr val="002060"/>
                </a:solidFill>
              </a:rPr>
              <a:t>f we have </a:t>
            </a:r>
            <a:r>
              <a:rPr lang="en-US" dirty="0">
                <a:solidFill>
                  <a:srgbClr val="002060"/>
                </a:solidFill>
              </a:rPr>
              <a:t>declared an object type, </a:t>
            </a:r>
            <a:r>
              <a:rPr lang="en-US" dirty="0" err="1">
                <a:solidFill>
                  <a:srgbClr val="002060"/>
                </a:solidFill>
              </a:rPr>
              <a:t>varray</a:t>
            </a:r>
            <a:r>
              <a:rPr lang="en-US" dirty="0">
                <a:solidFill>
                  <a:srgbClr val="002060"/>
                </a:solidFill>
              </a:rPr>
              <a:t>, that has three columns of datatype number, varchar2, and another object, respectively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i="1" dirty="0">
                <a:solidFill>
                  <a:srgbClr val="002060"/>
                </a:solidFill>
              </a:rPr>
              <a:t>How can </a:t>
            </a:r>
            <a:r>
              <a:rPr lang="en-US" i="1" dirty="0" smtClean="0">
                <a:solidFill>
                  <a:srgbClr val="002060"/>
                </a:solidFill>
              </a:rPr>
              <a:t>we </a:t>
            </a:r>
            <a:r>
              <a:rPr lang="en-US" i="1" dirty="0">
                <a:solidFill>
                  <a:srgbClr val="002060"/>
                </a:solidFill>
              </a:rPr>
              <a:t>retrieve the third field (object type) from the </a:t>
            </a:r>
            <a:r>
              <a:rPr lang="en-US" i="1" dirty="0" err="1" smtClean="0">
                <a:solidFill>
                  <a:srgbClr val="002060"/>
                </a:solidFill>
              </a:rPr>
              <a:t>varray</a:t>
            </a:r>
            <a:r>
              <a:rPr lang="en-US" i="1" dirty="0" smtClean="0">
                <a:solidFill>
                  <a:srgbClr val="002060"/>
                </a:solidFill>
              </a:rPr>
              <a:t> ??</a:t>
            </a:r>
            <a:endParaRPr lang="en-US" i="1" dirty="0">
              <a:solidFill>
                <a:srgbClr val="002060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Let's construct a </a:t>
            </a:r>
            <a:r>
              <a:rPr lang="en-US" dirty="0" err="1">
                <a:solidFill>
                  <a:srgbClr val="002060"/>
                </a:solidFill>
              </a:rPr>
              <a:t>varray</a:t>
            </a:r>
            <a:r>
              <a:rPr lang="en-US" dirty="0">
                <a:solidFill>
                  <a:srgbClr val="002060"/>
                </a:solidFill>
              </a:rPr>
              <a:t> (a type of collection in which </a:t>
            </a:r>
            <a:r>
              <a:rPr lang="en-US" dirty="0" smtClean="0">
                <a:solidFill>
                  <a:srgbClr val="002060"/>
                </a:solidFill>
              </a:rPr>
              <a:t>we </a:t>
            </a:r>
            <a:r>
              <a:rPr lang="en-US" dirty="0">
                <a:solidFill>
                  <a:srgbClr val="002060"/>
                </a:solidFill>
              </a:rPr>
              <a:t>specify the maximum number of elements that may be defined in the collection) that follows </a:t>
            </a:r>
            <a:r>
              <a:rPr lang="en-US" dirty="0" smtClean="0">
                <a:solidFill>
                  <a:srgbClr val="002060"/>
                </a:solidFill>
              </a:rPr>
              <a:t>our </a:t>
            </a:r>
            <a:r>
              <a:rPr lang="en-US" dirty="0">
                <a:solidFill>
                  <a:srgbClr val="002060"/>
                </a:solidFill>
              </a:rPr>
              <a:t>requirements, and </a:t>
            </a:r>
            <a:r>
              <a:rPr lang="en-US" dirty="0" smtClean="0">
                <a:solidFill>
                  <a:srgbClr val="002060"/>
                </a:solidFill>
              </a:rPr>
              <a:t>we </a:t>
            </a:r>
            <a:r>
              <a:rPr lang="en-US" dirty="0">
                <a:solidFill>
                  <a:srgbClr val="002060"/>
                </a:solidFill>
              </a:rPr>
              <a:t>will show how </a:t>
            </a:r>
            <a:r>
              <a:rPr lang="en-US" dirty="0" smtClean="0">
                <a:solidFill>
                  <a:srgbClr val="002060"/>
                </a:solidFill>
              </a:rPr>
              <a:t>we </a:t>
            </a:r>
            <a:r>
              <a:rPr lang="en-US" dirty="0">
                <a:solidFill>
                  <a:srgbClr val="002060"/>
                </a:solidFill>
              </a:rPr>
              <a:t>can reference each and every part of it.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5325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004220"/>
          </a:xfrm>
        </p:spPr>
        <p:txBody>
          <a:bodyPr/>
          <a:lstStyle/>
          <a:p>
            <a:r>
              <a:rPr lang="en-US" b="1" dirty="0"/>
              <a:t>Object Types in </a:t>
            </a:r>
            <a:r>
              <a:rPr lang="en-US" b="1" dirty="0" smtClean="0"/>
              <a:t>Collections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555726"/>
            <a:ext cx="10363826" cy="4922347"/>
          </a:xfrm>
        </p:spPr>
        <p:txBody>
          <a:bodyPr>
            <a:normAutofit fontScale="92500" lnSpcReduction="20000"/>
          </a:bodyPr>
          <a:lstStyle/>
          <a:p>
            <a:pPr algn="l" rtl="0" eaLnBrk="0" fontAlgn="ctr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endParaRPr lang="ar-SA" altLang="ar-SA" sz="1800" cap="none" dirty="0" smtClean="0"/>
          </a:p>
          <a:p>
            <a:pPr algn="l" rtl="0" eaLnBrk="0" fontAlgn="ctr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endParaRPr lang="ar-SA" altLang="ar-SA" sz="1800" cap="none" dirty="0"/>
          </a:p>
          <a:p>
            <a:pPr algn="l" rtl="0" eaLnBrk="0" fontAlgn="ctr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ar-SA" altLang="ar-SA" sz="1800" dirty="0" err="1">
                <a:solidFill>
                  <a:srgbClr val="002060"/>
                </a:solidFill>
              </a:rPr>
              <a:t>create</a:t>
            </a:r>
            <a:r>
              <a:rPr lang="ar-SA" altLang="ar-SA" sz="1800" dirty="0">
                <a:solidFill>
                  <a:srgbClr val="002060"/>
                </a:solidFill>
              </a:rPr>
              <a:t> </a:t>
            </a:r>
            <a:r>
              <a:rPr lang="ar-SA" altLang="ar-SA" sz="1800" dirty="0">
                <a:solidFill>
                  <a:srgbClr val="002060"/>
                </a:solidFill>
              </a:rPr>
              <a:t>an object type for general food things; its </a:t>
            </a:r>
            <a:r>
              <a:rPr lang="ar-SA" altLang="ar-SA" sz="1800" dirty="0" err="1">
                <a:solidFill>
                  <a:srgbClr val="002060"/>
                </a:solidFill>
              </a:rPr>
              <a:t>three</a:t>
            </a:r>
            <a:r>
              <a:rPr lang="ar-SA" altLang="ar-SA" sz="1800" dirty="0">
                <a:solidFill>
                  <a:srgbClr val="002060"/>
                </a:solidFill>
              </a:rPr>
              <a:t> </a:t>
            </a:r>
            <a:r>
              <a:rPr lang="ar-SA" altLang="ar-SA" sz="1800" dirty="0" err="1">
                <a:solidFill>
                  <a:srgbClr val="002060"/>
                </a:solidFill>
              </a:rPr>
              <a:t>attributes</a:t>
            </a:r>
            <a:r>
              <a:rPr lang="en-US" altLang="ar-SA" sz="1800" dirty="0">
                <a:solidFill>
                  <a:srgbClr val="002060"/>
                </a:solidFill>
              </a:rPr>
              <a:t>, </a:t>
            </a:r>
            <a:r>
              <a:rPr lang="ar-SA" altLang="ar-SA" sz="1800" dirty="0" err="1">
                <a:solidFill>
                  <a:srgbClr val="002060"/>
                </a:solidFill>
              </a:rPr>
              <a:t>the</a:t>
            </a:r>
            <a:r>
              <a:rPr lang="ar-SA" altLang="ar-SA" sz="1800" dirty="0">
                <a:solidFill>
                  <a:srgbClr val="002060"/>
                </a:solidFill>
              </a:rPr>
              <a:t> </a:t>
            </a:r>
            <a:r>
              <a:rPr lang="ar-SA" altLang="ar-SA" sz="1800" dirty="0">
                <a:solidFill>
                  <a:srgbClr val="002060"/>
                </a:solidFill>
              </a:rPr>
              <a:t>name of the food item, its food group, and the dominant color of the food: </a:t>
            </a:r>
          </a:p>
          <a:p>
            <a:pPr marL="457200" lvl="1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sz="1900" dirty="0" smtClean="0">
              <a:solidFill>
                <a:srgbClr val="002060"/>
              </a:solidFill>
            </a:endParaRPr>
          </a:p>
          <a:p>
            <a:pPr marL="457200" lvl="1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dirty="0" smtClean="0"/>
              <a:t>CREATE </a:t>
            </a:r>
            <a:r>
              <a:rPr lang="en-US" dirty="0"/>
              <a:t>TYPE </a:t>
            </a:r>
            <a:r>
              <a:rPr lang="en-US" dirty="0" err="1"/>
              <a:t>food_t</a:t>
            </a:r>
            <a:r>
              <a:rPr lang="en-US" dirty="0"/>
              <a:t> AS OBJECT ( name VARCHAR2 ( 100 ) , </a:t>
            </a:r>
            <a:r>
              <a:rPr lang="en-US" dirty="0" err="1"/>
              <a:t>food_group</a:t>
            </a:r>
            <a:r>
              <a:rPr lang="en-US" dirty="0"/>
              <a:t> VARCHAR2 ( 100 ) , color VARCHAR2 ( 100 ) ); </a:t>
            </a:r>
          </a:p>
          <a:p>
            <a:pPr marL="0" lvl="0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ar-SA" altLang="ar-SA" sz="1800" cap="none" dirty="0"/>
          </a:p>
          <a:p>
            <a:pPr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ar-SA" sz="1800" dirty="0">
                <a:solidFill>
                  <a:srgbClr val="002060"/>
                </a:solidFill>
              </a:rPr>
              <a:t>create </a:t>
            </a:r>
            <a:r>
              <a:rPr lang="en-US" altLang="ar-SA" sz="1800" dirty="0">
                <a:solidFill>
                  <a:srgbClr val="002060"/>
                </a:solidFill>
              </a:rPr>
              <a:t>a meal object type composed of the number of people served, the type of meal, and the food served: </a:t>
            </a:r>
          </a:p>
          <a:p>
            <a:pPr marL="457200" lvl="1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altLang="ar-SA" cap="none" dirty="0"/>
          </a:p>
          <a:p>
            <a:pPr marL="457200" lvl="1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ar-SA" cap="none" dirty="0"/>
              <a:t>CREATE TYPE </a:t>
            </a:r>
            <a:r>
              <a:rPr lang="en-US" altLang="ar-SA" cap="none" dirty="0" err="1"/>
              <a:t>meal_t</a:t>
            </a:r>
            <a:r>
              <a:rPr lang="en-US" altLang="ar-SA" cap="none" dirty="0"/>
              <a:t> AS OBJECT (</a:t>
            </a:r>
          </a:p>
          <a:p>
            <a:pPr marL="457200" lvl="1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ar-SA" cap="none" dirty="0"/>
              <a:t>   </a:t>
            </a:r>
            <a:r>
              <a:rPr lang="en-US" altLang="ar-SA" cap="none" dirty="0" err="1"/>
              <a:t>number_served</a:t>
            </a:r>
            <a:r>
              <a:rPr lang="en-US" altLang="ar-SA" cap="none" dirty="0"/>
              <a:t> INTEGER</a:t>
            </a:r>
          </a:p>
          <a:p>
            <a:pPr marL="457200" lvl="1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ar-SA" cap="none" dirty="0"/>
              <a:t> , </a:t>
            </a:r>
            <a:r>
              <a:rPr lang="en-US" altLang="ar-SA" cap="none" dirty="0" err="1"/>
              <a:t>meal_type</a:t>
            </a:r>
            <a:r>
              <a:rPr lang="en-US" altLang="ar-SA" cap="none" dirty="0"/>
              <a:t> VARCHAR2 ( 100 )</a:t>
            </a:r>
          </a:p>
          <a:p>
            <a:pPr marL="457200" lvl="1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ar-SA" cap="none" dirty="0"/>
              <a:t> , </a:t>
            </a:r>
            <a:r>
              <a:rPr lang="en-US" altLang="ar-SA" cap="none" dirty="0" err="1"/>
              <a:t>food_served</a:t>
            </a:r>
            <a:r>
              <a:rPr lang="en-US" altLang="ar-SA" cap="none" dirty="0"/>
              <a:t> </a:t>
            </a:r>
            <a:r>
              <a:rPr lang="en-US" altLang="ar-SA" cap="none" dirty="0" err="1" smtClean="0"/>
              <a:t>food_t</a:t>
            </a:r>
            <a:r>
              <a:rPr lang="en-US" altLang="ar-SA" cap="none" dirty="0" smtClean="0"/>
              <a:t>);</a:t>
            </a:r>
            <a:endParaRPr lang="en-US" altLang="ar-SA" cap="none" dirty="0"/>
          </a:p>
          <a:p>
            <a:pPr marL="457200" lvl="1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altLang="ar-SA" cap="none" dirty="0"/>
          </a:p>
          <a:p>
            <a:pPr marL="0" lvl="0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altLang="ar-SA" sz="1800" cap="none" dirty="0"/>
          </a:p>
          <a:p>
            <a:pPr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ar-SA" sz="1800" dirty="0">
                <a:solidFill>
                  <a:srgbClr val="002060"/>
                </a:solidFill>
              </a:rPr>
              <a:t>create </a:t>
            </a:r>
            <a:r>
              <a:rPr lang="en-US" altLang="ar-SA" sz="1800" dirty="0">
                <a:solidFill>
                  <a:srgbClr val="002060"/>
                </a:solidFill>
              </a:rPr>
              <a:t>a </a:t>
            </a:r>
            <a:r>
              <a:rPr lang="en-US" altLang="ar-SA" sz="1800" dirty="0" err="1">
                <a:solidFill>
                  <a:srgbClr val="002060"/>
                </a:solidFill>
              </a:rPr>
              <a:t>varray</a:t>
            </a:r>
            <a:r>
              <a:rPr lang="en-US" altLang="ar-SA" sz="1800" dirty="0">
                <a:solidFill>
                  <a:srgbClr val="002060"/>
                </a:solidFill>
              </a:rPr>
              <a:t> of up to three elements to hold all the meals in a day: </a:t>
            </a:r>
          </a:p>
          <a:p>
            <a:pPr marL="228600" lvl="1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endParaRPr lang="en-US" altLang="ar-SA" dirty="0">
              <a:solidFill>
                <a:srgbClr val="002060"/>
              </a:solidFill>
            </a:endParaRPr>
          </a:p>
          <a:p>
            <a:pPr marL="457200" lvl="1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ar-SA" cap="none" dirty="0"/>
              <a:t>CREATE TYPE </a:t>
            </a:r>
            <a:r>
              <a:rPr lang="en-US" altLang="ar-SA" cap="none" dirty="0" err="1"/>
              <a:t>meals_vat</a:t>
            </a:r>
            <a:r>
              <a:rPr lang="en-US" altLang="ar-SA" cap="none" dirty="0"/>
              <a:t> </a:t>
            </a:r>
          </a:p>
          <a:p>
            <a:pPr marL="457200" lvl="1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ar-SA" cap="none" dirty="0"/>
              <a:t>IS VARRAY ( 3 ) OF </a:t>
            </a:r>
            <a:r>
              <a:rPr lang="en-US" altLang="ar-SA" cap="none" dirty="0" err="1"/>
              <a:t>meal_t</a:t>
            </a:r>
            <a:r>
              <a:rPr lang="en-US" altLang="ar-SA" cap="none" dirty="0"/>
              <a:t>;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65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666586"/>
          </a:xfrm>
        </p:spPr>
        <p:txBody>
          <a:bodyPr/>
          <a:lstStyle/>
          <a:p>
            <a:r>
              <a:rPr lang="en-US" b="1" dirty="0"/>
              <a:t>Object Types in Collections Example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13774" y="1425146"/>
            <a:ext cx="10363826" cy="5140411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1800" dirty="0" smtClean="0">
                <a:solidFill>
                  <a:srgbClr val="002060"/>
                </a:solidFill>
                <a:cs typeface="+mj-cs"/>
              </a:rPr>
              <a:t>populate </a:t>
            </a:r>
            <a:r>
              <a:rPr lang="en-US" sz="1800" dirty="0">
                <a:solidFill>
                  <a:srgbClr val="002060"/>
                </a:solidFill>
                <a:cs typeface="+mj-cs"/>
              </a:rPr>
              <a:t>the </a:t>
            </a:r>
            <a:r>
              <a:rPr lang="en-US" sz="1800" dirty="0" err="1">
                <a:solidFill>
                  <a:srgbClr val="002060"/>
                </a:solidFill>
                <a:cs typeface="+mj-cs"/>
              </a:rPr>
              <a:t>varray</a:t>
            </a:r>
            <a:r>
              <a:rPr lang="en-US" sz="1800" dirty="0">
                <a:solidFill>
                  <a:srgbClr val="002060"/>
                </a:solidFill>
                <a:cs typeface="+mj-cs"/>
              </a:rPr>
              <a:t> with three meals for the day: breakfast, lunch, and dinner</a:t>
            </a:r>
            <a:r>
              <a:rPr lang="en-US" sz="1800" dirty="0" smtClean="0">
                <a:solidFill>
                  <a:srgbClr val="002060"/>
                </a:solidFill>
                <a:cs typeface="+mj-cs"/>
              </a:rPr>
              <a:t>.</a:t>
            </a:r>
          </a:p>
          <a:p>
            <a:pPr marL="0" indent="0" algn="l" rtl="0">
              <a:buNone/>
            </a:pPr>
            <a:r>
              <a:rPr lang="en-US" sz="1200" dirty="0">
                <a:cs typeface="+mj-cs"/>
              </a:rPr>
              <a:t>DECLARE</a:t>
            </a:r>
          </a:p>
          <a:p>
            <a:pPr marL="0" indent="0" algn="l" rtl="0">
              <a:buNone/>
            </a:pPr>
            <a:r>
              <a:rPr lang="en-US" sz="1200" dirty="0">
                <a:cs typeface="+mj-cs"/>
              </a:rPr>
              <a:t>   -- A locally defined </a:t>
            </a:r>
            <a:r>
              <a:rPr lang="en-US" sz="1200" dirty="0" err="1">
                <a:cs typeface="+mj-cs"/>
              </a:rPr>
              <a:t>varray</a:t>
            </a:r>
            <a:r>
              <a:rPr lang="en-US" sz="1200" dirty="0">
                <a:cs typeface="+mj-cs"/>
              </a:rPr>
              <a:t> initialized with no elements.</a:t>
            </a:r>
          </a:p>
          <a:p>
            <a:pPr marL="0" indent="0" algn="l" rtl="0">
              <a:buNone/>
            </a:pPr>
            <a:r>
              <a:rPr lang="en-US" sz="1200" dirty="0">
                <a:cs typeface="+mj-cs"/>
              </a:rPr>
              <a:t>   </a:t>
            </a:r>
            <a:r>
              <a:rPr lang="en-US" sz="1200" dirty="0" err="1">
                <a:cs typeface="+mj-cs"/>
              </a:rPr>
              <a:t>l_one_day_of_meals</a:t>
            </a:r>
            <a:r>
              <a:rPr lang="en-US" sz="1200" dirty="0">
                <a:cs typeface="+mj-cs"/>
              </a:rPr>
              <a:t> </a:t>
            </a:r>
            <a:r>
              <a:rPr lang="en-US" sz="1200" dirty="0" err="1">
                <a:cs typeface="+mj-cs"/>
              </a:rPr>
              <a:t>meals_vat</a:t>
            </a:r>
            <a:r>
              <a:rPr lang="en-US" sz="1200" dirty="0">
                <a:cs typeface="+mj-cs"/>
              </a:rPr>
              <a:t> := </a:t>
            </a:r>
            <a:r>
              <a:rPr lang="en-US" sz="1200" dirty="0" err="1">
                <a:cs typeface="+mj-cs"/>
              </a:rPr>
              <a:t>meals_vat</a:t>
            </a:r>
            <a:r>
              <a:rPr lang="en-US" sz="1200" dirty="0">
                <a:cs typeface="+mj-cs"/>
              </a:rPr>
              <a:t> ( );</a:t>
            </a:r>
          </a:p>
          <a:p>
            <a:pPr marL="0" indent="0" algn="l" rtl="0">
              <a:buNone/>
            </a:pPr>
            <a:r>
              <a:rPr lang="en-US" sz="1200" dirty="0">
                <a:cs typeface="+mj-cs"/>
              </a:rPr>
              <a:t>BEGIN</a:t>
            </a:r>
          </a:p>
          <a:p>
            <a:pPr marL="0" indent="0" algn="l" rtl="0">
              <a:buNone/>
            </a:pPr>
            <a:r>
              <a:rPr lang="en-US" sz="1200" dirty="0">
                <a:cs typeface="+mj-cs"/>
              </a:rPr>
              <a:t>   -- Make room for the three meals.</a:t>
            </a:r>
          </a:p>
          <a:p>
            <a:pPr marL="0" indent="0" algn="l" rtl="0">
              <a:buNone/>
            </a:pPr>
            <a:r>
              <a:rPr lang="en-US" sz="1200" dirty="0">
                <a:cs typeface="+mj-cs"/>
              </a:rPr>
              <a:t>   </a:t>
            </a:r>
            <a:r>
              <a:rPr lang="en-US" sz="1200" dirty="0" err="1">
                <a:cs typeface="+mj-cs"/>
              </a:rPr>
              <a:t>l_one_day_of_meals.EXTEND</a:t>
            </a:r>
            <a:r>
              <a:rPr lang="en-US" sz="1200" dirty="0">
                <a:cs typeface="+mj-cs"/>
              </a:rPr>
              <a:t> ( 3 );</a:t>
            </a:r>
          </a:p>
          <a:p>
            <a:pPr marL="0" indent="0" algn="l" rtl="0">
              <a:buNone/>
            </a:pPr>
            <a:r>
              <a:rPr lang="en-US" sz="1200" dirty="0" smtClean="0">
                <a:cs typeface="+mj-cs"/>
              </a:rPr>
              <a:t>   </a:t>
            </a:r>
            <a:r>
              <a:rPr lang="en-US" sz="1200" dirty="0">
                <a:cs typeface="+mj-cs"/>
              </a:rPr>
              <a:t>-- Add breakfast, using the constructor for both the meal </a:t>
            </a:r>
            <a:r>
              <a:rPr lang="en-US" sz="1200" dirty="0" smtClean="0">
                <a:cs typeface="+mj-cs"/>
              </a:rPr>
              <a:t>and </a:t>
            </a:r>
            <a:r>
              <a:rPr lang="en-US" sz="1200" dirty="0">
                <a:cs typeface="+mj-cs"/>
              </a:rPr>
              <a:t>within it the food object type instance.</a:t>
            </a:r>
          </a:p>
          <a:p>
            <a:pPr marL="0" indent="0" algn="l" rtl="0">
              <a:buNone/>
            </a:pPr>
            <a:r>
              <a:rPr lang="en-US" sz="1200" dirty="0">
                <a:cs typeface="+mj-cs"/>
              </a:rPr>
              <a:t>   </a:t>
            </a:r>
            <a:r>
              <a:rPr lang="en-US" sz="1200" dirty="0" err="1">
                <a:cs typeface="+mj-cs"/>
              </a:rPr>
              <a:t>l_one_day_of_meals</a:t>
            </a:r>
            <a:r>
              <a:rPr lang="en-US" sz="1200" dirty="0">
                <a:cs typeface="+mj-cs"/>
              </a:rPr>
              <a:t> ( 1 ) </a:t>
            </a:r>
            <a:r>
              <a:rPr lang="en-US" sz="1200" dirty="0" smtClean="0">
                <a:cs typeface="+mj-cs"/>
              </a:rPr>
              <a:t>:=</a:t>
            </a:r>
            <a:r>
              <a:rPr lang="en-US" sz="1200" dirty="0" err="1" smtClean="0">
                <a:cs typeface="+mj-cs"/>
              </a:rPr>
              <a:t>meal_t</a:t>
            </a:r>
            <a:r>
              <a:rPr lang="en-US" sz="1200" dirty="0" smtClean="0">
                <a:cs typeface="+mj-cs"/>
              </a:rPr>
              <a:t> </a:t>
            </a:r>
            <a:r>
              <a:rPr lang="en-US" sz="1200" dirty="0">
                <a:cs typeface="+mj-cs"/>
              </a:rPr>
              <a:t>( 4, 'BREAKFAST</a:t>
            </a:r>
            <a:r>
              <a:rPr lang="en-US" sz="1200" dirty="0" smtClean="0">
                <a:cs typeface="+mj-cs"/>
              </a:rPr>
              <a:t>'  </a:t>
            </a:r>
            <a:r>
              <a:rPr lang="en-US" sz="1200" dirty="0">
                <a:cs typeface="+mj-cs"/>
              </a:rPr>
              <a:t>, </a:t>
            </a:r>
            <a:r>
              <a:rPr lang="en-US" sz="1200" dirty="0" err="1">
                <a:cs typeface="+mj-cs"/>
              </a:rPr>
              <a:t>food_t</a:t>
            </a:r>
            <a:r>
              <a:rPr lang="en-US" sz="1200" dirty="0">
                <a:cs typeface="+mj-cs"/>
              </a:rPr>
              <a:t> ( 'Scrambled Eggs', 'Protein', 'Yellow' ));</a:t>
            </a:r>
          </a:p>
          <a:p>
            <a:pPr marL="0" indent="0" algn="l" rtl="0">
              <a:buNone/>
            </a:pPr>
            <a:r>
              <a:rPr lang="en-US" sz="1200" dirty="0" smtClean="0">
                <a:cs typeface="+mj-cs"/>
              </a:rPr>
              <a:t>  </a:t>
            </a:r>
            <a:r>
              <a:rPr lang="en-US" sz="1200" dirty="0">
                <a:cs typeface="+mj-cs"/>
              </a:rPr>
              <a:t>-- Add lunch</a:t>
            </a:r>
          </a:p>
          <a:p>
            <a:pPr marL="0" indent="0" algn="l" rtl="0">
              <a:buNone/>
            </a:pPr>
            <a:r>
              <a:rPr lang="en-US" sz="1200" dirty="0">
                <a:cs typeface="+mj-cs"/>
              </a:rPr>
              <a:t>   </a:t>
            </a:r>
            <a:r>
              <a:rPr lang="en-US" sz="1200" dirty="0" err="1">
                <a:cs typeface="+mj-cs"/>
              </a:rPr>
              <a:t>l_one_day_of_meals</a:t>
            </a:r>
            <a:r>
              <a:rPr lang="en-US" sz="1200" dirty="0">
                <a:cs typeface="+mj-cs"/>
              </a:rPr>
              <a:t> ( 2 ) </a:t>
            </a:r>
            <a:r>
              <a:rPr lang="en-US" sz="1200" dirty="0" smtClean="0">
                <a:cs typeface="+mj-cs"/>
              </a:rPr>
              <a:t>:= </a:t>
            </a:r>
            <a:r>
              <a:rPr lang="en-US" sz="1200" dirty="0" err="1">
                <a:cs typeface="+mj-cs"/>
              </a:rPr>
              <a:t>meal_t</a:t>
            </a:r>
            <a:r>
              <a:rPr lang="en-US" sz="1200" dirty="0">
                <a:cs typeface="+mj-cs"/>
              </a:rPr>
              <a:t> ( 6, 'LUNCH</a:t>
            </a:r>
            <a:r>
              <a:rPr lang="en-US" sz="1200" dirty="0" smtClean="0">
                <a:cs typeface="+mj-cs"/>
              </a:rPr>
              <a:t>', </a:t>
            </a:r>
            <a:r>
              <a:rPr lang="en-US" sz="1200" dirty="0" err="1">
                <a:cs typeface="+mj-cs"/>
              </a:rPr>
              <a:t>food_t</a:t>
            </a:r>
            <a:r>
              <a:rPr lang="en-US" sz="1200" dirty="0">
                <a:cs typeface="+mj-cs"/>
              </a:rPr>
              <a:t> ( 'Deluxe Salad', 'Vegetables', 'Mostly Green' ));</a:t>
            </a:r>
          </a:p>
          <a:p>
            <a:pPr marL="0" indent="0" algn="l" rtl="0">
              <a:buNone/>
            </a:pPr>
            <a:r>
              <a:rPr lang="en-US" sz="1200" dirty="0" smtClean="0">
                <a:cs typeface="+mj-cs"/>
              </a:rPr>
              <a:t> </a:t>
            </a:r>
            <a:r>
              <a:rPr lang="en-US" sz="1200" dirty="0">
                <a:cs typeface="+mj-cs"/>
              </a:rPr>
              <a:t>-- Add dinner</a:t>
            </a:r>
          </a:p>
          <a:p>
            <a:pPr marL="0" indent="0" algn="l" rtl="0">
              <a:buNone/>
            </a:pPr>
            <a:r>
              <a:rPr lang="en-US" sz="1200" dirty="0">
                <a:cs typeface="+mj-cs"/>
              </a:rPr>
              <a:t>   </a:t>
            </a:r>
            <a:r>
              <a:rPr lang="en-US" sz="1200" dirty="0" err="1">
                <a:cs typeface="+mj-cs"/>
              </a:rPr>
              <a:t>l_one_day_of_meals</a:t>
            </a:r>
            <a:r>
              <a:rPr lang="en-US" sz="1200" dirty="0">
                <a:cs typeface="+mj-cs"/>
              </a:rPr>
              <a:t> ( 3 ) </a:t>
            </a:r>
            <a:r>
              <a:rPr lang="en-US" sz="1200" dirty="0" smtClean="0">
                <a:cs typeface="+mj-cs"/>
              </a:rPr>
              <a:t>:=   </a:t>
            </a:r>
            <a:r>
              <a:rPr lang="en-US" sz="1200" dirty="0" err="1">
                <a:cs typeface="+mj-cs"/>
              </a:rPr>
              <a:t>meal_t</a:t>
            </a:r>
            <a:r>
              <a:rPr lang="en-US" sz="1200" dirty="0">
                <a:cs typeface="+mj-cs"/>
              </a:rPr>
              <a:t> ( 10, 'DINNER</a:t>
            </a:r>
            <a:r>
              <a:rPr lang="en-US" sz="1200" dirty="0" smtClean="0">
                <a:cs typeface="+mj-cs"/>
              </a:rPr>
              <a:t>' </a:t>
            </a:r>
            <a:r>
              <a:rPr lang="en-US" sz="1200" dirty="0">
                <a:cs typeface="+mj-cs"/>
              </a:rPr>
              <a:t>, </a:t>
            </a:r>
            <a:r>
              <a:rPr lang="en-US" sz="1200" dirty="0" err="1">
                <a:cs typeface="+mj-cs"/>
              </a:rPr>
              <a:t>food_t</a:t>
            </a:r>
            <a:r>
              <a:rPr lang="en-US" sz="1200" dirty="0">
                <a:cs typeface="+mj-cs"/>
              </a:rPr>
              <a:t> ( 'Tofu and Rice', 'Protein', 'White' ));</a:t>
            </a:r>
          </a:p>
          <a:p>
            <a:pPr marL="0" indent="0" algn="l" rtl="0">
              <a:buNone/>
            </a:pPr>
            <a:r>
              <a:rPr lang="en-US" sz="1200" dirty="0">
                <a:cs typeface="+mj-cs"/>
              </a:rPr>
              <a:t>END;</a:t>
            </a:r>
          </a:p>
          <a:p>
            <a:pPr marL="0" indent="0" algn="l" rtl="0">
              <a:buNone/>
            </a:pPr>
            <a:r>
              <a:rPr lang="en-US" sz="1200" dirty="0">
                <a:cs typeface="+mj-cs"/>
              </a:rPr>
              <a:t>/</a:t>
            </a:r>
          </a:p>
          <a:p>
            <a:pPr algn="l" rtl="0"/>
            <a:endParaRPr lang="ar-SA" sz="12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1038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946672"/>
          </a:xfrm>
        </p:spPr>
        <p:txBody>
          <a:bodyPr/>
          <a:lstStyle/>
          <a:p>
            <a:r>
              <a:rPr lang="en-US" b="1" dirty="0"/>
              <a:t>Object Types in Collections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790443"/>
            <a:ext cx="10363826" cy="4700973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1800" dirty="0">
                <a:solidFill>
                  <a:srgbClr val="002060"/>
                </a:solidFill>
                <a:cs typeface="+mj-cs"/>
              </a:rPr>
              <a:t>use constructor functions </a:t>
            </a:r>
            <a:r>
              <a:rPr lang="en-US" sz="1800" dirty="0" smtClean="0">
                <a:solidFill>
                  <a:srgbClr val="002060"/>
                </a:solidFill>
                <a:cs typeface="+mj-cs"/>
              </a:rPr>
              <a:t>(created </a:t>
            </a:r>
            <a:r>
              <a:rPr lang="en-US" sz="1800" dirty="0">
                <a:solidFill>
                  <a:srgbClr val="002060"/>
                </a:solidFill>
                <a:cs typeface="+mj-cs"/>
              </a:rPr>
              <a:t>by Oracle Database) to create object type instances in line with the assignment. </a:t>
            </a:r>
            <a:r>
              <a:rPr lang="en-US" sz="1800" dirty="0" smtClean="0">
                <a:solidFill>
                  <a:srgbClr val="002060"/>
                </a:solidFill>
                <a:cs typeface="+mj-cs"/>
              </a:rPr>
              <a:t>you </a:t>
            </a:r>
            <a:r>
              <a:rPr lang="en-US" sz="1800" dirty="0">
                <a:solidFill>
                  <a:srgbClr val="002060"/>
                </a:solidFill>
                <a:cs typeface="+mj-cs"/>
              </a:rPr>
              <a:t>could also declare local variables to hold the intermediate objects, as in the following: </a:t>
            </a:r>
          </a:p>
          <a:p>
            <a:pPr marL="0" indent="0" algn="l" rtl="0">
              <a:buNone/>
            </a:pPr>
            <a:r>
              <a:rPr lang="en-US" sz="1400" dirty="0"/>
              <a:t>DECLARE</a:t>
            </a:r>
          </a:p>
          <a:p>
            <a:pPr marL="0" indent="0" algn="l" rtl="0">
              <a:buNone/>
            </a:pPr>
            <a:r>
              <a:rPr lang="en-US" sz="1400" dirty="0"/>
              <a:t>   -- A locally defined </a:t>
            </a:r>
            <a:r>
              <a:rPr lang="en-US" sz="1400" dirty="0" err="1"/>
              <a:t>varray</a:t>
            </a:r>
            <a:r>
              <a:rPr lang="en-US" sz="1400" dirty="0"/>
              <a:t> </a:t>
            </a:r>
            <a:r>
              <a:rPr lang="en-US" sz="1400" dirty="0" smtClean="0"/>
              <a:t>initialized </a:t>
            </a:r>
            <a:r>
              <a:rPr lang="en-US" sz="1400" dirty="0"/>
              <a:t>with no elements.</a:t>
            </a:r>
          </a:p>
          <a:p>
            <a:pPr marL="0" indent="0" algn="l" rtl="0">
              <a:buNone/>
            </a:pPr>
            <a:r>
              <a:rPr lang="en-US" sz="1400" dirty="0"/>
              <a:t>   </a:t>
            </a:r>
            <a:r>
              <a:rPr lang="en-US" sz="1400" dirty="0" err="1"/>
              <a:t>l_one_day_of_meals</a:t>
            </a:r>
            <a:r>
              <a:rPr lang="en-US" sz="1400" dirty="0"/>
              <a:t> </a:t>
            </a:r>
            <a:r>
              <a:rPr lang="en-US" sz="1400" dirty="0" err="1"/>
              <a:t>meals_vat</a:t>
            </a:r>
            <a:r>
              <a:rPr lang="en-US" sz="1400" dirty="0"/>
              <a:t> </a:t>
            </a:r>
            <a:r>
              <a:rPr lang="en-US" sz="1400" dirty="0" smtClean="0"/>
              <a:t>  </a:t>
            </a:r>
            <a:r>
              <a:rPr lang="en-US" sz="1400" dirty="0"/>
              <a:t>:= </a:t>
            </a:r>
            <a:r>
              <a:rPr lang="en-US" sz="1400" dirty="0" err="1"/>
              <a:t>meals_vat</a:t>
            </a:r>
            <a:r>
              <a:rPr lang="en-US" sz="1400" dirty="0"/>
              <a:t> ( );</a:t>
            </a:r>
          </a:p>
          <a:p>
            <a:pPr marL="0" indent="0" algn="l" rtl="0">
              <a:buNone/>
            </a:pPr>
            <a:r>
              <a:rPr lang="en-US" sz="1400" dirty="0"/>
              <a:t>   -- A local object type </a:t>
            </a:r>
            <a:r>
              <a:rPr lang="en-US" sz="1400" dirty="0" smtClean="0"/>
              <a:t>instance </a:t>
            </a:r>
            <a:r>
              <a:rPr lang="en-US" sz="1400" dirty="0"/>
              <a:t>for breakfast</a:t>
            </a:r>
          </a:p>
          <a:p>
            <a:pPr marL="0" indent="0" algn="l" rtl="0">
              <a:buNone/>
            </a:pPr>
            <a:r>
              <a:rPr lang="en-US" sz="1400" dirty="0"/>
              <a:t>   </a:t>
            </a:r>
            <a:r>
              <a:rPr lang="en-US" sz="1400" dirty="0" err="1"/>
              <a:t>l_breakfast</a:t>
            </a:r>
            <a:r>
              <a:rPr lang="en-US" sz="1400" dirty="0"/>
              <a:t> </a:t>
            </a:r>
            <a:r>
              <a:rPr lang="en-US" sz="1400" dirty="0" err="1"/>
              <a:t>food_t</a:t>
            </a:r>
            <a:r>
              <a:rPr lang="en-US" sz="1400" dirty="0"/>
              <a:t> </a:t>
            </a:r>
            <a:r>
              <a:rPr lang="en-US" sz="1400" dirty="0" smtClean="0"/>
              <a:t>:= </a:t>
            </a:r>
            <a:r>
              <a:rPr lang="en-US" sz="1400" dirty="0" err="1"/>
              <a:t>food_t</a:t>
            </a:r>
            <a:r>
              <a:rPr lang="en-US" sz="1400" dirty="0"/>
              <a:t> ( 'Scrambled Eggs', </a:t>
            </a:r>
            <a:r>
              <a:rPr lang="en-US" sz="1400" dirty="0" smtClean="0"/>
              <a:t> </a:t>
            </a:r>
            <a:r>
              <a:rPr lang="en-US" sz="1400" dirty="0"/>
              <a:t>'Protein', 'Yellow' );</a:t>
            </a:r>
          </a:p>
          <a:p>
            <a:pPr marL="0" indent="0" algn="l" rtl="0">
              <a:buNone/>
            </a:pPr>
            <a:r>
              <a:rPr lang="en-US" sz="1400" dirty="0"/>
              <a:t>BEGIN</a:t>
            </a:r>
          </a:p>
          <a:p>
            <a:pPr marL="0" indent="0" algn="l" rtl="0">
              <a:buNone/>
            </a:pPr>
            <a:r>
              <a:rPr lang="en-US" sz="1400" dirty="0"/>
              <a:t>   </a:t>
            </a:r>
            <a:r>
              <a:rPr lang="en-US" sz="1400" dirty="0" err="1"/>
              <a:t>l_one_day_of_meals.EXTEND</a:t>
            </a:r>
            <a:r>
              <a:rPr lang="en-US" sz="1400" dirty="0"/>
              <a:t>;</a:t>
            </a:r>
          </a:p>
          <a:p>
            <a:pPr marL="0" indent="0" algn="l" rtl="0">
              <a:buNone/>
            </a:pPr>
            <a:r>
              <a:rPr lang="en-US" sz="1400" dirty="0"/>
              <a:t>   </a:t>
            </a:r>
            <a:r>
              <a:rPr lang="en-US" sz="1400" dirty="0" err="1"/>
              <a:t>l_one_day_of_meals</a:t>
            </a:r>
            <a:r>
              <a:rPr lang="en-US" sz="1400" dirty="0"/>
              <a:t> ( 1 ) </a:t>
            </a:r>
            <a:r>
              <a:rPr lang="en-US" sz="1400" dirty="0" smtClean="0"/>
              <a:t>  </a:t>
            </a:r>
            <a:r>
              <a:rPr lang="en-US" sz="1400" dirty="0"/>
              <a:t>:= </a:t>
            </a:r>
            <a:r>
              <a:rPr lang="en-US" sz="1400" dirty="0" err="1"/>
              <a:t>meal_t</a:t>
            </a:r>
            <a:r>
              <a:rPr lang="en-US" sz="1400" dirty="0"/>
              <a:t> ( 4, 'BREAKFAST', </a:t>
            </a:r>
            <a:r>
              <a:rPr lang="en-US" sz="1400" dirty="0" smtClean="0"/>
              <a:t> </a:t>
            </a:r>
            <a:r>
              <a:rPr lang="en-US" sz="1400" dirty="0" err="1"/>
              <a:t>l_breakfast</a:t>
            </a:r>
            <a:r>
              <a:rPr lang="en-US" sz="1400" dirty="0"/>
              <a:t> );</a:t>
            </a:r>
          </a:p>
          <a:p>
            <a:pPr marL="0" indent="0" algn="l" rtl="0">
              <a:buNone/>
            </a:pPr>
            <a:r>
              <a:rPr lang="en-US" sz="1400" dirty="0"/>
              <a:t>END;</a:t>
            </a:r>
          </a:p>
          <a:p>
            <a:pPr marL="0" indent="0" algn="l" rtl="0">
              <a:buNone/>
            </a:pPr>
            <a:r>
              <a:rPr lang="en-US" sz="1400" dirty="0"/>
              <a:t>/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6869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053764"/>
          </a:xfrm>
        </p:spPr>
        <p:txBody>
          <a:bodyPr/>
          <a:lstStyle/>
          <a:p>
            <a:r>
              <a:rPr lang="en-US" b="1" dirty="0"/>
              <a:t>Object Types in Collections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5" y="1930487"/>
            <a:ext cx="10363826" cy="4206702"/>
          </a:xfrm>
        </p:spPr>
        <p:txBody>
          <a:bodyPr>
            <a:normAutofit/>
          </a:bodyPr>
          <a:lstStyle/>
          <a:p>
            <a:pPr algn="l" rtl="0"/>
            <a:r>
              <a:rPr lang="en-US" sz="1800" dirty="0" smtClean="0">
                <a:solidFill>
                  <a:srgbClr val="002060"/>
                </a:solidFill>
              </a:rPr>
              <a:t>add </a:t>
            </a:r>
            <a:r>
              <a:rPr lang="en-US" sz="1800" dirty="0">
                <a:solidFill>
                  <a:srgbClr val="002060"/>
                </a:solidFill>
              </a:rPr>
              <a:t>elements to the </a:t>
            </a:r>
            <a:r>
              <a:rPr lang="en-US" sz="1800" dirty="0" err="1">
                <a:solidFill>
                  <a:srgbClr val="002060"/>
                </a:solidFill>
              </a:rPr>
              <a:t>varray</a:t>
            </a:r>
            <a:r>
              <a:rPr lang="en-US" sz="1800" dirty="0">
                <a:solidFill>
                  <a:srgbClr val="002060"/>
                </a:solidFill>
              </a:rPr>
              <a:t>. Now let's access the values within an element in the </a:t>
            </a:r>
            <a:r>
              <a:rPr lang="en-US" sz="1800" dirty="0" err="1">
                <a:solidFill>
                  <a:srgbClr val="002060"/>
                </a:solidFill>
              </a:rPr>
              <a:t>varray</a:t>
            </a:r>
            <a:r>
              <a:rPr lang="en-US" sz="1800" dirty="0">
                <a:solidFill>
                  <a:srgbClr val="002060"/>
                </a:solidFill>
              </a:rPr>
              <a:t> using the </a:t>
            </a:r>
            <a:r>
              <a:rPr lang="en-US" sz="1800" dirty="0" smtClean="0">
                <a:solidFill>
                  <a:srgbClr val="002060"/>
                </a:solidFill>
              </a:rPr>
              <a:t>following </a:t>
            </a:r>
            <a:r>
              <a:rPr lang="en-US" sz="1800" dirty="0" smtClean="0">
                <a:solidFill>
                  <a:srgbClr val="002060"/>
                </a:solidFill>
              </a:rPr>
              <a:t>code:</a:t>
            </a:r>
            <a:endParaRPr lang="en-US" sz="1800" dirty="0">
              <a:solidFill>
                <a:srgbClr val="002060"/>
              </a:solidFill>
            </a:endParaRPr>
          </a:p>
          <a:p>
            <a:pPr marL="0" indent="0" algn="l" rtl="0">
              <a:buNone/>
            </a:pPr>
            <a:r>
              <a:rPr lang="en-US" sz="1200" dirty="0" smtClean="0">
                <a:cs typeface="+mj-cs"/>
              </a:rPr>
              <a:t>DECLARE</a:t>
            </a:r>
          </a:p>
          <a:p>
            <a:pPr marL="0" indent="0" algn="l" rtl="0">
              <a:buNone/>
            </a:pPr>
            <a:r>
              <a:rPr lang="en-US" sz="1200" dirty="0" smtClean="0">
                <a:cs typeface="+mj-cs"/>
              </a:rPr>
              <a:t> -- </a:t>
            </a:r>
            <a:r>
              <a:rPr lang="en-US" sz="1200" dirty="0">
                <a:cs typeface="+mj-cs"/>
              </a:rPr>
              <a:t>A locally defined </a:t>
            </a:r>
            <a:r>
              <a:rPr lang="en-US" sz="1200" dirty="0" err="1">
                <a:cs typeface="+mj-cs"/>
              </a:rPr>
              <a:t>varray</a:t>
            </a:r>
            <a:r>
              <a:rPr lang="en-US" sz="1200" dirty="0">
                <a:cs typeface="+mj-cs"/>
              </a:rPr>
              <a:t> initialized with one element.</a:t>
            </a:r>
          </a:p>
          <a:p>
            <a:pPr marL="0" indent="0" algn="l" rtl="0">
              <a:buNone/>
            </a:pPr>
            <a:r>
              <a:rPr lang="en-US" sz="1200" dirty="0">
                <a:cs typeface="+mj-cs"/>
              </a:rPr>
              <a:t> </a:t>
            </a:r>
            <a:r>
              <a:rPr lang="en-US" sz="1200" dirty="0" smtClean="0">
                <a:cs typeface="+mj-cs"/>
              </a:rPr>
              <a:t>  </a:t>
            </a:r>
            <a:r>
              <a:rPr lang="en-US" sz="1200" dirty="0" err="1">
                <a:cs typeface="+mj-cs"/>
              </a:rPr>
              <a:t>l_one_day_of_meals</a:t>
            </a:r>
            <a:r>
              <a:rPr lang="en-US" sz="1200" dirty="0">
                <a:cs typeface="+mj-cs"/>
              </a:rPr>
              <a:t> </a:t>
            </a:r>
            <a:r>
              <a:rPr lang="en-US" sz="1200" dirty="0" err="1" smtClean="0">
                <a:cs typeface="+mj-cs"/>
              </a:rPr>
              <a:t>meals_vat</a:t>
            </a:r>
            <a:r>
              <a:rPr lang="en-US" sz="1200" dirty="0" smtClean="0">
                <a:cs typeface="+mj-cs"/>
              </a:rPr>
              <a:t>  </a:t>
            </a:r>
            <a:r>
              <a:rPr lang="en-US" sz="1200" dirty="0">
                <a:cs typeface="+mj-cs"/>
              </a:rPr>
              <a:t>:= </a:t>
            </a:r>
            <a:r>
              <a:rPr lang="en-US" sz="1200" dirty="0" err="1">
                <a:cs typeface="+mj-cs"/>
              </a:rPr>
              <a:t>meals_vat</a:t>
            </a:r>
            <a:r>
              <a:rPr lang="en-US" sz="1200" dirty="0">
                <a:cs typeface="+mj-cs"/>
              </a:rPr>
              <a:t> ( </a:t>
            </a:r>
            <a:r>
              <a:rPr lang="en-US" sz="1200" dirty="0" err="1">
                <a:cs typeface="+mj-cs"/>
              </a:rPr>
              <a:t>meal_t</a:t>
            </a:r>
            <a:r>
              <a:rPr lang="en-US" sz="1200" dirty="0">
                <a:cs typeface="+mj-cs"/>
              </a:rPr>
              <a:t> ( </a:t>
            </a:r>
            <a:r>
              <a:rPr lang="en-US" sz="1200" dirty="0" smtClean="0">
                <a:cs typeface="+mj-cs"/>
              </a:rPr>
              <a:t>4  </a:t>
            </a:r>
            <a:r>
              <a:rPr lang="en-US" sz="1200" dirty="0">
                <a:cs typeface="+mj-cs"/>
              </a:rPr>
              <a:t>, 'BREAKFAST</a:t>
            </a:r>
            <a:r>
              <a:rPr lang="en-US" sz="1200" dirty="0" smtClean="0">
                <a:cs typeface="+mj-cs"/>
              </a:rPr>
              <a:t>'  </a:t>
            </a:r>
            <a:r>
              <a:rPr lang="en-US" sz="1200" dirty="0">
                <a:cs typeface="+mj-cs"/>
              </a:rPr>
              <a:t>, </a:t>
            </a:r>
            <a:r>
              <a:rPr lang="en-US" sz="1200" dirty="0" err="1">
                <a:cs typeface="+mj-cs"/>
              </a:rPr>
              <a:t>food_t</a:t>
            </a:r>
            <a:r>
              <a:rPr lang="en-US" sz="1200" dirty="0">
                <a:cs typeface="+mj-cs"/>
              </a:rPr>
              <a:t> ( 'Scrambled Eggs', 'Protein', 'Yellow' </a:t>
            </a:r>
            <a:r>
              <a:rPr lang="en-US" sz="1200" dirty="0" smtClean="0">
                <a:cs typeface="+mj-cs"/>
              </a:rPr>
              <a:t>)));</a:t>
            </a:r>
            <a:endParaRPr lang="en-US" sz="1200" dirty="0">
              <a:cs typeface="+mj-cs"/>
            </a:endParaRPr>
          </a:p>
          <a:p>
            <a:pPr marL="0" indent="0" algn="l" rtl="0">
              <a:buNone/>
            </a:pPr>
            <a:r>
              <a:rPr lang="en-US" sz="1200" dirty="0" smtClean="0">
                <a:cs typeface="+mj-cs"/>
              </a:rPr>
              <a:t>BEGIN</a:t>
            </a:r>
            <a:endParaRPr lang="en-US" sz="1200" dirty="0">
              <a:cs typeface="+mj-cs"/>
            </a:endParaRPr>
          </a:p>
          <a:p>
            <a:pPr marL="0" indent="0" algn="l" rtl="0">
              <a:buNone/>
            </a:pPr>
            <a:r>
              <a:rPr lang="en-US" sz="1200" dirty="0" smtClean="0">
                <a:cs typeface="+mj-cs"/>
              </a:rPr>
              <a:t>-- </a:t>
            </a:r>
            <a:r>
              <a:rPr lang="en-US" sz="1200" dirty="0">
                <a:cs typeface="+mj-cs"/>
              </a:rPr>
              <a:t>If more than 2 people are </a:t>
            </a:r>
            <a:r>
              <a:rPr lang="en-US" sz="1200" dirty="0" err="1" smtClean="0">
                <a:cs typeface="+mj-cs"/>
              </a:rPr>
              <a:t>served,then</a:t>
            </a:r>
            <a:r>
              <a:rPr lang="en-US" sz="1200" dirty="0" smtClean="0">
                <a:cs typeface="+mj-cs"/>
              </a:rPr>
              <a:t> </a:t>
            </a:r>
            <a:r>
              <a:rPr lang="en-US" sz="1200" dirty="0">
                <a:cs typeface="+mj-cs"/>
              </a:rPr>
              <a:t>show the name of the food.</a:t>
            </a:r>
          </a:p>
          <a:p>
            <a:pPr marL="0" indent="0" algn="l" rtl="0">
              <a:buNone/>
            </a:pPr>
            <a:r>
              <a:rPr lang="en-US" sz="1200" dirty="0" smtClean="0">
                <a:cs typeface="+mj-cs"/>
              </a:rPr>
              <a:t>IF </a:t>
            </a:r>
            <a:r>
              <a:rPr lang="en-US" sz="1200" dirty="0" err="1">
                <a:cs typeface="+mj-cs"/>
              </a:rPr>
              <a:t>l_one_day_of_meals</a:t>
            </a:r>
            <a:r>
              <a:rPr lang="en-US" sz="1200" dirty="0">
                <a:cs typeface="+mj-cs"/>
              </a:rPr>
              <a:t> ( 1 ).</a:t>
            </a:r>
            <a:r>
              <a:rPr lang="en-US" sz="1200" dirty="0" err="1">
                <a:cs typeface="+mj-cs"/>
              </a:rPr>
              <a:t>number_served</a:t>
            </a:r>
            <a:r>
              <a:rPr lang="en-US" sz="1200" dirty="0">
                <a:cs typeface="+mj-cs"/>
              </a:rPr>
              <a:t> &gt; </a:t>
            </a:r>
            <a:r>
              <a:rPr lang="en-US" sz="1200" dirty="0" smtClean="0">
                <a:cs typeface="+mj-cs"/>
              </a:rPr>
              <a:t>2  THEN</a:t>
            </a:r>
            <a:endParaRPr lang="en-US" sz="1200" dirty="0">
              <a:cs typeface="+mj-cs"/>
            </a:endParaRPr>
          </a:p>
          <a:p>
            <a:pPr marL="0" indent="0" algn="l" rtl="0">
              <a:buNone/>
            </a:pPr>
            <a:r>
              <a:rPr lang="en-US" sz="1200" dirty="0" err="1" smtClean="0">
                <a:cs typeface="+mj-cs"/>
              </a:rPr>
              <a:t>DBMS_OUTPUT.put_line</a:t>
            </a:r>
            <a:r>
              <a:rPr lang="en-US" sz="1200" dirty="0" smtClean="0">
                <a:cs typeface="+mj-cs"/>
              </a:rPr>
              <a:t> (</a:t>
            </a:r>
            <a:r>
              <a:rPr lang="en-US" sz="1200" dirty="0" err="1" smtClean="0">
                <a:cs typeface="+mj-cs"/>
              </a:rPr>
              <a:t>l_one_day_of_meals</a:t>
            </a:r>
            <a:r>
              <a:rPr lang="en-US" sz="1200" dirty="0" smtClean="0">
                <a:cs typeface="+mj-cs"/>
              </a:rPr>
              <a:t> </a:t>
            </a:r>
            <a:r>
              <a:rPr lang="en-US" sz="1200" dirty="0">
                <a:cs typeface="+mj-cs"/>
              </a:rPr>
              <a:t>( 1 ).food_served.name );</a:t>
            </a:r>
          </a:p>
          <a:p>
            <a:pPr marL="0" indent="0" algn="l" rtl="0">
              <a:buNone/>
            </a:pPr>
            <a:r>
              <a:rPr lang="en-US" sz="1200" dirty="0" smtClean="0">
                <a:cs typeface="+mj-cs"/>
              </a:rPr>
              <a:t>END </a:t>
            </a:r>
            <a:r>
              <a:rPr lang="en-US" sz="1200" dirty="0">
                <a:cs typeface="+mj-cs"/>
              </a:rPr>
              <a:t>IF;</a:t>
            </a:r>
          </a:p>
          <a:p>
            <a:pPr marL="0" indent="0" algn="l" rtl="0">
              <a:buNone/>
            </a:pPr>
            <a:r>
              <a:rPr lang="en-US" sz="1200" dirty="0" smtClean="0">
                <a:cs typeface="+mj-cs"/>
              </a:rPr>
              <a:t>END</a:t>
            </a:r>
            <a:r>
              <a:rPr lang="en-US" sz="1200" dirty="0">
                <a:cs typeface="+mj-cs"/>
              </a:rPr>
              <a:t>;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0199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042858"/>
          </a:xfrm>
        </p:spPr>
        <p:txBody>
          <a:bodyPr/>
          <a:lstStyle/>
          <a:p>
            <a:r>
              <a:rPr lang="en-US" b="1" dirty="0"/>
              <a:t>Object Types in Collections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 rtl="0"/>
            <a:r>
              <a:rPr lang="en-US" sz="1800" dirty="0">
                <a:solidFill>
                  <a:srgbClr val="002060"/>
                </a:solidFill>
              </a:rPr>
              <a:t>Retrieving Object Attributes from </a:t>
            </a:r>
            <a:r>
              <a:rPr lang="en-US" sz="1800" dirty="0" smtClean="0">
                <a:solidFill>
                  <a:srgbClr val="002060"/>
                </a:solidFill>
              </a:rPr>
              <a:t>Objects</a:t>
            </a:r>
          </a:p>
          <a:p>
            <a:pPr algn="l" rtl="0"/>
            <a:r>
              <a:rPr lang="en-US" sz="1800" dirty="0" smtClean="0">
                <a:solidFill>
                  <a:srgbClr val="002060"/>
                </a:solidFill>
              </a:rPr>
              <a:t>build </a:t>
            </a:r>
            <a:r>
              <a:rPr lang="en-US" sz="1800" dirty="0">
                <a:solidFill>
                  <a:srgbClr val="002060"/>
                </a:solidFill>
              </a:rPr>
              <a:t>a relational table on top of the types defined in the previous 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en-US" sz="1800" dirty="0">
                <a:solidFill>
                  <a:srgbClr val="002060"/>
                </a:solidFill>
              </a:rPr>
              <a:t>and this new nested table type: </a:t>
            </a:r>
            <a:endParaRPr lang="en-US" sz="1800" b="1" dirty="0" smtClean="0">
              <a:solidFill>
                <a:srgbClr val="002060"/>
              </a:solidFill>
            </a:endParaRPr>
          </a:p>
          <a:p>
            <a:pPr marL="457200" lvl="1" indent="0" algn="l" rtl="0">
              <a:buNone/>
            </a:pPr>
            <a:r>
              <a:rPr lang="en-US" sz="1400" dirty="0">
                <a:cs typeface="+mj-cs"/>
              </a:rPr>
              <a:t>CREATE TYPE </a:t>
            </a:r>
            <a:r>
              <a:rPr lang="en-US" sz="1400" dirty="0" err="1">
                <a:cs typeface="+mj-cs"/>
              </a:rPr>
              <a:t>meals_nt</a:t>
            </a:r>
            <a:r>
              <a:rPr lang="en-US" sz="1400" dirty="0">
                <a:cs typeface="+mj-cs"/>
              </a:rPr>
              <a:t> IS TABLE OF </a:t>
            </a:r>
            <a:r>
              <a:rPr lang="en-US" sz="1400" dirty="0" err="1">
                <a:cs typeface="+mj-cs"/>
              </a:rPr>
              <a:t>meal_t</a:t>
            </a:r>
            <a:r>
              <a:rPr lang="en-US" sz="1400" dirty="0">
                <a:cs typeface="+mj-cs"/>
              </a:rPr>
              <a:t>; </a:t>
            </a:r>
            <a:endParaRPr lang="en-US" sz="1400" dirty="0" smtClean="0">
              <a:cs typeface="+mj-cs"/>
            </a:endParaRPr>
          </a:p>
          <a:p>
            <a:pPr marL="457200" lvl="1" indent="0" algn="l" rtl="0">
              <a:buNone/>
            </a:pPr>
            <a:r>
              <a:rPr lang="en-US" sz="1400" dirty="0" smtClean="0">
                <a:cs typeface="+mj-cs"/>
              </a:rPr>
              <a:t>CREATE </a:t>
            </a:r>
            <a:r>
              <a:rPr lang="en-US" sz="1400" dirty="0">
                <a:cs typeface="+mj-cs"/>
              </a:rPr>
              <a:t>TABLE </a:t>
            </a:r>
            <a:r>
              <a:rPr lang="en-US" sz="1400" dirty="0" err="1">
                <a:cs typeface="+mj-cs"/>
              </a:rPr>
              <a:t>all_my_meals</a:t>
            </a:r>
            <a:r>
              <a:rPr lang="en-US" sz="1400" dirty="0">
                <a:cs typeface="+mj-cs"/>
              </a:rPr>
              <a:t> ( </a:t>
            </a:r>
            <a:r>
              <a:rPr lang="en-US" sz="1400" dirty="0" err="1">
                <a:cs typeface="+mj-cs"/>
              </a:rPr>
              <a:t>date_served</a:t>
            </a:r>
            <a:r>
              <a:rPr lang="en-US" sz="1400" dirty="0">
                <a:cs typeface="+mj-cs"/>
              </a:rPr>
              <a:t> DATE, name VARCHAR2(100), </a:t>
            </a:r>
            <a:r>
              <a:rPr lang="en-US" sz="1400" dirty="0" err="1">
                <a:cs typeface="+mj-cs"/>
              </a:rPr>
              <a:t>meals_served</a:t>
            </a:r>
            <a:r>
              <a:rPr lang="en-US" sz="1400" dirty="0">
                <a:cs typeface="+mj-cs"/>
              </a:rPr>
              <a:t> </a:t>
            </a:r>
            <a:r>
              <a:rPr lang="en-US" sz="1400" dirty="0" err="1">
                <a:cs typeface="+mj-cs"/>
              </a:rPr>
              <a:t>meals_nt</a:t>
            </a:r>
            <a:r>
              <a:rPr lang="en-US" sz="1400" dirty="0">
                <a:cs typeface="+mj-cs"/>
              </a:rPr>
              <a:t> ) NESTED TABLE </a:t>
            </a:r>
            <a:r>
              <a:rPr lang="en-US" sz="1400" dirty="0" err="1">
                <a:cs typeface="+mj-cs"/>
              </a:rPr>
              <a:t>meals_served</a:t>
            </a:r>
            <a:r>
              <a:rPr lang="en-US" sz="1400" dirty="0">
                <a:cs typeface="+mj-cs"/>
              </a:rPr>
              <a:t> </a:t>
            </a:r>
            <a:r>
              <a:rPr lang="en-US" sz="1400" dirty="0" smtClean="0">
                <a:cs typeface="+mj-cs"/>
              </a:rPr>
              <a:t>STORE </a:t>
            </a:r>
            <a:r>
              <a:rPr lang="en-US" sz="1400" dirty="0">
                <a:cs typeface="+mj-cs"/>
              </a:rPr>
              <a:t>AS </a:t>
            </a:r>
            <a:r>
              <a:rPr lang="en-US" sz="1400" dirty="0" err="1">
                <a:cs typeface="+mj-cs"/>
              </a:rPr>
              <a:t>i_meals_nt</a:t>
            </a:r>
            <a:r>
              <a:rPr lang="en-US" sz="1400" dirty="0">
                <a:cs typeface="+mj-cs"/>
              </a:rPr>
              <a:t> / </a:t>
            </a:r>
            <a:endParaRPr lang="ar-SA" sz="1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1747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974" y="181912"/>
            <a:ext cx="10364451" cy="1111429"/>
          </a:xfrm>
        </p:spPr>
        <p:txBody>
          <a:bodyPr/>
          <a:lstStyle/>
          <a:p>
            <a:r>
              <a:rPr lang="en-US" b="1" dirty="0"/>
              <a:t>Object Types in Collections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64347" y="2018271"/>
            <a:ext cx="5106026" cy="4250723"/>
          </a:xfrm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1100" dirty="0"/>
              <a:t>DECLARE</a:t>
            </a:r>
          </a:p>
          <a:p>
            <a:pPr marL="0" indent="0" algn="l" rtl="0">
              <a:buNone/>
            </a:pPr>
            <a:r>
              <a:rPr lang="en-US" sz="1100" dirty="0"/>
              <a:t>   -- A locally defined </a:t>
            </a:r>
            <a:r>
              <a:rPr lang="en-US" sz="1100" dirty="0" err="1"/>
              <a:t>varray</a:t>
            </a:r>
            <a:r>
              <a:rPr lang="en-US" sz="1100" dirty="0"/>
              <a:t> initialized with no elements.</a:t>
            </a:r>
          </a:p>
          <a:p>
            <a:pPr marL="0" indent="0" algn="l" rtl="0">
              <a:buNone/>
            </a:pPr>
            <a:r>
              <a:rPr lang="en-US" sz="1100" dirty="0"/>
              <a:t>   </a:t>
            </a:r>
            <a:r>
              <a:rPr lang="en-US" sz="1100" dirty="0" err="1"/>
              <a:t>l_one_day_of_meals</a:t>
            </a:r>
            <a:r>
              <a:rPr lang="en-US" sz="1100" dirty="0"/>
              <a:t> </a:t>
            </a:r>
            <a:r>
              <a:rPr lang="en-US" sz="1100" dirty="0" err="1"/>
              <a:t>meals_nt</a:t>
            </a:r>
            <a:r>
              <a:rPr lang="en-US" sz="1100" dirty="0"/>
              <a:t> := </a:t>
            </a:r>
            <a:r>
              <a:rPr lang="en-US" sz="1100" dirty="0" err="1"/>
              <a:t>meals_nt</a:t>
            </a:r>
            <a:r>
              <a:rPr lang="en-US" sz="1100" dirty="0"/>
              <a:t> ( );</a:t>
            </a:r>
          </a:p>
          <a:p>
            <a:pPr marL="0" indent="0" algn="l" rtl="0">
              <a:buNone/>
            </a:pPr>
            <a:r>
              <a:rPr lang="en-US" sz="1100" dirty="0"/>
              <a:t>BEGIN</a:t>
            </a:r>
          </a:p>
          <a:p>
            <a:pPr marL="0" indent="0" algn="l" rtl="0">
              <a:buNone/>
            </a:pPr>
            <a:r>
              <a:rPr lang="en-US" sz="1100" dirty="0"/>
              <a:t>   -- Make room for the three meals.</a:t>
            </a:r>
          </a:p>
          <a:p>
            <a:pPr marL="0" indent="0" algn="l" rtl="0">
              <a:buNone/>
            </a:pPr>
            <a:r>
              <a:rPr lang="en-US" sz="1100" dirty="0"/>
              <a:t>   </a:t>
            </a:r>
            <a:r>
              <a:rPr lang="en-US" sz="1100" dirty="0" err="1"/>
              <a:t>l_one_day_of_meals.EXTEND</a:t>
            </a:r>
            <a:r>
              <a:rPr lang="en-US" sz="1100" dirty="0"/>
              <a:t> ( 3 );</a:t>
            </a:r>
          </a:p>
          <a:p>
            <a:pPr marL="0" indent="0" algn="l" rtl="0">
              <a:buNone/>
            </a:pPr>
            <a:r>
              <a:rPr lang="en-US" sz="1100" dirty="0"/>
              <a:t>   -- Add breakfast, using the constructor for both the meal</a:t>
            </a:r>
          </a:p>
          <a:p>
            <a:pPr marL="0" indent="0" algn="l" rtl="0">
              <a:buNone/>
            </a:pPr>
            <a:r>
              <a:rPr lang="en-US" sz="1100" dirty="0"/>
              <a:t>   -- and within it the food object type instance.</a:t>
            </a:r>
          </a:p>
          <a:p>
            <a:pPr marL="0" indent="0" algn="l" rtl="0">
              <a:buNone/>
            </a:pPr>
            <a:r>
              <a:rPr lang="en-US" sz="1100" dirty="0"/>
              <a:t>   </a:t>
            </a:r>
            <a:r>
              <a:rPr lang="en-US" sz="1100" dirty="0" err="1"/>
              <a:t>l_one_day_of_meals</a:t>
            </a:r>
            <a:r>
              <a:rPr lang="en-US" sz="1100" dirty="0"/>
              <a:t> ( 1 ) </a:t>
            </a:r>
            <a:r>
              <a:rPr lang="en-US" sz="1100" dirty="0" smtClean="0"/>
              <a:t>:= </a:t>
            </a:r>
            <a:r>
              <a:rPr lang="en-US" sz="1100" dirty="0" err="1"/>
              <a:t>meal_t</a:t>
            </a:r>
            <a:r>
              <a:rPr lang="en-US" sz="1100" dirty="0"/>
              <a:t> ( 4, 'BREAKFAST</a:t>
            </a:r>
            <a:r>
              <a:rPr lang="en-US" sz="1100" dirty="0" smtClean="0"/>
              <a:t>' </a:t>
            </a:r>
            <a:r>
              <a:rPr lang="en-US" sz="1100" dirty="0"/>
              <a:t>, </a:t>
            </a:r>
            <a:r>
              <a:rPr lang="en-US" sz="1100" dirty="0" err="1"/>
              <a:t>food_t</a:t>
            </a:r>
            <a:r>
              <a:rPr lang="en-US" sz="1100" dirty="0"/>
              <a:t> ( 'Scrambled Eggs', 'Protein', 'Yellow' ));</a:t>
            </a:r>
          </a:p>
          <a:p>
            <a:pPr marL="0" indent="0" algn="l" rtl="0">
              <a:buNone/>
            </a:pPr>
            <a:r>
              <a:rPr lang="en-US" sz="1100" dirty="0"/>
              <a:t>   -- Add lunch</a:t>
            </a:r>
          </a:p>
          <a:p>
            <a:pPr marL="0" indent="0" algn="l" rtl="0">
              <a:buNone/>
            </a:pPr>
            <a:r>
              <a:rPr lang="en-US" sz="1100" dirty="0"/>
              <a:t>   </a:t>
            </a:r>
            <a:r>
              <a:rPr lang="en-US" sz="1100" dirty="0" err="1"/>
              <a:t>l_one_day_of_meals</a:t>
            </a:r>
            <a:r>
              <a:rPr lang="en-US" sz="1100" dirty="0"/>
              <a:t> ( 2 ) </a:t>
            </a:r>
            <a:r>
              <a:rPr lang="en-US" sz="1100" dirty="0" smtClean="0"/>
              <a:t>:=</a:t>
            </a:r>
            <a:r>
              <a:rPr lang="en-US" sz="1100" dirty="0" err="1" smtClean="0"/>
              <a:t>meal_t</a:t>
            </a:r>
            <a:r>
              <a:rPr lang="en-US" sz="1100" dirty="0" smtClean="0"/>
              <a:t> </a:t>
            </a:r>
            <a:r>
              <a:rPr lang="en-US" sz="1100" dirty="0"/>
              <a:t>( </a:t>
            </a:r>
            <a:r>
              <a:rPr lang="en-US" sz="1100" dirty="0" smtClean="0"/>
              <a:t>6 </a:t>
            </a:r>
            <a:r>
              <a:rPr lang="en-US" sz="1100" dirty="0"/>
              <a:t>, 'LUNCH</a:t>
            </a:r>
            <a:r>
              <a:rPr lang="en-US" sz="1100" dirty="0" smtClean="0"/>
              <a:t>' </a:t>
            </a:r>
            <a:r>
              <a:rPr lang="en-US" sz="1100" dirty="0"/>
              <a:t>, </a:t>
            </a:r>
            <a:r>
              <a:rPr lang="en-US" sz="1100" dirty="0" err="1"/>
              <a:t>food_t</a:t>
            </a:r>
            <a:r>
              <a:rPr lang="en-US" sz="1100" dirty="0"/>
              <a:t> ( 'Deluxe Salad', 'Vegetables', 'Mostly Green' </a:t>
            </a:r>
            <a:r>
              <a:rPr lang="en-US" sz="1100" dirty="0" smtClean="0"/>
              <a:t>));</a:t>
            </a:r>
          </a:p>
          <a:p>
            <a:pPr marL="0" indent="0" algn="l" rtl="0">
              <a:buNone/>
            </a:pPr>
            <a:r>
              <a:rPr lang="en-US" sz="1100" dirty="0"/>
              <a:t>-- Add dinner</a:t>
            </a:r>
          </a:p>
          <a:p>
            <a:pPr marL="0" indent="0" algn="l" rtl="0">
              <a:buNone/>
            </a:pPr>
            <a:endParaRPr lang="ar-SA" sz="11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6172199" y="2018270"/>
            <a:ext cx="5105400" cy="4250723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1100" dirty="0"/>
              <a:t> </a:t>
            </a:r>
            <a:r>
              <a:rPr lang="en-US" sz="1100" dirty="0" err="1"/>
              <a:t>l_one_day_of_meals</a:t>
            </a:r>
            <a:r>
              <a:rPr lang="en-US" sz="1100" dirty="0"/>
              <a:t> ( 3 ) </a:t>
            </a:r>
            <a:r>
              <a:rPr lang="en-US" sz="1100" dirty="0" smtClean="0"/>
              <a:t>:=</a:t>
            </a:r>
            <a:r>
              <a:rPr lang="en-US" sz="1100" dirty="0" err="1" smtClean="0"/>
              <a:t>meal_t</a:t>
            </a:r>
            <a:r>
              <a:rPr lang="en-US" sz="1100" dirty="0" smtClean="0"/>
              <a:t> </a:t>
            </a:r>
            <a:r>
              <a:rPr lang="en-US" sz="1100" dirty="0"/>
              <a:t>( 10, 'DINNER', </a:t>
            </a:r>
            <a:r>
              <a:rPr lang="en-US" sz="1100" dirty="0" err="1"/>
              <a:t>food_t</a:t>
            </a:r>
            <a:r>
              <a:rPr lang="en-US" sz="1100" dirty="0"/>
              <a:t> ( 'Tofu and Rice', 'Protein', 'White' ));</a:t>
            </a:r>
          </a:p>
          <a:p>
            <a:pPr marL="0" indent="0" algn="l" rtl="0">
              <a:buNone/>
            </a:pPr>
            <a:endParaRPr lang="en-US" sz="1100" dirty="0"/>
          </a:p>
          <a:p>
            <a:pPr marL="0" indent="0" algn="l" rtl="0">
              <a:buNone/>
            </a:pPr>
            <a:r>
              <a:rPr lang="en-US" sz="1100" dirty="0"/>
              <a:t>   -- Put the meal into the relational table.</a:t>
            </a:r>
          </a:p>
          <a:p>
            <a:pPr marL="0" indent="0" algn="l" rtl="0">
              <a:buNone/>
            </a:pPr>
            <a:r>
              <a:rPr lang="en-US" sz="1100" dirty="0"/>
              <a:t>   INSERT INTO </a:t>
            </a:r>
            <a:r>
              <a:rPr lang="en-US" sz="1100" dirty="0" err="1" smtClean="0"/>
              <a:t>all_my_meals</a:t>
            </a:r>
            <a:r>
              <a:rPr lang="en-US" sz="1100" dirty="0"/>
              <a:t> </a:t>
            </a:r>
            <a:r>
              <a:rPr lang="en-US" sz="1100" dirty="0" smtClean="0"/>
              <a:t>VALUES ( SYSDATE, '</a:t>
            </a:r>
            <a:r>
              <a:rPr lang="en-US" sz="1100" dirty="0" err="1" smtClean="0"/>
              <a:t>YumYum</a:t>
            </a:r>
            <a:r>
              <a:rPr lang="en-US" sz="1100" dirty="0" smtClean="0"/>
              <a:t>', </a:t>
            </a:r>
            <a:r>
              <a:rPr lang="en-US" sz="1100" dirty="0" err="1" smtClean="0"/>
              <a:t>l_one_day_of_meals</a:t>
            </a:r>
            <a:r>
              <a:rPr lang="en-US" sz="1100" dirty="0" smtClean="0"/>
              <a:t> );</a:t>
            </a:r>
            <a:endParaRPr lang="en-US" sz="1100" dirty="0"/>
          </a:p>
          <a:p>
            <a:pPr marL="0" indent="0" algn="l" rtl="0">
              <a:buNone/>
            </a:pPr>
            <a:r>
              <a:rPr lang="en-US" sz="1100" dirty="0"/>
              <a:t>   -- Change breakfast and dinner for the next night</a:t>
            </a:r>
          </a:p>
          <a:p>
            <a:pPr marL="0" indent="0" algn="l" rtl="0">
              <a:buNone/>
            </a:pPr>
            <a:r>
              <a:rPr lang="en-US" sz="1100" dirty="0"/>
              <a:t>   </a:t>
            </a:r>
            <a:r>
              <a:rPr lang="en-US" sz="1100" dirty="0" err="1"/>
              <a:t>l_one_day_of_meals</a:t>
            </a:r>
            <a:r>
              <a:rPr lang="en-US" sz="1100" dirty="0"/>
              <a:t> ( 3 ) </a:t>
            </a:r>
            <a:r>
              <a:rPr lang="en-US" sz="1100" dirty="0" smtClean="0"/>
              <a:t>:= </a:t>
            </a:r>
            <a:r>
              <a:rPr lang="en-US" sz="1100" dirty="0" err="1" smtClean="0"/>
              <a:t>meal_t</a:t>
            </a:r>
            <a:r>
              <a:rPr lang="en-US" sz="1100" dirty="0" smtClean="0"/>
              <a:t> </a:t>
            </a:r>
            <a:r>
              <a:rPr lang="en-US" sz="1100" dirty="0"/>
              <a:t>( 4, 'BREAKFAST', </a:t>
            </a:r>
            <a:r>
              <a:rPr lang="en-US" sz="1100" dirty="0" err="1"/>
              <a:t>food_t</a:t>
            </a:r>
            <a:r>
              <a:rPr lang="en-US" sz="1100" dirty="0"/>
              <a:t> ( 'Donuts', 'Sugar', 'White' ));</a:t>
            </a:r>
          </a:p>
          <a:p>
            <a:pPr marL="0" indent="0" algn="l" rtl="0">
              <a:buNone/>
            </a:pPr>
            <a:r>
              <a:rPr lang="en-US" sz="1100" dirty="0"/>
              <a:t>   </a:t>
            </a:r>
            <a:r>
              <a:rPr lang="en-US" sz="1100" dirty="0" err="1"/>
              <a:t>l_one_day_of_meals</a:t>
            </a:r>
            <a:r>
              <a:rPr lang="en-US" sz="1100" dirty="0"/>
              <a:t> ( 3 ) </a:t>
            </a:r>
            <a:r>
              <a:rPr lang="en-US" sz="1100" dirty="0" smtClean="0"/>
              <a:t>:= </a:t>
            </a:r>
            <a:r>
              <a:rPr lang="en-US" sz="1100" dirty="0" err="1" smtClean="0"/>
              <a:t>meal_t</a:t>
            </a:r>
            <a:r>
              <a:rPr lang="en-US" sz="1100" dirty="0" smtClean="0"/>
              <a:t> </a:t>
            </a:r>
            <a:r>
              <a:rPr lang="en-US" sz="1100" dirty="0"/>
              <a:t>( 4, 'DINNER', </a:t>
            </a:r>
            <a:r>
              <a:rPr lang="en-US" sz="1100" dirty="0" err="1"/>
              <a:t>food_t</a:t>
            </a:r>
            <a:r>
              <a:rPr lang="en-US" sz="1100" dirty="0"/>
              <a:t> ( 'Big Thick Steak', 'Protein', 'Brown' </a:t>
            </a:r>
            <a:r>
              <a:rPr lang="en-US" sz="1100" dirty="0" smtClean="0"/>
              <a:t>));</a:t>
            </a:r>
            <a:endParaRPr lang="en-US" sz="1100" dirty="0"/>
          </a:p>
          <a:p>
            <a:pPr marL="0" indent="0" algn="l" rtl="0">
              <a:buNone/>
            </a:pPr>
            <a:r>
              <a:rPr lang="en-US" sz="1100" dirty="0"/>
              <a:t>   INSERT INTO </a:t>
            </a:r>
            <a:r>
              <a:rPr lang="en-US" sz="1100" dirty="0" err="1" smtClean="0"/>
              <a:t>all_my_meals</a:t>
            </a:r>
            <a:r>
              <a:rPr lang="en-US" sz="1100" dirty="0" smtClean="0"/>
              <a:t> VALUES </a:t>
            </a:r>
            <a:r>
              <a:rPr lang="en-US" sz="1100" dirty="0"/>
              <a:t>( SYSDATE, 'Lumberjack', </a:t>
            </a:r>
            <a:r>
              <a:rPr lang="en-US" sz="1100" dirty="0" err="1"/>
              <a:t>l_one_day_of_meals</a:t>
            </a:r>
            <a:r>
              <a:rPr lang="en-US" sz="1100" dirty="0"/>
              <a:t> );</a:t>
            </a:r>
          </a:p>
          <a:p>
            <a:pPr marL="0" indent="0" algn="l" rtl="0">
              <a:buNone/>
            </a:pPr>
            <a:r>
              <a:rPr lang="en-US" sz="1100" dirty="0" smtClean="0"/>
              <a:t>  </a:t>
            </a:r>
            <a:r>
              <a:rPr lang="en-US" sz="1100" dirty="0"/>
              <a:t>COMMIT;</a:t>
            </a:r>
          </a:p>
          <a:p>
            <a:pPr marL="0" indent="0" algn="l" rtl="0">
              <a:buNone/>
            </a:pPr>
            <a:r>
              <a:rPr lang="en-US" sz="1100" dirty="0" smtClean="0"/>
              <a:t> END</a:t>
            </a:r>
            <a:r>
              <a:rPr lang="en-US" sz="1100" dirty="0"/>
              <a:t>;</a:t>
            </a:r>
            <a:endParaRPr lang="ar-SA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1326291" y="1474571"/>
            <a:ext cx="562644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cap="all" dirty="0">
                <a:solidFill>
                  <a:srgbClr val="002060"/>
                </a:solidFill>
              </a:rPr>
              <a:t>Then </a:t>
            </a:r>
            <a:r>
              <a:rPr lang="en-US" cap="all" dirty="0">
                <a:solidFill>
                  <a:srgbClr val="002060"/>
                </a:solidFill>
              </a:rPr>
              <a:t>insert two rows into this table</a:t>
            </a:r>
            <a:r>
              <a:rPr lang="en-US" cap="all" dirty="0">
                <a:solidFill>
                  <a:srgbClr val="002060"/>
                </a:solidFill>
              </a:rPr>
              <a:t>:</a:t>
            </a:r>
            <a:endParaRPr lang="en-US" cap="all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8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248920"/>
          </a:xfrm>
        </p:spPr>
        <p:txBody>
          <a:bodyPr/>
          <a:lstStyle/>
          <a:p>
            <a:r>
              <a:rPr lang="en-US" b="1" dirty="0"/>
              <a:t>Object Types in Collections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2317665"/>
            <a:ext cx="10363826" cy="3902831"/>
          </a:xfrm>
        </p:spPr>
        <p:txBody>
          <a:bodyPr>
            <a:normAutofit/>
          </a:bodyPr>
          <a:lstStyle/>
          <a:p>
            <a:pPr algn="l" rtl="0" eaLnBrk="0" fontAlgn="ctr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</a:pPr>
            <a:r>
              <a:rPr lang="ar-SA" altLang="ar-SA" sz="1800" dirty="0">
                <a:solidFill>
                  <a:srgbClr val="002060"/>
                </a:solidFill>
              </a:rPr>
              <a:t>query the data from the relational table as follows: </a:t>
            </a:r>
          </a:p>
          <a:p>
            <a:pPr marL="0" lvl="0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ar-SA" sz="1400" dirty="0" smtClean="0"/>
              <a:t>   </a:t>
            </a:r>
          </a:p>
          <a:p>
            <a:pPr marL="457200" lvl="1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ar-SA" sz="1400" dirty="0"/>
              <a:t> </a:t>
            </a:r>
            <a:r>
              <a:rPr lang="ar-SA" altLang="ar-SA" sz="1400" dirty="0" smtClean="0"/>
              <a:t> </a:t>
            </a:r>
            <a:r>
              <a:rPr lang="ar-SA" altLang="ar-SA" sz="1400" dirty="0" err="1" smtClean="0"/>
              <a:t>select</a:t>
            </a:r>
            <a:r>
              <a:rPr lang="ar-SA" altLang="ar-SA" sz="1400" dirty="0" smtClean="0"/>
              <a:t> </a:t>
            </a:r>
            <a:r>
              <a:rPr lang="ar-SA" altLang="ar-SA" sz="1400" dirty="0"/>
              <a:t>* from </a:t>
            </a:r>
            <a:r>
              <a:rPr lang="ar-SA" altLang="ar-SA" sz="1400" dirty="0" err="1"/>
              <a:t>all_my_meals</a:t>
            </a:r>
            <a:r>
              <a:rPr lang="ar-SA" altLang="ar-SA" sz="1400" dirty="0"/>
              <a:t> </a:t>
            </a:r>
            <a:endParaRPr lang="en-US" altLang="ar-SA" sz="1400" dirty="0" smtClean="0"/>
          </a:p>
          <a:p>
            <a:pPr marL="457200" lvl="1" indent="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ar-SA" altLang="ar-SA" sz="1400" dirty="0"/>
          </a:p>
          <a:p>
            <a:pPr algn="l" rtl="0"/>
            <a:r>
              <a:rPr lang="en-US" sz="1800" dirty="0">
                <a:solidFill>
                  <a:srgbClr val="002060"/>
                </a:solidFill>
              </a:rPr>
              <a:t>To zoom in on a particular attribute of the object in a nested table, you must apply the TABLE operator to the nested table: </a:t>
            </a:r>
          </a:p>
          <a:p>
            <a:pPr marL="457200" lvl="1" indent="0" algn="l" rtl="0">
              <a:buNone/>
            </a:pPr>
            <a:r>
              <a:rPr lang="en-US" sz="1400" dirty="0" smtClean="0"/>
              <a:t>SELECT </a:t>
            </a:r>
            <a:r>
              <a:rPr lang="en-US" sz="1400" dirty="0" err="1" smtClean="0"/>
              <a:t>ms.meal_type</a:t>
            </a:r>
            <a:endParaRPr lang="en-US" sz="1400" dirty="0" smtClean="0"/>
          </a:p>
          <a:p>
            <a:pPr marL="457200" lvl="1" indent="0" algn="l" rtl="0">
              <a:buNone/>
            </a:pPr>
            <a:r>
              <a:rPr lang="en-US" sz="1400" dirty="0" smtClean="0"/>
              <a:t>  FROM TABLE ( </a:t>
            </a:r>
          </a:p>
          <a:p>
            <a:pPr marL="457200" lvl="1" indent="0" algn="l" rtl="0">
              <a:buNone/>
            </a:pPr>
            <a:r>
              <a:rPr lang="en-US" sz="1400" dirty="0" smtClean="0"/>
              <a:t>SELECT </a:t>
            </a:r>
            <a:r>
              <a:rPr lang="en-US" sz="1400" dirty="0" err="1" smtClean="0"/>
              <a:t>meals_served</a:t>
            </a:r>
            <a:r>
              <a:rPr lang="en-US" sz="1400" dirty="0" smtClean="0"/>
              <a:t>                  </a:t>
            </a:r>
          </a:p>
          <a:p>
            <a:pPr marL="457200" lvl="1" indent="0" algn="l" rtl="0">
              <a:buNone/>
            </a:pPr>
            <a:r>
              <a:rPr lang="en-US" sz="1400" dirty="0" smtClean="0"/>
              <a:t>FROM </a:t>
            </a:r>
            <a:r>
              <a:rPr lang="en-US" sz="1400" dirty="0" err="1" smtClean="0"/>
              <a:t>all_my_meals</a:t>
            </a:r>
            <a:r>
              <a:rPr lang="en-US" sz="1400" dirty="0" smtClean="0"/>
              <a:t>                  </a:t>
            </a:r>
          </a:p>
          <a:p>
            <a:pPr marL="457200" lvl="1" indent="0" algn="l" rtl="0">
              <a:buNone/>
            </a:pPr>
            <a:r>
              <a:rPr lang="en-US" sz="1400" dirty="0" smtClean="0"/>
              <a:t>WHERE name = '</a:t>
            </a:r>
            <a:r>
              <a:rPr lang="en-US" sz="1400" dirty="0" err="1" smtClean="0"/>
              <a:t>YumYum</a:t>
            </a:r>
            <a:r>
              <a:rPr lang="en-US" sz="1400" dirty="0" smtClean="0"/>
              <a:t>' ) </a:t>
            </a:r>
            <a:r>
              <a:rPr lang="en-US" sz="1400" dirty="0" err="1" smtClean="0"/>
              <a:t>ms</a:t>
            </a:r>
            <a:endParaRPr lang="en-US" sz="1400" dirty="0" smtClean="0"/>
          </a:p>
          <a:p>
            <a:pPr marL="457200" lvl="1" indent="0" algn="l" rtl="0">
              <a:buNone/>
            </a:pPr>
            <a:r>
              <a:rPr lang="en-US" sz="1400" dirty="0" smtClean="0"/>
              <a:t>  </a:t>
            </a:r>
            <a:endParaRPr lang="en-US" sz="1400" dirty="0"/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2069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256</TotalTime>
  <Words>787</Words>
  <Application>Microsoft Office PowerPoint</Application>
  <PresentationFormat>شاشة عريضة</PresentationFormat>
  <Paragraphs>107</Paragraphs>
  <Slides>10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Tw Cen MT</vt:lpstr>
      <vt:lpstr>Droplet</vt:lpstr>
      <vt:lpstr>Object Types in Collections</vt:lpstr>
      <vt:lpstr>Object Types in Collections</vt:lpstr>
      <vt:lpstr>Object Types in Collections Example</vt:lpstr>
      <vt:lpstr>Object Types in Collections Example</vt:lpstr>
      <vt:lpstr>Object Types in Collections Example</vt:lpstr>
      <vt:lpstr>Object Types in Collections Example</vt:lpstr>
      <vt:lpstr>Object Types in Collections Example</vt:lpstr>
      <vt:lpstr>Object Types in Collections Example</vt:lpstr>
      <vt:lpstr>Object Types in Collections Example</vt:lpstr>
      <vt:lpstr>Reference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</dc:creator>
  <cp:lastModifiedBy>Sara</cp:lastModifiedBy>
  <cp:revision>17</cp:revision>
  <dcterms:created xsi:type="dcterms:W3CDTF">2017-10-15T06:46:33Z</dcterms:created>
  <dcterms:modified xsi:type="dcterms:W3CDTF">2017-10-15T17:08:07Z</dcterms:modified>
</cp:coreProperties>
</file>