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sldIdLst>
    <p:sldId id="256" r:id="rId2"/>
    <p:sldId id="262" r:id="rId3"/>
    <p:sldId id="264" r:id="rId4"/>
    <p:sldId id="265" r:id="rId5"/>
    <p:sldId id="257" r:id="rId6"/>
    <p:sldId id="278" r:id="rId7"/>
    <p:sldId id="273" r:id="rId8"/>
    <p:sldId id="281" r:id="rId9"/>
    <p:sldId id="280" r:id="rId10"/>
    <p:sldId id="277" r:id="rId11"/>
    <p:sldId id="25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9/8/2014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D8BD707-D9CF-40AE-B4C6-C98DA3205C09}" type="datetimeFigureOut">
              <a:rPr lang="en-US" smtClean="0"/>
              <a:pPr/>
              <a:t>9/8/2014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6F15528-21DE-4FAA-801E-634DDDAF4B2B}"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elchem.kaist.ac.kr/vt/chem-ed/optics/sources/graphics/lamp-hcl.gif"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124200"/>
            <a:ext cx="6172200" cy="1894362"/>
          </a:xfrm>
        </p:spPr>
        <p:txBody>
          <a:bodyPr>
            <a:normAutofit fontScale="90000"/>
          </a:bodyPr>
          <a:lstStyle/>
          <a:p>
            <a:pPr algn="ctr"/>
            <a:r>
              <a:rPr lang="en-US" sz="3600" b="1" dirty="0" smtClean="0">
                <a:solidFill>
                  <a:schemeClr val="tx1"/>
                </a:solidFill>
                <a:latin typeface="Times New Roman" pitchFamily="18" charset="0"/>
                <a:cs typeface="Times New Roman" pitchFamily="18" charset="0"/>
              </a:rPr>
              <a:t>Lab3</a:t>
            </a:r>
            <a:r>
              <a:rPr lang="en-US" sz="4800" dirty="0" smtClean="0">
                <a:solidFill>
                  <a:schemeClr val="tx1"/>
                </a:solidFill>
                <a:latin typeface="Times New Roman" pitchFamily="18" charset="0"/>
                <a:cs typeface="Times New Roman" pitchFamily="18" charset="0"/>
              </a:rPr>
              <a:t/>
            </a:r>
            <a:br>
              <a:rPr lang="en-US" sz="4800" dirty="0" smtClean="0">
                <a:solidFill>
                  <a:schemeClr val="tx1"/>
                </a:solidFill>
                <a:latin typeface="Times New Roman" pitchFamily="18" charset="0"/>
                <a:cs typeface="Times New Roman" pitchFamily="18" charset="0"/>
              </a:rPr>
            </a:br>
            <a:r>
              <a:rPr lang="en-US" sz="4800" dirty="0">
                <a:solidFill>
                  <a:schemeClr val="tx1"/>
                </a:solidFill>
                <a:latin typeface="Times New Roman" pitchFamily="18" charset="0"/>
                <a:cs typeface="Times New Roman" pitchFamily="18" charset="0"/>
              </a:rPr>
              <a:t/>
            </a:r>
            <a:br>
              <a:rPr lang="en-US" sz="4800" dirty="0">
                <a:solidFill>
                  <a:schemeClr val="tx1"/>
                </a:solidFill>
                <a:latin typeface="Times New Roman" pitchFamily="18" charset="0"/>
                <a:cs typeface="Times New Roman" pitchFamily="18" charset="0"/>
              </a:rPr>
            </a:br>
            <a:r>
              <a:rPr lang="en-US" sz="4800" dirty="0" smtClean="0">
                <a:solidFill>
                  <a:schemeClr val="tx1"/>
                </a:solidFill>
                <a:latin typeface="Times New Roman" pitchFamily="18" charset="0"/>
                <a:cs typeface="Times New Roman" pitchFamily="18" charset="0"/>
              </a:rPr>
              <a:t/>
            </a:r>
            <a:br>
              <a:rPr lang="en-US" sz="4800" dirty="0" smtClean="0">
                <a:solidFill>
                  <a:schemeClr val="tx1"/>
                </a:solidFill>
                <a:latin typeface="Times New Roman" pitchFamily="18" charset="0"/>
                <a:cs typeface="Times New Roman" pitchFamily="18" charset="0"/>
              </a:rPr>
            </a:br>
            <a:r>
              <a:rPr lang="en-US" sz="4800" dirty="0">
                <a:solidFill>
                  <a:schemeClr val="tx1"/>
                </a:solidFill>
                <a:latin typeface="Times New Roman" pitchFamily="18" charset="0"/>
                <a:cs typeface="Times New Roman" pitchFamily="18" charset="0"/>
              </a:rPr>
              <a:t/>
            </a:r>
            <a:br>
              <a:rPr lang="en-US" sz="4800" dirty="0">
                <a:solidFill>
                  <a:schemeClr val="tx1"/>
                </a:solidFill>
                <a:latin typeface="Times New Roman" pitchFamily="18" charset="0"/>
                <a:cs typeface="Times New Roman" pitchFamily="18" charset="0"/>
              </a:rPr>
            </a:br>
            <a:r>
              <a:rPr lang="en-US" sz="6000" b="1" dirty="0" smtClean="0">
                <a:solidFill>
                  <a:srgbClr val="CC0099"/>
                </a:solidFill>
                <a:effectLst>
                  <a:outerShdw blurRad="38100" dist="38100" dir="2700000" algn="tl">
                    <a:srgbClr val="000000">
                      <a:alpha val="43137"/>
                    </a:srgbClr>
                  </a:outerShdw>
                </a:effectLst>
                <a:latin typeface="Times New Roman" pitchFamily="18" charset="0"/>
                <a:cs typeface="Times New Roman" pitchFamily="18" charset="0"/>
              </a:rPr>
              <a:t>Atomic-absorption </a:t>
            </a:r>
            <a:r>
              <a:rPr lang="en-US" sz="6000" b="1" dirty="0" smtClean="0">
                <a:solidFill>
                  <a:srgbClr val="CC0099"/>
                </a:solidFill>
                <a:effectLst>
                  <a:outerShdw blurRad="38100" dist="38100" dir="2700000" algn="tl">
                    <a:srgbClr val="000000">
                      <a:alpha val="43137"/>
                    </a:srgbClr>
                  </a:outerShdw>
                </a:effectLst>
                <a:latin typeface="Times New Roman" pitchFamily="18" charset="0"/>
                <a:cs typeface="Times New Roman" pitchFamily="18" charset="0"/>
              </a:rPr>
              <a:t>spectroscopy</a:t>
            </a:r>
            <a:endParaRPr lang="en-US" sz="6000" b="1" dirty="0">
              <a:solidFill>
                <a:srgbClr val="CC0099"/>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0200" y="381000"/>
            <a:ext cx="8077200" cy="5632311"/>
          </a:xfrm>
          <a:prstGeom prst="rect">
            <a:avLst/>
          </a:prstGeom>
        </p:spPr>
        <p:txBody>
          <a:bodyPr wrap="square">
            <a:spAutoFit/>
          </a:bodyPr>
          <a:lstStyle/>
          <a:p>
            <a:r>
              <a:rPr lang="en-US" sz="4000" b="1" u="sng" dirty="0" smtClean="0">
                <a:solidFill>
                  <a:srgbClr val="CC0099"/>
                </a:solidFill>
                <a:latin typeface="Times New Roman" pitchFamily="18" charset="0"/>
                <a:cs typeface="Times New Roman" pitchFamily="18" charset="0"/>
              </a:rPr>
              <a:t>Principle:</a:t>
            </a:r>
          </a:p>
          <a:p>
            <a:r>
              <a:rPr lang="en-US" sz="3200" dirty="0" smtClean="0">
                <a:latin typeface="Times New Roman" pitchFamily="18" charset="0"/>
                <a:cs typeface="Times New Roman" pitchFamily="18" charset="0"/>
              </a:rPr>
              <a:t>Sample </a:t>
            </a:r>
            <a:r>
              <a:rPr lang="en-US" sz="3200" dirty="0" smtClean="0">
                <a:latin typeface="Times New Roman" pitchFamily="18" charset="0"/>
                <a:cs typeface="Times New Roman" pitchFamily="18" charset="0"/>
              </a:rPr>
              <a:t>solutions are usually aspirated and entering to the flame </a:t>
            </a:r>
            <a:r>
              <a:rPr lang="en-US" sz="3200" dirty="0" smtClean="0">
                <a:latin typeface="Times New Roman" pitchFamily="18" charset="0"/>
                <a:cs typeface="Times New Roman" pitchFamily="18" charset="0"/>
                <a:sym typeface="Wingdings" pitchFamily="2" charset="2"/>
              </a:rPr>
              <a:t>excitation by heat of flame absorb light from  hallow cathode lamb to go from ground </a:t>
            </a:r>
            <a:r>
              <a:rPr lang="en-US" sz="3200" dirty="0">
                <a:latin typeface="Times New Roman" pitchFamily="18" charset="0"/>
                <a:cs typeface="Times New Roman" pitchFamily="18" charset="0"/>
                <a:sym typeface="Wingdings" pitchFamily="2" charset="2"/>
              </a:rPr>
              <a:t>state E</a:t>
            </a:r>
            <a:r>
              <a:rPr lang="en-US" sz="3200" dirty="0" smtClean="0">
                <a:latin typeface="Times New Roman" pitchFamily="18" charset="0"/>
                <a:cs typeface="Times New Roman" pitchFamily="18" charset="0"/>
                <a:sym typeface="Wingdings" pitchFamily="2" charset="2"/>
              </a:rPr>
              <a:t>˳ to higher energy level E1monochromator detector  measuring the reduction of intensity of light refer to </a:t>
            </a:r>
            <a:r>
              <a:rPr lang="en-US" sz="3200" dirty="0" smtClean="0">
                <a:latin typeface="Times New Roman" pitchFamily="18" charset="0"/>
                <a:cs typeface="Times New Roman" pitchFamily="18" charset="0"/>
                <a:sym typeface="Wingdings" pitchFamily="2" charset="2"/>
              </a:rPr>
              <a:t>conc. </a:t>
            </a:r>
            <a:r>
              <a:rPr lang="en-US" sz="3200" dirty="0" smtClean="0">
                <a:latin typeface="Times New Roman" pitchFamily="18" charset="0"/>
                <a:cs typeface="Times New Roman" pitchFamily="18" charset="0"/>
                <a:sym typeface="Wingdings" pitchFamily="2" charset="2"/>
              </a:rPr>
              <a:t>of sample.</a:t>
            </a:r>
          </a:p>
          <a:p>
            <a:pPr marL="457200" indent="-457200">
              <a:buFont typeface="Arial" pitchFamily="34" charset="0"/>
              <a:buChar char="•"/>
            </a:pPr>
            <a:r>
              <a:rPr lang="en-US" sz="3200" dirty="0" smtClean="0">
                <a:latin typeface="Times New Roman" pitchFamily="18" charset="0"/>
                <a:cs typeface="Times New Roman" pitchFamily="18" charset="0"/>
                <a:sym typeface="Wingdings" pitchFamily="2" charset="2"/>
              </a:rPr>
              <a:t>Each Element have specific     E that will absorb a specific wavelength of light .</a:t>
            </a:r>
            <a:endParaRPr lang="en-US" sz="3200" dirty="0">
              <a:latin typeface="Times New Roman" pitchFamily="18" charset="0"/>
              <a:cs typeface="Times New Roman" pitchFamily="18" charset="0"/>
            </a:endParaRPr>
          </a:p>
          <a:p>
            <a:endParaRPr lang="en-US" sz="3200" dirty="0"/>
          </a:p>
        </p:txBody>
      </p:sp>
      <p:sp>
        <p:nvSpPr>
          <p:cNvPr id="3" name="مثلث متساوي الساقين 2"/>
          <p:cNvSpPr/>
          <p:nvPr/>
        </p:nvSpPr>
        <p:spPr>
          <a:xfrm>
            <a:off x="5486400" y="4572000"/>
            <a:ext cx="2286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09600" y="533400"/>
            <a:ext cx="79248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u="none" strike="noStrike" cap="none" normalizeH="0" baseline="0" dirty="0" smtClean="0">
                <a:ln>
                  <a:noFill/>
                </a:ln>
                <a:solidFill>
                  <a:srgbClr val="CC0099"/>
                </a:solidFill>
                <a:latin typeface="Arial" pitchFamily="34" charset="0"/>
                <a:ea typeface="Arial Unicode MS" pitchFamily="34" charset="-128"/>
                <a:cs typeface="Arial" pitchFamily="34" charset="0"/>
              </a:rPr>
              <a:t>Schematic of an </a:t>
            </a:r>
            <a:r>
              <a:rPr kumimoji="0" lang="en-US" sz="3200" b="1" u="none" strike="noStrike" cap="none" normalizeH="0" baseline="0" dirty="0" smtClean="0">
                <a:ln>
                  <a:noFill/>
                </a:ln>
                <a:solidFill>
                  <a:srgbClr val="CC0099"/>
                </a:solidFill>
                <a:latin typeface="Arial" pitchFamily="34" charset="0"/>
                <a:ea typeface="Arial Unicode MS" pitchFamily="34" charset="-128"/>
                <a:cs typeface="Arial" pitchFamily="34" charset="0"/>
              </a:rPr>
              <a:t>atomic-absorption</a:t>
            </a:r>
            <a:endParaRPr kumimoji="0" lang="en-US" sz="3200" b="1" u="none" strike="noStrike" cap="none" normalizeH="0" baseline="0" dirty="0" smtClean="0">
              <a:ln>
                <a:noFill/>
              </a:ln>
              <a:solidFill>
                <a:srgbClr val="CC0099"/>
              </a:solidFill>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1" u="none" strike="noStrike" cap="none" normalizeH="0" baseline="0" dirty="0" smtClean="0">
              <a:ln>
                <a:noFill/>
              </a:ln>
              <a:solidFill>
                <a:srgbClr val="CC0099"/>
              </a:solidFill>
              <a:latin typeface="Arial" pitchFamily="34" charset="0"/>
              <a:cs typeface="Arial" pitchFamily="34" charset="0"/>
            </a:endParaRPr>
          </a:p>
        </p:txBody>
      </p:sp>
      <p:pic>
        <p:nvPicPr>
          <p:cNvPr id="15361" name="Picture 1" descr="scheme"/>
          <p:cNvPicPr>
            <a:picLocks noChangeAspect="1" noChangeArrowheads="1"/>
          </p:cNvPicPr>
          <p:nvPr/>
        </p:nvPicPr>
        <p:blipFill>
          <a:blip r:embed="rId2" cstate="print"/>
          <a:srcRect/>
          <a:stretch>
            <a:fillRect/>
          </a:stretch>
        </p:blipFill>
        <p:spPr bwMode="auto">
          <a:xfrm>
            <a:off x="762000" y="1610618"/>
            <a:ext cx="7467600" cy="44853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762000" y="1177786"/>
            <a:ext cx="7467600" cy="3733800"/>
          </a:xfrm>
          <a:prstGeom prst="rect">
            <a:avLst/>
          </a:prstGeom>
        </p:spPr>
        <p:txBody>
          <a:bodyPr/>
          <a:lstStyle/>
          <a:p>
            <a:pPr marL="342900" lvl="0" indent="-342900">
              <a:spcBef>
                <a:spcPct val="20000"/>
              </a:spcBef>
            </a:pP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AAS</a:t>
            </a:r>
            <a:r>
              <a:rPr kumimoji="0" lang="en-US" sz="3600" b="0" i="0" strike="noStrike" kern="1200" cap="none" spc="0" normalizeH="0" noProof="0" dirty="0" smtClean="0">
                <a:ln>
                  <a:noFill/>
                </a:ln>
                <a:effectLst/>
                <a:uLnTx/>
                <a:uFillTx/>
                <a:latin typeface="Times New Roman" pitchFamily="18" charset="0"/>
                <a:cs typeface="Times New Roman" pitchFamily="18" charset="0"/>
              </a:rPr>
              <a:t>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is a technique for determining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the</a:t>
            </a:r>
          </a:p>
          <a:p>
            <a:pPr marL="342900" lvl="0" indent="-342900">
              <a:spcBef>
                <a:spcPct val="20000"/>
              </a:spcBef>
            </a:pP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concentration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of a particular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metal</a:t>
            </a:r>
          </a:p>
          <a:p>
            <a:pPr marL="342900" lvl="0" indent="-342900">
              <a:spcBef>
                <a:spcPct val="20000"/>
              </a:spcBef>
            </a:pP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element </a:t>
            </a:r>
            <a:r>
              <a:rPr lang="en-US" sz="3600" dirty="0" smtClean="0">
                <a:latin typeface="Times New Roman" pitchFamily="18" charset="0"/>
                <a:cs typeface="Times New Roman" pitchFamily="18" charset="0"/>
              </a:rPr>
              <a:t>(</a:t>
            </a:r>
            <a:r>
              <a:rPr lang="en-US" sz="3600" dirty="0" err="1" smtClean="0">
                <a:latin typeface="Times New Roman" pitchFamily="18" charset="0"/>
                <a:cs typeface="Times New Roman" pitchFamily="18" charset="0"/>
              </a:rPr>
              <a:t>e.g.Fe</a:t>
            </a:r>
            <a:r>
              <a:rPr lang="en-US" sz="3600" dirty="0" smtClean="0">
                <a:latin typeface="Times New Roman" pitchFamily="18" charset="0"/>
                <a:cs typeface="Times New Roman" pitchFamily="18" charset="0"/>
              </a:rPr>
              <a:t>, Cu, Al, </a:t>
            </a:r>
            <a:r>
              <a:rPr lang="en-US" sz="3600" dirty="0" err="1" smtClean="0">
                <a:latin typeface="Times New Roman" pitchFamily="18" charset="0"/>
                <a:cs typeface="Times New Roman" pitchFamily="18" charset="0"/>
              </a:rPr>
              <a:t>Pb</a:t>
            </a:r>
            <a:r>
              <a:rPr lang="en-US" sz="3600" dirty="0" smtClean="0">
                <a:latin typeface="Times New Roman" pitchFamily="18" charset="0"/>
                <a:cs typeface="Times New Roman" pitchFamily="18" charset="0"/>
              </a:rPr>
              <a:t>, Ca, Zn)</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in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a</a:t>
            </a:r>
          </a:p>
          <a:p>
            <a:pPr marL="342900" lvl="0" indent="-342900">
              <a:spcBef>
                <a:spcPct val="20000"/>
              </a:spcBef>
            </a:pP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sample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 water, medicine,</a:t>
            </a:r>
            <a:r>
              <a:rPr kumimoji="0" lang="en-US" sz="3600" b="0" i="0" strike="noStrike" kern="1200" cap="none" spc="0" normalizeH="0" noProof="0" dirty="0" smtClean="0">
                <a:ln>
                  <a:noFill/>
                </a:ln>
                <a:effectLst/>
                <a:uLnTx/>
                <a:uFillTx/>
                <a:latin typeface="Times New Roman" pitchFamily="18" charset="0"/>
                <a:cs typeface="Times New Roman" pitchFamily="18" charset="0"/>
              </a:rPr>
              <a:t> food)</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 </a:t>
            </a:r>
            <a:r>
              <a:rPr lang="en-US" sz="3600" dirty="0" smtClean="0">
                <a:latin typeface="Times New Roman" pitchFamily="18" charset="0"/>
                <a:cs typeface="Times New Roman" pitchFamily="18" charset="0"/>
              </a:rPr>
              <a:t>.</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 </a:t>
            </a:r>
            <a:endParaRPr kumimoji="0" lang="en-US" sz="3600" b="0" i="0" strike="noStrike" kern="1200" cap="none" spc="0" normalizeH="0" baseline="0" noProof="0" dirty="0" smtClean="0">
              <a:ln>
                <a:noFill/>
              </a:ln>
              <a:effectLst/>
              <a:uLnTx/>
              <a:uFillTx/>
              <a:latin typeface="Times New Roman" pitchFamily="18" charset="0"/>
              <a:cs typeface="Times New Roman" pitchFamily="18" charset="0"/>
            </a:endParaRPr>
          </a:p>
          <a:p>
            <a:pPr lvl="0">
              <a:spcBef>
                <a:spcPct val="20000"/>
              </a:spcBef>
            </a:pPr>
            <a:r>
              <a:rPr lang="en-US" sz="3600" dirty="0" smtClean="0">
                <a:latin typeface="Times New Roman" pitchFamily="18" charset="0"/>
                <a:cs typeface="Times New Roman" pitchFamily="18" charset="0"/>
              </a:rPr>
              <a:t>- It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can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be used to analyze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the</a:t>
            </a:r>
            <a:r>
              <a:rPr kumimoji="0" lang="en-US" sz="3600" b="0" i="0" strike="noStrike" kern="1200" cap="none" spc="0" normalizeH="0" noProof="0" dirty="0" smtClean="0">
                <a:ln>
                  <a:noFill/>
                </a:ln>
                <a:effectLst/>
                <a:uLnTx/>
                <a:uFillTx/>
                <a:latin typeface="Times New Roman" pitchFamily="18" charset="0"/>
                <a:cs typeface="Times New Roman" pitchFamily="18" charset="0"/>
              </a:rPr>
              <a:t>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Conc. </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of over </a:t>
            </a:r>
            <a:r>
              <a:rPr lang="en-US" sz="3600" dirty="0" smtClean="0">
                <a:latin typeface="Times New Roman" pitchFamily="18" charset="0"/>
                <a:cs typeface="Times New Roman" pitchFamily="18" charset="0"/>
              </a:rPr>
              <a:t>70</a:t>
            </a:r>
            <a:r>
              <a:rPr kumimoji="0" lang="en-US" sz="3600" b="0" i="0" strike="noStrike" kern="1200" cap="none" spc="0" normalizeH="0" baseline="0" noProof="0" dirty="0" smtClean="0">
                <a:ln>
                  <a:noFill/>
                </a:ln>
                <a:effectLst/>
                <a:uLnTx/>
                <a:uFillTx/>
                <a:latin typeface="Times New Roman" pitchFamily="18" charset="0"/>
                <a:cs typeface="Times New Roman" pitchFamily="18" charset="0"/>
              </a:rPr>
              <a:t> different metals in a solution.</a:t>
            </a:r>
            <a:endParaRPr kumimoji="0" lang="en-US" sz="3600" b="0" i="0" strike="noStrike" kern="1200" cap="none" spc="0" normalizeH="0" baseline="0" noProof="0" dirty="0">
              <a:ln>
                <a:noFill/>
              </a:ln>
              <a:effectLst/>
              <a:uLnTx/>
              <a:uFillTx/>
              <a:latin typeface="Times New Roman" pitchFamily="18" charset="0"/>
              <a:cs typeface="Times New Roman" pitchFamily="18" charset="0"/>
            </a:endParaRPr>
          </a:p>
        </p:txBody>
      </p:sp>
      <p:sp>
        <p:nvSpPr>
          <p:cNvPr id="3" name="TextBox 2"/>
          <p:cNvSpPr txBox="1"/>
          <p:nvPr/>
        </p:nvSpPr>
        <p:spPr>
          <a:xfrm>
            <a:off x="762000" y="457200"/>
            <a:ext cx="2971006" cy="707886"/>
          </a:xfrm>
          <a:prstGeom prst="rect">
            <a:avLst/>
          </a:prstGeom>
          <a:noFill/>
        </p:spPr>
        <p:txBody>
          <a:bodyPr wrap="none" rtlCol="0">
            <a:spAutoFit/>
          </a:bodyPr>
          <a:lstStyle/>
          <a:p>
            <a:r>
              <a:rPr lang="en-US" sz="4000" b="1" dirty="0" smtClean="0">
                <a:solidFill>
                  <a:srgbClr val="CC0099"/>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b="1" dirty="0">
              <a:solidFill>
                <a:srgbClr val="CC0099"/>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123" name="Rectangle 3"/>
          <p:cNvSpPr>
            <a:spLocks noGrp="1" noChangeArrowheads="1"/>
          </p:cNvSpPr>
          <p:nvPr>
            <p:ph idx="1"/>
          </p:nvPr>
        </p:nvSpPr>
        <p:spPr>
          <a:xfrm>
            <a:off x="762000" y="1447800"/>
            <a:ext cx="7620000" cy="3429000"/>
          </a:xfrm>
        </p:spPr>
        <p:txBody>
          <a:bodyPr>
            <a:noAutofit/>
          </a:bodyPr>
          <a:lstStyle/>
          <a:p>
            <a:pPr algn="l">
              <a:buNone/>
            </a:pPr>
            <a:r>
              <a:rPr lang="en-US" sz="3600" dirty="0" smtClean="0">
                <a:solidFill>
                  <a:schemeClr val="tx1"/>
                </a:solidFill>
                <a:latin typeface="Times New Roman" pitchFamily="18" charset="0"/>
                <a:cs typeface="Times New Roman" pitchFamily="18" charset="0"/>
              </a:rPr>
              <a:t>Atomic-absorption </a:t>
            </a:r>
            <a:r>
              <a:rPr lang="en-US" sz="3600" dirty="0" smtClean="0">
                <a:solidFill>
                  <a:schemeClr val="tx1"/>
                </a:solidFill>
                <a:latin typeface="Times New Roman" pitchFamily="18" charset="0"/>
                <a:cs typeface="Times New Roman" pitchFamily="18" charset="0"/>
              </a:rPr>
              <a:t>(AA) spectroscopy uses the </a:t>
            </a:r>
            <a:r>
              <a:rPr lang="en-US" sz="3600" dirty="0" smtClean="0">
                <a:solidFill>
                  <a:schemeClr val="tx1"/>
                </a:solidFill>
                <a:latin typeface="Times New Roman" pitchFamily="18" charset="0"/>
                <a:cs typeface="Times New Roman" pitchFamily="18" charset="0"/>
              </a:rPr>
              <a:t>absorption </a:t>
            </a:r>
            <a:r>
              <a:rPr lang="en-US" sz="3600" dirty="0" smtClean="0">
                <a:solidFill>
                  <a:schemeClr val="tx1"/>
                </a:solidFill>
                <a:latin typeface="Times New Roman" pitchFamily="18" charset="0"/>
                <a:cs typeface="Times New Roman" pitchFamily="18" charset="0"/>
              </a:rPr>
              <a:t>of light to measure the concentration of gas-phase atoms. </a:t>
            </a:r>
            <a:endParaRPr lang="en-US" sz="3600" dirty="0" smtClean="0">
              <a:solidFill>
                <a:schemeClr val="tx1"/>
              </a:solidFill>
              <a:latin typeface="Times New Roman" pitchFamily="18" charset="0"/>
              <a:cs typeface="Times New Roman" pitchFamily="18" charset="0"/>
            </a:endParaRPr>
          </a:p>
          <a:p>
            <a:pPr algn="l">
              <a:buNone/>
            </a:pPr>
            <a:endParaRPr lang="en-US" sz="3600" dirty="0">
              <a:solidFill>
                <a:schemeClr val="tx1"/>
              </a:solidFill>
              <a:latin typeface="Times New Roman" pitchFamily="18" charset="0"/>
              <a:cs typeface="Times New Roman" pitchFamily="18" charset="0"/>
            </a:endParaRPr>
          </a:p>
          <a:p>
            <a:pPr algn="l">
              <a:buNone/>
            </a:pPr>
            <a:r>
              <a:rPr lang="en-US" sz="3600" dirty="0" smtClean="0">
                <a:solidFill>
                  <a:schemeClr val="tx1"/>
                </a:solidFill>
                <a:latin typeface="Times New Roman" pitchFamily="18" charset="0"/>
                <a:cs typeface="Times New Roman" pitchFamily="18" charset="0"/>
              </a:rPr>
              <a:t>Since </a:t>
            </a:r>
            <a:r>
              <a:rPr lang="en-US" sz="3600" dirty="0" smtClean="0">
                <a:solidFill>
                  <a:schemeClr val="tx1"/>
                </a:solidFill>
                <a:latin typeface="Times New Roman" pitchFamily="18" charset="0"/>
                <a:cs typeface="Times New Roman" pitchFamily="18" charset="0"/>
              </a:rPr>
              <a:t>samples are usually liquids or solids, the </a:t>
            </a:r>
            <a:r>
              <a:rPr lang="en-US" sz="3600" dirty="0" err="1" smtClean="0">
                <a:solidFill>
                  <a:schemeClr val="tx1"/>
                </a:solidFill>
                <a:latin typeface="Times New Roman" pitchFamily="18" charset="0"/>
                <a:cs typeface="Times New Roman" pitchFamily="18" charset="0"/>
              </a:rPr>
              <a:t>analyte</a:t>
            </a:r>
            <a:r>
              <a:rPr lang="en-US" sz="3600" dirty="0" smtClean="0">
                <a:solidFill>
                  <a:schemeClr val="tx1"/>
                </a:solidFill>
                <a:latin typeface="Times New Roman" pitchFamily="18" charset="0"/>
                <a:cs typeface="Times New Roman" pitchFamily="18" charset="0"/>
              </a:rPr>
              <a:t> atoms must be vaporized or atomized in a flame.</a:t>
            </a:r>
            <a:endParaRPr lang="en-US" altLang="ko-KR" sz="3600" dirty="0" smtClean="0">
              <a:solidFill>
                <a:schemeClr val="tx1"/>
              </a:solidFill>
              <a:latin typeface="Times New Roman" pitchFamily="18" charset="0"/>
              <a:ea typeface="Gulim" pitchFamily="34" charset="-127"/>
              <a:cs typeface="Times New Roman" pitchFamily="18" charset="0"/>
            </a:endParaRPr>
          </a:p>
          <a:p>
            <a:pPr algn="l">
              <a:buNone/>
            </a:pPr>
            <a:endParaRPr lang="en-US" sz="36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endParaRPr lang="en-US" sz="4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Rectangle 3"/>
          <p:cNvSpPr>
            <a:spLocks noGrp="1" noChangeArrowheads="1"/>
          </p:cNvSpPr>
          <p:nvPr>
            <p:ph idx="1"/>
          </p:nvPr>
        </p:nvSpPr>
        <p:spPr>
          <a:xfrm>
            <a:off x="762000" y="685800"/>
            <a:ext cx="7696200" cy="5334000"/>
          </a:xfrm>
        </p:spPr>
        <p:txBody>
          <a:bodyPr>
            <a:normAutofit/>
          </a:bodyPr>
          <a:lstStyle/>
          <a:p>
            <a:pPr marL="0" indent="0" algn="l">
              <a:buNone/>
            </a:pPr>
            <a:r>
              <a:rPr lang="en-US" altLang="ko-KR" sz="3200" b="1" u="sng" dirty="0">
                <a:solidFill>
                  <a:srgbClr val="CC0099"/>
                </a:solidFill>
                <a:latin typeface="Times New Roman" pitchFamily="18" charset="0"/>
                <a:ea typeface="Gulim" pitchFamily="34" charset="-127"/>
                <a:cs typeface="Times New Roman" pitchFamily="18" charset="0"/>
              </a:rPr>
              <a:t>*</a:t>
            </a:r>
            <a:r>
              <a:rPr lang="en-US" altLang="ko-KR" sz="3200" b="1" u="sng" dirty="0" smtClean="0">
                <a:solidFill>
                  <a:srgbClr val="CC0099"/>
                </a:solidFill>
                <a:latin typeface="Times New Roman" pitchFamily="18" charset="0"/>
                <a:ea typeface="Gulim" pitchFamily="34" charset="-127"/>
                <a:cs typeface="Times New Roman" pitchFamily="18" charset="0"/>
              </a:rPr>
              <a:t>Steps:</a:t>
            </a:r>
          </a:p>
          <a:p>
            <a:pPr marL="0" indent="0" algn="l">
              <a:buNone/>
            </a:pPr>
            <a:r>
              <a:rPr lang="en-US" altLang="ko-KR" sz="3200" dirty="0" smtClean="0">
                <a:solidFill>
                  <a:schemeClr val="tx1"/>
                </a:solidFill>
                <a:latin typeface="Times New Roman" pitchFamily="18" charset="0"/>
                <a:ea typeface="Gulim" pitchFamily="34" charset="-127"/>
                <a:cs typeface="Times New Roman" pitchFamily="18" charset="0"/>
              </a:rPr>
              <a:t>The </a:t>
            </a:r>
            <a:r>
              <a:rPr lang="en-US" altLang="ko-KR" sz="3200" dirty="0">
                <a:solidFill>
                  <a:schemeClr val="tx1"/>
                </a:solidFill>
                <a:latin typeface="Times New Roman" pitchFamily="18" charset="0"/>
                <a:ea typeface="Gulim" pitchFamily="34" charset="-127"/>
                <a:cs typeface="Times New Roman" pitchFamily="18" charset="0"/>
              </a:rPr>
              <a:t>steps are </a:t>
            </a:r>
            <a:r>
              <a:rPr lang="en-US" altLang="ko-KR" sz="3200" dirty="0" smtClean="0">
                <a:solidFill>
                  <a:schemeClr val="tx1"/>
                </a:solidFill>
                <a:latin typeface="Times New Roman" pitchFamily="18" charset="0"/>
                <a:ea typeface="Gulim" pitchFamily="34" charset="-127"/>
                <a:cs typeface="Times New Roman" pitchFamily="18" charset="0"/>
              </a:rPr>
              <a:t>involved </a:t>
            </a:r>
            <a:r>
              <a:rPr lang="en-US" altLang="ko-KR" sz="3200" dirty="0">
                <a:solidFill>
                  <a:schemeClr val="tx1"/>
                </a:solidFill>
                <a:latin typeface="Times New Roman" pitchFamily="18" charset="0"/>
                <a:ea typeface="Gulim" pitchFamily="34" charset="-127"/>
                <a:cs typeface="Times New Roman" pitchFamily="18" charset="0"/>
              </a:rPr>
              <a:t>turning a liquid sample into an atomic gas:</a:t>
            </a:r>
          </a:p>
          <a:p>
            <a:pPr marL="0" indent="0" algn="l">
              <a:buNone/>
            </a:pPr>
            <a:r>
              <a:rPr lang="en-US" altLang="ko-KR" sz="3200" b="1" dirty="0" smtClean="0">
                <a:solidFill>
                  <a:schemeClr val="tx1"/>
                </a:solidFill>
                <a:latin typeface="Times New Roman" pitchFamily="18" charset="0"/>
                <a:ea typeface="Gulim" pitchFamily="34" charset="-127"/>
                <a:cs typeface="Times New Roman" pitchFamily="18" charset="0"/>
              </a:rPr>
              <a:t>*</a:t>
            </a:r>
            <a:r>
              <a:rPr lang="en-US" altLang="ko-KR" sz="3200" b="1" dirty="0" err="1" smtClean="0">
                <a:solidFill>
                  <a:schemeClr val="tx1"/>
                </a:solidFill>
                <a:latin typeface="Times New Roman" pitchFamily="18" charset="0"/>
                <a:ea typeface="Gulim" pitchFamily="34" charset="-127"/>
                <a:cs typeface="Times New Roman" pitchFamily="18" charset="0"/>
              </a:rPr>
              <a:t>Desolvation</a:t>
            </a:r>
            <a:r>
              <a:rPr lang="en-US" altLang="ko-KR" sz="3200" b="1" dirty="0" smtClean="0">
                <a:solidFill>
                  <a:schemeClr val="tx1"/>
                </a:solidFill>
                <a:latin typeface="Times New Roman" pitchFamily="18" charset="0"/>
                <a:ea typeface="Gulim" pitchFamily="34" charset="-127"/>
                <a:cs typeface="Times New Roman" pitchFamily="18" charset="0"/>
              </a:rPr>
              <a:t>:</a:t>
            </a:r>
          </a:p>
          <a:p>
            <a:pPr marL="0" indent="0" algn="l">
              <a:buNone/>
            </a:pPr>
            <a:r>
              <a:rPr lang="en-US" altLang="ko-KR" sz="3200" dirty="0" smtClean="0">
                <a:solidFill>
                  <a:schemeClr val="tx1"/>
                </a:solidFill>
                <a:latin typeface="Times New Roman" pitchFamily="18" charset="0"/>
                <a:ea typeface="Gulim" pitchFamily="34" charset="-127"/>
                <a:cs typeface="Times New Roman" pitchFamily="18" charset="0"/>
              </a:rPr>
              <a:t>the </a:t>
            </a:r>
            <a:r>
              <a:rPr lang="en-US" altLang="ko-KR" sz="3200" dirty="0">
                <a:solidFill>
                  <a:schemeClr val="tx1"/>
                </a:solidFill>
                <a:latin typeface="Times New Roman" pitchFamily="18" charset="0"/>
                <a:ea typeface="Gulim" pitchFamily="34" charset="-127"/>
                <a:cs typeface="Times New Roman" pitchFamily="18" charset="0"/>
              </a:rPr>
              <a:t>liquid solvent is evaporated, and the dry sample </a:t>
            </a:r>
            <a:r>
              <a:rPr lang="en-US" altLang="ko-KR" sz="3200" dirty="0" smtClean="0">
                <a:solidFill>
                  <a:schemeClr val="tx1"/>
                </a:solidFill>
                <a:latin typeface="Times New Roman" pitchFamily="18" charset="0"/>
                <a:ea typeface="Gulim" pitchFamily="34" charset="-127"/>
                <a:cs typeface="Times New Roman" pitchFamily="18" charset="0"/>
              </a:rPr>
              <a:t>remains. </a:t>
            </a:r>
            <a:endParaRPr lang="en-US" altLang="ko-KR" sz="3200" dirty="0">
              <a:solidFill>
                <a:schemeClr val="tx1"/>
              </a:solidFill>
              <a:latin typeface="Times New Roman" pitchFamily="18" charset="0"/>
              <a:ea typeface="Gulim" pitchFamily="34" charset="-127"/>
              <a:cs typeface="Times New Roman" pitchFamily="18" charset="0"/>
            </a:endParaRPr>
          </a:p>
          <a:p>
            <a:pPr marL="0" indent="0" algn="l">
              <a:buNone/>
            </a:pPr>
            <a:r>
              <a:rPr lang="en-US" altLang="ko-KR" sz="3200" b="1" dirty="0" smtClean="0">
                <a:solidFill>
                  <a:schemeClr val="tx1"/>
                </a:solidFill>
                <a:latin typeface="Times New Roman" pitchFamily="18" charset="0"/>
                <a:ea typeface="Gulim" pitchFamily="34" charset="-127"/>
                <a:cs typeface="Times New Roman" pitchFamily="18" charset="0"/>
              </a:rPr>
              <a:t>*</a:t>
            </a:r>
            <a:r>
              <a:rPr lang="en-US" altLang="ko-KR" sz="3200" b="1" dirty="0" err="1" smtClean="0">
                <a:solidFill>
                  <a:schemeClr val="tx1"/>
                </a:solidFill>
                <a:latin typeface="Times New Roman" pitchFamily="18" charset="0"/>
                <a:ea typeface="Gulim" pitchFamily="34" charset="-127"/>
                <a:cs typeface="Times New Roman" pitchFamily="18" charset="0"/>
              </a:rPr>
              <a:t>Vaporisation</a:t>
            </a:r>
            <a:r>
              <a:rPr lang="en-US" altLang="ko-KR" sz="3200" b="1" dirty="0" smtClean="0">
                <a:solidFill>
                  <a:schemeClr val="tx1"/>
                </a:solidFill>
                <a:latin typeface="Times New Roman" pitchFamily="18" charset="0"/>
                <a:ea typeface="Gulim" pitchFamily="34" charset="-127"/>
                <a:cs typeface="Times New Roman" pitchFamily="18" charset="0"/>
              </a:rPr>
              <a:t> </a:t>
            </a:r>
            <a:r>
              <a:rPr lang="en-US" altLang="ko-KR" sz="3200" b="1" dirty="0" smtClean="0">
                <a:solidFill>
                  <a:schemeClr val="tx1"/>
                </a:solidFill>
                <a:latin typeface="Times New Roman" pitchFamily="18" charset="0"/>
                <a:ea typeface="Gulim" pitchFamily="34" charset="-127"/>
                <a:cs typeface="Times New Roman" pitchFamily="18" charset="0"/>
              </a:rPr>
              <a:t>or </a:t>
            </a:r>
            <a:r>
              <a:rPr lang="en-US" altLang="ko-KR" sz="3200" b="1" dirty="0" smtClean="0">
                <a:solidFill>
                  <a:schemeClr val="tx1"/>
                </a:solidFill>
                <a:latin typeface="Times New Roman" pitchFamily="18" charset="0"/>
                <a:ea typeface="Gulim" pitchFamily="34" charset="-127"/>
                <a:cs typeface="Times New Roman" pitchFamily="18" charset="0"/>
              </a:rPr>
              <a:t>Volatilization:</a:t>
            </a:r>
          </a:p>
          <a:p>
            <a:pPr marL="0" indent="0" algn="l">
              <a:buNone/>
            </a:pPr>
            <a:r>
              <a:rPr lang="en-US" altLang="ko-KR" sz="3200" dirty="0" smtClean="0">
                <a:solidFill>
                  <a:schemeClr val="tx1"/>
                </a:solidFill>
                <a:latin typeface="Times New Roman" pitchFamily="18" charset="0"/>
                <a:ea typeface="Gulim" pitchFamily="34" charset="-127"/>
                <a:cs typeface="Times New Roman" pitchFamily="18" charset="0"/>
              </a:rPr>
              <a:t>the </a:t>
            </a:r>
            <a:r>
              <a:rPr lang="en-US" altLang="ko-KR" sz="3200" dirty="0">
                <a:solidFill>
                  <a:schemeClr val="tx1"/>
                </a:solidFill>
                <a:latin typeface="Times New Roman" pitchFamily="18" charset="0"/>
                <a:ea typeface="Gulim" pitchFamily="34" charset="-127"/>
                <a:cs typeface="Times New Roman" pitchFamily="18" charset="0"/>
              </a:rPr>
              <a:t>solid sample </a:t>
            </a:r>
            <a:r>
              <a:rPr lang="en-US" altLang="ko-KR" sz="3200" dirty="0" err="1">
                <a:solidFill>
                  <a:schemeClr val="tx1"/>
                </a:solidFill>
                <a:latin typeface="Times New Roman" pitchFamily="18" charset="0"/>
                <a:ea typeface="Gulim" pitchFamily="34" charset="-127"/>
                <a:cs typeface="Times New Roman" pitchFamily="18" charset="0"/>
              </a:rPr>
              <a:t>vaporises</a:t>
            </a:r>
            <a:r>
              <a:rPr lang="en-US" altLang="ko-KR" sz="3200" dirty="0">
                <a:solidFill>
                  <a:schemeClr val="tx1"/>
                </a:solidFill>
                <a:latin typeface="Times New Roman" pitchFamily="18" charset="0"/>
                <a:ea typeface="Gulim" pitchFamily="34" charset="-127"/>
                <a:cs typeface="Times New Roman" pitchFamily="18" charset="0"/>
              </a:rPr>
              <a:t> to a </a:t>
            </a:r>
            <a:r>
              <a:rPr lang="en-US" altLang="ko-KR" sz="3200" dirty="0" smtClean="0">
                <a:solidFill>
                  <a:schemeClr val="tx1"/>
                </a:solidFill>
                <a:latin typeface="Times New Roman" pitchFamily="18" charset="0"/>
                <a:ea typeface="Gulim" pitchFamily="34" charset="-127"/>
                <a:cs typeface="Times New Roman" pitchFamily="18" charset="0"/>
              </a:rPr>
              <a:t>gas. </a:t>
            </a:r>
            <a:endParaRPr lang="en-US" altLang="ko-KR" sz="3200" dirty="0">
              <a:solidFill>
                <a:schemeClr val="tx1"/>
              </a:solidFill>
              <a:latin typeface="Times New Roman" pitchFamily="18" charset="0"/>
              <a:ea typeface="Gulim" pitchFamily="34" charset="-127"/>
              <a:cs typeface="Times New Roman" pitchFamily="18" charset="0"/>
            </a:endParaRPr>
          </a:p>
          <a:p>
            <a:pPr marL="0" indent="0" algn="l">
              <a:buNone/>
            </a:pPr>
            <a:endParaRPr lang="en-US" sz="32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instr"/>
          <p:cNvPicPr>
            <a:picLocks noChangeAspect="1" noChangeArrowheads="1"/>
          </p:cNvPicPr>
          <p:nvPr/>
        </p:nvPicPr>
        <p:blipFill>
          <a:blip r:embed="rId2" cstate="print"/>
          <a:srcRect/>
          <a:stretch>
            <a:fillRect/>
          </a:stretch>
        </p:blipFill>
        <p:spPr bwMode="auto">
          <a:xfrm>
            <a:off x="152400" y="762000"/>
            <a:ext cx="3886199"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4" descr="250px-Atomic_absorption_spectroscopy"/>
          <p:cNvPicPr>
            <a:picLocks noChangeAspect="1" noChangeArrowheads="1"/>
          </p:cNvPicPr>
          <p:nvPr/>
        </p:nvPicPr>
        <p:blipFill>
          <a:blip r:embed="rId3" cstate="print"/>
          <a:srcRect/>
          <a:stretch>
            <a:fillRect/>
          </a:stretch>
        </p:blipFill>
        <p:spPr bwMode="auto">
          <a:xfrm>
            <a:off x="4419600" y="762000"/>
            <a:ext cx="4267200" cy="480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83548"/>
            <a:ext cx="7620000" cy="4031873"/>
          </a:xfrm>
          <a:prstGeom prst="rect">
            <a:avLst/>
          </a:prstGeom>
        </p:spPr>
        <p:txBody>
          <a:bodyPr wrap="square">
            <a:spAutoFit/>
          </a:bodyPr>
          <a:lstStyle/>
          <a:p>
            <a:r>
              <a:rPr lang="en-US" altLang="ko-KR" sz="3200" b="1" dirty="0" smtClean="0">
                <a:latin typeface="Times New Roman" pitchFamily="18" charset="0"/>
                <a:ea typeface="Gulim" pitchFamily="34" charset="-127"/>
                <a:cs typeface="Times New Roman" pitchFamily="18" charset="0"/>
              </a:rPr>
              <a:t>1-Hollow Cathod</a:t>
            </a:r>
            <a:r>
              <a:rPr lang="en-US" altLang="ko-KR" sz="3200" b="1" dirty="0" smtClean="0">
                <a:latin typeface="Times New Roman" pitchFamily="18" charset="0"/>
                <a:ea typeface="Gulim" pitchFamily="34" charset="-127"/>
                <a:cs typeface="Times New Roman" pitchFamily="18" charset="0"/>
              </a:rPr>
              <a:t>e Lamp:</a:t>
            </a:r>
          </a:p>
          <a:p>
            <a:pPr lvl="0"/>
            <a:r>
              <a:rPr lang="en-US" altLang="ko-KR" sz="3200" dirty="0" smtClean="0">
                <a:latin typeface="Times New Roman" pitchFamily="18" charset="0"/>
                <a:ea typeface="Gulim" pitchFamily="34" charset="-127"/>
                <a:cs typeface="Times New Roman" pitchFamily="18" charset="0"/>
              </a:rPr>
              <a:t>The </a:t>
            </a:r>
            <a:r>
              <a:rPr lang="en-US" altLang="ko-KR" sz="3200" dirty="0" smtClean="0">
                <a:latin typeface="Times New Roman" pitchFamily="18" charset="0"/>
                <a:ea typeface="Gulim" pitchFamily="34" charset="-127"/>
                <a:cs typeface="Times New Roman" pitchFamily="18" charset="0"/>
              </a:rPr>
              <a:t>light that is focused into the flame is produced </a:t>
            </a:r>
            <a:r>
              <a:rPr lang="en-US" altLang="ko-KR" sz="3200" dirty="0" smtClean="0">
                <a:latin typeface="Times New Roman" pitchFamily="18" charset="0"/>
                <a:ea typeface="Gulim" pitchFamily="34" charset="-127"/>
                <a:cs typeface="Times New Roman" pitchFamily="18" charset="0"/>
              </a:rPr>
              <a:t>by it.</a:t>
            </a:r>
            <a:r>
              <a:rPr lang="en-US" altLang="ko-KR" sz="3200" dirty="0" smtClean="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The type of hollow cathode tube depends on the metal being analyzed. For analyzing the concentration of copper, a copper cathode tube would be used.</a:t>
            </a:r>
            <a:endParaRPr lang="en-US" sz="3200" dirty="0">
              <a:latin typeface="Times New Roman" pitchFamily="18" charset="0"/>
              <a:cs typeface="Times New Roman" pitchFamily="18" charset="0"/>
            </a:endParaRPr>
          </a:p>
          <a:p>
            <a:endParaRPr lang="en-US" altLang="ko-KR" sz="3200" dirty="0" smtClean="0">
              <a:latin typeface="Times New Roman" pitchFamily="18" charset="0"/>
              <a:ea typeface="Gulim" pitchFamily="34" charset="-127"/>
              <a:cs typeface="Times New Roman" pitchFamily="18" charset="0"/>
            </a:endParaRPr>
          </a:p>
          <a:p>
            <a:r>
              <a:rPr lang="en-US" altLang="ko-KR" sz="3200" dirty="0" smtClean="0">
                <a:latin typeface="Times New Roman" pitchFamily="18" charset="0"/>
                <a:ea typeface="Gulim" pitchFamily="34" charset="-127"/>
                <a:cs typeface="Times New Roman" pitchFamily="18" charset="0"/>
              </a:rPr>
              <a:t> </a:t>
            </a:r>
            <a:endParaRPr lang="en-US" sz="3200" dirty="0" smtClean="0">
              <a:latin typeface="Times New Roman" pitchFamily="18" charset="0"/>
              <a:cs typeface="Times New Roman" pitchFamily="18" charset="0"/>
            </a:endParaRPr>
          </a:p>
        </p:txBody>
      </p:sp>
      <p:sp>
        <p:nvSpPr>
          <p:cNvPr id="3" name="Rectangle 31"/>
          <p:cNvSpPr txBox="1">
            <a:spLocks noChangeArrowheads="1"/>
          </p:cNvSpPr>
          <p:nvPr/>
        </p:nvSpPr>
        <p:spPr>
          <a:xfrm>
            <a:off x="762000" y="457200"/>
            <a:ext cx="7772400" cy="60960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400" b="1" u="sng" dirty="0" smtClean="0">
                <a:solidFill>
                  <a:srgbClr val="CC0099"/>
                </a:solidFill>
                <a:latin typeface="Times New Roman" pitchFamily="18" charset="0"/>
                <a:ea typeface="+mj-ea"/>
                <a:cs typeface="Times New Roman" pitchFamily="18" charset="0"/>
              </a:rPr>
              <a:t>AAS parts:</a:t>
            </a:r>
            <a:endParaRPr kumimoji="0" lang="en-US" sz="4400" b="1" i="0" u="sng" strike="noStrike" kern="1200" cap="none" spc="0" normalizeH="0" baseline="0" noProof="0" dirty="0">
              <a:ln>
                <a:noFill/>
              </a:ln>
              <a:solidFill>
                <a:srgbClr val="CC0099"/>
              </a:solidFill>
              <a:effectLst/>
              <a:uLnTx/>
              <a:uFillTx/>
              <a:latin typeface="Times New Roman" pitchFamily="18" charset="0"/>
              <a:ea typeface="+mj-ea"/>
              <a:cs typeface="Times New Roman" pitchFamily="18" charset="0"/>
            </a:endParaRPr>
          </a:p>
        </p:txBody>
      </p:sp>
      <p:pic>
        <p:nvPicPr>
          <p:cNvPr id="4" name="Picture 3" descr="http://elchem.kaist.ac.kr/vt/chem-ed/optics/sources/graphics/lamp-hcl.gif">
            <a:hlinkClick r:id="rId2"/>
          </p:cNvPr>
          <p:cNvPicPr>
            <a:picLocks noChangeAspect="1" noChangeArrowheads="1"/>
          </p:cNvPicPr>
          <p:nvPr/>
        </p:nvPicPr>
        <p:blipFill>
          <a:blip r:embed="rId3" cstate="print"/>
          <a:srcRect/>
          <a:stretch>
            <a:fillRect/>
          </a:stretch>
        </p:blipFill>
        <p:spPr bwMode="auto">
          <a:xfrm>
            <a:off x="685800" y="4572001"/>
            <a:ext cx="5410200" cy="1487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400" y="4483100"/>
            <a:ext cx="1547813" cy="15763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7543800" cy="3046988"/>
          </a:xfrm>
          <a:prstGeom prst="rect">
            <a:avLst/>
          </a:prstGeom>
        </p:spPr>
        <p:txBody>
          <a:bodyPr wrap="square">
            <a:spAutoFit/>
          </a:bodyPr>
          <a:lstStyle/>
          <a:p>
            <a:r>
              <a:rPr lang="en-US" sz="3200" b="1" dirty="0" smtClean="0">
                <a:latin typeface="Times New Roman" pitchFamily="18" charset="0"/>
                <a:cs typeface="Times New Roman" pitchFamily="18" charset="0"/>
              </a:rPr>
              <a:t>2- </a:t>
            </a:r>
            <a:r>
              <a:rPr lang="en-US" sz="3200" b="1" dirty="0" err="1" smtClean="0">
                <a:latin typeface="Times New Roman" pitchFamily="18" charset="0"/>
                <a:cs typeface="Times New Roman" pitchFamily="18" charset="0"/>
              </a:rPr>
              <a:t>Monochromator</a:t>
            </a:r>
            <a:r>
              <a:rPr lang="en-US" sz="3200" b="1" dirty="0" smtClean="0">
                <a:latin typeface="Times New Roman" pitchFamily="18" charset="0"/>
                <a:cs typeface="Times New Roman" pitchFamily="18" charset="0"/>
              </a:rPr>
              <a:t>:</a:t>
            </a:r>
          </a:p>
          <a:p>
            <a:r>
              <a:rPr lang="en-US" sz="3200" dirty="0" smtClean="0">
                <a:latin typeface="Times New Roman" pitchFamily="18" charset="0"/>
                <a:cs typeface="Times New Roman" pitchFamily="18" charset="0"/>
              </a:rPr>
              <a:t>Which </a:t>
            </a:r>
            <a:r>
              <a:rPr lang="en-US" sz="3200" dirty="0" smtClean="0">
                <a:latin typeface="Times New Roman" pitchFamily="18" charset="0"/>
                <a:cs typeface="Times New Roman" pitchFamily="18" charset="0"/>
              </a:rPr>
              <a:t>is set to isolate the radiation at the specified wavelength and travels into the detector</a:t>
            </a:r>
            <a:r>
              <a:rPr lang="en-US" sz="3200" dirty="0" smtClean="0">
                <a:latin typeface="Times New Roman" pitchFamily="18" charset="0"/>
                <a:cs typeface="Times New Roman" pitchFamily="18" charset="0"/>
              </a:rPr>
              <a:t>.</a:t>
            </a:r>
          </a:p>
          <a:p>
            <a:endParaRPr lang="en-US" sz="3200" dirty="0" smtClean="0">
              <a:latin typeface="Times New Roman" pitchFamily="18" charset="0"/>
              <a:cs typeface="Times New Roman" pitchFamily="18" charset="0"/>
            </a:endParaRPr>
          </a:p>
          <a:p>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5500" y="609600"/>
            <a:ext cx="7772400" cy="5509200"/>
          </a:xfrm>
          <a:prstGeom prst="rect">
            <a:avLst/>
          </a:prstGeom>
        </p:spPr>
        <p:txBody>
          <a:bodyPr wrap="square">
            <a:spAutoFit/>
          </a:bodyPr>
          <a:lstStyle/>
          <a:p>
            <a:pPr lvl="0"/>
            <a:r>
              <a:rPr lang="en-US" sz="3200" b="1" dirty="0">
                <a:solidFill>
                  <a:prstClr val="black"/>
                </a:solidFill>
                <a:latin typeface="Times New Roman" pitchFamily="18" charset="0"/>
                <a:cs typeface="Times New Roman" pitchFamily="18" charset="0"/>
              </a:rPr>
              <a:t>3- Detector:</a:t>
            </a:r>
          </a:p>
          <a:p>
            <a:pPr lvl="0"/>
            <a:r>
              <a:rPr lang="en-US" sz="3200" dirty="0">
                <a:solidFill>
                  <a:prstClr val="black"/>
                </a:solidFill>
                <a:latin typeface="Times New Roman" pitchFamily="18" charset="0"/>
                <a:cs typeface="Times New Roman" pitchFamily="18" charset="0"/>
              </a:rPr>
              <a:t>-</a:t>
            </a:r>
            <a:r>
              <a:rPr lang="en-US" sz="3200" dirty="0" smtClean="0">
                <a:solidFill>
                  <a:prstClr val="black"/>
                </a:solidFill>
                <a:latin typeface="Times New Roman" pitchFamily="18" charset="0"/>
                <a:cs typeface="Times New Roman" pitchFamily="18" charset="0"/>
              </a:rPr>
              <a:t>Photo </a:t>
            </a:r>
            <a:r>
              <a:rPr lang="en-US" sz="3200" dirty="0">
                <a:solidFill>
                  <a:prstClr val="black"/>
                </a:solidFill>
                <a:latin typeface="Times New Roman" pitchFamily="18" charset="0"/>
                <a:cs typeface="Times New Roman" pitchFamily="18" charset="0"/>
              </a:rPr>
              <a:t>multiplier </a:t>
            </a:r>
            <a:r>
              <a:rPr lang="en-US" sz="3200" dirty="0" smtClean="0">
                <a:solidFill>
                  <a:prstClr val="black"/>
                </a:solidFill>
                <a:latin typeface="Times New Roman" pitchFamily="18" charset="0"/>
                <a:cs typeface="Times New Roman" pitchFamily="18" charset="0"/>
              </a:rPr>
              <a:t>tube.</a:t>
            </a:r>
          </a:p>
          <a:p>
            <a:pPr lvl="0"/>
            <a:r>
              <a:rPr lang="en-US" sz="3200" dirty="0">
                <a:solidFill>
                  <a:prstClr val="black"/>
                </a:solidFill>
                <a:latin typeface="Times New Roman" pitchFamily="18" charset="0"/>
                <a:cs typeface="Times New Roman" pitchFamily="18" charset="0"/>
              </a:rPr>
              <a:t>-</a:t>
            </a:r>
            <a:r>
              <a:rPr lang="en-US" sz="3200" dirty="0" smtClean="0">
                <a:solidFill>
                  <a:prstClr val="black"/>
                </a:solidFill>
                <a:latin typeface="Times New Roman" pitchFamily="18" charset="0"/>
                <a:cs typeface="Times New Roman" pitchFamily="18" charset="0"/>
              </a:rPr>
              <a:t>Extremely </a:t>
            </a:r>
            <a:r>
              <a:rPr lang="en-US" sz="3200" dirty="0">
                <a:solidFill>
                  <a:prstClr val="black"/>
                </a:solidFill>
                <a:latin typeface="Times New Roman" pitchFamily="18" charset="0"/>
                <a:cs typeface="Times New Roman" pitchFamily="18" charset="0"/>
              </a:rPr>
              <a:t>sensitive</a:t>
            </a:r>
          </a:p>
          <a:p>
            <a:pPr lvl="0"/>
            <a:r>
              <a:rPr lang="en-US" sz="3200" dirty="0" smtClean="0">
                <a:solidFill>
                  <a:prstClr val="black"/>
                </a:solidFill>
                <a:latin typeface="Times New Roman" pitchFamily="18" charset="0"/>
                <a:cs typeface="Times New Roman" pitchFamily="18" charset="0"/>
              </a:rPr>
              <a:t>-Can </a:t>
            </a:r>
            <a:r>
              <a:rPr lang="en-US" sz="3200" dirty="0">
                <a:solidFill>
                  <a:prstClr val="black"/>
                </a:solidFill>
                <a:latin typeface="Times New Roman" pitchFamily="18" charset="0"/>
                <a:cs typeface="Times New Roman" pitchFamily="18" charset="0"/>
              </a:rPr>
              <a:t>detect single photons</a:t>
            </a:r>
          </a:p>
          <a:p>
            <a:pPr lvl="0"/>
            <a:r>
              <a:rPr lang="en-US" sz="3200" dirty="0" smtClean="0">
                <a:solidFill>
                  <a:prstClr val="black"/>
                </a:solidFill>
                <a:latin typeface="Times New Roman" pitchFamily="18" charset="0"/>
                <a:cs typeface="Times New Roman" pitchFamily="18" charset="0"/>
              </a:rPr>
              <a:t>-Measures </a:t>
            </a:r>
            <a:r>
              <a:rPr lang="en-US" sz="3200" dirty="0">
                <a:solidFill>
                  <a:prstClr val="black"/>
                </a:solidFill>
                <a:latin typeface="Times New Roman" pitchFamily="18" charset="0"/>
                <a:cs typeface="Times New Roman" pitchFamily="18" charset="0"/>
              </a:rPr>
              <a:t>the intensity of the beam of light. </a:t>
            </a:r>
            <a:endParaRPr lang="en-US" sz="3200" dirty="0" smtClean="0">
              <a:solidFill>
                <a:prstClr val="black"/>
              </a:solidFill>
              <a:latin typeface="Times New Roman" pitchFamily="18" charset="0"/>
              <a:cs typeface="Times New Roman" pitchFamily="18" charset="0"/>
            </a:endParaRPr>
          </a:p>
          <a:p>
            <a:pPr lvl="0"/>
            <a:endParaRPr lang="en-US" sz="3200" dirty="0">
              <a:solidFill>
                <a:prstClr val="black"/>
              </a:solidFill>
              <a:latin typeface="Times New Roman" pitchFamily="18" charset="0"/>
              <a:cs typeface="Times New Roman" pitchFamily="18" charset="0"/>
            </a:endParaRPr>
          </a:p>
          <a:p>
            <a:pPr lvl="0"/>
            <a:r>
              <a:rPr lang="en-US" sz="3200" dirty="0" smtClean="0">
                <a:solidFill>
                  <a:prstClr val="black"/>
                </a:solidFill>
                <a:latin typeface="Times New Roman" pitchFamily="18" charset="0"/>
                <a:cs typeface="Times New Roman" pitchFamily="18" charset="0"/>
              </a:rPr>
              <a:t>When </a:t>
            </a:r>
            <a:r>
              <a:rPr lang="en-US" sz="3200" dirty="0">
                <a:solidFill>
                  <a:prstClr val="black"/>
                </a:solidFill>
                <a:latin typeface="Times New Roman" pitchFamily="18" charset="0"/>
                <a:cs typeface="Times New Roman" pitchFamily="18" charset="0"/>
              </a:rPr>
              <a:t>some of the light is absorbed by metal, the beam's intensity is reduced. The detector records that reduction as absorption. That absorption is shown on output device by the data system</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596900"/>
            <a:ext cx="2389188" cy="1997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5831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09600" y="838200"/>
            <a:ext cx="7834313" cy="5105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400</TotalTime>
  <Words>342</Words>
  <Application>Microsoft Office PowerPoint</Application>
  <PresentationFormat>عرض على الشاشة (3:4)‏</PresentationFormat>
  <Paragraphs>34</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NewsPrint</vt:lpstr>
      <vt:lpstr>Lab3    Atomic-absorption spectroscopy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TOOT</cp:lastModifiedBy>
  <cp:revision>40</cp:revision>
  <dcterms:created xsi:type="dcterms:W3CDTF">2006-08-16T00:00:00Z</dcterms:created>
  <dcterms:modified xsi:type="dcterms:W3CDTF">2014-09-08T07:12:52Z</dcterms:modified>
</cp:coreProperties>
</file>