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7" r:id="rId2"/>
    <p:sldId id="258" r:id="rId3"/>
    <p:sldId id="28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80" r:id="rId18"/>
    <p:sldId id="284" r:id="rId19"/>
    <p:sldId id="274" r:id="rId20"/>
    <p:sldId id="275" r:id="rId21"/>
    <p:sldId id="281" r:id="rId22"/>
    <p:sldId id="276" r:id="rId23"/>
    <p:sldId id="279" r:id="rId24"/>
    <p:sldId id="277" r:id="rId25"/>
    <p:sldId id="282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6CABD3-BFB3-4BCB-AA28-990B0A606691}" type="datetimeFigureOut">
              <a:rPr lang="ar-SA" smtClean="0"/>
              <a:pPr/>
              <a:t>01/05/1437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3C6F38-8065-4FDB-8371-5326721A291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5829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dirty="0" smtClean="0">
                <a:latin typeface="Arial" pitchFamily="34" charset="0"/>
                <a:cs typeface="Arial" pitchFamily="34" charset="0"/>
              </a:rPr>
              <a:t>0.5  جرام (ربع ملعقه صغيره)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6F38-8065-4FDB-8371-5326721A291C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83033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6F38-8065-4FDB-8371-5326721A291C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7484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crscientific.com/article-redox3.html&amp;ei=SyK5VOGDFYzpaLfOgWg&amp;psig=AFQjCNFQF2qzKq8IK83Ph9NjhHtXVw-IIQ&amp;ust=1421505468794504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1272" y="1676400"/>
            <a:ext cx="27414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5400" b="1" dirty="0">
                <a:latin typeface="Arabic Typesetting" pitchFamily="66" charset="-78"/>
                <a:cs typeface="Arabic Typesetting" pitchFamily="66" charset="-78"/>
              </a:rPr>
              <a:t>الأحماض </a:t>
            </a:r>
            <a:r>
              <a:rPr lang="ar-SA" sz="5400" b="1" dirty="0" smtClean="0">
                <a:latin typeface="Arabic Typesetting" pitchFamily="66" charset="-78"/>
                <a:cs typeface="Arabic Typesetting" pitchFamily="66" charset="-78"/>
              </a:rPr>
              <a:t>الأمينية</a:t>
            </a:r>
            <a:endParaRPr lang="ar-SA" sz="5400" b="1" dirty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en-US" sz="5400" b="1" dirty="0">
                <a:latin typeface="Arabic Typesetting" pitchFamily="66" charset="-78"/>
                <a:cs typeface="Arabic Typesetting" pitchFamily="66" charset="-78"/>
              </a:rPr>
              <a:t>Amino Acids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5" name="Picture 4" descr="I11-15-aminoac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8245" y="4495800"/>
            <a:ext cx="3143755" cy="1472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1768322" y="3429000"/>
            <a:ext cx="5943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08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22502"/>
            <a:ext cx="6319838" cy="1538784"/>
          </a:xfrm>
          <a:prstGeom prst="rect">
            <a:avLst/>
          </a:prstGeom>
          <a:ln w="127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317429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حمضي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4337301" y="315080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متعادل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14834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قاعدي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535291" y="228600"/>
            <a:ext cx="70753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يحمل الحمض الأميني الشحنة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الموجبة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في الوسط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الحمضي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و يحمل الشحنة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السالبة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في الوسط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القاعدي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0100" y="4038600"/>
            <a:ext cx="807720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وبناءا علية فإن تغيير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الرقم الھيدروجيني للوسط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الذي يوجد فيه الحمض الاميني يؤدي الى تغيير محصلة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الشحنات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عليه بالتالي على حركته في المجال الكھربي.</a:t>
            </a: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304800"/>
            <a:ext cx="5973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itchFamily="2" charset="2"/>
              <a:buChar char="v"/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نقطة </a:t>
            </a: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التعادل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الكھربي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</a:t>
            </a:r>
            <a:r>
              <a:rPr lang="en-US" sz="3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Iso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electric point (PI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)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: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endParaRPr lang="ar-SA" sz="20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143000"/>
            <a:ext cx="87924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هي درجة الرقم الهيدروجيني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pH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الذي تتساوى فيه عدد الشحنات الموجبة والسالبة على الحمض الأميني، بمعنى أن تكون </a:t>
            </a:r>
            <a:r>
              <a:rPr lang="ar-SA" sz="20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محصلة الشحنات تساوي الصفر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، وعندھا لا يتحرك الحمض الأميني لأي من القطبين السالب أو الموجب إذا وضع في مجال كھربي وبناءً عليه فإنه </a:t>
            </a:r>
            <a:r>
              <a:rPr lang="ar-SA" sz="2000" b="1" u="sng" dirty="0">
                <a:latin typeface="Arial" pitchFamily="34" charset="0"/>
                <a:cs typeface="Arial" pitchFamily="34" charset="0"/>
              </a:rPr>
              <a:t>يترسب بسھوله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عند ھذه الدرجة .</a:t>
            </a: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1867" y="290599"/>
            <a:ext cx="77460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: (Qualitative 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tests of amino </a:t>
            </a:r>
            <a:r>
              <a:rPr lang="en-US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acids) 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الاختبارات العامة والوصفية </a:t>
            </a:r>
            <a:r>
              <a:rPr lang="ar-SA" sz="2000" b="1" dirty="0">
                <a:solidFill>
                  <a:srgbClr val="C00000"/>
                </a:solidFill>
                <a:cs typeface="+mj-cs"/>
              </a:rPr>
              <a:t>للأحماض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الأمينية</a:t>
            </a:r>
            <a:endParaRPr lang="ar-SA" sz="2000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914400"/>
            <a:ext cx="7391400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.(Solubility test ) </a:t>
            </a:r>
            <a:r>
              <a:rPr lang="ar-SA" sz="2400" dirty="0" smtClean="0"/>
              <a:t>1- اختبار الذوبانية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 smtClean="0"/>
              <a:t> .(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Ninhydrin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2- اختبار الننهيدرن</a:t>
            </a:r>
          </a:p>
          <a:p>
            <a:pPr algn="r">
              <a:lnSpc>
                <a:spcPct val="150000"/>
              </a:lnSpc>
            </a:pPr>
            <a:r>
              <a:rPr lang="en-US" sz="2400" dirty="0" smtClean="0"/>
              <a:t>. 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Xanthoproteic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3- اختبار الزانثوبروتيك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.(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Sakaguchi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4- سكاجوتشي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/>
              <a:t>.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Melon test</a:t>
            </a:r>
            <a:r>
              <a:rPr lang="ar-SA" sz="2400" dirty="0" smtClean="0"/>
              <a:t>5-  اختبار ميلون (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ar-SA" sz="2400" dirty="0" smtClean="0"/>
              <a:t>6- </a:t>
            </a:r>
            <a:r>
              <a:rPr lang="ar-SA" sz="2400" dirty="0"/>
              <a:t>الكشف عن الاحماض </a:t>
            </a:r>
            <a:r>
              <a:rPr lang="ar-SA" sz="2400" dirty="0" smtClean="0"/>
              <a:t>الامينية المحتوية</a:t>
            </a:r>
            <a:r>
              <a:rPr lang="ar-SA" sz="2400" dirty="0"/>
              <a:t> </a:t>
            </a:r>
            <a:r>
              <a:rPr lang="ar-SA" sz="2400" dirty="0" smtClean="0"/>
              <a:t>على الكبريت.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3234" y="382155"/>
            <a:ext cx="45111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(Solubility 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test ) </a:t>
            </a:r>
            <a:r>
              <a:rPr lang="ar-SA" sz="2800" b="1" dirty="0" smtClean="0">
                <a:solidFill>
                  <a:srgbClr val="C00000"/>
                </a:solidFill>
                <a:latin typeface="Arabic Typesetting" pitchFamily="66" charset="-78"/>
                <a:cs typeface="+mj-cs"/>
              </a:rPr>
              <a:t>1</a:t>
            </a:r>
            <a:r>
              <a:rPr lang="ar-SA" sz="2800" b="1" dirty="0" smtClean="0">
                <a:solidFill>
                  <a:srgbClr val="C00000"/>
                </a:solidFill>
              </a:rPr>
              <a:t>- اختبار الذوبانية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06445"/>
            <a:ext cx="785506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</a:p>
          <a:p>
            <a:pPr algn="r"/>
            <a:endParaRPr lang="ar-SA" sz="2000" b="1" dirty="0">
              <a:solidFill>
                <a:schemeClr val="accent2">
                  <a:lumMod val="75000"/>
                </a:schemeClr>
              </a:solidFill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763341"/>
            <a:ext cx="8722999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الهدف :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</a:rPr>
              <a:t>اختبار </a:t>
            </a:r>
            <a:r>
              <a:rPr lang="ar-SA" sz="2000" dirty="0">
                <a:latin typeface="Arabic Typesetting" pitchFamily="66" charset="-78"/>
              </a:rPr>
              <a:t>ذوبان الأحماض الأمينية في المحاليل القطبية والغير قطبية والأحماض والقواعد للاستدلال على السلوك القطبي والخاصية الأمفوتيرية</a:t>
            </a:r>
            <a:r>
              <a:rPr lang="ar-SA" sz="3200" dirty="0">
                <a:latin typeface="Arabic Typesetting" pitchFamily="66" charset="-78"/>
              </a:rPr>
              <a:t>.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latin typeface="Arabic Typesetting" pitchFamily="66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581400"/>
            <a:ext cx="84609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ar-SA" sz="2000" dirty="0">
                <a:latin typeface="Arabic Typesetting" pitchFamily="66" charset="-78"/>
              </a:rPr>
              <a:t>تذوب الأحماض الأمينية في الماء لارتباط جزيئاتھا المستقطبة بجزيئات الماء </a:t>
            </a:r>
            <a:r>
              <a:rPr lang="ar-SA" sz="2000" dirty="0" smtClean="0">
                <a:latin typeface="Arabic Typesetting" pitchFamily="66" charset="-78"/>
              </a:rPr>
              <a:t>القطبية، </a:t>
            </a:r>
            <a:r>
              <a:rPr lang="ar-SA" sz="2000" u="sng" dirty="0" smtClean="0">
                <a:latin typeface="Arabic Typesetting" pitchFamily="66" charset="-78"/>
              </a:rPr>
              <a:t>وجود </a:t>
            </a:r>
            <a:r>
              <a:rPr lang="ar-SA" sz="2000" u="sng" dirty="0">
                <a:latin typeface="Arabic Typesetting" pitchFamily="66" charset="-78"/>
              </a:rPr>
              <a:t>المجموعات </a:t>
            </a:r>
            <a:r>
              <a:rPr lang="en-US" sz="2000" u="sng" dirty="0">
                <a:latin typeface="Arabic Typesetting" pitchFamily="66" charset="-78"/>
              </a:rPr>
              <a:t>NH3+</a:t>
            </a:r>
            <a:r>
              <a:rPr lang="ar-SA" sz="2000" u="sng" dirty="0">
                <a:latin typeface="Arabic Typesetting" pitchFamily="66" charset="-78"/>
              </a:rPr>
              <a:t> القاعدية </a:t>
            </a:r>
            <a:r>
              <a:rPr lang="ar-SA" sz="2000" u="sng" dirty="0" smtClean="0">
                <a:latin typeface="Arabic Typesetting" pitchFamily="66" charset="-78"/>
              </a:rPr>
              <a:t> </a:t>
            </a:r>
            <a:r>
              <a:rPr lang="en-US" sz="2000" u="sng" dirty="0" smtClean="0">
                <a:latin typeface="Arabic Typesetting" pitchFamily="66" charset="-78"/>
              </a:rPr>
              <a:t>COO-</a:t>
            </a:r>
            <a:r>
              <a:rPr lang="ar-SA" sz="2000" u="sng" dirty="0" smtClean="0">
                <a:latin typeface="Arabic Typesetting" pitchFamily="66" charset="-78"/>
              </a:rPr>
              <a:t> </a:t>
            </a:r>
            <a:r>
              <a:rPr lang="ar-SA" sz="2000" u="sng" dirty="0">
                <a:latin typeface="Arabic Typesetting" pitchFamily="66" charset="-78"/>
              </a:rPr>
              <a:t>الحمضية </a:t>
            </a:r>
            <a:r>
              <a:rPr lang="ar-SA" sz="2000" dirty="0" smtClean="0">
                <a:latin typeface="Arabic Typesetting" pitchFamily="66" charset="-78"/>
              </a:rPr>
              <a:t>تسھل </a:t>
            </a:r>
            <a:r>
              <a:rPr lang="ar-SA" sz="2000" dirty="0">
                <a:latin typeface="Arabic Typesetting" pitchFamily="66" charset="-78"/>
              </a:rPr>
              <a:t>ذوبان الأحماض الأمينية في القواعد و </a:t>
            </a:r>
            <a:r>
              <a:rPr lang="ar-SA" sz="2000" dirty="0" smtClean="0">
                <a:latin typeface="Arabic Typesetting" pitchFamily="66" charset="-78"/>
              </a:rPr>
              <a:t>الأحماض.</a:t>
            </a:r>
          </a:p>
          <a:p>
            <a:pPr algn="justLow" rtl="1">
              <a:lnSpc>
                <a:spcPct val="150000"/>
              </a:lnSpc>
              <a:buNone/>
            </a:pPr>
            <a:endParaRPr lang="ar-SA" sz="2000" dirty="0">
              <a:latin typeface="Arabic Typesetting" pitchFamily="66" charset="-78"/>
              <a:cs typeface="+mj-cs"/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sz="2000" dirty="0" smtClean="0">
                <a:latin typeface="Arabic Typesetting" pitchFamily="66" charset="-78"/>
              </a:rPr>
              <a:t>-المذيبات تذيب اشباهها.</a:t>
            </a:r>
            <a:endParaRPr lang="ar-SA" sz="2000" dirty="0"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92696"/>
            <a:ext cx="8676456" cy="487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3820" y="802667"/>
            <a:ext cx="746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>
                <a:solidFill>
                  <a:srgbClr val="C00000"/>
                </a:solidFill>
              </a:rPr>
              <a:t>الھدف : </a:t>
            </a:r>
            <a:r>
              <a:rPr lang="ar-SA" sz="2000" dirty="0" smtClean="0"/>
              <a:t>يعد </a:t>
            </a:r>
            <a:r>
              <a:rPr lang="ar-SA" sz="2000" dirty="0"/>
              <a:t>أهم الاختبارات </a:t>
            </a:r>
            <a:r>
              <a:rPr lang="ar-SA" sz="2000" dirty="0" smtClean="0"/>
              <a:t>اللونية </a:t>
            </a:r>
            <a:r>
              <a:rPr lang="ar-SA" sz="2000" dirty="0"/>
              <a:t>العامة للكشف عن الأحماض </a:t>
            </a:r>
            <a:r>
              <a:rPr lang="ar-SA" sz="2000" dirty="0" smtClean="0"/>
              <a:t>الأمينية.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4539202" y="178729"/>
            <a:ext cx="4296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</a:rPr>
              <a:t>.(</a:t>
            </a:r>
            <a:r>
              <a:rPr lang="en-US" sz="2800" b="1" dirty="0" err="1">
                <a:solidFill>
                  <a:srgbClr val="C00000"/>
                </a:solidFill>
                <a:latin typeface="Arabic Typesetting" pitchFamily="66" charset="-78"/>
              </a:rPr>
              <a:t>Ninhydrin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</a:rPr>
              <a:t> test) </a:t>
            </a:r>
            <a:r>
              <a:rPr lang="ar-SA" sz="2800" b="1" dirty="0">
                <a:solidFill>
                  <a:srgbClr val="C00000"/>
                </a:solidFill>
              </a:rPr>
              <a:t>2- اختبار الننهيدرن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4500" y="299043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879135" cy="119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-76200" y="3390543"/>
            <a:ext cx="9144000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يتفاعل الننھيدرين مع جميع الأحماض الأمينية من النوع  </a:t>
            </a:r>
            <a:r>
              <a:rPr lang="el-GR" sz="2000" dirty="0">
                <a:latin typeface="Arial" pitchFamily="34" charset="0"/>
                <a:cs typeface="Arial" pitchFamily="34" charset="0"/>
              </a:rPr>
              <a:t>α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 المحتويه على مجموعه امين حره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(حيث أن مجموعة الأمين </a:t>
            </a:r>
            <a:r>
              <a:rPr lang="ar-SA" sz="2000" b="1" dirty="0">
                <a:latin typeface="Arial" pitchFamily="34" charset="0"/>
                <a:cs typeface="Arial" pitchFamily="34" charset="0"/>
              </a:rPr>
              <a:t>مرتبطة بذرة الكربون</a:t>
            </a:r>
            <a:r>
              <a:rPr lang="el-GR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el-GR" sz="2000" b="1" dirty="0">
                <a:latin typeface="Arial" pitchFamily="34" charset="0"/>
                <a:cs typeface="Arial" pitchFamily="34" charset="0"/>
              </a:rPr>
              <a:t>α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عند درجات حرارة عالية لتكوين المركب الوسطي ھيدرين - دانتين و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الأمونيا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يتصاعد ثاني أكسيد الكربون. ثم يتفاعل الھيدرين دانتين و الأمونيا مع جزيء آخر من الننھيدرين معطيا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معقدا بنفسجي اللون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7" descr="jawd2_clip_image0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920" y="609560"/>
            <a:ext cx="7998680" cy="571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4" t="12395" r="3362"/>
          <a:stretch/>
        </p:blipFill>
        <p:spPr bwMode="auto">
          <a:xfrm>
            <a:off x="1450078" y="1068216"/>
            <a:ext cx="5962970" cy="3349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/>
          <p:nvPr/>
        </p:nvSpPr>
        <p:spPr>
          <a:xfrm>
            <a:off x="1219200" y="3862076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جلايسين</a:t>
            </a:r>
            <a:endParaRPr lang="ar-SA" sz="2400" dirty="0"/>
          </a:p>
        </p:txBody>
      </p:sp>
      <p:sp>
        <p:nvSpPr>
          <p:cNvPr id="11" name="Rectangle 7"/>
          <p:cNvSpPr/>
          <p:nvPr/>
        </p:nvSpPr>
        <p:spPr>
          <a:xfrm>
            <a:off x="2743200" y="3883719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تربتوفان</a:t>
            </a:r>
            <a:endParaRPr lang="ar-SA" sz="2400" dirty="0"/>
          </a:p>
        </p:txBody>
      </p:sp>
      <p:sp>
        <p:nvSpPr>
          <p:cNvPr id="12" name="Rectangle 8"/>
          <p:cNvSpPr/>
          <p:nvPr/>
        </p:nvSpPr>
        <p:spPr>
          <a:xfrm>
            <a:off x="4038600" y="3883719"/>
            <a:ext cx="153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تايروزين</a:t>
            </a:r>
            <a:endParaRPr lang="ar-SA" sz="2400" dirty="0"/>
          </a:p>
        </p:txBody>
      </p:sp>
      <p:sp>
        <p:nvSpPr>
          <p:cNvPr id="13" name="Rectangle 9"/>
          <p:cNvSpPr/>
          <p:nvPr/>
        </p:nvSpPr>
        <p:spPr>
          <a:xfrm>
            <a:off x="5867400" y="3941034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برولين</a:t>
            </a:r>
            <a:endParaRPr lang="ar-SA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824"/>
          <a:stretch/>
        </p:blipFill>
        <p:spPr bwMode="auto">
          <a:xfrm>
            <a:off x="5867400" y="4572000"/>
            <a:ext cx="1364535" cy="119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4912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3528" y="692696"/>
            <a:ext cx="85375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381000" y="3429000"/>
            <a:ext cx="84582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ar-SA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يستثنى من ذلك الحمض الأميني </a:t>
            </a:r>
            <a:r>
              <a:rPr lang="ar-SA" b="1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برولين</a:t>
            </a:r>
            <a:r>
              <a:rPr lang="ar-SA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حيث يعطي لون  أصفر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، </a:t>
            </a:r>
            <a:r>
              <a:rPr lang="ar-SA" u="sng" dirty="0" smtClean="0">
                <a:latin typeface="Arial" pitchFamily="34" charset="0"/>
                <a:cs typeface="Arial" pitchFamily="34" charset="0"/>
              </a:rPr>
              <a:t>لأن مجموعة الأمين في </a:t>
            </a:r>
            <a:r>
              <a:rPr lang="ar-SA" u="sng" dirty="0" err="1" smtClean="0">
                <a:latin typeface="Arial" pitchFamily="34" charset="0"/>
                <a:cs typeface="Arial" pitchFamily="34" charset="0"/>
              </a:rPr>
              <a:t>البرولين</a:t>
            </a:r>
            <a:r>
              <a:rPr lang="ar-SA" u="sng" dirty="0" smtClean="0">
                <a:latin typeface="Arial" pitchFamily="34" charset="0"/>
                <a:cs typeface="Arial" pitchFamily="34" charset="0"/>
              </a:rPr>
              <a:t> غير حرة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577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91322" y="1087915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  <a:p>
            <a:pPr algn="r"/>
            <a:r>
              <a:rPr lang="ar-SA" sz="2000" dirty="0" smtClean="0"/>
              <a:t>يستخدم </a:t>
            </a:r>
            <a:r>
              <a:rPr lang="ar-SA" sz="2000" dirty="0"/>
              <a:t>هذا الإختبار للكشف عن </a:t>
            </a:r>
            <a:r>
              <a:rPr lang="ar-SA" sz="2000" b="1" u="sng" dirty="0"/>
              <a:t>حلقة البنزين </a:t>
            </a:r>
            <a:r>
              <a:rPr lang="ar-SA" sz="2000" dirty="0"/>
              <a:t>و التي تميز الأحماض الأمينية </a:t>
            </a:r>
            <a:r>
              <a:rPr lang="ar-SA" sz="2000" b="1" u="sng" dirty="0" smtClean="0"/>
              <a:t>الأروماتية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3159009" y="304800"/>
            <a:ext cx="5553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</a:rPr>
              <a:t>. (</a:t>
            </a:r>
            <a:r>
              <a:rPr lang="en-US" sz="3200" b="1" dirty="0" err="1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Xanthoproteic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test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) </a:t>
            </a:r>
            <a:r>
              <a:rPr lang="ar-SA" sz="2800" b="1" dirty="0" smtClean="0">
                <a:solidFill>
                  <a:srgbClr val="C00000"/>
                </a:solidFill>
              </a:rPr>
              <a:t>3- </a:t>
            </a:r>
            <a:r>
              <a:rPr lang="ar-SA" sz="2800" b="1" dirty="0">
                <a:solidFill>
                  <a:srgbClr val="C00000"/>
                </a:solidFill>
              </a:rPr>
              <a:t>اختبار الزانثوبروتيك</a:t>
            </a:r>
          </a:p>
        </p:txBody>
      </p:sp>
      <p:sp>
        <p:nvSpPr>
          <p:cNvPr id="6" name="Rectangle 5"/>
          <p:cNvSpPr/>
          <p:nvPr/>
        </p:nvSpPr>
        <p:spPr>
          <a:xfrm>
            <a:off x="438615" y="2413337"/>
            <a:ext cx="86563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>
                <a:solidFill>
                  <a:srgbClr val="C00000"/>
                </a:solidFill>
              </a:rPr>
              <a:t>النظرية العلمية للاختبار</a:t>
            </a:r>
            <a:r>
              <a:rPr lang="ar-SA" sz="2000" b="1" dirty="0" smtClean="0">
                <a:solidFill>
                  <a:srgbClr val="C00000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تتفاعل الأحماض الأمينية الأروماتية المحتوية على حلقة بنزين (</a:t>
            </a:r>
            <a:r>
              <a:rPr lang="ar-SA" sz="2000" dirty="0" err="1" smtClean="0"/>
              <a:t>التربتوفان</a:t>
            </a:r>
            <a:r>
              <a:rPr lang="ar-SA" sz="2000" dirty="0" smtClean="0"/>
              <a:t>– </a:t>
            </a:r>
            <a:r>
              <a:rPr lang="ar-SA" sz="2000" dirty="0" smtClean="0"/>
              <a:t>التيروسين) 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مع حمض النيتريك المركز عند درجات حرارة عالية لتعطي </a:t>
            </a:r>
            <a:r>
              <a:rPr lang="ar-SA" sz="2000" b="1" u="sng" dirty="0" smtClean="0"/>
              <a:t>مركبات النيترو الصفراء </a:t>
            </a:r>
            <a:r>
              <a:rPr lang="ar-SA" sz="2000" dirty="0" smtClean="0"/>
              <a:t>التى تعطي اللون البرتقالي بإضافة هيدروكسيد الصوديوم (محلول قلوي).</a:t>
            </a:r>
            <a:endParaRPr lang="ar-SA" sz="2000" dirty="0"/>
          </a:p>
        </p:txBody>
      </p:sp>
      <p:sp>
        <p:nvSpPr>
          <p:cNvPr id="7" name="Rectangle 6"/>
          <p:cNvSpPr/>
          <p:nvPr/>
        </p:nvSpPr>
        <p:spPr>
          <a:xfrm>
            <a:off x="1" y="4495800"/>
            <a:ext cx="8963722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/>
            <a:r>
              <a:rPr lang="ar-SA" b="1" dirty="0">
                <a:solidFill>
                  <a:srgbClr val="C00000"/>
                </a:solidFill>
              </a:rPr>
              <a:t>ملاحظة: </a:t>
            </a:r>
            <a:r>
              <a:rPr lang="ar-SA" dirty="0" smtClean="0"/>
              <a:t>على </a:t>
            </a:r>
            <a:r>
              <a:rPr lang="ar-SA" dirty="0"/>
              <a:t>الرغم من ان </a:t>
            </a:r>
            <a:r>
              <a:rPr lang="ar-SA" dirty="0" smtClean="0"/>
              <a:t>الفينايل النين </a:t>
            </a:r>
            <a:r>
              <a:rPr lang="ar-SA" dirty="0"/>
              <a:t>حمض </a:t>
            </a:r>
            <a:r>
              <a:rPr lang="ar-SA" dirty="0" smtClean="0"/>
              <a:t>اروماتي </a:t>
            </a:r>
            <a:r>
              <a:rPr lang="ar-SA" dirty="0"/>
              <a:t>الا انه لا </a:t>
            </a:r>
            <a:r>
              <a:rPr lang="ar-SA" dirty="0" smtClean="0"/>
              <a:t>يعطي نتيجة ايجابية </a:t>
            </a:r>
            <a:r>
              <a:rPr lang="ar-SA" b="1" u="sng" dirty="0"/>
              <a:t>لأن حلقة </a:t>
            </a:r>
            <a:r>
              <a:rPr lang="ar-SA" b="1" u="sng" dirty="0" smtClean="0"/>
              <a:t>البنزين غير نشطة.</a:t>
            </a:r>
            <a:endParaRPr lang="ar-SA" b="1" u="sng" dirty="0"/>
          </a:p>
          <a:p>
            <a:pPr algn="r" rtl="1"/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/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/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/>
            <a:r>
              <a:rPr lang="ar-SA" b="1" dirty="0" smtClean="0">
                <a:solidFill>
                  <a:srgbClr val="C00000"/>
                </a:solidFill>
              </a:rPr>
              <a:t>ملاحظة</a:t>
            </a:r>
            <a:r>
              <a:rPr lang="ar-SA" b="1" dirty="0">
                <a:solidFill>
                  <a:srgbClr val="C00000"/>
                </a:solidFill>
              </a:rPr>
              <a:t>: </a:t>
            </a:r>
            <a:r>
              <a:rPr lang="ar-SA" dirty="0" smtClean="0"/>
              <a:t>جميع الفينولات تعطي نتيجة ايجابية في </a:t>
            </a:r>
            <a:r>
              <a:rPr lang="ar-SA" dirty="0"/>
              <a:t>هذا الاختبار</a:t>
            </a: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04800"/>
            <a:ext cx="7543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rgbClr val="C00000"/>
                </a:solidFill>
                <a:cs typeface="+mj-cs"/>
              </a:rPr>
              <a:t>الأحماض </a:t>
            </a:r>
            <a:r>
              <a:rPr lang="ar-SA" sz="2800" b="1" dirty="0" smtClean="0">
                <a:solidFill>
                  <a:srgbClr val="C00000"/>
                </a:solidFill>
                <a:cs typeface="+mj-cs"/>
              </a:rPr>
              <a:t>الأمينية</a:t>
            </a:r>
          </a:p>
          <a:p>
            <a:pPr algn="r"/>
            <a:endParaRPr lang="ar-SA" sz="2000" dirty="0"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الأحماض الأمينية هي الوحدات الأساسية لبناء البروتينات</a:t>
            </a: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كل </a:t>
            </a:r>
            <a:r>
              <a:rPr lang="ar-SA" sz="2000" dirty="0">
                <a:cs typeface="+mj-cs"/>
              </a:rPr>
              <a:t>حمض </a:t>
            </a:r>
            <a:r>
              <a:rPr lang="ar-SA" sz="2000" dirty="0" smtClean="0">
                <a:cs typeface="+mj-cs"/>
              </a:rPr>
              <a:t>أميني يحتوي على :</a:t>
            </a:r>
            <a:endParaRPr lang="ar-SA" sz="2000" dirty="0">
              <a:cs typeface="+mj-cs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أمين </a:t>
            </a:r>
            <a:r>
              <a:rPr lang="en-US" sz="2000" dirty="0">
                <a:cs typeface="+mj-cs"/>
              </a:rPr>
              <a:t>NH</a:t>
            </a:r>
            <a:r>
              <a:rPr lang="en-US" sz="1200" dirty="0">
                <a:cs typeface="+mj-cs"/>
              </a:rPr>
              <a:t>2</a:t>
            </a:r>
            <a:endParaRPr lang="en-US" sz="2000" dirty="0">
              <a:cs typeface="+mj-cs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الكربوكسيل </a:t>
            </a:r>
            <a:r>
              <a:rPr lang="en-US" sz="2000" dirty="0" smtClean="0">
                <a:cs typeface="+mj-cs"/>
              </a:rPr>
              <a:t>COOH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ذرة الهيدروجين</a:t>
            </a:r>
            <a:endParaRPr lang="ar-SA" sz="2000" dirty="0">
              <a:cs typeface="+mj-cs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طرفية </a:t>
            </a:r>
            <a:r>
              <a:rPr lang="en-US" sz="2000" dirty="0" smtClean="0">
                <a:cs typeface="+mj-cs"/>
              </a:rPr>
              <a:t>R</a:t>
            </a:r>
            <a:r>
              <a:rPr lang="ar-SA" sz="2000" dirty="0" smtClean="0">
                <a:cs typeface="+mj-cs"/>
              </a:rPr>
              <a:t> (تختلف من حمض لآخر)</a:t>
            </a:r>
            <a:endParaRPr lang="ar-SA" sz="2000" dirty="0"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هناك عشرون حمض اميني فقط (من النوع الفا) تدخل في تكوين البروتينات.</a:t>
            </a:r>
            <a:endParaRPr lang="ar-SA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8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8" descr="xantho_1 (2).PNG"/>
          <p:cNvPicPr>
            <a:picLocks noChangeAspect="1"/>
          </p:cNvPicPr>
          <p:nvPr/>
        </p:nvPicPr>
        <p:blipFill rotWithShape="1">
          <a:blip r:embed="rId2" cstate="print"/>
          <a:srcRect l="1791" t="1360" r="16567" b="4777"/>
          <a:stretch/>
        </p:blipFill>
        <p:spPr>
          <a:xfrm>
            <a:off x="379797" y="750627"/>
            <a:ext cx="8224651" cy="526511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089" r="35821" b="11840"/>
          <a:stretch/>
        </p:blipFill>
        <p:spPr>
          <a:xfrm>
            <a:off x="2502220" y="188640"/>
            <a:ext cx="4086004" cy="63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3869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99661" y="228600"/>
            <a:ext cx="3676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.(</a:t>
            </a:r>
            <a:r>
              <a:rPr lang="en-US" sz="3200" b="1" dirty="0" err="1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Sakaguchi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Test</a:t>
            </a:r>
            <a:r>
              <a:rPr lang="en-US" sz="24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) </a:t>
            </a:r>
            <a:r>
              <a:rPr lang="ar-SA" sz="2400" b="1" dirty="0" smtClean="0">
                <a:solidFill>
                  <a:srgbClr val="C00000"/>
                </a:solidFill>
              </a:rPr>
              <a:t>4- </a:t>
            </a:r>
            <a:r>
              <a:rPr lang="ar-SA" sz="2400" b="1" dirty="0">
                <a:solidFill>
                  <a:srgbClr val="C00000"/>
                </a:solidFill>
              </a:rPr>
              <a:t>سكاجوتشي</a:t>
            </a:r>
          </a:p>
        </p:txBody>
      </p:sp>
      <p:sp>
        <p:nvSpPr>
          <p:cNvPr id="6" name="Rectangle 5"/>
          <p:cNvSpPr/>
          <p:nvPr/>
        </p:nvSpPr>
        <p:spPr>
          <a:xfrm>
            <a:off x="6948345" y="1066800"/>
            <a:ext cx="1877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42001" y="249616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390710"/>
            <a:ext cx="86897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/>
              <a:t>ھو اختبار خاص يكشف عن </a:t>
            </a:r>
            <a:r>
              <a:rPr lang="ar-SA" sz="2000" b="1" u="sng" dirty="0"/>
              <a:t>مجموعة الجوانيدين </a:t>
            </a:r>
            <a:r>
              <a:rPr lang="ar-SA" sz="2000" dirty="0"/>
              <a:t>و التي تشكل جزء من الحمض الاميني آرجينين  </a:t>
            </a:r>
            <a:r>
              <a:rPr lang="en-US" sz="2000" dirty="0"/>
              <a:t> Arginine</a:t>
            </a:r>
            <a:endParaRPr lang="ar-SA" sz="2000" dirty="0"/>
          </a:p>
        </p:txBody>
      </p:sp>
      <p:sp>
        <p:nvSpPr>
          <p:cNvPr id="10" name="Rectangle 9"/>
          <p:cNvSpPr/>
          <p:nvPr/>
        </p:nvSpPr>
        <p:spPr>
          <a:xfrm>
            <a:off x="2501795" y="2905632"/>
            <a:ext cx="63441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تتفاعل مجموعة الجوانيدين الموجودة في الحمض الأميني آرجنين مع مركب ألفا - نافثول في وجود مركب </a:t>
            </a:r>
            <a:r>
              <a:rPr lang="ar-SA" sz="2000" dirty="0" err="1" smtClean="0">
                <a:latin typeface="Arial" pitchFamily="34" charset="0"/>
                <a:cs typeface="Arial" pitchFamily="34" charset="0"/>
              </a:rPr>
              <a:t>الھيبوبرومايت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 (ماء البروم)  كعامل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مؤكسد فيعطي معقد ذو </a:t>
            </a:r>
            <a:r>
              <a:rPr lang="ar-SA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لون أحمر غامق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يدل على وجود ھذه المجموعة وبالتالي تدل على وجود حمض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الآرجينين.</a:t>
            </a:r>
            <a:endParaRPr lang="ar-SA" sz="2000" dirty="0"/>
          </a:p>
        </p:txBody>
      </p:sp>
      <p:pic>
        <p:nvPicPr>
          <p:cNvPr id="12" name="Picture 4" descr="amino%20acids.jpg"/>
          <p:cNvPicPr>
            <a:picLocks noChangeAspect="1"/>
          </p:cNvPicPr>
          <p:nvPr/>
        </p:nvPicPr>
        <p:blipFill rotWithShape="1">
          <a:blip r:embed="rId2" cstate="print"/>
          <a:srcRect l="66463" t="35365" r="20076" b="43277"/>
          <a:stretch/>
        </p:blipFill>
        <p:spPr>
          <a:xfrm>
            <a:off x="304800" y="3305554"/>
            <a:ext cx="2074361" cy="307813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شكل بيضاوي 12"/>
          <p:cNvSpPr/>
          <p:nvPr/>
        </p:nvSpPr>
        <p:spPr>
          <a:xfrm>
            <a:off x="914400" y="5105400"/>
            <a:ext cx="126372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074" r="46567"/>
          <a:stretch/>
        </p:blipFill>
        <p:spPr>
          <a:xfrm>
            <a:off x="3269343" y="365221"/>
            <a:ext cx="2750457" cy="616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657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00453" y="228600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.(</a:t>
            </a: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Melon 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ar-SA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  </a:t>
            </a:r>
            <a:r>
              <a:rPr lang="ar-S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اختبار ميلون (</a:t>
            </a:r>
          </a:p>
        </p:txBody>
      </p:sp>
      <p:sp>
        <p:nvSpPr>
          <p:cNvPr id="8" name="Rectangle 7"/>
          <p:cNvSpPr/>
          <p:nvPr/>
        </p:nvSpPr>
        <p:spPr>
          <a:xfrm>
            <a:off x="2971800" y="1390710"/>
            <a:ext cx="558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/>
              <a:t>إختبار خاص بالكشف عن </a:t>
            </a:r>
            <a:r>
              <a:rPr lang="ar-SA" sz="2000" b="1" u="sng" dirty="0"/>
              <a:t>مجموعة الهيدروكسي فينيل</a:t>
            </a:r>
            <a:r>
              <a:rPr lang="ar-SA" sz="2000" dirty="0" smtClean="0"/>
              <a:t>.(</a:t>
            </a:r>
            <a:r>
              <a:rPr lang="ar-SA" sz="2000" dirty="0" err="1" smtClean="0"/>
              <a:t>التيروسين</a:t>
            </a:r>
            <a:r>
              <a:rPr lang="ar-SA" sz="2000" dirty="0" smtClean="0"/>
              <a:t>)</a:t>
            </a:r>
            <a:endParaRPr lang="ar-SA" sz="2000" dirty="0"/>
          </a:p>
        </p:txBody>
      </p:sp>
      <p:sp>
        <p:nvSpPr>
          <p:cNvPr id="12" name="Rectangle 11"/>
          <p:cNvSpPr/>
          <p:nvPr/>
        </p:nvSpPr>
        <p:spPr>
          <a:xfrm>
            <a:off x="6798545" y="990600"/>
            <a:ext cx="1877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06122" y="209605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2465601"/>
            <a:ext cx="88143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000" dirty="0"/>
              <a:t>تتفاعل مجموعة الهيدروكسي فينيل في الحمض الأميني التيروسين مع كاشف ميلون </a:t>
            </a:r>
            <a:r>
              <a:rPr lang="ar-SA" sz="2000" dirty="0" smtClean="0"/>
              <a:t>( </a:t>
            </a:r>
            <a:r>
              <a:rPr lang="ar-SA" sz="2000" dirty="0"/>
              <a:t>وهو عبارة عن أيونات الزئبق مذابة </a:t>
            </a:r>
            <a:r>
              <a:rPr lang="ar-SA" sz="2000" dirty="0" smtClean="0"/>
              <a:t>في أحماض النترات) </a:t>
            </a:r>
            <a:r>
              <a:rPr lang="ar-SA" sz="2000" dirty="0"/>
              <a:t>فيتكون 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راسب بني محمرّ </a:t>
            </a:r>
            <a:r>
              <a:rPr lang="ar-SA" sz="2000" dirty="0"/>
              <a:t>من أملاح الزئبق . هذا الكشف إيجابي أيضاً مع مركبات الفينول.</a:t>
            </a:r>
          </a:p>
        </p:txBody>
      </p:sp>
      <p:pic>
        <p:nvPicPr>
          <p:cNvPr id="11" name="Picture 10" descr="amino%20acids.jpg"/>
          <p:cNvPicPr>
            <a:picLocks noChangeAspect="1"/>
          </p:cNvPicPr>
          <p:nvPr/>
        </p:nvPicPr>
        <p:blipFill rotWithShape="1">
          <a:blip r:embed="rId3" cstate="print"/>
          <a:srcRect l="65976" t="11166" r="18915" b="68765"/>
          <a:stretch/>
        </p:blipFill>
        <p:spPr>
          <a:xfrm>
            <a:off x="381000" y="3784294"/>
            <a:ext cx="2438400" cy="299750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080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MAL\Documents\My Received Files\20130912_155841.jpg"/>
          <p:cNvPicPr>
            <a:picLocks noChangeAspect="1" noChangeArrowheads="1"/>
          </p:cNvPicPr>
          <p:nvPr/>
        </p:nvPicPr>
        <p:blipFill rotWithShape="1">
          <a:blip r:embed="rId2" cstate="print">
            <a:lum bright="30000"/>
          </a:blip>
          <a:srcRect l="24812" r="37594"/>
          <a:stretch/>
        </p:blipFill>
        <p:spPr bwMode="auto">
          <a:xfrm>
            <a:off x="7829102" y="152400"/>
            <a:ext cx="1105795" cy="5229200"/>
          </a:xfrm>
          <a:prstGeom prst="rect">
            <a:avLst/>
          </a:prstGeom>
          <a:noFill/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304800"/>
            <a:ext cx="76200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5194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18925" y="2649897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67017"/>
            <a:ext cx="591198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6- </a:t>
            </a:r>
            <a:r>
              <a:rPr lang="ar-S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الكشف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عن الأحماض الأمينية المحتوية علي </a:t>
            </a:r>
            <a:r>
              <a:rPr lang="ar-S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كبريت: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68847" y="1066800"/>
            <a:ext cx="7063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ar-SA" dirty="0">
                <a:latin typeface="Arial" pitchFamily="34" charset="0"/>
                <a:cs typeface="Arial" pitchFamily="34" charset="0"/>
              </a:rPr>
              <a:t>هذا الاختبار مميز للأحماض الأمينية المحتوية علي </a:t>
            </a:r>
            <a:r>
              <a:rPr lang="ar-SA" b="1" u="sng" dirty="0">
                <a:latin typeface="Arial" pitchFamily="34" charset="0"/>
                <a:cs typeface="Arial" pitchFamily="34" charset="0"/>
              </a:rPr>
              <a:t>الكبريت</a:t>
            </a:r>
            <a:r>
              <a:rPr lang="ar-SA" dirty="0">
                <a:latin typeface="Arial" pitchFamily="34" charset="0"/>
                <a:cs typeface="Arial" pitchFamily="34" charset="0"/>
              </a:rPr>
              <a:t> في المجموعة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الطرفية مثل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السيستين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الميثونين.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9227" y="3062868"/>
            <a:ext cx="7987061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تسخين الاحماض الامينية التي تحتوي علي الكبريت مع هيدروكسيد الصوديوم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ينتج صوديوم سلفيت 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بالتالي يتفاعل مع اسيتات الرصاص معطياً </a:t>
            </a:r>
            <a:r>
              <a:rPr lang="ar-SA" sz="2000" b="1" u="sng" dirty="0">
                <a:latin typeface="Arial" pitchFamily="34" charset="0"/>
                <a:cs typeface="Arial" pitchFamily="34" charset="0"/>
              </a:rPr>
              <a:t>راسب اسود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من كبرتيد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الرصاص.</a:t>
            </a:r>
            <a:endParaRPr lang="ar-SA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amino%20acids.jpg"/>
          <p:cNvPicPr>
            <a:picLocks noChangeAspect="1"/>
          </p:cNvPicPr>
          <p:nvPr/>
        </p:nvPicPr>
        <p:blipFill rotWithShape="1">
          <a:blip r:embed="rId2" cstate="print"/>
          <a:srcRect l="35337" t="46679" r="52745" b="41176"/>
          <a:stretch/>
        </p:blipFill>
        <p:spPr>
          <a:xfrm>
            <a:off x="480940" y="819998"/>
            <a:ext cx="1668966" cy="1786265"/>
          </a:xfrm>
          <a:prstGeom prst="rect">
            <a:avLst/>
          </a:prstGeom>
          <a:ln>
            <a:noFill/>
          </a:ln>
        </p:spPr>
      </p:pic>
      <p:pic>
        <p:nvPicPr>
          <p:cNvPr id="11" name="Picture 2" descr="https://encrypted-tbn1.gstatic.com/images?q=tbn:ANd9GcQLHOXINE3pcdBiGPh0xf8JWcyNCKDvI6PMCKJ14CsSbyQfYbDU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40" r="12000"/>
          <a:stretch/>
        </p:blipFill>
        <p:spPr bwMode="auto">
          <a:xfrm>
            <a:off x="76200" y="3352800"/>
            <a:ext cx="1106847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52" t="77985" r="26574" b="12500"/>
          <a:stretch/>
        </p:blipFill>
        <p:spPr bwMode="auto">
          <a:xfrm>
            <a:off x="914400" y="5486400"/>
            <a:ext cx="7459358" cy="111236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ملف:AminoAcidball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099" y="1824876"/>
            <a:ext cx="4137470" cy="29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/>
          <p:nvPr/>
        </p:nvSpPr>
        <p:spPr>
          <a:xfrm>
            <a:off x="2261528" y="2815476"/>
            <a:ext cx="1143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7"/>
          <p:cNvSpPr/>
          <p:nvPr/>
        </p:nvSpPr>
        <p:spPr>
          <a:xfrm>
            <a:off x="3556927" y="2586876"/>
            <a:ext cx="581907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8"/>
          <p:cNvSpPr/>
          <p:nvPr/>
        </p:nvSpPr>
        <p:spPr>
          <a:xfrm>
            <a:off x="4471327" y="1824876"/>
            <a:ext cx="1736241" cy="2685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6"/>
          <p:cNvSpPr txBox="1"/>
          <p:nvPr/>
        </p:nvSpPr>
        <p:spPr>
          <a:xfrm>
            <a:off x="6207568" y="2999411"/>
            <a:ext cx="11071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الكربوكسيل</a:t>
            </a:r>
            <a:endParaRPr lang="ar-SA" sz="1600" dirty="0"/>
          </a:p>
        </p:txBody>
      </p:sp>
      <p:sp>
        <p:nvSpPr>
          <p:cNvPr id="7" name="TextBox 10"/>
          <p:cNvSpPr txBox="1"/>
          <p:nvPr/>
        </p:nvSpPr>
        <p:spPr>
          <a:xfrm>
            <a:off x="2071028" y="4218073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الأمين</a:t>
            </a:r>
            <a:endParaRPr lang="ar-SA" sz="1600" dirty="0"/>
          </a:p>
        </p:txBody>
      </p:sp>
      <p:sp>
        <p:nvSpPr>
          <p:cNvPr id="8" name="TextBox 11"/>
          <p:cNvSpPr txBox="1"/>
          <p:nvPr/>
        </p:nvSpPr>
        <p:spPr>
          <a:xfrm>
            <a:off x="3169324" y="2218077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ذرة الهيدروجين</a:t>
            </a:r>
            <a:endParaRPr lang="ar-SA" sz="1600" dirty="0"/>
          </a:p>
        </p:txBody>
      </p:sp>
      <p:sp>
        <p:nvSpPr>
          <p:cNvPr id="9" name="TextBox 12"/>
          <p:cNvSpPr txBox="1"/>
          <p:nvPr/>
        </p:nvSpPr>
        <p:spPr>
          <a:xfrm>
            <a:off x="3181130" y="4628113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طرفية</a:t>
            </a:r>
            <a:endParaRPr lang="ar-SA" sz="1600" dirty="0"/>
          </a:p>
        </p:txBody>
      </p:sp>
      <p:sp>
        <p:nvSpPr>
          <p:cNvPr id="10" name="TextBox 13"/>
          <p:cNvSpPr txBox="1"/>
          <p:nvPr/>
        </p:nvSpPr>
        <p:spPr>
          <a:xfrm>
            <a:off x="3480728" y="3636949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ذرة الكربون ألفا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xmlns="" val="94958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304800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تصنيف الأحماض الأمينية:</a:t>
            </a:r>
          </a:p>
          <a:p>
            <a:pPr algn="r"/>
            <a:endParaRPr lang="ar-SA" sz="2000" b="1" dirty="0" smtClean="0">
              <a:solidFill>
                <a:srgbClr val="C00000"/>
              </a:solidFill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تختلف </a:t>
            </a:r>
            <a:r>
              <a:rPr lang="ar-SA" sz="2000" dirty="0"/>
              <a:t>الأحماض </a:t>
            </a:r>
            <a:r>
              <a:rPr lang="ar-SA" sz="2000" dirty="0" smtClean="0"/>
              <a:t>الأمينية </a:t>
            </a:r>
            <a:r>
              <a:rPr lang="ar-SA" sz="2000" dirty="0"/>
              <a:t>بإختلاف </a:t>
            </a:r>
            <a:r>
              <a:rPr lang="ar-SA" sz="2000" dirty="0" smtClean="0"/>
              <a:t>المجموعة الطرفية </a:t>
            </a:r>
            <a:r>
              <a:rPr lang="ar-SA" sz="2000" dirty="0"/>
              <a:t>و </a:t>
            </a:r>
            <a:r>
              <a:rPr lang="ar-SA" sz="2000" dirty="0" smtClean="0"/>
              <a:t>لذا أمكن</a:t>
            </a:r>
            <a:r>
              <a:rPr lang="ar-SA" sz="2000" dirty="0"/>
              <a:t> </a:t>
            </a:r>
            <a:r>
              <a:rPr lang="ar-SA" sz="2000" dirty="0" smtClean="0"/>
              <a:t>تقسيم </a:t>
            </a:r>
            <a:r>
              <a:rPr lang="ar-SA" sz="2000" dirty="0"/>
              <a:t>الأحماض </a:t>
            </a:r>
            <a:r>
              <a:rPr lang="ar-SA" sz="2000" dirty="0" smtClean="0"/>
              <a:t>الأمينية </a:t>
            </a:r>
            <a:r>
              <a:rPr lang="ar-SA" sz="2000" dirty="0"/>
              <a:t>تبعاً </a:t>
            </a:r>
            <a:r>
              <a:rPr lang="ar-SA" sz="2000" dirty="0" smtClean="0"/>
              <a:t>لقطبية تلك </a:t>
            </a:r>
            <a:r>
              <a:rPr lang="ar-SA" sz="2000" dirty="0"/>
              <a:t>السلاسل </a:t>
            </a:r>
            <a:r>
              <a:rPr lang="ar-SA" sz="2000" dirty="0" smtClean="0"/>
              <a:t>الجانبية في المحاليل المائية </a:t>
            </a:r>
            <a:r>
              <a:rPr lang="ar-SA" sz="2000" dirty="0"/>
              <a:t>الى</a:t>
            </a:r>
            <a:r>
              <a:rPr lang="ar-SA" sz="2000" dirty="0" smtClean="0"/>
              <a:t>:</a:t>
            </a:r>
          </a:p>
          <a:p>
            <a:pPr marL="342900" indent="-342900" algn="r" rtl="1">
              <a:buFont typeface="Arial" pitchFamily="34" charset="0"/>
              <a:buChar char="•"/>
            </a:pPr>
            <a:endParaRPr lang="ar-SA" sz="2000" dirty="0">
              <a:cs typeface="+mj-cs"/>
            </a:endParaRP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/>
              <a:t>غير قطبية </a:t>
            </a:r>
            <a:r>
              <a:rPr lang="en-US" sz="2000" dirty="0"/>
              <a:t>Non polar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قطبية متعادلة الشحنة </a:t>
            </a:r>
            <a:r>
              <a:rPr lang="en-US" sz="2000" dirty="0" smtClean="0"/>
              <a:t>Uncharged polar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قطبية موجبة الشحنة </a:t>
            </a:r>
            <a:r>
              <a:rPr lang="en-US" sz="2000" dirty="0" smtClean="0"/>
              <a:t>Basic polar(positively charged)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قطبية </a:t>
            </a:r>
            <a:r>
              <a:rPr lang="ar-SA" sz="2000" dirty="0"/>
              <a:t>سالبة الشحنة </a:t>
            </a:r>
            <a:r>
              <a:rPr lang="en-US" sz="2000" dirty="0"/>
              <a:t>acidic polar( negatively charged</a:t>
            </a:r>
            <a:endParaRPr lang="ar-SA" sz="2000" dirty="0"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5419130"/>
            <a:ext cx="8953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تتميز </a:t>
            </a:r>
            <a:r>
              <a:rPr lang="ar-SA" dirty="0"/>
              <a:t>الأحماض الأمينية القطبية بكونها </a:t>
            </a:r>
            <a:r>
              <a:rPr lang="ar-SA" b="1" dirty="0">
                <a:solidFill>
                  <a:srgbClr val="C00000"/>
                </a:solidFill>
              </a:rPr>
              <a:t>تذوب </a:t>
            </a:r>
            <a:r>
              <a:rPr lang="ar-SA" dirty="0"/>
              <a:t>في الماء و يعود ذلك الى ان المجاميع الطرفية   </a:t>
            </a:r>
            <a:r>
              <a:rPr lang="en-US" dirty="0" smtClean="0"/>
              <a:t>R</a:t>
            </a:r>
            <a:r>
              <a:rPr lang="ar-SA" dirty="0" smtClean="0"/>
              <a:t>عبارة </a:t>
            </a:r>
            <a:r>
              <a:rPr lang="ar-SA" dirty="0"/>
              <a:t>عن مجاميع قادرة على </a:t>
            </a:r>
            <a:r>
              <a:rPr lang="ar-SA" dirty="0">
                <a:solidFill>
                  <a:srgbClr val="00B050"/>
                </a:solidFill>
              </a:rPr>
              <a:t>تكوين </a:t>
            </a:r>
            <a:r>
              <a:rPr lang="ar-SA" b="1" dirty="0">
                <a:solidFill>
                  <a:srgbClr val="00B050"/>
                </a:solidFill>
              </a:rPr>
              <a:t>روابط هيدروجينية </a:t>
            </a:r>
            <a:r>
              <a:rPr lang="ar-SA" dirty="0"/>
              <a:t>مع الماء.</a:t>
            </a:r>
          </a:p>
        </p:txBody>
      </p:sp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4" t="2114" r="1091" b="18211"/>
          <a:stretch/>
        </p:blipFill>
        <p:spPr bwMode="auto">
          <a:xfrm>
            <a:off x="838200" y="0"/>
            <a:ext cx="712563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5400"/>
            <a:ext cx="90815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الرابطة </a:t>
            </a:r>
            <a:r>
              <a:rPr lang="ar-SA" sz="24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الببتيدية</a:t>
            </a:r>
            <a:r>
              <a:rPr lang="ar-S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ar-SA" sz="2000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• </a:t>
            </a:r>
            <a:r>
              <a:rPr lang="ar-SA" sz="2000" dirty="0"/>
              <a:t>ترتبط الأحماض </a:t>
            </a:r>
            <a:r>
              <a:rPr lang="ar-SA" sz="2000" dirty="0" smtClean="0"/>
              <a:t>الأمينية </a:t>
            </a:r>
            <a:r>
              <a:rPr lang="ar-SA" sz="2000" dirty="0"/>
              <a:t>مع </a:t>
            </a:r>
            <a:r>
              <a:rPr lang="ar-SA" sz="2000" dirty="0" smtClean="0"/>
              <a:t>بعضها بروابط  </a:t>
            </a:r>
            <a:r>
              <a:rPr lang="ar-SA" sz="2000" b="1" u="sng" dirty="0" err="1"/>
              <a:t>ب</a:t>
            </a:r>
            <a:r>
              <a:rPr lang="ar-SA" sz="2000" b="1" u="sng" dirty="0" err="1" smtClean="0"/>
              <a:t>بتيدية</a:t>
            </a:r>
            <a:r>
              <a:rPr lang="ar-SA" sz="2000" dirty="0" smtClean="0"/>
              <a:t>  ، بتفاعل مجموعة الكربوكسيل لأحد الأحماض الأمينية </a:t>
            </a:r>
            <a:r>
              <a:rPr lang="ar-SA" sz="2000" dirty="0"/>
              <a:t>مع </a:t>
            </a:r>
            <a:r>
              <a:rPr lang="ar-SA" sz="2000" dirty="0" smtClean="0"/>
              <a:t>مجموعة أمين لحمض أميني </a:t>
            </a:r>
            <a:r>
              <a:rPr lang="ar-SA" sz="2000" dirty="0"/>
              <a:t>آخر و </a:t>
            </a:r>
            <a:r>
              <a:rPr lang="ar-SA" sz="2000" dirty="0" smtClean="0"/>
              <a:t>يصاحب ذلك فقدان جزئ ماء.</a:t>
            </a:r>
            <a:endParaRPr lang="ar-SA" sz="2000" dirty="0"/>
          </a:p>
        </p:txBody>
      </p:sp>
      <p:pic>
        <p:nvPicPr>
          <p:cNvPr id="3076" name="Picture 4" descr="http://www.mhhe.com/biosci/genbio/enger/student/olc/art_quizzes/genbiomedia/003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82"/>
          <a:stretch/>
        </p:blipFill>
        <p:spPr bwMode="auto">
          <a:xfrm>
            <a:off x="1524000" y="2133600"/>
            <a:ext cx="6477000" cy="464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6200" y="152400"/>
            <a:ext cx="5137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C00000"/>
                </a:solidFill>
              </a:rPr>
              <a:t>الخواص </a:t>
            </a:r>
            <a:r>
              <a:rPr lang="ar-SA" sz="2400" b="1" dirty="0" smtClean="0">
                <a:solidFill>
                  <a:srgbClr val="C00000"/>
                </a:solidFill>
              </a:rPr>
              <a:t>الكيميائية </a:t>
            </a:r>
            <a:r>
              <a:rPr lang="ar-SA" sz="2400" b="1" dirty="0">
                <a:solidFill>
                  <a:srgbClr val="C00000"/>
                </a:solidFill>
              </a:rPr>
              <a:t>و </a:t>
            </a:r>
            <a:r>
              <a:rPr lang="ar-SA" sz="2400" b="1" dirty="0" smtClean="0">
                <a:solidFill>
                  <a:srgbClr val="C00000"/>
                </a:solidFill>
              </a:rPr>
              <a:t>الفيزيائية </a:t>
            </a:r>
            <a:r>
              <a:rPr lang="ar-SA" sz="2400" b="1" dirty="0">
                <a:solidFill>
                  <a:srgbClr val="C00000"/>
                </a:solidFill>
              </a:rPr>
              <a:t>للأحماض </a:t>
            </a:r>
            <a:r>
              <a:rPr lang="ar-SA" sz="2400" b="1" dirty="0" smtClean="0">
                <a:solidFill>
                  <a:srgbClr val="C00000"/>
                </a:solidFill>
              </a:rPr>
              <a:t>الأمينية 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3900" y="762000"/>
            <a:ext cx="8229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Wingdings" pitchFamily="2" charset="2"/>
              <a:buChar char="v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النشاط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الضوئي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Optical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Activity</a:t>
            </a:r>
            <a:endParaRPr lang="ar-SA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algn="r" rtl="1"/>
            <a:r>
              <a:rPr lang="ar-SA" sz="2000" dirty="0" smtClean="0"/>
              <a:t>- تتميز الأحماض الأمينية </a:t>
            </a:r>
            <a:r>
              <a:rPr lang="ar-SA" sz="2000" dirty="0"/>
              <a:t>بقدرتها على عمل انحراف لاتجاه الضوء المستقطب </a:t>
            </a:r>
            <a:r>
              <a:rPr lang="ar-SA" sz="2000" dirty="0" smtClean="0"/>
              <a:t>لاحتوائها جميعاً (</a:t>
            </a:r>
            <a:r>
              <a:rPr lang="ar-SA" sz="2000" dirty="0" err="1" smtClean="0"/>
              <a:t>با</a:t>
            </a:r>
            <a:r>
              <a:rPr lang="ar-SA" sz="2000" dirty="0" smtClean="0"/>
              <a:t> </a:t>
            </a:r>
            <a:r>
              <a:rPr lang="ar-SA" sz="2000" dirty="0" err="1" smtClean="0"/>
              <a:t>ستثناء</a:t>
            </a:r>
            <a:r>
              <a:rPr lang="ar-SA" sz="2000" dirty="0" smtClean="0"/>
              <a:t> </a:t>
            </a:r>
            <a:r>
              <a:rPr lang="ar-SA" sz="2000" dirty="0" err="1" smtClean="0"/>
              <a:t>الجلايسين</a:t>
            </a:r>
            <a:r>
              <a:rPr lang="ar-SA" sz="2000" dirty="0" smtClean="0"/>
              <a:t>)على ذرة كربون غير متماثلة                        مرتبطة بأربع مجاميع مختلفة.</a:t>
            </a:r>
          </a:p>
          <a:p>
            <a:pPr algn="r" rtl="1"/>
            <a:endParaRPr lang="ar-SA" sz="2000" dirty="0" smtClean="0"/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يمكن </a:t>
            </a:r>
            <a:r>
              <a:rPr lang="ar-SA" sz="2000" dirty="0"/>
              <a:t>تقس </a:t>
            </a:r>
            <a:r>
              <a:rPr lang="ar-SA" sz="2000" dirty="0" smtClean="0"/>
              <a:t>تقسيم </a:t>
            </a:r>
            <a:r>
              <a:rPr lang="ar-SA" sz="2000" dirty="0"/>
              <a:t>الاحماض </a:t>
            </a:r>
            <a:r>
              <a:rPr lang="ar-SA" sz="2000" dirty="0" smtClean="0"/>
              <a:t>الامينية </a:t>
            </a:r>
            <a:r>
              <a:rPr lang="ar-SA" sz="2000" dirty="0"/>
              <a:t>تبعا لنشاطها </a:t>
            </a:r>
            <a:r>
              <a:rPr lang="ar-SA" sz="2000" dirty="0" smtClean="0"/>
              <a:t>الضوئي </a:t>
            </a:r>
            <a:r>
              <a:rPr lang="ar-SA" sz="2000" dirty="0"/>
              <a:t>الى</a:t>
            </a:r>
            <a:r>
              <a:rPr lang="ar-SA" sz="2000" dirty="0" smtClean="0"/>
              <a:t>:</a:t>
            </a:r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 smtClean="0"/>
              <a:t>1 </a:t>
            </a:r>
            <a:r>
              <a:rPr lang="ar-SA" sz="2000" dirty="0"/>
              <a:t>-الأحماض </a:t>
            </a:r>
            <a:r>
              <a:rPr lang="ar-SA" sz="2000" dirty="0" smtClean="0"/>
              <a:t>الأمينية التي </a:t>
            </a:r>
            <a:r>
              <a:rPr lang="ar-SA" sz="2000" dirty="0"/>
              <a:t>تسبب دوران الضوء المستقطب </a:t>
            </a:r>
            <a:r>
              <a:rPr lang="ar-SA" sz="2000" dirty="0" smtClean="0"/>
              <a:t>لليمين: </a:t>
            </a:r>
            <a:endParaRPr lang="ar-SA" sz="2000" dirty="0"/>
          </a:p>
          <a:p>
            <a:pPr algn="r" rtl="1"/>
            <a:r>
              <a:rPr lang="ar-SA" sz="2000" dirty="0" smtClean="0"/>
              <a:t>يسمى </a:t>
            </a:r>
            <a:r>
              <a:rPr lang="ar-SA" sz="2000" dirty="0"/>
              <a:t>متناظر </a:t>
            </a:r>
            <a:r>
              <a:rPr lang="ar-SA" sz="2000" b="1" dirty="0" smtClean="0">
                <a:solidFill>
                  <a:srgbClr val="C00000"/>
                </a:solidFill>
              </a:rPr>
              <a:t>أيمن </a:t>
            </a:r>
            <a:r>
              <a:rPr lang="ar-SA" sz="2000" b="1" dirty="0">
                <a:solidFill>
                  <a:srgbClr val="C00000"/>
                </a:solidFill>
              </a:rPr>
              <a:t>الدوران </a:t>
            </a:r>
            <a:r>
              <a:rPr lang="ar-SA" sz="2000" dirty="0"/>
              <a:t>و </a:t>
            </a:r>
            <a:r>
              <a:rPr lang="ar-SA" sz="2000" dirty="0" smtClean="0"/>
              <a:t>يشار </a:t>
            </a:r>
            <a:r>
              <a:rPr lang="ar-SA" sz="2000" dirty="0"/>
              <a:t>له </a:t>
            </a:r>
            <a:r>
              <a:rPr lang="ar-SA" sz="2000" dirty="0" smtClean="0"/>
              <a:t>بـ (+)</a:t>
            </a:r>
            <a:endParaRPr lang="ar-SA" sz="2000" dirty="0"/>
          </a:p>
          <a:p>
            <a:pPr algn="ctr" rtl="1"/>
            <a:r>
              <a:rPr lang="el-GR" sz="2000" b="1" dirty="0" smtClean="0"/>
              <a:t>(+) </a:t>
            </a:r>
            <a:r>
              <a:rPr lang="el-GR" sz="2000" b="1" dirty="0"/>
              <a:t>-α-</a:t>
            </a:r>
            <a:r>
              <a:rPr lang="en-US" sz="2000" b="1" dirty="0" smtClean="0"/>
              <a:t>Alanine</a:t>
            </a:r>
          </a:p>
          <a:p>
            <a:pPr algn="r" rtl="1"/>
            <a:endParaRPr lang="en-US" sz="2000" b="1" dirty="0" smtClean="0"/>
          </a:p>
          <a:p>
            <a:pPr algn="r" rtl="1"/>
            <a:r>
              <a:rPr lang="ar-SA" sz="2000" dirty="0" smtClean="0"/>
              <a:t>2 </a:t>
            </a:r>
            <a:r>
              <a:rPr lang="ar-SA" sz="2000" dirty="0"/>
              <a:t>- الأحماض الأمينية التي تسبب دوران الضوء المستقطب </a:t>
            </a:r>
            <a:r>
              <a:rPr lang="ar-SA" sz="2000" dirty="0" smtClean="0"/>
              <a:t>لليسار:</a:t>
            </a:r>
            <a:endParaRPr lang="ar-SA" sz="2000" dirty="0"/>
          </a:p>
          <a:p>
            <a:pPr algn="r" rtl="1"/>
            <a:r>
              <a:rPr lang="ar-SA" sz="2000" dirty="0" smtClean="0"/>
              <a:t>يسمى </a:t>
            </a:r>
            <a:r>
              <a:rPr lang="ar-SA" sz="2000" b="1" dirty="0" smtClean="0">
                <a:solidFill>
                  <a:srgbClr val="C00000"/>
                </a:solidFill>
              </a:rPr>
              <a:t>يساري الدوران </a:t>
            </a:r>
            <a:r>
              <a:rPr lang="ar-SA" sz="2000" dirty="0" smtClean="0"/>
              <a:t>و يشار له بـ (-)</a:t>
            </a:r>
            <a:endParaRPr lang="ar-SA" sz="2000" dirty="0"/>
          </a:p>
          <a:p>
            <a:pPr algn="ctr" rtl="1"/>
            <a:r>
              <a:rPr lang="el-GR" sz="2000" b="1" dirty="0"/>
              <a:t>(-) -α -</a:t>
            </a:r>
            <a:r>
              <a:rPr lang="en-US" sz="2000" b="1" dirty="0"/>
              <a:t>Alanine</a:t>
            </a:r>
            <a:endParaRPr lang="ar-S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1676400"/>
            <a:ext cx="205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cs typeface="+mj-cs"/>
              </a:rPr>
              <a:t>(asymmetrical)</a:t>
            </a:r>
            <a:endParaRPr lang="en-US" dirty="0"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333" y="5661564"/>
            <a:ext cx="2634067" cy="1120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28600"/>
            <a:ext cx="82296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/>
              <a:t>ويمكن </a:t>
            </a:r>
            <a:r>
              <a:rPr lang="ar-SA" sz="2400" b="1" dirty="0"/>
              <a:t>ايضا تقسيم </a:t>
            </a:r>
            <a:r>
              <a:rPr lang="ar-SA" sz="2400" b="1" dirty="0" smtClean="0"/>
              <a:t>الأحماض </a:t>
            </a:r>
            <a:r>
              <a:rPr lang="ar-SA" sz="2400" b="1" dirty="0" err="1" smtClean="0"/>
              <a:t>الأمينية</a:t>
            </a:r>
            <a:r>
              <a:rPr lang="ar-SA" sz="2400" b="1" dirty="0" smtClean="0"/>
              <a:t> </a:t>
            </a:r>
            <a:r>
              <a:rPr lang="ar-SA" sz="2400" b="1" dirty="0"/>
              <a:t>تبعا </a:t>
            </a:r>
            <a:r>
              <a:rPr lang="ar-SA" sz="2400" b="1" dirty="0" smtClean="0">
                <a:solidFill>
                  <a:srgbClr val="C00000"/>
                </a:solidFill>
              </a:rPr>
              <a:t>لتركيبها الفراغي</a:t>
            </a:r>
            <a:r>
              <a:rPr lang="ar-SA" sz="2000" b="1" dirty="0"/>
              <a:t>:</a:t>
            </a:r>
          </a:p>
          <a:p>
            <a:pPr algn="r"/>
            <a:r>
              <a:rPr lang="ar-SA" sz="2000" dirty="0" smtClean="0"/>
              <a:t>الى مجموعتين:</a:t>
            </a:r>
            <a:endParaRPr lang="ar-SA" sz="2000" dirty="0"/>
          </a:p>
          <a:p>
            <a:pPr algn="r"/>
            <a:r>
              <a:rPr lang="en-US" sz="2000" dirty="0" smtClean="0">
                <a:solidFill>
                  <a:srgbClr val="C00000"/>
                </a:solidFill>
              </a:rPr>
              <a:t>(L)</a:t>
            </a:r>
            <a:r>
              <a:rPr lang="en-US" sz="2000" dirty="0" smtClean="0"/>
              <a:t> </a:t>
            </a:r>
            <a:r>
              <a:rPr lang="en-US" sz="2000" dirty="0"/>
              <a:t>- </a:t>
            </a:r>
            <a:r>
              <a:rPr lang="ar-SA" sz="2000" dirty="0" smtClean="0"/>
              <a:t>يمكن </a:t>
            </a:r>
            <a:r>
              <a:rPr lang="ar-SA" sz="2000" dirty="0"/>
              <a:t>ان تكون من النوع</a:t>
            </a:r>
          </a:p>
          <a:p>
            <a:pPr algn="r"/>
            <a:r>
              <a:rPr lang="en-US" sz="2000" dirty="0" smtClean="0">
                <a:solidFill>
                  <a:srgbClr val="C00000"/>
                </a:solidFill>
              </a:rPr>
              <a:t>(D)</a:t>
            </a:r>
            <a:r>
              <a:rPr lang="en-US" sz="2000" dirty="0" smtClean="0"/>
              <a:t> </a:t>
            </a:r>
            <a:r>
              <a:rPr lang="en-US" sz="2000" dirty="0"/>
              <a:t>- </a:t>
            </a:r>
            <a:r>
              <a:rPr lang="ar-SA" sz="2000" dirty="0"/>
              <a:t>او من </a:t>
            </a:r>
            <a:r>
              <a:rPr lang="ar-SA" sz="2000" dirty="0" smtClean="0"/>
              <a:t>النوع</a:t>
            </a:r>
          </a:p>
          <a:p>
            <a:pPr algn="r"/>
            <a:endParaRPr lang="ar-SA" sz="2000" dirty="0"/>
          </a:p>
          <a:p>
            <a:pPr algn="r"/>
            <a:r>
              <a:rPr lang="ar-SA" sz="2000" dirty="0"/>
              <a:t>• إذا </a:t>
            </a:r>
            <a:r>
              <a:rPr lang="ar-SA" sz="2000" dirty="0" smtClean="0"/>
              <a:t>كانت مجموعة الأمين على </a:t>
            </a:r>
            <a:r>
              <a:rPr lang="ar-SA" sz="2000" b="1" dirty="0" smtClean="0">
                <a:solidFill>
                  <a:srgbClr val="C00000"/>
                </a:solidFill>
              </a:rPr>
              <a:t>يمين</a:t>
            </a:r>
            <a:r>
              <a:rPr lang="ar-SA" sz="2000" dirty="0" smtClean="0"/>
              <a:t> </a:t>
            </a:r>
            <a:r>
              <a:rPr lang="ar-SA" sz="2000" dirty="0"/>
              <a:t>ذرة </a:t>
            </a:r>
            <a:r>
              <a:rPr lang="ar-SA" sz="2000" dirty="0" smtClean="0"/>
              <a:t>الكربون</a:t>
            </a:r>
            <a:r>
              <a:rPr lang="ar-SA" sz="2000" dirty="0"/>
              <a:t> </a:t>
            </a:r>
            <a:r>
              <a:rPr lang="ar-SA" sz="2000" dirty="0" smtClean="0"/>
              <a:t>الغير </a:t>
            </a:r>
            <a:r>
              <a:rPr lang="ar-SA" sz="2000" dirty="0"/>
              <a:t>متىاظرة </a:t>
            </a:r>
            <a:endParaRPr lang="ar-SA" sz="2000" dirty="0" smtClean="0"/>
          </a:p>
          <a:p>
            <a:pPr algn="r"/>
            <a:r>
              <a:rPr lang="en-US" sz="2000" dirty="0" smtClean="0"/>
              <a:t>(D)</a:t>
            </a:r>
            <a:r>
              <a:rPr lang="ar-SA" sz="2000" dirty="0" smtClean="0"/>
              <a:t>فإن الحمض الأميني يكون من النوع </a:t>
            </a:r>
          </a:p>
          <a:p>
            <a:pPr algn="r"/>
            <a:endParaRPr lang="en-US" sz="2000" dirty="0" smtClean="0"/>
          </a:p>
          <a:p>
            <a:pPr algn="r"/>
            <a:endParaRPr lang="ar-SA" sz="2000" dirty="0" smtClean="0"/>
          </a:p>
          <a:p>
            <a:pPr algn="r"/>
            <a:endParaRPr lang="ar-SA" sz="2000" dirty="0" smtClean="0"/>
          </a:p>
          <a:p>
            <a:pPr algn="r"/>
            <a:endParaRPr lang="en-US" sz="2000" dirty="0"/>
          </a:p>
          <a:p>
            <a:pPr algn="r"/>
            <a:endParaRPr lang="ar-SA" sz="2000" dirty="0" smtClean="0"/>
          </a:p>
          <a:p>
            <a:pPr algn="r"/>
            <a:r>
              <a:rPr lang="ar-SA" sz="2000" dirty="0" smtClean="0"/>
              <a:t>• أما إذا </a:t>
            </a:r>
            <a:r>
              <a:rPr lang="ar-SA" sz="2000" dirty="0"/>
              <a:t>كانت مجموعة الأمين على </a:t>
            </a:r>
            <a:r>
              <a:rPr lang="ar-SA" sz="2000" b="1" dirty="0" smtClean="0">
                <a:solidFill>
                  <a:srgbClr val="C00000"/>
                </a:solidFill>
              </a:rPr>
              <a:t>يسار</a:t>
            </a:r>
            <a:r>
              <a:rPr lang="ar-SA" sz="2000" dirty="0" smtClean="0"/>
              <a:t> </a:t>
            </a:r>
            <a:r>
              <a:rPr lang="ar-SA" sz="2000" dirty="0"/>
              <a:t>ذرة الكربون الغير </a:t>
            </a:r>
            <a:r>
              <a:rPr lang="ar-SA" sz="2000" dirty="0" smtClean="0"/>
              <a:t>متىاظرة</a:t>
            </a:r>
          </a:p>
          <a:p>
            <a:pPr algn="r"/>
            <a:r>
              <a:rPr lang="en-US" sz="2000" dirty="0" smtClean="0"/>
              <a:t>(L) </a:t>
            </a:r>
            <a:r>
              <a:rPr lang="ar-SA" sz="2000" dirty="0" smtClean="0"/>
              <a:t> </a:t>
            </a:r>
            <a:r>
              <a:rPr lang="ar-SA" sz="2000" dirty="0"/>
              <a:t>فإن الحمض الأميني </a:t>
            </a:r>
            <a:r>
              <a:rPr lang="ar-SA" sz="2000" dirty="0" smtClean="0"/>
              <a:t>يكون </a:t>
            </a:r>
            <a:r>
              <a:rPr lang="ar-SA" sz="2000" dirty="0"/>
              <a:t>من </a:t>
            </a:r>
            <a:r>
              <a:rPr lang="ar-SA" sz="2000" dirty="0" smtClean="0"/>
              <a:t>النوع</a:t>
            </a:r>
            <a:endParaRPr lang="ar-SA" sz="2000" dirty="0"/>
          </a:p>
          <a:p>
            <a:pPr algn="r"/>
            <a:endParaRPr lang="ar-SA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269" y="1600200"/>
            <a:ext cx="1354931" cy="1295400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1973"/>
            <a:ext cx="1354931" cy="1301027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250627"/>
            <a:ext cx="8229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Wingdings" pitchFamily="2" charset="2"/>
              <a:buChar char="v"/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الخاصية الأمفوتيرية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Amphoteric Compounds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</a:p>
          <a:p>
            <a:pPr algn="r"/>
            <a:endParaRPr lang="ar-SA" sz="2000" b="1" dirty="0">
              <a:solidFill>
                <a:schemeClr val="accent2">
                  <a:lumMod val="60000"/>
                  <a:lumOff val="40000"/>
                </a:schemeClr>
              </a:solidFill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120877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جميع الأحماض الأمينية تتميز بالخاصية </a:t>
            </a:r>
            <a:r>
              <a:rPr lang="ar-SA" sz="2000" dirty="0" err="1">
                <a:latin typeface="Arial" pitchFamily="34" charset="0"/>
                <a:cs typeface="Arial" pitchFamily="34" charset="0"/>
              </a:rPr>
              <a:t>الأمفوتيرية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u="sng" dirty="0" smtClean="0">
                <a:latin typeface="Arial" pitchFamily="34" charset="0"/>
                <a:cs typeface="Arial" pitchFamily="34" charset="0"/>
              </a:rPr>
              <a:t>تعمل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كحمض (معطي للبروتونات) </a:t>
            </a:r>
            <a:r>
              <a:rPr lang="ar-SA" sz="2000" u="sng" dirty="0" smtClean="0">
                <a:latin typeface="Arial" pitchFamily="34" charset="0"/>
                <a:cs typeface="Arial" pitchFamily="34" charset="0"/>
              </a:rPr>
              <a:t>وكقاعدة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(مكتسب البروتون) في نفس الوقت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، حيث تكتسب مجموعة الكربوكسيل الشحنة السالبة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COO‐)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) لسھولة فقدھا البروتون بينما تكتسب مجموعة الأمين الشحنة الموجبة </a:t>
            </a:r>
            <a:r>
              <a:rPr lang="ar-SA" sz="2000" dirty="0"/>
              <a:t>(</a:t>
            </a:r>
            <a:r>
              <a:rPr lang="en-US" sz="2000" dirty="0"/>
              <a:t> (</a:t>
            </a:r>
            <a:r>
              <a:rPr lang="en-US" sz="2000" dirty="0" smtClean="0"/>
              <a:t>NH</a:t>
            </a:r>
            <a:r>
              <a:rPr lang="en-US" sz="2000" baseline="-25000" dirty="0"/>
              <a:t>3</a:t>
            </a:r>
            <a:r>
              <a:rPr lang="en-US" sz="2000" dirty="0" smtClean="0"/>
              <a:t> +</a:t>
            </a:r>
            <a:r>
              <a:rPr lang="ar-SA" sz="2000" dirty="0" err="1" smtClean="0">
                <a:latin typeface="Arial" pitchFamily="34" charset="0"/>
                <a:cs typeface="Arial" pitchFamily="34" charset="0"/>
              </a:rPr>
              <a:t>لسھولة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ارتباطھا بالبروتون المنفصل عن مجموعة الكربوكسيل. </a:t>
            </a:r>
          </a:p>
          <a:p>
            <a:pPr algn="r" rtl="1">
              <a:lnSpc>
                <a:spcPct val="150000"/>
              </a:lnSpc>
              <a:buNone/>
            </a:pP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إن وجود ھذه الحالة من التأين المزدوج يجعل الحمض الأميني قادرا على أن يسلك سلوك الأحماض لوجود مجموعة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(COO‐)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سلوك القواعد لوجود مجموعة </a:t>
            </a:r>
            <a:r>
              <a:rPr lang="ar-SA" sz="2000" dirty="0"/>
              <a:t>(</a:t>
            </a:r>
            <a:r>
              <a:rPr lang="en-US" sz="2000" dirty="0"/>
              <a:t> (</a:t>
            </a:r>
            <a:r>
              <a:rPr lang="en-US" sz="2000" dirty="0" smtClean="0"/>
              <a:t>NH</a:t>
            </a:r>
            <a:r>
              <a:rPr lang="en-US" sz="2000" baseline="-25000" dirty="0"/>
              <a:t>3</a:t>
            </a:r>
            <a:r>
              <a:rPr lang="en-US" sz="2000" dirty="0" smtClean="0"/>
              <a:t> +</a:t>
            </a:r>
            <a:r>
              <a:rPr lang="ar-SA" sz="2000" dirty="0" smtClean="0"/>
              <a:t>.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502" y="5280823"/>
            <a:ext cx="1905000" cy="150097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3030</TotalTime>
  <Words>1058</Words>
  <Application>Microsoft Office PowerPoint</Application>
  <PresentationFormat>عرض على الشاشة (3:4)‏</PresentationFormat>
  <Paragraphs>122</Paragraphs>
  <Slides>26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أساسية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KaDeY</cp:lastModifiedBy>
  <cp:revision>93</cp:revision>
  <dcterms:created xsi:type="dcterms:W3CDTF">2006-08-16T00:00:00Z</dcterms:created>
  <dcterms:modified xsi:type="dcterms:W3CDTF">2016-02-09T17:47:50Z</dcterms:modified>
</cp:coreProperties>
</file>