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8" r:id="rId2"/>
    <p:sldId id="277" r:id="rId3"/>
    <p:sldId id="274" r:id="rId4"/>
    <p:sldId id="275" r:id="rId5"/>
    <p:sldId id="269" r:id="rId6"/>
    <p:sldId id="265" r:id="rId7"/>
    <p:sldId id="273" r:id="rId8"/>
    <p:sldId id="271" r:id="rId9"/>
    <p:sldId id="267" r:id="rId10"/>
    <p:sldId id="256" r:id="rId11"/>
    <p:sldId id="258" r:id="rId12"/>
    <p:sldId id="257" r:id="rId13"/>
    <p:sldId id="262" r:id="rId14"/>
    <p:sldId id="259" r:id="rId15"/>
    <p:sldId id="263" r:id="rId16"/>
    <p:sldId id="261" r:id="rId17"/>
    <p:sldId id="264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006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12" autoAdjust="0"/>
    <p:restoredTop sz="94624" autoAdjust="0"/>
  </p:normalViewPr>
  <p:slideViewPr>
    <p:cSldViewPr>
      <p:cViewPr varScale="1">
        <p:scale>
          <a:sx n="63" d="100"/>
          <a:sy n="63" d="100"/>
        </p:scale>
        <p:origin x="1292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63E08-5C10-46E8-9FF6-C8E956C9CE01}" type="datetimeFigureOut">
              <a:rPr lang="ar-SA" smtClean="0"/>
              <a:pPr/>
              <a:t>20/12/1436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6B67B-0F9C-4267-9E60-A55AA46AE8D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4571999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FF0066"/>
                </a:solidFill>
              </a:rPr>
              <a:t>Lab 3</a:t>
            </a:r>
            <a:br>
              <a:rPr lang="en-US" b="1" dirty="0" smtClean="0">
                <a:solidFill>
                  <a:srgbClr val="FF0066"/>
                </a:solidFill>
              </a:rPr>
            </a:br>
            <a:r>
              <a:rPr lang="en-US" b="1" dirty="0" smtClean="0">
                <a:solidFill>
                  <a:srgbClr val="FF0066"/>
                </a:solidFill>
              </a:rPr>
              <a:t/>
            </a:r>
            <a:br>
              <a:rPr lang="en-US" b="1" dirty="0" smtClean="0">
                <a:solidFill>
                  <a:srgbClr val="FF0066"/>
                </a:solidFill>
              </a:rPr>
            </a:br>
            <a:r>
              <a:rPr lang="en-US" sz="7200" b="1" dirty="0" smtClean="0">
                <a:solidFill>
                  <a:srgbClr val="FF0066"/>
                </a:solidFill>
              </a:rPr>
              <a:t>Precipitation </a:t>
            </a:r>
            <a:r>
              <a:rPr lang="en-US" sz="7200" b="1" dirty="0">
                <a:solidFill>
                  <a:srgbClr val="FF0066"/>
                </a:solidFill>
              </a:rPr>
              <a:t>of </a:t>
            </a:r>
            <a:r>
              <a:rPr lang="en-US" sz="7200" b="1" dirty="0" smtClean="0">
                <a:solidFill>
                  <a:srgbClr val="FF0066"/>
                </a:solidFill>
              </a:rPr>
              <a:t>Protein</a:t>
            </a:r>
            <a:r>
              <a:rPr lang="en-US" dirty="0">
                <a:solidFill>
                  <a:srgbClr val="FF0066"/>
                </a:solidFill>
              </a:rPr>
              <a:t/>
            </a:r>
            <a:br>
              <a:rPr lang="en-US" dirty="0">
                <a:solidFill>
                  <a:srgbClr val="FF0066"/>
                </a:solidFill>
              </a:rPr>
            </a:b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0"/>
            <a:ext cx="7772400" cy="1470025"/>
          </a:xfrm>
        </p:spPr>
        <p:txBody>
          <a:bodyPr/>
          <a:lstStyle/>
          <a:p>
            <a:pPr algn="l" rtl="0"/>
            <a:r>
              <a:rPr lang="en-US" b="1" dirty="0">
                <a:solidFill>
                  <a:srgbClr val="FF0066"/>
                </a:solidFill>
              </a:rPr>
              <a:t>Influence of Strong Mineral </a:t>
            </a:r>
            <a:r>
              <a:rPr lang="en-US" b="1" dirty="0" smtClean="0">
                <a:solidFill>
                  <a:srgbClr val="FF0066"/>
                </a:solidFill>
              </a:rPr>
              <a:t>Acids: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1576019"/>
            <a:ext cx="8229600" cy="1752600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Proteins are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amphiprotic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substance (can accept or give </a:t>
            </a:r>
            <a:r>
              <a:rPr lang="en-US" dirty="0">
                <a:solidFill>
                  <a:srgbClr val="FF0066"/>
                </a:solidFill>
              </a:rPr>
              <a:t>protons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).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268" name="Picture 4" descr="http://1.bp.blogspot.com/-5zcBIgQYoaM/UUv1TGsunMI/AAAAAAAAAbo/4toti775_gw/s1600/Amino+acid+zwitter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2667000"/>
            <a:ext cx="89154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revisionworld.com/sites/revisionworld.com/files/imce/amino%20acids%20as%20ba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92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7772400" cy="1470025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rgbClr val="FF0066"/>
                </a:solidFill>
              </a:rPr>
              <a:t>Influence of Strong Mineral Acids: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1905000"/>
            <a:ext cx="8305800" cy="1752600"/>
          </a:xfrm>
        </p:spPr>
        <p:txBody>
          <a:bodyPr/>
          <a:lstStyle/>
          <a:p>
            <a:pPr algn="l" rtl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The protein will precipitate because the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ionic bonds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and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hydrogen bonds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are disrupted. 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" y="2512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The procedure: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rtl="0"/>
            <a:endParaRPr lang="ar-SA" dirty="0"/>
          </a:p>
        </p:txBody>
      </p:sp>
      <p:pic>
        <p:nvPicPr>
          <p:cNvPr id="4" name="Picture 3" descr="Experiment 3 [Compatibility Mode] -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28257" r="25000" b="26704"/>
          <a:stretch/>
        </p:blipFill>
        <p:spPr>
          <a:xfrm>
            <a:off x="152400" y="1219200"/>
            <a:ext cx="883920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" y="381000"/>
            <a:ext cx="7772400" cy="1470025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rgbClr val="FF0066"/>
                </a:solidFill>
              </a:rPr>
              <a:t>Precipitation </a:t>
            </a:r>
            <a:r>
              <a:rPr lang="en-US" b="1" dirty="0">
                <a:solidFill>
                  <a:srgbClr val="FF0066"/>
                </a:solidFill>
              </a:rPr>
              <a:t>by </a:t>
            </a:r>
            <a:r>
              <a:rPr lang="en-US" b="1" dirty="0" err="1">
                <a:solidFill>
                  <a:srgbClr val="FF0066"/>
                </a:solidFill>
              </a:rPr>
              <a:t>Alkaloidal</a:t>
            </a:r>
            <a:r>
              <a:rPr lang="en-US" b="1" dirty="0">
                <a:solidFill>
                  <a:srgbClr val="FF0066"/>
                </a:solidFill>
              </a:rPr>
              <a:t> Reagent 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600" y="1851025"/>
            <a:ext cx="8763000" cy="4702175"/>
          </a:xfrm>
        </p:spPr>
        <p:txBody>
          <a:bodyPr>
            <a:normAutofit/>
          </a:bodyPr>
          <a:lstStyle/>
          <a:p>
            <a:pPr algn="l" rtl="0"/>
            <a:r>
              <a:rPr lang="en-US" dirty="0" err="1">
                <a:solidFill>
                  <a:srgbClr val="FF0066"/>
                </a:solidFill>
              </a:rPr>
              <a:t>Alkaloidal</a:t>
            </a:r>
            <a:r>
              <a:rPr lang="en-US" dirty="0">
                <a:solidFill>
                  <a:srgbClr val="FF0066"/>
                </a:solidFill>
              </a:rPr>
              <a:t> reagents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are </a:t>
            </a:r>
            <a:r>
              <a:rPr lang="en-US" dirty="0">
                <a:solidFill>
                  <a:srgbClr val="FF0066"/>
                </a:solidFill>
              </a:rPr>
              <a:t>acids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that can combine with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alkaloids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(Alkaloids are organic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bases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from plants). </a:t>
            </a:r>
            <a:endParaRPr lang="ar-SA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l" rtl="0"/>
            <a:endParaRPr lang="ar-SA" dirty="0" smtClean="0">
              <a:solidFill>
                <a:srgbClr val="4F81BD">
                  <a:lumMod val="50000"/>
                </a:srgbClr>
              </a:solidFill>
            </a:endParaRPr>
          </a:p>
          <a:p>
            <a:pPr lvl="0" algn="l" rtl="0"/>
            <a:r>
              <a:rPr lang="en-US" dirty="0" smtClean="0">
                <a:solidFill>
                  <a:srgbClr val="4F81BD">
                    <a:lumMod val="50000"/>
                  </a:srgbClr>
                </a:solidFill>
              </a:rPr>
              <a:t>Certain 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acidic reagents (</a:t>
            </a:r>
            <a:r>
              <a:rPr lang="en-US" dirty="0" err="1">
                <a:solidFill>
                  <a:srgbClr val="4F81BD">
                    <a:lumMod val="50000"/>
                  </a:srgbClr>
                </a:solidFill>
              </a:rPr>
              <a:t>alkaloidal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 reagents) </a:t>
            </a:r>
            <a:r>
              <a:rPr lang="en-US" dirty="0" err="1">
                <a:solidFill>
                  <a:srgbClr val="4F81BD">
                    <a:lumMod val="50000"/>
                  </a:srgbClr>
                </a:solidFill>
              </a:rPr>
              <a:t>e.g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 : </a:t>
            </a:r>
            <a:r>
              <a:rPr lang="en-US" dirty="0" err="1">
                <a:solidFill>
                  <a:srgbClr val="FF0066"/>
                </a:solidFill>
              </a:rPr>
              <a:t>Trichloroacetic</a:t>
            </a:r>
            <a:r>
              <a:rPr lang="en-US" dirty="0">
                <a:solidFill>
                  <a:srgbClr val="FF0066"/>
                </a:solidFill>
              </a:rPr>
              <a:t> acid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, Tannic acid, </a:t>
            </a:r>
            <a:r>
              <a:rPr lang="en-US" dirty="0" err="1">
                <a:solidFill>
                  <a:srgbClr val="FF0066"/>
                </a:solidFill>
              </a:rPr>
              <a:t>Phosphotungstic</a:t>
            </a:r>
            <a:r>
              <a:rPr lang="en-US" dirty="0">
                <a:solidFill>
                  <a:srgbClr val="FF0066"/>
                </a:solidFill>
              </a:rPr>
              <a:t> acid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, Picric acid, </a:t>
            </a:r>
            <a:r>
              <a:rPr lang="en-US" dirty="0" err="1">
                <a:solidFill>
                  <a:srgbClr val="FF0066"/>
                </a:solidFill>
              </a:rPr>
              <a:t>Sulfosalicylic</a:t>
            </a:r>
            <a:r>
              <a:rPr lang="en-US" dirty="0">
                <a:solidFill>
                  <a:srgbClr val="FF0066"/>
                </a:solidFill>
              </a:rPr>
              <a:t> acid 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combine with protein to form </a:t>
            </a:r>
            <a:r>
              <a:rPr lang="en-US" dirty="0">
                <a:solidFill>
                  <a:srgbClr val="9BBB59">
                    <a:lumMod val="75000"/>
                  </a:srgbClr>
                </a:solidFill>
              </a:rPr>
              <a:t>insoluble protein salts 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(</a:t>
            </a:r>
            <a:r>
              <a:rPr lang="en-US" dirty="0" err="1">
                <a:solidFill>
                  <a:srgbClr val="4F81BD">
                    <a:lumMod val="50000"/>
                  </a:srgbClr>
                </a:solidFill>
              </a:rPr>
              <a:t>e.g</a:t>
            </a:r>
            <a:r>
              <a:rPr lang="en-US" dirty="0">
                <a:solidFill>
                  <a:srgbClr val="4F81BD">
                    <a:lumMod val="50000"/>
                  </a:srgbClr>
                </a:solidFill>
              </a:rPr>
              <a:t> Protein </a:t>
            </a:r>
            <a:r>
              <a:rPr lang="en-US" dirty="0" err="1">
                <a:solidFill>
                  <a:srgbClr val="4F81BD">
                    <a:lumMod val="50000"/>
                  </a:srgbClr>
                </a:solidFill>
              </a:rPr>
              <a:t>tannate</a:t>
            </a:r>
            <a:r>
              <a:rPr lang="en-US" sz="2700" dirty="0">
                <a:solidFill>
                  <a:srgbClr val="4F81BD">
                    <a:lumMod val="50000"/>
                  </a:srgbClr>
                </a:solidFill>
              </a:rPr>
              <a:t>).</a:t>
            </a:r>
            <a:endParaRPr lang="ar-SA" sz="2700" dirty="0">
              <a:solidFill>
                <a:srgbClr val="4F81BD">
                  <a:lumMod val="50000"/>
                </a:srgbClr>
              </a:solidFill>
            </a:endParaRPr>
          </a:p>
          <a:p>
            <a:pPr algn="l" rtl="0"/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-15240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The procedure: 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3" descr="Experiment 3 [Compatibility Mode] -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5" t="38234" r="26832" b="25062"/>
          <a:stretch/>
        </p:blipFill>
        <p:spPr>
          <a:xfrm>
            <a:off x="76200" y="1066800"/>
            <a:ext cx="8991599" cy="5638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7772400" cy="1470025"/>
          </a:xfrm>
        </p:spPr>
        <p:txBody>
          <a:bodyPr/>
          <a:lstStyle/>
          <a:p>
            <a:pPr algn="l" rtl="0"/>
            <a:r>
              <a:rPr lang="en-US" b="1" dirty="0" smtClean="0">
                <a:solidFill>
                  <a:srgbClr val="FF0066"/>
                </a:solidFill>
              </a:rPr>
              <a:t>Precipitation </a:t>
            </a:r>
            <a:r>
              <a:rPr lang="en-US" b="1" dirty="0">
                <a:solidFill>
                  <a:srgbClr val="FF0066"/>
                </a:solidFill>
              </a:rPr>
              <a:t>by Metallic Salts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1000" y="2057400"/>
            <a:ext cx="8534400" cy="3581400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When </a:t>
            </a:r>
            <a:r>
              <a:rPr lang="en-US" dirty="0">
                <a:solidFill>
                  <a:srgbClr val="FF0066"/>
                </a:solidFill>
              </a:rPr>
              <a:t>heavy metal </a:t>
            </a:r>
            <a:r>
              <a:rPr lang="en-US" dirty="0" err="1">
                <a:solidFill>
                  <a:srgbClr val="FF0066"/>
                </a:solidFill>
              </a:rPr>
              <a:t>cations</a:t>
            </a:r>
            <a:r>
              <a:rPr lang="en-US" dirty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e.g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 err="1">
                <a:solidFill>
                  <a:srgbClr val="FF0066"/>
                </a:solidFill>
              </a:rPr>
              <a:t>Pb</a:t>
            </a:r>
            <a:r>
              <a:rPr lang="en-US" dirty="0">
                <a:solidFill>
                  <a:srgbClr val="FF0066"/>
                </a:solidFill>
              </a:rPr>
              <a:t>, Cu, Hg, Ag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) are added to protein solution, the metal ions combine with the negatively charged groups to form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insoluble metal ion </a:t>
            </a:r>
            <a:r>
              <a:rPr lang="en-US" dirty="0" err="1">
                <a:solidFill>
                  <a:schemeClr val="accent3">
                    <a:lumMod val="75000"/>
                  </a:schemeClr>
                </a:solidFill>
              </a:rPr>
              <a:t>proteinate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" y="0"/>
            <a:ext cx="7772400" cy="1470025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FF0066"/>
                </a:solidFill>
              </a:rPr>
              <a:t>The procedure: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3" descr="Experiment 3 [Compatibility Mode] - Wor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31363" r="26667" b="36022"/>
          <a:stretch/>
        </p:blipFill>
        <p:spPr>
          <a:xfrm>
            <a:off x="228600" y="1143000"/>
            <a:ext cx="861060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u="sng" dirty="0" smtClean="0">
                <a:solidFill>
                  <a:srgbClr val="FF0066"/>
                </a:solidFill>
              </a:rPr>
              <a:t>Introduction</a:t>
            </a:r>
            <a:endParaRPr lang="ar-SA" sz="4800" b="1" u="sng" dirty="0">
              <a:solidFill>
                <a:srgbClr val="FF006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3013" y="762000"/>
            <a:ext cx="8458200" cy="6670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When the structures of native proteins are altered by chemical or physical means, the protein molecules tend to agglomerate and precipitate and the protein becomes </a:t>
            </a:r>
            <a:r>
              <a:rPr lang="en-US" sz="3200" b="1" u="sng" dirty="0" err="1">
                <a:solidFill>
                  <a:srgbClr val="FF0066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denaturated</a:t>
            </a:r>
            <a:r>
              <a:rPr lang="en-US" sz="3200" b="1" u="sng" dirty="0">
                <a:solidFill>
                  <a:srgbClr val="FF0066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*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Denaturation accompanied by loss of protein biological activity.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*Protein precipitation is due to a disruption of hydrogen bonds, ionic bonds and sometimes the stronger covalent disulfide bonds.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data:image/jpeg;base64,/9j/4AAQSkZJRgABAQAAAQABAAD/2wCEAAkGBxQTEhITERQWExUXFh4YGBcYGRsZFhcXHh0bHhkZHR0dHCgsGB4lHx0VIzEiJSorOi4uGx80ODMsOiotLisBCgoKDg0OGxAQGy0mICYvLDQvNCwsLCwvNjcsNC8sMC8tLCwsLCwsLCwsNCw0NCwsLCwsNCwsLCwsLCwsNDQsLP/AABEIAHoBngMBEQACEQEDEQH/xAAbAAEAAgMBAQAAAAAAAAAAAAAABAYDBQcCAf/EAEAQAAIBAgQEAwYEAwUIAwAAAAECEQADBBIhMQUGE0EiUWEHMkJxgZEUI1KhYnKxkqLBwvAVJDNDU4Ky0WNz4f/EABsBAQADAQEBAQAAAAAAAAAAAAADBAUCAQYH/8QAMREAAgEDAgMGBgIDAQEAAAAAAAECAwQRITESQVEFE2FxgfAikaGxwdEy4RQj8QYz/9oADAMBAAIRAxEAPwDuNAKAj4XFi4bgAIyPkM+cA6ekMKAkUAoBQCgFAKAUAoBQCgFAKAh47iAtMgZHKsyrnABVS7BUzazqxA0BidYGtATKAUAoBQCgFAKAUAoBQCgFAKAUBEwGN6ufwMhR8pDZd4DSCpIOhHyM0BLoBQCgFAKAUAoBQCgFAKAUBGvY1VuW7RnM8xA0AAnXymDHnB8qAk0AoBQCgFAKAUAoBQCgIuBwnTN45p6lzPtEeFVjcz7u/rQEqgFAKAUAoBQCgFAKAUAoBQEHG4W49y2y3EVFMlTbLEnzDZxBiQJBiZ8oAnUAoBQCgFAKAUAoBQCgFAKAUANAQ+H4AWzcYkF7hDOVXKCQAsxJ1gCSSfsAABMoBQCgFAKAUAoBQCgFAKAUBrb3Bka/bv5nDKSSM75Glco8ObKNPSgNlQCgFAKAUAoBQCgFAKAUBquK8xYfDsEvXMrETAVmgeZyg5Rvv5GpqdvUqLMUQVbmlSaU5Yya7Gc7WLd7pQzKCA1xcpQTGu8kCdSP3qaFlUlDj+hDO/pQq928/gnWeZ8M1/oLcl5KjQ5Sw3UNEE71E7aqocbWhKrqk6ndp6m3BqAsH2gFAKAUAoBQCgFAKAUAoBQCgFAKAUAoBQCgFAKAUAoBQFd4nx5g3TTwkXbYDghpX8RZt3FIIgSHI0JI190igML8wXXa0EthSX0GeVdYvAqxyTb8VsHQHT6igJGF5oRmWUbK1vqAoGuP7tlsuRFJn85dp2kgAg0BgTmU27jJcXNmZ+m0hdFvWbQVhlGUA37eup0adQJAyLxa4bqggrJtjp5kIVmW9mUsFbMsoNoOnbUEDacF4l10L5ckHKVmSGEZgdPPY/EuVhoRQE+gFAKAUAoBQCgFAKAUAoBQCgFAKAUAoCv87cUu4fDh7OhLhS8TkUgnNrpqQF1/VVq0pRqVMSKl7WnSpcUFqVXhPA7nEVOIuXirZ8hbICHRQsFYIgglhOo023q7Urq1l3cVlb+Rn07Z3sVVqPD280Wh+S8MbiPDDKFlARkbKAAWEeQEwRPfvVJXlVRccmhKyoyqKbWq/BAfkRRde4l5lEsyKBGRzJXxA+6rQQAOw1PeX/Ok4KDREuz4Kq6qb/sh8lcv4qxiC9xOmmUhvGD1CdiMpM66y0b/ADqS8uKVSmlHfy2IbC1r0qjlPbz38S+1mGsKAUAoBQCgFAY795UVnchVUEknYAakmvUm3hHjaSyzmnGOdL7uxsubNse7ouYj9TZgYPp29a2aNhTjH41lnz9x2nUlP/W8L7nnHcT4lYW21666i4JXwp/ZYZPC0QY9fQgKdK1qNqK28/2e1617RSlKW/gvlsb3k7mtrjdDEkFz7jwBm/haNJ8iN9t9613ZqC44bcy3YX7qvu6m/Lx/suGIvKis7kKqgkk7ADc1npNvCNRtJZZzTi/OmIuOTZc2bY90AKWI82LA6+g29d62qVjTjH49WfPV+06spf6tF5amTiOK4lYt27l282V/4UlD2V/BoSP8R8+KULWpJxjHbxev1Ja9S9owU5S330Wn0J3KnODm4LWKbMGMLcIAIbsrQAIOwPY/PSO6sko8VP5Ell2jKUuCrz2ZfayzZItviNlmKLdtlgYKh1LAjcETofSu3TkllpnCnFvCaJVcHYoBQCgFAKAUBq+JWEtkXunbKgzdJRZy6fmTHwlUY+inuBQGfB8LtW1ChQYJaSASWJYztv4m+9AZbWBtKcy20VoiQoBiAIkDyAHyAoA+BtGZtoZBBlQZDRmB01mBPnAoDBd/DKQrdFToADkB0BC6HyBIHzNdKEmspHLlFaNku1aQSVCjNBJAAmBAmN9IFcnRkoBQCgFAKAUBFx3EbVkA3riW52zMAT8h3+ldwpzn/FZOJ1YU1mbS8z7gMdbvJnsuHWSJHmNx6V5OEoPElg9hOM1xReUUbm3me4904fDFgAcpKSXuN3C5dYGu28HtWpa2sIw7yp9djFvL2pOp3VH6bv8A4Vd8Xfw7Es96w0T4i6EjzhveHrBq5wUai0SZS47qjLDck/HX7nvhPMNywwvJddlmWDMzB1nxSGJ1313mvKtvTnHGDuhdVqdVKTfimdb4XxWziFz2Li3F75TqD5EbqfQ1gzpyg8SWD6SE4zWYsmVwdCgFAKAUBzjm3C4p8dlt5mJCtZAbwqFCySJ8MPqSRrI32GrbToxofF6mPd07mVwu7emnPT1Rf8RiUs2y91lRVAknQDt/XQCsyMXJ4jua0pKKzJ4RVeO88KhQYUJekZixJAGpGWNwdO+2m81eoWLnnj0M+57RjSScFxZ8TFifaAB08tgmUDPLZSCeyyvj/m0BkV7Ds9yz8XM5q9pxhw/C9Un8/uXLDXxcRHX3WUMJ0MESKz5LDwzTTysmi5w5ibCC2ttQz3MxGacoVcsnTcyy6SO9WrS275vL0RTvbv8Ax4rCy2VPi3MOMuizcTqWkZSFFoFg1xWZW7amQIUzp561dpW9CDlGWG116FCvdXM1CdJNJrks6kzFc7YmzdyXbaQgUXFEli2VSxUzAOugg/Oo4WNOdPiT64JanaM6dZU3Hpn16HQqyzXFAKAUBA43wpcTaNp2ZQSDKmNRtPYiex8hUtGq6UuJEVeiq0HCX0K1wrkXp31e5cFy2viC5YJbtm1Og39TH1uVb9zhwpYbM+h2ZGnV428pbaFm4zwxMRaa0+x1B7qw2YfL/wBiqVKrKnJSRoVqUasHCXM5bjuX8TZcqbVxoOj21ZwY2YFQcp+cEVuQuaVSO68mfN1LKvSlom+jXvQ2fF+K43EWbdh8NfEa3HFq5+ZHuyMvh8z5mNtqr0aVCnUc1JeGq0LdxWua1JQ4Guuj1JXJvK7tcF7EIURDKIwIZn7Eg6gDfXcx2GvN5drh4IPfc67PsZKXeVFjGy/Je8fg0vW3t3BKsII/xHkQYIPmKy4TcJKS3NqcIzi4y2Zyzi/LGIsuV6b3k+F0UtmHqFBynzB+lbtG7pzWW8PxPmriwq05fCm14G8wnMWMTDG0cNiGugZUu9K4YXzbw6sOx76T3mpO2oupxKaxzWUaFO7uFRcXTlxcnh/U0PC+Wr9+4Ea3ctrMs9xGWB3IzgZmP9d6t1bunTjlNPokZ1Cxq1Z/Emlzb/vmdWwWEW1bS3bEKgAA30H9awpScm5M+mhFRiorZGeuToUAoBQCgFAfDQFew/HrNjNaLllUE2ygLTbG6gga5D4dO2XvNTRt6knjHzIJ3NOKzn5a/Y2nCOK28SheySQGymQQQdDEH0IP1rmrSlSlwyOqNaFaPFB5Rpua+MlD0rbARHU1jQjRc2yE7gtE6Dzqza0FL4pen/OfoU725cPhi/P9Z5evkUdr2HCuBDEkN5dQgsIXyQ+8T6x2FaiVRte8efjyMeSpRTyuj899vDm/PyPt7pBWQvoXFwIGgFWDRbA2B1Us0aD1EV4uJy4seHy5/oScFFx4tM5xnTXOnh4m45duXLOMRVZBbvOw6StIyQxVwokLsNZ113qtcKM6OWtVjX8Fy0lOnccOVwyzpnzaeOR0asg3RQCgNFx/mi1hWCMGuOROVY0HaSSIqzQtJ1VlbFO4vaVB8MtX4GS1zBbuYS5ibUnIrSraMrqPdYfb6GRXP+PKNVU5cyR3MXRdWOqSb+RynEYl7ju9xsznWTMt8tIAG0T3ECt+MVDEYrQ+Ym3UTqTlmXv6HReUU6PDBc7sj3vvJT+7krFuX3lxjxSPoraPdWq8s/k0fs0tg37zNqy21g/zMcx/ur96t9pNqMUtjP7HinKUnvoevardt3ejZk5kbqMewBBAHzO/yHrXHZ1OWs+RN2lcqLUFqyrcE4E2OW7asXUTpKNGk5pmAI2EjfXtpVuvcKjjK3Ktrazqyc5PU1/B8Xe4djRnBRkcJdXsyGJ+Yg5gfka9qRjXpaehYhKVKpr6nfa+fNkUAoBQA0BzDDcON/iLNZvW7kXesbgbUJm2HdiB4NJEEaiYrYlVULbhlFrTHv7mIqDnd8cJp65318vwWL2j3bfQRGcq5fOigTmyggz5Dxb+cb1VsFLvMxWS32i6fdcM5Yz6nnlfluw2GBuFMQHc3FMEBdApUTr8OoMeo0pc3NTvdPh5C1tKaopPElvsTeZ+A2XtNcFu2LqW8tsk5U091SJCkDsG0+lR0K84y4cvDepNcW8JriwuJLTJpvZxZvhrjMHFkoIzTDNOhWd/DMkaHw+VWL+VJpKOM+9yr2dGunJ1M48fwRPaHxNxiFtMqZEAdFdA3UYyCddY+GFI/pUljSi4OWXnwexF2jXnGoocKa8VnJfeG2wtq2FQWhlHgAgJIkrA8jNZc3mTy8mvFJRSSwVH2jWGHRuW7Y1MNdVB1QQQbYzgZlEzqCNQPresHFtxk/TkZ/aKqKKlTWvNpalg5Ue82FtHET1IPvaMVk5S3rljf61WuVBVHwbFu1dR0oupubeoCcUB8mgPtAKAUAoBQCgFAKAUAoBQCgFAKAUBF4hjkspnuGBsPMmCf6An5A13Tpym8RI6tWNOOZFdwnOgNxluWSiKxUvmDBSNyRA0G5iYGu2tW52LUU1LL6FGl2jGU3FxaS0z7/vqxzvxEhRaUpDLJzNAZST5EEiAdB+oeVe2VNN8Tzp0PO0azjHgWNevvPy6opV7KuqxNtB03aW1uSwWAozLkzr4o94+gq/KMpeeftp6emTLjKENXtjGd99dsa4XXBf+RlX8L1QMvWd7hGmgnKAY7hVWR5zWVdT4qmOmF79Tds4cNLPXL+f9YKzabrXbLXQALt5Z2OZGzOFMqDBhBoSDBHaKvyXdwajyX6X7Mym+9qxcub+mrXLwXVaY8C78euWlst1kFxdFCEA52OiqAe5P2rMoxnKfwvHia9xOEINzWV06+BzhbiKsQMOHz5rZzgNAOQNcJzaEqYJAM9q2eF5z/LGNdPXTb8mB3iwo44c50116Ze/4LPydwVi4xV5OmcmVFMye3UadQcsKAe0k71Ru66x3cXlZ9o0rG2afezWHjGPy/EuNZ5pigFAci4qjYjGYgJq03GA3lbYIj6wAPUit+ElSowz4fU+ZlTdxXqY31x6aGw9n98G9ew76279oyO0rofurH+yKh7QjiKqLdMs9lVE+Km9mafjvCmw11rTHNpKsO6GYJ8joZFWqFZVYcRQurfuKnBnPNFl5e5sQ2RhcVFsZOmt0aJljKA4+Ax32+W1ULizlGXeQ15mta38Kke7qaPbwK9wHiTYPE5yuYBWt3FB38iPkyj6E1cr0lXprHmZ9pXdrUkpe8G05c4OMc2Kv4mHWGWJ3uMNW9MgIC+v8oqvc1u5UadP3/wB5luxoOq5VqnP3/wANd7GdcTeP/wAH9WWnaP8ABeZYsf5PyHPNkYjjFqzb1P5SPHnJZvshH2pbNwtnJ+Pv5iuuOukvD38jr1Y5pigFAfCY1OlAVTm3mhbLdAW+rntyxz5YRsyjKcpk6N+1XbW0dRcecYZQu76NBqLWckPkfloobWKa4GU25RQCD4gNWnyEiB86kvLrjTp456+hFY2SpPvVLKa09TL7SbNrp2ncsLoJW2FgggwWzTsBA1Hn3mvOz5T4mo7czrtONJwUqmfDBt+TLtpsJbFjMFUlSHjNnmWmNNSZ08xVe6U1VfHuWbOVN0Y93saL2i3kuGzZW4vUDybZkDxCFJaMqkdsxGjVZsE4Zm1p1KnaPDUSpKSTzsywcpcMfD4Zbd0gtJaAZCgmcoP7/Mmq1zVjUqOUS3aUpUqShJ5ZWuf7+JW/aydQWwAbZQEzd8WbYatEQD2nfWrdlGi4Pixnx6FLtCdxGce7zjwXMueEvMLCPiCEYWw1wmAFMS3yA1rPkk5tR66GpFvhTl6nOuKYa7jMY74R+oAVK3AcvREQNGgiCGPhBn51q05wo0eGosPX1MWrTq16/HRllabPY6gKxzcFAa7imJY/k2T+a43/AOmvdz/gO5+pAGbheC6VtUzFzuzndmO7H/W0UBLoBQGDGYxLQzXGCjzPoCSfkACSewFAQrfHLUlbjC23UZACd8rhM22gJKj5sKA84TmCyyZmYIR7ykyQPHB21EW7hkfobyNAZuI8VSybeeAj5pedFCqWn1EA/LegPON4zbSACHbPbQqDqA9xbeb1ALCY+VAZMJxS28DMuc65QZ0JYAgwJHhb7GgJ1AKAi8QwpuKMrFHU5kYdmHmPiBkgjyNAfOHYzqAhhkuIYdPI+Y81O4NAS6AUAoCkc64gfibKGTlt51UGMzFoI13OVTAO8kTrWlZxfdya5vBkdoTXexi90spe/DP2K0MQXEMhEjMSxCL0mMgkjsZGggsd83ui8o42f51Xv0XTczpSb0kt9eiw/fLd752NxhcJ+KwiOg6r4VmthTE3LUSo1BGYAqQCCCVII1qrKfcVmnopYfk/eS9Gn/k26ktXHK81688YevMrlu/4LzL4mZirdUwQDCoSJA0ad/d8PrVzGq+mPfT56mdn+XXnn3jR58tDe8v8y/hQEvZblhstvNbBm24WASCBIZQBK912JYk0Li04p5ho319/c07a/wCGGKmMLTK/WPsavPbVMyMAqt7+oIuosqQN2MmfFAgkAbmrnxSeJbvl4P3y1z8ig+CGsdk9/FbY6+umNOrJ/GONtiRad1AaALdk5x+fmQEkgiDB0BIiR61FRoqllL1em2pNcV3cOPXktd8rXTHLqXHgfLlu2EuXALl33pJJS2TqRbU6KBtO/rWdWuZTylove/U16FrCnhvV+9uiN9VYtCgFAROLYzo2bt2JyIWjzgVJShxzUepFWqd3TlPGyZT/AGccOLNdxb/FKIfOTNxh6Fgo/wC01e7QqrSmuRndl0WourLd+/qaTgg6HE7a7AXntfQh1X7nJVqv/sts+CZUtP8AVeOPi1+jPxRBiuKi2wzIboQj+G2ssPurfeuIN0rTK3x9ztrvr9p6pfhfsy8x8mvZm5h5u2tyu9xB/nX9/nqa8t75S+Gpo+ou+zHH4qWq6foqMBASoJG8D94rQMvLk8MyYgmwy5w1lnUMrbZ1OxDqYYa9j3rhShUXUsOjcUnpleTMeA4ncwJe5hsoNxenLDNl1kFR3OnefrXFajGrji5Fi0upptcy6+zbla4jtjcUD1HnIre+M3vXGnZj5eRPnWdeXEWu7ht70NW1otPjluaf2m8y3hixZs3WtrZCk5TE3SM0n9UAqIPrU1lQj3fFJZz9iK6rS4+GL2L9yXx38ZhUumA4OS4BtnESR6EEH61n3NHuqnDy5FyhU7yGTe1ATFO9o2KU2ksi4quXDG2TGZNRqdlGaD4iB4T5VfsYtT42soz+0HxU+7Ukm+vMx8t8mJ0f98tAvnJUBjKpA8JKGCJzHLJHiPcmvbi8fHmk9Dm2sEqajWSbT0/Rc7aBQFUAACABoABsBWe3k0ioe0jFILdq21vO7FmRs2Xp5QAToPF7w8O32FX7CEnJtPGDN7SqQjTSnHOfQ2nJJtnCWzaQoCWkE5iWDEMZ7yRUN2pKq1J5LFk4OjFwWEU7nPC2BjW6l1wrgNdypmKeECAcw3UToDHkZgX7SdXufhW22pm3tOh/kZnJrOM6fk6WjjKCD4Yme0edY5uHNMZYvYjiDvhrguw6stxLgK202gwfDENK99d5rXhKnTt8VFh67rcxakK1S64qcsrTZ7ehv+euPIivhSjOz25JBACgzl394yNvLvVazt5SaqJ7Ms311TprupZ1XI98j8A6I/EG4LnVtjLAKgKYaTJ3Omnb1peXHefBjGD2xtFRTlxZzgtlUTQIXEcaUyogzXXkIp203ZvJRuft3oD3w/BC2DJzOxl3O7N/gBsB2FASqAUAoDX8a4SuJTps7osMDky6hlK65lI0mR5ECgIT8vzdnMTaK3M4JGZmuXLbx7nu+FhvOv1AHy5yrbM/mXRKKjQUhlU3iAQU1/47/VUOhGoGe/y9aZY1UkMGZQoZyyFCzeHUwSfn9qA+Ly+gkdS5lN1LoXwQrLcW5ockkM6yQSYkgRQHuxwJFa0wd81ucp8PusSXQ+HVWJUn+RPKgNrQCgFAQOI4RiRdsx1VGx0Fxe6N/gex+tAY7XH8OQCbqoe6sQGU9wR2INAfU49hi4QXkkiRrofrtPpQGxnvQHOsbjWxV0G2wm4+W0MslSsb6GYHjJOXLJjMCQdeMFRhiS239feOeeeDClN3NT4Xu9NNse88scsk/nHhYQYcIFyZOkc8xCCU1BBzRn7jczpUVnVb4s776eO/4J+0KKxHGMba+Gq6ePM8cm4tbQxcLCi2t0QQwaA4YiGbuAIzGvbyDm4fL3ovsedn1IwhPC0WvX8vp1Zo8PgrmJe3h2uBHJOeCHUBFnMQDoc4WRO5JgVanONGLmlpy5b/ANeBTo05XEu7lLD5652/vlkwcW4K9heniQyrmJFxRnttIURMgqwy6TG5+de068Kusemz0ZxVtalBfFtndLK5b9PtqRGyZGIUqMyr7xm4NSQ4mD2OgEFh5zU2HxLL/ryK6klF4Wm2+/XPL5bZ5nq7jVuHO7HwTltOc4LFFAYaAEZsxI00WI1Fcxg4/Cl6rQ7nVUvib9HryXpvq/LY2mDzplcMVIVZytkkEFs0KQO4XM2ngbRjAMM1GWmPz/fjha68ixTc44lxclzx45008MvTR77Fv5O4zcvq6XiGdApzroHRwSpiBB0M6D5Cs67oRptOOz+mDVsbmVaGJ7rG3POzNvieKWbbFXuorDsSAaqF4wXeYcMok3k3jQz/AEoCdaupcWVKupHaCCPKgPaIAAAAANABoAKbg5bz1hGt4t2XTPluofJhGvzDLP1FbllJTo8L5aHzt/F0rnvFzw/lp78zPyKDdx5uNuEuXD5ZmZR/mauL74KKivD6EnZi468p+f1ZbucuNfhrBymLjyF9B8T/AEH7kVRtKHez12W5oX9z3NPT+T2/focje46XclxcuZFdZ3hhIJ+Y+1bcZqWxhVbdwgm9+fqbN+YWOGXA9G3cCkkXLgzBEJlco7MJYAz2FV3bf7XUTa8i5C9St1FrPmaN+JvZuIbDZWtj3oDQdu4Pbv61POMZrhlsQ2qlH/ZzZtMN7R8cu9xLn8yL/liqzsaL5Y9S+rup1RXsXj2uXLty4FZ7pJMzoxMyuuhGw30qzGCjFJbIgcstt8zr/st4RcsYRjdUo125nCnQhcoAkdiYJjyise+qxnU+HkadpTcYa8y5VSLRzz2h8KVbq3y5HVIVlC5m8K+8skCIAEEjXXXatWwrS4XBLYxu0renxKpOWOW2fkWPhPMeG/DW2L9JR+WBcIzyoG8EzplMjse1U6lvV7xxxl76F+ndUnTU84XiZeJ81Yaw6I7E5lDSozKqnZiR2O+k6a+VeU7WpUTcUe1bujSkoze5ScNir2MxiWr4N1OoWNuMqokMAwIAKiCCDPi03mtCUadGjxQeHgzYzrVrju6izHL5aeDydMwuHW2ipbUKqiABsBWRKTk8s2oxUVhbGi49yjaxVwXGZ0JADhY8QG240MaTVqjeTpR4UVLixp15qUiqYPhGPbEOj51zhkuO2trIVI0AIBG2UDbTQa1cnVt1STW6xjqUqdK6dd8X8Xnyxywjb8vcuXsH1sRcyuy2mCW7ZJzbNqSo/SABHeobi6jXxBaLPMls7KVtxTby8cjTcEb/AGjioxQzxaJzW/BADCAY3U5jGs+u9WKy/wAWn/rfPnqVreSvajVaOy5ZXozplm0FVVUAKoAAGwA0ArHbbeWbiWNEe68PSNj8GLqwSVIMqw95G7Ef+u40oDFw7GFibd0BbqDUDZ17Ov8ACf2OnzAnUAoBQCgFAKAUAoBQCgFAKA1mOvtcc2LRI/6rj4FPwj+Nv2GvlIE+xYVFVEAVVEADsKA+9ITmgZoiY1jyn70B7oDXcO4JassXQHNEAsS2Vf0rPujQfOBOwqWdac1hkVOhCDzFELnXDB8NmYZhadbhHmoMP/dLH6VLZzcauFz0/X1IL+ClRbazjD+W/wBMnOrjMqlxclWXpkBMuZDqQgMA6gTGxNbGE3jGq13z8zBUnGLfFo1jbGngizez5hcvO4zMLdrLmfVjnaY9AMm09zVG/wDhil1fLwNLsz4pN66LGXvqWjmPiCWrWVsha4ciK+qsx/UIPhHf/wDapW9JzlpstWaFzWjShrjL0WepzYYVslx7CLctWwDdBDkW311GcDNpqQNhEjatjjSkozeG9ttvQwO7coSnTSaW6w9/DOP+aYJOCum3fsXLqZ0EJcdlBRlc6mYjKpKwf4fWK4qxUqclF4e69PyyS3qSp1ouSytm+Wv4TxqTuYMRhesPwyKjWwWZ7YAD9mAGgaAWJPpoe4jt4VeD43o+TJburQdT/WtY6trnyx46f0yycl4HLbe8c03iCubcWwPD56EliPQidapXdTikorkaNlS4YOTzrrqWOqhdPFy0G0YA6zqJ186A90AoCu88cJ62HLr79qXHqvxr9hPzAq3Z1u7qY5MpX9v3tJ9VqiicqcYGFxAdhNtxkfSSomQw84O48vlWpd0HVhpujH7PuY0Zvi2Zs8LbPE8cWcfk24LDtkBORPm5kn0DelQVGrWhwr+T9/Qs0U7y4dSX8Vt+P2ar2gul7Hq1kz0lCXG+HMpJyjzIBg+W3au7GEo0vi57DtGtDicVvjBh4Fw4Yi+tosUBVnJHvELHhHkTO/aDU1xVdKHEilZUI1qmJbLUkexrXEX572R/5CqvaP8ABeZr2P8AJ+RZvai1m1g2/Lt9S4wRWyrmHdiDGmgOvqKrWKlKpu8Inu3GMNtWevZ9wmzh8DbxF5UVmBvG4wEqh93xHYZQp+ZNeXdSU6rhHyFtCMKak/MrXMvtMuOxTB/lJ/1GALt6gHRR8wT8qtUbCKWamrIKt43pDQtHsz5iu4uzdF85ntMBngDMrAxMdxB/aql7QjTkuHZli1qynF8XIsXG+D28UgS7OhlWUwynaR9J0NQUa0qUuKJJWoQrR4ZorHFeQgRb/DPGUEN1CTmJIOaQNDoBAGoC+VXKV+025rfoUa/ZsZxjGm8Yz47mHiPKOGtJZN/Em14QrEkfmEfpDTl00gSAAPnXtO8qyclCOefkeVrGglF1JYwkt8ZNzjubMNhiloBnUIuqAMqoR4dZ8WkHSdIqCnaVaqcvuWat7RoyUJG7tY+0zBVuIWKhguYZipEgxvEVWcJJZwWlJN4ySa5OhQFP9onXy2OiXyZiH6ZIYucotjw6ke9p5x6Vfse6y+PGfH6md2iqzgu6z4438DbcoYR7eFti6gS4ZzaAMRJyZo3bLlmar3MoyqPh2LVspqku835m6qAnFAKAhcUwZdQyaXU1tttB8jp7p2IoD1wu87Wx1lyXBow7T5jzB3/btQEugFAKAUAoBQCgFAKAUBF4g9wKBaEsxyyfdQd3PnHl3MUB6wOEW0gVZPck+8zHdie5NASKAUAoBQHl0BBBEgiCDsR3FE8A5dxDh7YbEG05Q21Ba31AhzpPhTMwJ3MED1PcVuU6qq0+JZzzxn56HzVag6FbheOHdZx8svx+mp75Y4uME5Zyr2rxh8gbMjL8QGUSviggfTYzzdUHWXw7rqS2VyqGk2sN8vD02M2Kx74y6OmSWu6WoVWW2FOoYkyPCczablYmBXkYRoQ15b+OfenqeyqSuamIvfbRPGN8/nxwXP8AJwlkW2MyCSNM91j77EepOp2EgaVm/HWnxL/hr5p0IcL/ALfU5amGUI5zFCSVIYQqwwKq4CkyQs5vNSI71u8Um1lZ98uX/cnzPDBJ8OnL9J6Z/tYZbuXeCtiT1rrE2GAhT/zj3aDPTQkbCM3cAaVnXFdU1wRWv2/b8TXtbWVR95N/C+XXx8F4fPoXusw1xQCgFAKAi8Ty9G71GCKUILHYAiJrunniWFqcVOHgfE8I5EeEXxbN7p5rQ/5qMrIRMSIMxO8gR3it9XFNy4c4fRnzErGtGPFjK8DLwvjt7D27tu0QBcOaY8amADB9QBvMRpXlS2hUmpy5HtK9qU6bpx+ZBwWCXE4bGMLhS7aXMlowC6iCzGd5GYQNjEzIryrVlCcY40ZZtrWLjKbeZI2vIqk4u15i05P9kA/uRXF9/wDL1R52av8Ae8dGefYuP94vf/SP/IVD2l/FeZfsf5PyPntLxwxOPtYbMFS3CsxMBWeC7En9K5fsa9sod3Sc8av8Hl1LjqKHT8/0fOZOOPxG7bwOBB6IIA3AfL8beVtewPz3gUo0VQi6tTf39WKtR1pKnDb39DZc2cMscN4cbNsBr18hGuEeNgPE59F0iB+ofOoqFSdetxPZElaEaNLC3ZvvZfwno4JXb3rx6h9F2QfYT/3VBe1OOrjpoTWkOGnnqW+qZZIfF8eLFm5eILBFmB3PYemsa13Tg5zUVzI6tRU4Ob5HPHa7xS7oLdp7aaAlirKW11jwkadjmntl11lw2a6pmK89oPT4XH13/wCG9s8j2WyKxYG2oFwpCi4xkmdNNCNRrBGulU/86om2tmX32dSlGKluseuDQ8T4G2Hu/ihlFhb6uuUw5XOIVVjykAkgQPpVqjcKrDusatY/sqV7V0av+Q38KefHyReOXOYExauVVkZCAytB0OxBG40P2rPuLeVFpM0ba6hcRco/U3FQFk5vztZ/E4tEsul5svT6YcAo4LFtzGoiY18OuwrWs5qlSbmmvHBjX9OVaqlTksrlnbxL/wANsslm0lxs7qiqzfqYAAn71lzacm1sa8E1FJvLJNcnQoBQCgFAYcViktrnuMEWQMzGACSANe2pFdRi5PCPJSUVlmUGuT0+0BFwnEbV0utu4rlDDBSCR/rzrpxaWWcqSbwmSq5OiNjsfasgG662wTALGJJ0/wARXUYuTwjmUlFZbJCmdRqK5Oj7QEXC8QtXGdLdxXZPeAIJFdOLSycqSbwmSq5OhQCgFAKAUAoBQFI9qFqbeHYEAh2H3H9NP6Vpdmv4pLwMntZf64vxKjhnt3GtIFckAKQSAFOpcwJLaljuugFaMuKKb9+HvUyI8EnGOG/t1b69ehP4bxK9huq6Ki+EBQ5m5aQsB4Vn1WQ0TlXXSoatGFXCefTZ+v6LNG5qUVLRLpndLPT9mLB3WxV+U6nV7y3vJ2zsxhe4OUEQYC6QfZ4o08PGPe3/AHPieU4yuKvEs58+Xj08UljoiTxXhTW7/SxDo4NrqaLlRWmB4hr4YgM0wIEa1xSqqcOKK549+fReZJXounU4JvKaz0/5jq89C6cik/gbM/xfbO0Vm3mO/ka1hn/Hhnob6qxbFAKAUAoDQc68Ou38Pls6lWDFe7gToPXY/SrVnVjTqZkU76hKtS4Y7/c5vg8JiSWtWkxALHxIBcRCfN5hfqa151KK+OTX0bMOnRun/rXEl6pFjf2f3ukrC6hu7shBFv0CtE6eZGvpVRdori1Wn1L0uyPgWJfF9Cn8btPhXyYi0yH4ToVb+Vpg1epVoVFmLM+pZVIPEjW8P49ds4hMRby5kBAVpKkEEEGCJ3n5gUq01UjwyLdBdzrHcx8E41ewjs+HYIzKUOgYRIOx76CvKtKNRYkSU6kqbzE2PA+WcVxBnurGVnJe85gFjq0Aasdewj5VHVuKdBcL+R3TozqvK+Z1rlPlW1gUITx3G9+4RqfQD4V9PvNZFe4lWeu3Q0qNGNNablX9qfCL+Jv4NLNtnBVxIByqSUksdlEAb+VWrGrCnGTk+hWu6cpyiorqdBwlnJbRP0qF+wis6Ty2y8lhYM1eHpjv2VdWRwGVgQQdiDuK9TaeUeNJrDIWC4ZYwqu1q2EkSxEkmJgSST5wPWu6lWdT+TycU6NOn/BJH1VJGQ6fFdPlOuWf9Qo7SDUZIeMdhFxNso4iyfozEagj9IBgz3+W/UJuDyjmcFNcMij8c4LcsZRgjfe0w8TIWLNcBMSUAkAREaTPetO3uIVH/txn6YMm6tqlKKVDOOeN2zzxTjePtNYRi6OLaQoUN1WjUtp4mJ0KjaNN5rqlQt5qT8X6HNxcXcJQSXJZ0zl8za8I5MuLiEvXXXKG6mVQc2Y+LKZJgAneTMdpqGrep0u7S8Cel2fw1+9cueceZeKzjTFAKAUAoBQGg56ss2CuhFLGUMASYFxSTA8gCatWclGsm/H7FO/i5W8klnb7lF5f5ou4aAD1LX6Cdh/Afh+W3oN61K9nCrrs/e5i23aE6Gj1j72/RZMfxZ7418FsicgO4/jPf5bfPevzXtLtuo5ujb/Dh4zzfLTp9/FbH3NvZRwp1NfDl69fsVDHu9rEG4ma2TDW3ErmXKoJU/EJHqDX2/8A5+i12bTpVVquLKe+sm1npoz5DtipKN9KrTejxhrbRJepaeE853bim2yL1QJ6nwxtJX9Wo0Bjc6bVT7bqw7Npqqk3l4S8fF9Pry8TS7KrTvW4PRrd/wBdffga7jivctv7124cp2zMVVlJMAaKBOgAFfNdiXVzd9p06tT+Mc+EVlNL5/Nmp2pRp07KcIbvHm9V76EDgHMt7DQFPUtd7bHQfyn4D9x6d6/Ra9pCrrs+v7Pjra/qUNHrHp+izYzjL4hQfctMAQgOpBE+M99PhGm85q/Nu1O2qkakqFDTDab56aadPPfy2PuLWzjKKqT1ys45evX7eZUeJM9u/wBRM1uYNtxKyAoBynuNO1fZf+cotdnRp1VrmTae+rb15nyvbdRxvXUpvTCw1toXfkzmd8Qxs3lGdUzZxoGAIBkdjqNtDroKmu7VUvii9CxY3rr5jJaotlUTRFAKAUAoBQCgOa823WuX7tt8qurrkzQJtkaZSexP0kmdq2bRKMFJbY1x18T5+/bnUcXhPKxnp4eppFs5FRXudPIC2WMjrIOkxqTpK+o9Ys6NtxW/Pl78SrxSwozlty2fz3z4GbC8IxCWjcuYe4yOseHQ6MrZisFlBjy+veuJXFNy4VJZR3GzqxhxuDaa257p++fkR8Pirb21NwIuS435S6HZRqd8sgyxMnQDeR0uJ/x5rf5++nMjlwxwp8nttul6+eXnl5TuHYYPddMPF64TA0bpqpPikhtUynXNHugANNcVJ8ME56L0z/3PT6E1Gl3k3wa/PHjz1WOvTRPJ1Dh2DWzat2l2RQoPcwNz6nesOc3OTk+Z9FTgoRUVsiTXJ2KAUAoBQCgFAKAx4jDq6lbiq6ncMAQfoa9TaeUeNJ7nH/apwJMPesvZtrbt3EIhAAodTqYG0gj7VsWNZzi1J5aMy7pKEk4rCZATD4DEvbdr34MtlW5ZWyxGfQFrbL4VVt9RoZ3qTNammscXR5+5wlSm0848MfY7Vw7ApYtpatLlRBAH+tydye9Yk5ucnKW5qxiorCJNcnQoBQCgFAa/imJjKvec3pp7s/WD65SNyKAw2PFoAXAMxsC3drjec/CJjSRtAE4YbNrcOf8Ah2QfTv8AWfpQEigFAKAUAoBQCgFAKAUBWOYuTrd/M9qLV07kDwOf4h2P8Q+s1dt72dLR6oz7vs+nXTa0l1/ZI4Py4EVDfh2AHhH/AA1IHqPGfUj6CsS27OoW9R1IrMm28vlnouX38eRq1K9SpFRloui/PX3obbiGAt3kKXUDqex7HzB7H1FaMJyg8xeCvUpxqR4ZLKKph+SWt3ybd0dIqRLCbi6gwNIbY+IxGmhqPtOnDtCnCFXK4XnTnpj097EVjRdnUnKm9JLny/fvctWAwCWRFsRO5OrMfMnvXNOnCnFQgsJckWW3J5byzS8w8o2sRL24tXd5A8Ln+If5hr89qv295Olo9V72KF1YU6+q0l1/Z94JyyES3+IIdlUDIJ6YIAHcDP8AUAenesaj2fQpVp1ksylJvL5ZedFy89/LY0nWqSpxpvZJLC8OvU3eOwNu8hS6gdT2P9R5H1FX4TlB5i9SCcIzjwyWUaHgXK34XEtcR81o2yoDe+pLIQNoYQDrodt96tVrvvaajJa5KlvZKhVcovRos1Uy8KAUAoBQCgFAQeK8Is4gAXkDRsdQw+TDUVJTrTpvMXgiq0adVYmskTh/K+GtNnW3mcbM7FyPUZiYPqKkqXVWaw3p8iOnaUab4ox1+f3NzVcsmoxGDtjEAvbRlvaeJQYuqNNx8SD6dMeddKUlszxxT3Rs7NlUEIoUeQAA/avG29wljYyV4eigFAKAUAoBQCgFAKA1fMfAreMsmzdkayrD3kYbMP3EdwTUtGtKlLiiR1aSqRwyncF9l4tX0uXr4uqjBggTLmIMrJzHSY071cq9ocUXGKx6lWnZ8Mk5PJ0Ws4vCgFAKAUAoDXtwpWutdcliQAFPuqB6d5M7+dATGuKuUGBJyqPWCY+wP2oDJQCgPDXQGCk6kEgeYET/AFFAfLF9XBKEMAxUkfqUlWHzBBH0oDJQCgFAKAUAoBQCgFAKA+A0B9mgMdy+qlVYgFyQo8yASQPoCfpQCzeVpykGGKmOzDQj6UAuX1UqGIBcwo8zBaB9Ax+lAZKAUAoBQCgFAKAUAoBQCgI+Pw/URlBhtCp8nBlT9CBQGTDXCyKxUqSASp3U9x9KAyUABoD5NAY2xChxbLDOylgvcqpUMR6Ask/zCgPti8rqGQhlOxG3lQBr6hwhIzMpYL3KqVDH5Asv3FAZKAUAoBQCgFAKAUAoBQCgFAVi5w7EteYkEWzcBMXm1UXCZ3nVGiJ7REAGgPGE4XiVW2CXJHTLfnMSWFp0uGSdfEUMek7igMa8HxYRlztqhUfmklbptWlW7mJmFuJdMd88wTpQGx4zhMQ1y2bJgAL488QZIaU2OhB9Yg7CQIn+z8V01Kg23yPmXrsyl4tAQTtmyXIIHhzlty1AeuEcMv27iEjKvUusyl8yhXuXnEQQQ/jSdwRpplU0BZqAUAoBQCgFAKAUBo+LYLEPdfptCtZi2+cr0bsXBmKD/iA5k/segoCBf4TiSXZS6gq5ROqR03Iw+UGDDDMl5tZjP6kAD3h+E4hSQPCvUZlhz4P94a4WP6s9tgsdssbMTQGFODYhEQqCbnRRXLXSSWW4pdQzT765oO3nE0BJwvC74v2C4LJbcMGa4WZU6DWyhkeNs5nN3zelAeL/AAjEBrr2iQS7NHUIW6rPbYKAZCHKtxZj4u4JoD1heF3xesFgWS24YM10syJ0Xtm2Z99s5zZu4b0oCzUAoBQCgFAKAUAoBQCgFAKAr+OwWIa5eK7Eq1tuow8H5eeyU2BbI/j7dTTWaAwJwrEC4GzNGZCo6rQqda4zqRMH8plXvtHYGgImC4Jilw9q1JV0sIgZbhABW0yMum+Z8rhvXsVFAZ7/AAa+C3TDFWyZvziHYZbiuoc5iCrMrg+kDagJPDuG31xa3LsMqpfTPnksLlyy1oZe2VUZT5lQe9AQ/wDYmIVfAWjND2xdI6ize8SEyLcZ7baATkjSAaAm8O4dfXFLcuDMqpdXqZySwdrJQZY0yhGUnvE9zQFhoBQCgFAKAUAoBQCgFAKAUAoBQCgFAKAUAoBQCgFAKAUAoBQCgFAKAUAoBQCgFAKAUAoBQCgFAKAUAoBQCgFAKAUAoBQCgFAKAUAoBQCgFAKAUAoB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1748" name="AutoShape 4" descr="data:image/jpeg;base64,/9j/4AAQSkZJRgABAQAAAQABAAD/2wCEAAkGBxQTEhITERQWExUXFh4YGBcYGRsZFhcXHh0bHhkZHR0dHCgsGB4lHx0VIzEiJSorOi4uGx80ODMsOiotLisBCgoKDg0OGxAQGy0mICYvLDQvNCwsLCwvNjcsNC8sMC8tLCwsLCwsLCwsNCw0NCwsLCwsNCwsLCwsLCwsNDQsLP/AABEIAHoBngMBEQACEQEDEQH/xAAbAAEAAgMBAQAAAAAAAAAAAAAABAYDBQcCAf/EAEAQAAIBAgQEAwYEAwUIAwAAAAECEQADBBIhMQUGE0EiUWEHMkJxgZEUI1KhYnKxkqLBwvAVJDNDU4Ky0WNz4f/EABsBAQADAQEBAQAAAAAAAAAAAAADBAUCAQYH/8QAMREAAgEDAgMGBgIDAQEAAAAAAAECAwQRITESQVEFE2FxgfAikaGxwdEy4RQj8QYz/9oADAMBAAIRAxEAPwDuNAKAj4XFi4bgAIyPkM+cA6ekMKAkUAoBQCgFAKAUAoBQCgFAKAh47iAtMgZHKsyrnABVS7BUzazqxA0BidYGtATKAUAoBQCgFAKAUAoBQCgFAKAUBEwGN6ufwMhR8pDZd4DSCpIOhHyM0BLoBQCgFAKAUAoBQCgFAKAUBGvY1VuW7RnM8xA0AAnXymDHnB8qAk0AoBQCgFAKAUAoBQCgIuBwnTN45p6lzPtEeFVjcz7u/rQEqgFAKAUAoBQCgFAKAUAoBQEHG4W49y2y3EVFMlTbLEnzDZxBiQJBiZ8oAnUAoBQCgFAKAUAoBQCgFAKAUANAQ+H4AWzcYkF7hDOVXKCQAsxJ1gCSSfsAABMoBQCgFAKAUAoBQCgFAKAUBrb3Bka/bv5nDKSSM75Glco8ObKNPSgNlQCgFAKAUAoBQCgFAKAUBquK8xYfDsEvXMrETAVmgeZyg5Rvv5GpqdvUqLMUQVbmlSaU5Yya7Gc7WLd7pQzKCA1xcpQTGu8kCdSP3qaFlUlDj+hDO/pQq928/gnWeZ8M1/oLcl5KjQ5Sw3UNEE71E7aqocbWhKrqk6ndp6m3BqAsH2gFAKAUAoBQCgFAKAUAoBQCgFAKAUAoBQCgFAKAUAoBQFd4nx5g3TTwkXbYDghpX8RZt3FIIgSHI0JI190igML8wXXa0EthSX0GeVdYvAqxyTb8VsHQHT6igJGF5oRmWUbK1vqAoGuP7tlsuRFJn85dp2kgAg0BgTmU27jJcXNmZ+m0hdFvWbQVhlGUA37eup0adQJAyLxa4bqggrJtjp5kIVmW9mUsFbMsoNoOnbUEDacF4l10L5ckHKVmSGEZgdPPY/EuVhoRQE+gFAKAUAoBQCgFAKAUAoBQCgFAKAUAoCv87cUu4fDh7OhLhS8TkUgnNrpqQF1/VVq0pRqVMSKl7WnSpcUFqVXhPA7nEVOIuXirZ8hbICHRQsFYIgglhOo023q7Urq1l3cVlb+Rn07Z3sVVqPD280Wh+S8MbiPDDKFlARkbKAAWEeQEwRPfvVJXlVRccmhKyoyqKbWq/BAfkRRde4l5lEsyKBGRzJXxA+6rQQAOw1PeX/Ok4KDREuz4Kq6qb/sh8lcv4qxiC9xOmmUhvGD1CdiMpM66y0b/ADqS8uKVSmlHfy2IbC1r0qjlPbz38S+1mGsKAUAoBQCgFAY795UVnchVUEknYAakmvUm3hHjaSyzmnGOdL7uxsubNse7ouYj9TZgYPp29a2aNhTjH41lnz9x2nUlP/W8L7nnHcT4lYW21666i4JXwp/ZYZPC0QY9fQgKdK1qNqK28/2e1617RSlKW/gvlsb3k7mtrjdDEkFz7jwBm/haNJ8iN9t9613ZqC44bcy3YX7qvu6m/Lx/suGIvKis7kKqgkk7ADc1npNvCNRtJZZzTi/OmIuOTZc2bY90AKWI82LA6+g29d62qVjTjH49WfPV+06spf6tF5amTiOK4lYt27l282V/4UlD2V/BoSP8R8+KULWpJxjHbxev1Ja9S9owU5S330Wn0J3KnODm4LWKbMGMLcIAIbsrQAIOwPY/PSO6sko8VP5Ell2jKUuCrz2ZfayzZItviNlmKLdtlgYKh1LAjcETofSu3TkllpnCnFvCaJVcHYoBQCgFAKAUBq+JWEtkXunbKgzdJRZy6fmTHwlUY+inuBQGfB8LtW1ChQYJaSASWJYztv4m+9AZbWBtKcy20VoiQoBiAIkDyAHyAoA+BtGZtoZBBlQZDRmB01mBPnAoDBd/DKQrdFToADkB0BC6HyBIHzNdKEmspHLlFaNku1aQSVCjNBJAAmBAmN9IFcnRkoBQCgFAKAUBFx3EbVkA3riW52zMAT8h3+ldwpzn/FZOJ1YU1mbS8z7gMdbvJnsuHWSJHmNx6V5OEoPElg9hOM1xReUUbm3me4904fDFgAcpKSXuN3C5dYGu28HtWpa2sIw7yp9djFvL2pOp3VH6bv8A4Vd8Xfw7Es96w0T4i6EjzhveHrBq5wUai0SZS47qjLDck/HX7nvhPMNywwvJddlmWDMzB1nxSGJ1313mvKtvTnHGDuhdVqdVKTfimdb4XxWziFz2Li3F75TqD5EbqfQ1gzpyg8SWD6SE4zWYsmVwdCgFAKAUBzjm3C4p8dlt5mJCtZAbwqFCySJ8MPqSRrI32GrbToxofF6mPd07mVwu7emnPT1Rf8RiUs2y91lRVAknQDt/XQCsyMXJ4jua0pKKzJ4RVeO88KhQYUJekZixJAGpGWNwdO+2m81eoWLnnj0M+57RjSScFxZ8TFifaAB08tgmUDPLZSCeyyvj/m0BkV7Ds9yz8XM5q9pxhw/C9Un8/uXLDXxcRHX3WUMJ0MESKz5LDwzTTysmi5w5ibCC2ttQz3MxGacoVcsnTcyy6SO9WrS275vL0RTvbv8Ax4rCy2VPi3MOMuizcTqWkZSFFoFg1xWZW7amQIUzp561dpW9CDlGWG116FCvdXM1CdJNJrks6kzFc7YmzdyXbaQgUXFEli2VSxUzAOugg/Oo4WNOdPiT64JanaM6dZU3Hpn16HQqyzXFAKAUBA43wpcTaNp2ZQSDKmNRtPYiex8hUtGq6UuJEVeiq0HCX0K1wrkXp31e5cFy2viC5YJbtm1Og39TH1uVb9zhwpYbM+h2ZGnV428pbaFm4zwxMRaa0+x1B7qw2YfL/wBiqVKrKnJSRoVqUasHCXM5bjuX8TZcqbVxoOj21ZwY2YFQcp+cEVuQuaVSO68mfN1LKvSlom+jXvQ2fF+K43EWbdh8NfEa3HFq5+ZHuyMvh8z5mNtqr0aVCnUc1JeGq0LdxWua1JQ4Guuj1JXJvK7tcF7EIURDKIwIZn7Eg6gDfXcx2GvN5drh4IPfc67PsZKXeVFjGy/Je8fg0vW3t3BKsII/xHkQYIPmKy4TcJKS3NqcIzi4y2Zyzi/LGIsuV6b3k+F0UtmHqFBynzB+lbtG7pzWW8PxPmriwq05fCm14G8wnMWMTDG0cNiGugZUu9K4YXzbw6sOx76T3mpO2oupxKaxzWUaFO7uFRcXTlxcnh/U0PC+Wr9+4Ea3ctrMs9xGWB3IzgZmP9d6t1bunTjlNPokZ1Cxq1Z/Emlzb/vmdWwWEW1bS3bEKgAA30H9awpScm5M+mhFRiorZGeuToUAoBQCgFAfDQFew/HrNjNaLllUE2ygLTbG6gga5D4dO2XvNTRt6knjHzIJ3NOKzn5a/Y2nCOK28SheySQGymQQQdDEH0IP1rmrSlSlwyOqNaFaPFB5Rpua+MlD0rbARHU1jQjRc2yE7gtE6Dzqza0FL4pen/OfoU725cPhi/P9Z5evkUdr2HCuBDEkN5dQgsIXyQ+8T6x2FaiVRte8efjyMeSpRTyuj899vDm/PyPt7pBWQvoXFwIGgFWDRbA2B1Us0aD1EV4uJy4seHy5/oScFFx4tM5xnTXOnh4m45duXLOMRVZBbvOw6StIyQxVwokLsNZ113qtcKM6OWtVjX8Fy0lOnccOVwyzpnzaeOR0asg3RQCgNFx/mi1hWCMGuOROVY0HaSSIqzQtJ1VlbFO4vaVB8MtX4GS1zBbuYS5ibUnIrSraMrqPdYfb6GRXP+PKNVU5cyR3MXRdWOqSb+RynEYl7ju9xsznWTMt8tIAG0T3ECt+MVDEYrQ+Ym3UTqTlmXv6HReUU6PDBc7sj3vvJT+7krFuX3lxjxSPoraPdWq8s/k0fs0tg37zNqy21g/zMcx/ur96t9pNqMUtjP7HinKUnvoevardt3ejZk5kbqMewBBAHzO/yHrXHZ1OWs+RN2lcqLUFqyrcE4E2OW7asXUTpKNGk5pmAI2EjfXtpVuvcKjjK3Ktrazqyc5PU1/B8Xe4djRnBRkcJdXsyGJ+Yg5gfka9qRjXpaehYhKVKpr6nfa+fNkUAoBQA0BzDDcON/iLNZvW7kXesbgbUJm2HdiB4NJEEaiYrYlVULbhlFrTHv7mIqDnd8cJp65318vwWL2j3bfQRGcq5fOigTmyggz5Dxb+cb1VsFLvMxWS32i6fdcM5Yz6nnlfluw2GBuFMQHc3FMEBdApUTr8OoMeo0pc3NTvdPh5C1tKaopPElvsTeZ+A2XtNcFu2LqW8tsk5U091SJCkDsG0+lR0K84y4cvDepNcW8JriwuJLTJpvZxZvhrjMHFkoIzTDNOhWd/DMkaHw+VWL+VJpKOM+9yr2dGunJ1M48fwRPaHxNxiFtMqZEAdFdA3UYyCddY+GFI/pUljSi4OWXnwexF2jXnGoocKa8VnJfeG2wtq2FQWhlHgAgJIkrA8jNZc3mTy8mvFJRSSwVH2jWGHRuW7Y1MNdVB1QQQbYzgZlEzqCNQPresHFtxk/TkZ/aKqKKlTWvNpalg5Ue82FtHET1IPvaMVk5S3rljf61WuVBVHwbFu1dR0oupubeoCcUB8mgPtAKAUAoBQCgFAKAUAoBQCgFAKAUBF4hjkspnuGBsPMmCf6An5A13Tpym8RI6tWNOOZFdwnOgNxluWSiKxUvmDBSNyRA0G5iYGu2tW52LUU1LL6FGl2jGU3FxaS0z7/vqxzvxEhRaUpDLJzNAZST5EEiAdB+oeVe2VNN8Tzp0PO0azjHgWNevvPy6opV7KuqxNtB03aW1uSwWAozLkzr4o94+gq/KMpeeftp6emTLjKENXtjGd99dsa4XXBf+RlX8L1QMvWd7hGmgnKAY7hVWR5zWVdT4qmOmF79Tds4cNLPXL+f9YKzabrXbLXQALt5Z2OZGzOFMqDBhBoSDBHaKvyXdwajyX6X7Mym+9qxcub+mrXLwXVaY8C78euWlst1kFxdFCEA52OiqAe5P2rMoxnKfwvHia9xOEINzWV06+BzhbiKsQMOHz5rZzgNAOQNcJzaEqYJAM9q2eF5z/LGNdPXTb8mB3iwo44c50116Ze/4LPydwVi4xV5OmcmVFMye3UadQcsKAe0k71Ru66x3cXlZ9o0rG2afezWHjGPy/EuNZ5pigFAci4qjYjGYgJq03GA3lbYIj6wAPUit+ElSowz4fU+ZlTdxXqY31x6aGw9n98G9ew76279oyO0rofurH+yKh7QjiKqLdMs9lVE+Km9mafjvCmw11rTHNpKsO6GYJ8joZFWqFZVYcRQurfuKnBnPNFl5e5sQ2RhcVFsZOmt0aJljKA4+Ax32+W1ULizlGXeQ15mta38Kke7qaPbwK9wHiTYPE5yuYBWt3FB38iPkyj6E1cr0lXprHmZ9pXdrUkpe8G05c4OMc2Kv4mHWGWJ3uMNW9MgIC+v8oqvc1u5UadP3/wB5luxoOq5VqnP3/wANd7GdcTeP/wAH9WWnaP8ABeZYsf5PyHPNkYjjFqzb1P5SPHnJZvshH2pbNwtnJ+Pv5iuuOukvD38jr1Y5pigFAfCY1OlAVTm3mhbLdAW+rntyxz5YRsyjKcpk6N+1XbW0dRcecYZQu76NBqLWckPkfloobWKa4GU25RQCD4gNWnyEiB86kvLrjTp456+hFY2SpPvVLKa09TL7SbNrp2ncsLoJW2FgggwWzTsBA1Hn3mvOz5T4mo7czrtONJwUqmfDBt+TLtpsJbFjMFUlSHjNnmWmNNSZ08xVe6U1VfHuWbOVN0Y93saL2i3kuGzZW4vUDybZkDxCFJaMqkdsxGjVZsE4Zm1p1KnaPDUSpKSTzsywcpcMfD4Zbd0gtJaAZCgmcoP7/Mmq1zVjUqOUS3aUpUqShJ5ZWuf7+JW/aydQWwAbZQEzd8WbYatEQD2nfWrdlGi4Pixnx6FLtCdxGce7zjwXMueEvMLCPiCEYWw1wmAFMS3yA1rPkk5tR66GpFvhTl6nOuKYa7jMY74R+oAVK3AcvREQNGgiCGPhBn51q05wo0eGosPX1MWrTq16/HRllabPY6gKxzcFAa7imJY/k2T+a43/AOmvdz/gO5+pAGbheC6VtUzFzuzndmO7H/W0UBLoBQGDGYxLQzXGCjzPoCSfkACSewFAQrfHLUlbjC23UZACd8rhM22gJKj5sKA84TmCyyZmYIR7ykyQPHB21EW7hkfobyNAZuI8VSybeeAj5pedFCqWn1EA/LegPON4zbSACHbPbQqDqA9xbeb1ALCY+VAZMJxS28DMuc65QZ0JYAgwJHhb7GgJ1AKAi8QwpuKMrFHU5kYdmHmPiBkgjyNAfOHYzqAhhkuIYdPI+Y81O4NAS6AUAoCkc64gfibKGTlt51UGMzFoI13OVTAO8kTrWlZxfdya5vBkdoTXexi90spe/DP2K0MQXEMhEjMSxCL0mMgkjsZGggsd83ui8o42f51Xv0XTczpSb0kt9eiw/fLd752NxhcJ+KwiOg6r4VmthTE3LUSo1BGYAqQCCCVII1qrKfcVmnopYfk/eS9Gn/k26ktXHK81688YevMrlu/4LzL4mZirdUwQDCoSJA0ad/d8PrVzGq+mPfT56mdn+XXnn3jR58tDe8v8y/hQEvZblhstvNbBm24WASCBIZQBK912JYk0Li04p5ho319/c07a/wCGGKmMLTK/WPsavPbVMyMAqt7+oIuosqQN2MmfFAgkAbmrnxSeJbvl4P3y1z8ig+CGsdk9/FbY6+umNOrJ/GONtiRad1AaALdk5x+fmQEkgiDB0BIiR61FRoqllL1em2pNcV3cOPXktd8rXTHLqXHgfLlu2EuXALl33pJJS2TqRbU6KBtO/rWdWuZTylove/U16FrCnhvV+9uiN9VYtCgFAROLYzo2bt2JyIWjzgVJShxzUepFWqd3TlPGyZT/AGccOLNdxb/FKIfOTNxh6Fgo/wC01e7QqrSmuRndl0WourLd+/qaTgg6HE7a7AXntfQh1X7nJVqv/sts+CZUtP8AVeOPi1+jPxRBiuKi2wzIboQj+G2ssPurfeuIN0rTK3x9ztrvr9p6pfhfsy8x8mvZm5h5u2tyu9xB/nX9/nqa8t75S+Gpo+ou+zHH4qWq6foqMBASoJG8D94rQMvLk8MyYgmwy5w1lnUMrbZ1OxDqYYa9j3rhShUXUsOjcUnpleTMeA4ncwJe5hsoNxenLDNl1kFR3OnefrXFajGrji5Fi0upptcy6+zbla4jtjcUD1HnIre+M3vXGnZj5eRPnWdeXEWu7ht70NW1otPjluaf2m8y3hixZs3WtrZCk5TE3SM0n9UAqIPrU1lQj3fFJZz9iK6rS4+GL2L9yXx38ZhUumA4OS4BtnESR6EEH61n3NHuqnDy5FyhU7yGTe1ATFO9o2KU2ksi4quXDG2TGZNRqdlGaD4iB4T5VfsYtT42soz+0HxU+7Ukm+vMx8t8mJ0f98tAvnJUBjKpA8JKGCJzHLJHiPcmvbi8fHmk9Dm2sEqajWSbT0/Rc7aBQFUAACABoABsBWe3k0ioe0jFILdq21vO7FmRs2Xp5QAToPF7w8O32FX7CEnJtPGDN7SqQjTSnHOfQ2nJJtnCWzaQoCWkE5iWDEMZ7yRUN2pKq1J5LFk4OjFwWEU7nPC2BjW6l1wrgNdypmKeECAcw3UToDHkZgX7SdXufhW22pm3tOh/kZnJrOM6fk6WjjKCD4Yme0edY5uHNMZYvYjiDvhrguw6stxLgK202gwfDENK99d5rXhKnTt8VFh67rcxakK1S64qcsrTZ7ehv+euPIivhSjOz25JBACgzl394yNvLvVazt5SaqJ7Ms311TprupZ1XI98j8A6I/EG4LnVtjLAKgKYaTJ3Omnb1peXHefBjGD2xtFRTlxZzgtlUTQIXEcaUyogzXXkIp203ZvJRuft3oD3w/BC2DJzOxl3O7N/gBsB2FASqAUAoDX8a4SuJTps7osMDky6hlK65lI0mR5ECgIT8vzdnMTaK3M4JGZmuXLbx7nu+FhvOv1AHy5yrbM/mXRKKjQUhlU3iAQU1/47/VUOhGoGe/y9aZY1UkMGZQoZyyFCzeHUwSfn9qA+Ly+gkdS5lN1LoXwQrLcW5ockkM6yQSYkgRQHuxwJFa0wd81ucp8PusSXQ+HVWJUn+RPKgNrQCgFAQOI4RiRdsx1VGx0Fxe6N/gex+tAY7XH8OQCbqoe6sQGU9wR2INAfU49hi4QXkkiRrofrtPpQGxnvQHOsbjWxV0G2wm4+W0MslSsb6GYHjJOXLJjMCQdeMFRhiS239feOeeeDClN3NT4Xu9NNse88scsk/nHhYQYcIFyZOkc8xCCU1BBzRn7jczpUVnVb4s776eO/4J+0KKxHGMba+Gq6ePM8cm4tbQxcLCi2t0QQwaA4YiGbuAIzGvbyDm4fL3ovsedn1IwhPC0WvX8vp1Zo8PgrmJe3h2uBHJOeCHUBFnMQDoc4WRO5JgVanONGLmlpy5b/ANeBTo05XEu7lLD5652/vlkwcW4K9heniQyrmJFxRnttIURMgqwy6TG5+de068Kusemz0ZxVtalBfFtndLK5b9PtqRGyZGIUqMyr7xm4NSQ4mD2OgEFh5zU2HxLL/ryK6klF4Wm2+/XPL5bZ5nq7jVuHO7HwTltOc4LFFAYaAEZsxI00WI1Fcxg4/Cl6rQ7nVUvib9HryXpvq/LY2mDzplcMVIVZytkkEFs0KQO4XM2ngbRjAMM1GWmPz/fjha68ixTc44lxclzx45008MvTR77Fv5O4zcvq6XiGdApzroHRwSpiBB0M6D5Cs67oRptOOz+mDVsbmVaGJ7rG3POzNvieKWbbFXuorDsSAaqF4wXeYcMok3k3jQz/AEoCdaupcWVKupHaCCPKgPaIAAAAANABoAKbg5bz1hGt4t2XTPluofJhGvzDLP1FbllJTo8L5aHzt/F0rnvFzw/lp78zPyKDdx5uNuEuXD5ZmZR/mauL74KKivD6EnZi468p+f1ZbucuNfhrBymLjyF9B8T/AEH7kVRtKHez12W5oX9z3NPT+T2/focje46XclxcuZFdZ3hhIJ+Y+1bcZqWxhVbdwgm9+fqbN+YWOGXA9G3cCkkXLgzBEJlco7MJYAz2FV3bf7XUTa8i5C9St1FrPmaN+JvZuIbDZWtj3oDQdu4Pbv61POMZrhlsQ2qlH/ZzZtMN7R8cu9xLn8yL/liqzsaL5Y9S+rup1RXsXj2uXLty4FZ7pJMzoxMyuuhGw30qzGCjFJbIgcstt8zr/st4RcsYRjdUo125nCnQhcoAkdiYJjyise+qxnU+HkadpTcYa8y5VSLRzz2h8KVbq3y5HVIVlC5m8K+8skCIAEEjXXXatWwrS4XBLYxu0renxKpOWOW2fkWPhPMeG/DW2L9JR+WBcIzyoG8EzplMjse1U6lvV7xxxl76F+ndUnTU84XiZeJ81Yaw6I7E5lDSozKqnZiR2O+k6a+VeU7WpUTcUe1bujSkoze5ScNir2MxiWr4N1OoWNuMqokMAwIAKiCCDPi03mtCUadGjxQeHgzYzrVrju6izHL5aeDydMwuHW2ipbUKqiABsBWRKTk8s2oxUVhbGi49yjaxVwXGZ0JADhY8QG240MaTVqjeTpR4UVLixp15qUiqYPhGPbEOj51zhkuO2trIVI0AIBG2UDbTQa1cnVt1STW6xjqUqdK6dd8X8Xnyxywjb8vcuXsH1sRcyuy2mCW7ZJzbNqSo/SABHeobi6jXxBaLPMls7KVtxTby8cjTcEb/AGjioxQzxaJzW/BADCAY3U5jGs+u9WKy/wAWn/rfPnqVreSvajVaOy5ZXozplm0FVVUAKoAAGwA0ArHbbeWbiWNEe68PSNj8GLqwSVIMqw95G7Ef+u40oDFw7GFibd0BbqDUDZ17Ov8ACf2OnzAnUAoBQCgFAKAUAoBQCgFAKA1mOvtcc2LRI/6rj4FPwj+Nv2GvlIE+xYVFVEAVVEADsKA+9ITmgZoiY1jyn70B7oDXcO4JassXQHNEAsS2Vf0rPujQfOBOwqWdac1hkVOhCDzFELnXDB8NmYZhadbhHmoMP/dLH6VLZzcauFz0/X1IL+ClRbazjD+W/wBMnOrjMqlxclWXpkBMuZDqQgMA6gTGxNbGE3jGq13z8zBUnGLfFo1jbGngizez5hcvO4zMLdrLmfVjnaY9AMm09zVG/wDhil1fLwNLsz4pN66LGXvqWjmPiCWrWVsha4ciK+qsx/UIPhHf/wDapW9JzlpstWaFzWjShrjL0WepzYYVslx7CLctWwDdBDkW311GcDNpqQNhEjatjjSkozeG9ttvQwO7coSnTSaW6w9/DOP+aYJOCum3fsXLqZ0EJcdlBRlc6mYjKpKwf4fWK4qxUqclF4e69PyyS3qSp1ouSytm+Wv4TxqTuYMRhesPwyKjWwWZ7YAD9mAGgaAWJPpoe4jt4VeD43o+TJburQdT/WtY6trnyx46f0yycl4HLbe8c03iCubcWwPD56EliPQidapXdTikorkaNlS4YOTzrrqWOqhdPFy0G0YA6zqJ186A90AoCu88cJ62HLr79qXHqvxr9hPzAq3Z1u7qY5MpX9v3tJ9VqiicqcYGFxAdhNtxkfSSomQw84O48vlWpd0HVhpujH7PuY0Zvi2Zs8LbPE8cWcfk24LDtkBORPm5kn0DelQVGrWhwr+T9/Qs0U7y4dSX8Vt+P2ar2gul7Hq1kz0lCXG+HMpJyjzIBg+W3au7GEo0vi57DtGtDicVvjBh4Fw4Yi+tosUBVnJHvELHhHkTO/aDU1xVdKHEilZUI1qmJbLUkexrXEX572R/5CqvaP8ABeZr2P8AJ+RZvai1m1g2/Lt9S4wRWyrmHdiDGmgOvqKrWKlKpu8Inu3GMNtWevZ9wmzh8DbxF5UVmBvG4wEqh93xHYZQp+ZNeXdSU6rhHyFtCMKak/MrXMvtMuOxTB/lJ/1GALt6gHRR8wT8qtUbCKWamrIKt43pDQtHsz5iu4uzdF85ntMBngDMrAxMdxB/aql7QjTkuHZli1qynF8XIsXG+D28UgS7OhlWUwynaR9J0NQUa0qUuKJJWoQrR4ZorHFeQgRb/DPGUEN1CTmJIOaQNDoBAGoC+VXKV+025rfoUa/ZsZxjGm8Yz47mHiPKOGtJZN/Em14QrEkfmEfpDTl00gSAAPnXtO8qyclCOefkeVrGglF1JYwkt8ZNzjubMNhiloBnUIuqAMqoR4dZ8WkHSdIqCnaVaqcvuWat7RoyUJG7tY+0zBVuIWKhguYZipEgxvEVWcJJZwWlJN4ySa5OhQFP9onXy2OiXyZiH6ZIYucotjw6ke9p5x6Vfse6y+PGfH6md2iqzgu6z4438DbcoYR7eFti6gS4ZzaAMRJyZo3bLlmar3MoyqPh2LVspqku835m6qAnFAKAhcUwZdQyaXU1tttB8jp7p2IoD1wu87Wx1lyXBow7T5jzB3/btQEugFAKAUAoBQCgFAKAUBF4g9wKBaEsxyyfdQd3PnHl3MUB6wOEW0gVZPck+8zHdie5NASKAUAoBQHl0BBBEgiCDsR3FE8A5dxDh7YbEG05Q21Ba31AhzpPhTMwJ3MED1PcVuU6qq0+JZzzxn56HzVag6FbheOHdZx8svx+mp75Y4uME5Zyr2rxh8gbMjL8QGUSviggfTYzzdUHWXw7rqS2VyqGk2sN8vD02M2Kx74y6OmSWu6WoVWW2FOoYkyPCczablYmBXkYRoQ15b+OfenqeyqSuamIvfbRPGN8/nxwXP8AJwlkW2MyCSNM91j77EepOp2EgaVm/HWnxL/hr5p0IcL/ALfU5amGUI5zFCSVIYQqwwKq4CkyQs5vNSI71u8Um1lZ98uX/cnzPDBJ8OnL9J6Z/tYZbuXeCtiT1rrE2GAhT/zj3aDPTQkbCM3cAaVnXFdU1wRWv2/b8TXtbWVR95N/C+XXx8F4fPoXusw1xQCgFAKAi8Ty9G71GCKUILHYAiJrunniWFqcVOHgfE8I5EeEXxbN7p5rQ/5qMrIRMSIMxO8gR3it9XFNy4c4fRnzErGtGPFjK8DLwvjt7D27tu0QBcOaY8amADB9QBvMRpXlS2hUmpy5HtK9qU6bpx+ZBwWCXE4bGMLhS7aXMlowC6iCzGd5GYQNjEzIryrVlCcY40ZZtrWLjKbeZI2vIqk4u15i05P9kA/uRXF9/wDL1R52av8Ae8dGefYuP94vf/SP/IVD2l/FeZfsf5PyPntLxwxOPtYbMFS3CsxMBWeC7En9K5fsa9sod3Sc8av8Hl1LjqKHT8/0fOZOOPxG7bwOBB6IIA3AfL8beVtewPz3gUo0VQi6tTf39WKtR1pKnDb39DZc2cMscN4cbNsBr18hGuEeNgPE59F0iB+ofOoqFSdetxPZElaEaNLC3ZvvZfwno4JXb3rx6h9F2QfYT/3VBe1OOrjpoTWkOGnnqW+qZZIfF8eLFm5eILBFmB3PYemsa13Tg5zUVzI6tRU4Ob5HPHa7xS7oLdp7aaAlirKW11jwkadjmntl11lw2a6pmK89oPT4XH13/wCG9s8j2WyKxYG2oFwpCi4xkmdNNCNRrBGulU/86om2tmX32dSlGKluseuDQ8T4G2Hu/ihlFhb6uuUw5XOIVVjykAkgQPpVqjcKrDusatY/sqV7V0av+Q38KefHyReOXOYExauVVkZCAytB0OxBG40P2rPuLeVFpM0ba6hcRco/U3FQFk5vztZ/E4tEsul5svT6YcAo4LFtzGoiY18OuwrWs5qlSbmmvHBjX9OVaqlTksrlnbxL/wANsslm0lxs7qiqzfqYAAn71lzacm1sa8E1FJvLJNcnQoBQCgFAYcViktrnuMEWQMzGACSANe2pFdRi5PCPJSUVlmUGuT0+0BFwnEbV0utu4rlDDBSCR/rzrpxaWWcqSbwmSq5OiNjsfasgG662wTALGJJ0/wARXUYuTwjmUlFZbJCmdRqK5Oj7QEXC8QtXGdLdxXZPeAIJFdOLSycqSbwmSq5OhQCgFAKAUAoBQFI9qFqbeHYEAh2H3H9NP6Vpdmv4pLwMntZf64vxKjhnt3GtIFckAKQSAFOpcwJLaljuugFaMuKKb9+HvUyI8EnGOG/t1b69ehP4bxK9huq6Ki+EBQ5m5aQsB4Vn1WQ0TlXXSoatGFXCefTZ+v6LNG5qUVLRLpndLPT9mLB3WxV+U6nV7y3vJ2zsxhe4OUEQYC6QfZ4o08PGPe3/AHPieU4yuKvEs58+Xj08UljoiTxXhTW7/SxDo4NrqaLlRWmB4hr4YgM0wIEa1xSqqcOKK549+fReZJXounU4JvKaz0/5jq89C6cik/gbM/xfbO0Vm3mO/ka1hn/Hhnob6qxbFAKAUAoDQc68Ou38Pls6lWDFe7gToPXY/SrVnVjTqZkU76hKtS4Y7/c5vg8JiSWtWkxALHxIBcRCfN5hfqa151KK+OTX0bMOnRun/rXEl6pFjf2f3ukrC6hu7shBFv0CtE6eZGvpVRdori1Wn1L0uyPgWJfF9Cn8btPhXyYi0yH4ToVb+Vpg1epVoVFmLM+pZVIPEjW8P49ds4hMRby5kBAVpKkEEEGCJ3n5gUq01UjwyLdBdzrHcx8E41ewjs+HYIzKUOgYRIOx76CvKtKNRYkSU6kqbzE2PA+WcVxBnurGVnJe85gFjq0Aasdewj5VHVuKdBcL+R3TozqvK+Z1rlPlW1gUITx3G9+4RqfQD4V9PvNZFe4lWeu3Q0qNGNNablX9qfCL+Jv4NLNtnBVxIByqSUksdlEAb+VWrGrCnGTk+hWu6cpyiorqdBwlnJbRP0qF+wis6Ty2y8lhYM1eHpjv2VdWRwGVgQQdiDuK9TaeUeNJrDIWC4ZYwqu1q2EkSxEkmJgSST5wPWu6lWdT+TycU6NOn/BJH1VJGQ6fFdPlOuWf9Qo7SDUZIeMdhFxNso4iyfozEagj9IBgz3+W/UJuDyjmcFNcMij8c4LcsZRgjfe0w8TIWLNcBMSUAkAREaTPetO3uIVH/txn6YMm6tqlKKVDOOeN2zzxTjePtNYRi6OLaQoUN1WjUtp4mJ0KjaNN5rqlQt5qT8X6HNxcXcJQSXJZ0zl8za8I5MuLiEvXXXKG6mVQc2Y+LKZJgAneTMdpqGrep0u7S8Cel2fw1+9cueceZeKzjTFAKAUAoBQGg56ss2CuhFLGUMASYFxSTA8gCatWclGsm/H7FO/i5W8klnb7lF5f5ou4aAD1LX6Cdh/Afh+W3oN61K9nCrrs/e5i23aE6Gj1j72/RZMfxZ7418FsicgO4/jPf5bfPevzXtLtuo5ujb/Dh4zzfLTp9/FbH3NvZRwp1NfDl69fsVDHu9rEG4ma2TDW3ErmXKoJU/EJHqDX2/8A5+i12bTpVVquLKe+sm1npoz5DtipKN9KrTejxhrbRJepaeE853bim2yL1QJ6nwxtJX9Wo0Bjc6bVT7bqw7Npqqk3l4S8fF9Pry8TS7KrTvW4PRrd/wBdffga7jivctv7124cp2zMVVlJMAaKBOgAFfNdiXVzd9p06tT+Mc+EVlNL5/Nmp2pRp07KcIbvHm9V76EDgHMt7DQFPUtd7bHQfyn4D9x6d6/Ra9pCrrs+v7Pjra/qUNHrHp+izYzjL4hQfctMAQgOpBE+M99PhGm85q/Nu1O2qkakqFDTDab56aadPPfy2PuLWzjKKqT1ys45evX7eZUeJM9u/wBRM1uYNtxKyAoBynuNO1fZf+cotdnRp1VrmTae+rb15nyvbdRxvXUpvTCw1toXfkzmd8Qxs3lGdUzZxoGAIBkdjqNtDroKmu7VUvii9CxY3rr5jJaotlUTRFAKAUAoBQCgOa823WuX7tt8qurrkzQJtkaZSexP0kmdq2bRKMFJbY1x18T5+/bnUcXhPKxnp4eppFs5FRXudPIC2WMjrIOkxqTpK+o9Ys6NtxW/Pl78SrxSwozlty2fz3z4GbC8IxCWjcuYe4yOseHQ6MrZisFlBjy+veuJXFNy4VJZR3GzqxhxuDaa257p++fkR8Pirb21NwIuS435S6HZRqd8sgyxMnQDeR0uJ/x5rf5++nMjlwxwp8nttul6+eXnl5TuHYYPddMPF64TA0bpqpPikhtUynXNHugANNcVJ8ME56L0z/3PT6E1Gl3k3wa/PHjz1WOvTRPJ1Dh2DWzat2l2RQoPcwNz6nesOc3OTk+Z9FTgoRUVsiTXJ2KAUAoBQCgFAKAx4jDq6lbiq6ncMAQfoa9TaeUeNJ7nH/apwJMPesvZtrbt3EIhAAodTqYG0gj7VsWNZzi1J5aMy7pKEk4rCZATD4DEvbdr34MtlW5ZWyxGfQFrbL4VVt9RoZ3qTNammscXR5+5wlSm0848MfY7Vw7ApYtpatLlRBAH+tydye9Yk5ucnKW5qxiorCJNcnQoBQCgFAa/imJjKvec3pp7s/WD65SNyKAw2PFoAXAMxsC3drjec/CJjSRtAE4YbNrcOf8Ah2QfTv8AWfpQEigFAKAUAoBQCgFAKAUBWOYuTrd/M9qLV07kDwOf4h2P8Q+s1dt72dLR6oz7vs+nXTa0l1/ZI4Py4EVDfh2AHhH/AA1IHqPGfUj6CsS27OoW9R1IrMm28vlnouX38eRq1K9SpFRloui/PX3obbiGAt3kKXUDqex7HzB7H1FaMJyg8xeCvUpxqR4ZLKKph+SWt3ybd0dIqRLCbi6gwNIbY+IxGmhqPtOnDtCnCFXK4XnTnpj097EVjRdnUnKm9JLny/fvctWAwCWRFsRO5OrMfMnvXNOnCnFQgsJckWW3J5byzS8w8o2sRL24tXd5A8Ln+If5hr89qv295Olo9V72KF1YU6+q0l1/Z94JyyES3+IIdlUDIJ6YIAHcDP8AUAenesaj2fQpVp1ksylJvL5ZedFy89/LY0nWqSpxpvZJLC8OvU3eOwNu8hS6gdT2P9R5H1FX4TlB5i9SCcIzjwyWUaHgXK34XEtcR81o2yoDe+pLIQNoYQDrodt96tVrvvaajJa5KlvZKhVcovRos1Uy8KAUAoBQCgFAQeK8Is4gAXkDRsdQw+TDUVJTrTpvMXgiq0adVYmskTh/K+GtNnW3mcbM7FyPUZiYPqKkqXVWaw3p8iOnaUab4ox1+f3NzVcsmoxGDtjEAvbRlvaeJQYuqNNx8SD6dMeddKUlszxxT3Rs7NlUEIoUeQAA/avG29wljYyV4eigFAKAUAoBQCgFAKA1fMfAreMsmzdkayrD3kYbMP3EdwTUtGtKlLiiR1aSqRwyncF9l4tX0uXr4uqjBggTLmIMrJzHSY071cq9ocUXGKx6lWnZ8Mk5PJ0Ws4vCgFAKAUAoDXtwpWutdcliQAFPuqB6d5M7+dATGuKuUGBJyqPWCY+wP2oDJQCgPDXQGCk6kEgeYET/AFFAfLF9XBKEMAxUkfqUlWHzBBH0oDJQCgFAKAUAoBQCgFAKA+A0B9mgMdy+qlVYgFyQo8yASQPoCfpQCzeVpykGGKmOzDQj6UAuX1UqGIBcwo8zBaB9Ax+lAZKAUAoBQCgFAKAUAoBQCgI+Pw/URlBhtCp8nBlT9CBQGTDXCyKxUqSASp3U9x9KAyUABoD5NAY2xChxbLDOylgvcqpUMR6Ask/zCgPti8rqGQhlOxG3lQBr6hwhIzMpYL3KqVDH5Asv3FAZKAUAoBQCgFAKAUAoBQCgFAVi5w7EteYkEWzcBMXm1UXCZ3nVGiJ7REAGgPGE4XiVW2CXJHTLfnMSWFp0uGSdfEUMek7igMa8HxYRlztqhUfmklbptWlW7mJmFuJdMd88wTpQGx4zhMQ1y2bJgAL488QZIaU2OhB9Yg7CQIn+z8V01Kg23yPmXrsyl4tAQTtmyXIIHhzlty1AeuEcMv27iEjKvUusyl8yhXuXnEQQQ/jSdwRpplU0BZqAUAoBQCgFAKAUBo+LYLEPdfptCtZi2+cr0bsXBmKD/iA5k/segoCBf4TiSXZS6gq5ROqR03Iw+UGDDDMl5tZjP6kAD3h+E4hSQPCvUZlhz4P94a4WP6s9tgsdssbMTQGFODYhEQqCbnRRXLXSSWW4pdQzT765oO3nE0BJwvC74v2C4LJbcMGa4WZU6DWyhkeNs5nN3zelAeL/AAjEBrr2iQS7NHUIW6rPbYKAZCHKtxZj4u4JoD1heF3xesFgWS24YM10syJ0Xtm2Z99s5zZu4b0oCzUAoBQCgFAKAUAoBQCgFAKAr+OwWIa5eK7Eq1tuow8H5eeyU2BbI/j7dTTWaAwJwrEC4GzNGZCo6rQqda4zqRMH8plXvtHYGgImC4Jilw9q1JV0sIgZbhABW0yMum+Z8rhvXsVFAZ7/AAa+C3TDFWyZvziHYZbiuoc5iCrMrg+kDagJPDuG31xa3LsMqpfTPnksLlyy1oZe2VUZT5lQe9AQ/wDYmIVfAWjND2xdI6ize8SEyLcZ7baATkjSAaAm8O4dfXFLcuDMqpdXqZySwdrJQZY0yhGUnvE9zQFhoBQCgFAKAUAoBQCgFAKAUAoBQCgFAKAUAoBQCgFAKAUAoBQCgFAKAUAoBQCgFAKAUAoBQCgFAKAUAoBQCgFAKAUAoBQCgFAKAUAoBQCgFAKAUAoBQ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1752" name="Picture 8" descr="http://3.bp.blogspot.com/-nB-UqGed7XY/Tq7dSxXA2EI/AAAAAAAAABE/50uNbPAq8ds/s1600/protein+str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hhe.com/biosci/ap/ap_prep/lem3s5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622592" cy="62659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04800" y="-152400"/>
            <a:ext cx="7772400" cy="1470025"/>
          </a:xfrm>
        </p:spPr>
        <p:txBody>
          <a:bodyPr/>
          <a:lstStyle/>
          <a:p>
            <a:pPr algn="l" rtl="0"/>
            <a:r>
              <a:rPr lang="en-US" b="1" dirty="0" err="1" smtClean="0">
                <a:solidFill>
                  <a:srgbClr val="FF0066"/>
                </a:solidFill>
              </a:rPr>
              <a:t>Denaturation</a:t>
            </a:r>
            <a:r>
              <a:rPr lang="en-US" b="1" dirty="0" smtClean="0">
                <a:solidFill>
                  <a:srgbClr val="FF0066"/>
                </a:solidFill>
              </a:rPr>
              <a:t> definition: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" y="1524000"/>
            <a:ext cx="8915400" cy="5181600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 is a process in which proteins or nucleic acids lose the </a:t>
            </a:r>
            <a:r>
              <a:rPr lang="en-US" dirty="0">
                <a:solidFill>
                  <a:srgbClr val="FF0066"/>
                </a:solidFill>
              </a:rPr>
              <a:t>quaternary structure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 </a:t>
            </a:r>
            <a:r>
              <a:rPr lang="en-US" dirty="0">
                <a:solidFill>
                  <a:srgbClr val="FF0066"/>
                </a:solidFill>
              </a:rPr>
              <a:t>tertiary structure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 and </a:t>
            </a:r>
            <a:r>
              <a:rPr lang="en-US" dirty="0">
                <a:solidFill>
                  <a:srgbClr val="FF0066"/>
                </a:solidFill>
              </a:rPr>
              <a:t>secondary structure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 which is present in their native state, by application of some external stress or compound such as a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strong acid or base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a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concentrated inorganic salt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an</a:t>
            </a:r>
            <a:r>
              <a:rPr lang="en-US" dirty="0">
                <a:solidFill>
                  <a:srgbClr val="FF0066"/>
                </a:solidFill>
              </a:rPr>
              <a:t> 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organic solvent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(e.g., alcohol or chloroform),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radiation</a:t>
            </a:r>
            <a:r>
              <a:rPr lang="en-US" dirty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or 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heat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images.fineartamerica.com/images-medium-large/silver-nitrate-test-for-halogens-andrew-lambert-photograp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156" y="228601"/>
            <a:ext cx="8533943" cy="632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304800" y="292851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Protein bonds</a:t>
            </a:r>
            <a:endParaRPr kumimoji="0" lang="ar-SA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304800" y="19050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8" name="Picture 8" descr="http://assets.openstudy.com/updates/attachments/4f0e77a0e4b04f0f8a913ba5-ikki4hire-1326351871960-protein_bond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8686800" cy="5429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3400" y="-228600"/>
            <a:ext cx="7772400" cy="1470025"/>
          </a:xfrm>
        </p:spPr>
        <p:txBody>
          <a:bodyPr/>
          <a:lstStyle/>
          <a:p>
            <a:pPr algn="l" rtl="0"/>
            <a:r>
              <a:rPr lang="en-US" dirty="0" err="1" smtClean="0">
                <a:solidFill>
                  <a:srgbClr val="FF0066"/>
                </a:solidFill>
              </a:rPr>
              <a:t>Denaturation</a:t>
            </a:r>
            <a:r>
              <a:rPr lang="en-US" dirty="0" smtClean="0">
                <a:solidFill>
                  <a:srgbClr val="FF0066"/>
                </a:solidFill>
              </a:rPr>
              <a:t> types</a:t>
            </a:r>
            <a:endParaRPr lang="ar-SA" dirty="0">
              <a:solidFill>
                <a:srgbClr val="FF0066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" y="990600"/>
            <a:ext cx="8839200" cy="26670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irreversible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(excessive heating or extreme PH changes) 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reversible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(treatment with ammonium sulfate).</a:t>
            </a:r>
            <a:endParaRPr lang="ar-SA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http://milk-fouling-of-heat-exchangers.wikispaces.com/file/view/Protein%20Denaturation.jpg/374942002/Protein%20Denatu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9144000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oodnetworksolution.com/uploaded/protein%20denatu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8915400" cy="662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231</Words>
  <Application>Microsoft Office PowerPoint</Application>
  <PresentationFormat>On-screen Show (4:3)</PresentationFormat>
  <Paragraphs>25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سمة Office</vt:lpstr>
      <vt:lpstr>Lab 3  Precipitation of Protein </vt:lpstr>
      <vt:lpstr>Introduction</vt:lpstr>
      <vt:lpstr>PowerPoint Presentation</vt:lpstr>
      <vt:lpstr>PowerPoint Presentation</vt:lpstr>
      <vt:lpstr>Denaturation definition:</vt:lpstr>
      <vt:lpstr>PowerPoint Presentation</vt:lpstr>
      <vt:lpstr>PowerPoint Presentation</vt:lpstr>
      <vt:lpstr>Denaturation types</vt:lpstr>
      <vt:lpstr>PowerPoint Presentation</vt:lpstr>
      <vt:lpstr>Influence of Strong Mineral Acids:</vt:lpstr>
      <vt:lpstr>PowerPoint Presentation</vt:lpstr>
      <vt:lpstr>Influence of Strong Mineral Acids:</vt:lpstr>
      <vt:lpstr>The procedure:</vt:lpstr>
      <vt:lpstr>Precipitation by Alkaloidal Reagent </vt:lpstr>
      <vt:lpstr>The procedure: </vt:lpstr>
      <vt:lpstr>Precipitation by Metallic Salts</vt:lpstr>
      <vt:lpstr>The procedure: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أريج</dc:creator>
  <cp:lastModifiedBy>majed_08@hotmail.com</cp:lastModifiedBy>
  <cp:revision>26</cp:revision>
  <dcterms:created xsi:type="dcterms:W3CDTF">2014-10-12T15:42:05Z</dcterms:created>
  <dcterms:modified xsi:type="dcterms:W3CDTF">2015-10-03T18:46:37Z</dcterms:modified>
</cp:coreProperties>
</file>