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58" r:id="rId3"/>
    <p:sldId id="275" r:id="rId4"/>
    <p:sldId id="259" r:id="rId5"/>
    <p:sldId id="273" r:id="rId6"/>
    <p:sldId id="276" r:id="rId7"/>
    <p:sldId id="261" r:id="rId8"/>
    <p:sldId id="274" r:id="rId9"/>
    <p:sldId id="262" r:id="rId10"/>
    <p:sldId id="263" r:id="rId11"/>
    <p:sldId id="265" r:id="rId12"/>
    <p:sldId id="279" r:id="rId13"/>
    <p:sldId id="277" r:id="rId14"/>
    <p:sldId id="267" r:id="rId15"/>
    <p:sldId id="278" r:id="rId16"/>
    <p:sldId id="280" r:id="rId17"/>
    <p:sldId id="269" r:id="rId18"/>
    <p:sldId id="281" r:id="rId19"/>
    <p:sldId id="271" r:id="rId20"/>
    <p:sldId id="28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079" autoAdjust="0"/>
  </p:normalViewPr>
  <p:slideViewPr>
    <p:cSldViewPr>
      <p:cViewPr varScale="1">
        <p:scale>
          <a:sx n="82" d="100"/>
          <a:sy n="82" d="100"/>
        </p:scale>
        <p:origin x="1050"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5A324DF-6A22-45F3-B957-717FDF6E7552}" type="datetimeFigureOut">
              <a:rPr lang="ar-SA" smtClean="0"/>
              <a:pPr/>
              <a:t>02/02/41</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220E4C7-9E81-4DB2-94AF-F6E10F2DA4E8}" type="slidenum">
              <a:rPr lang="ar-SA" smtClean="0"/>
              <a:pPr/>
              <a:t>‹#›</a:t>
            </a:fld>
            <a:endParaRPr lang="ar-SA"/>
          </a:p>
        </p:txBody>
      </p:sp>
    </p:spTree>
    <p:extLst>
      <p:ext uri="{BB962C8B-B14F-4D97-AF65-F5344CB8AC3E}">
        <p14:creationId xmlns:p14="http://schemas.microsoft.com/office/powerpoint/2010/main" val="374787817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B64ABC9A-5289-47BD-8AB6-F2B4ADA651CD}" type="slidenum">
              <a:rPr lang="ar-SA" smtClean="0"/>
              <a:pPr/>
              <a:t>1</a:t>
            </a:fld>
            <a:endParaRPr lang="ar-SA"/>
          </a:p>
        </p:txBody>
      </p:sp>
    </p:spTree>
    <p:extLst>
      <p:ext uri="{BB962C8B-B14F-4D97-AF65-F5344CB8AC3E}">
        <p14:creationId xmlns:p14="http://schemas.microsoft.com/office/powerpoint/2010/main" val="3310524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B64ABC9A-5289-47BD-8AB6-F2B4ADA651CD}" type="slidenum">
              <a:rPr lang="ar-SA" smtClean="0"/>
              <a:pPr/>
              <a:t>14</a:t>
            </a:fld>
            <a:endParaRPr lang="ar-SA"/>
          </a:p>
        </p:txBody>
      </p:sp>
    </p:spTree>
    <p:extLst>
      <p:ext uri="{BB962C8B-B14F-4D97-AF65-F5344CB8AC3E}">
        <p14:creationId xmlns:p14="http://schemas.microsoft.com/office/powerpoint/2010/main" val="3310524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B64ABC9A-5289-47BD-8AB6-F2B4ADA651CD}" type="slidenum">
              <a:rPr lang="ar-SA" smtClean="0"/>
              <a:pPr/>
              <a:t>17</a:t>
            </a:fld>
            <a:endParaRPr lang="ar-SA"/>
          </a:p>
        </p:txBody>
      </p:sp>
    </p:spTree>
    <p:extLst>
      <p:ext uri="{BB962C8B-B14F-4D97-AF65-F5344CB8AC3E}">
        <p14:creationId xmlns:p14="http://schemas.microsoft.com/office/powerpoint/2010/main" val="3310524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B64ABC9A-5289-47BD-8AB6-F2B4ADA651CD}" type="slidenum">
              <a:rPr lang="ar-SA" smtClean="0"/>
              <a:pPr/>
              <a:t>19</a:t>
            </a:fld>
            <a:endParaRPr lang="ar-SA"/>
          </a:p>
        </p:txBody>
      </p:sp>
    </p:spTree>
    <p:extLst>
      <p:ext uri="{BB962C8B-B14F-4D97-AF65-F5344CB8AC3E}">
        <p14:creationId xmlns:p14="http://schemas.microsoft.com/office/powerpoint/2010/main" val="3310524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B64ABC9A-5289-47BD-8AB6-F2B4ADA651CD}" type="slidenum">
              <a:rPr lang="ar-SA" smtClean="0"/>
              <a:pPr/>
              <a:t>2</a:t>
            </a:fld>
            <a:endParaRPr lang="ar-SA"/>
          </a:p>
        </p:txBody>
      </p:sp>
    </p:spTree>
    <p:extLst>
      <p:ext uri="{BB962C8B-B14F-4D97-AF65-F5344CB8AC3E}">
        <p14:creationId xmlns:p14="http://schemas.microsoft.com/office/powerpoint/2010/main" val="3310524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sequence of glucagon</a:t>
            </a:r>
            <a:endParaRPr lang="ar-SA" dirty="0"/>
          </a:p>
        </p:txBody>
      </p:sp>
      <p:sp>
        <p:nvSpPr>
          <p:cNvPr id="4" name="Slide Number Placeholder 3"/>
          <p:cNvSpPr>
            <a:spLocks noGrp="1"/>
          </p:cNvSpPr>
          <p:nvPr>
            <p:ph type="sldNum" sz="quarter" idx="10"/>
          </p:nvPr>
        </p:nvSpPr>
        <p:spPr/>
        <p:txBody>
          <a:bodyPr/>
          <a:lstStyle/>
          <a:p>
            <a:fld id="{B64ABC9A-5289-47BD-8AB6-F2B4ADA651CD}" type="slidenum">
              <a:rPr lang="ar-SA" smtClean="0"/>
              <a:pPr/>
              <a:t>4</a:t>
            </a:fld>
            <a:endParaRPr lang="ar-SA"/>
          </a:p>
        </p:txBody>
      </p:sp>
    </p:spTree>
    <p:extLst>
      <p:ext uri="{BB962C8B-B14F-4D97-AF65-F5344CB8AC3E}">
        <p14:creationId xmlns:p14="http://schemas.microsoft.com/office/powerpoint/2010/main" val="3310524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B64ABC9A-5289-47BD-8AB6-F2B4ADA651CD}" type="slidenum">
              <a:rPr lang="ar-SA" smtClean="0"/>
              <a:pPr/>
              <a:t>5</a:t>
            </a:fld>
            <a:endParaRPr lang="ar-SA"/>
          </a:p>
        </p:txBody>
      </p:sp>
    </p:spTree>
    <p:extLst>
      <p:ext uri="{BB962C8B-B14F-4D97-AF65-F5344CB8AC3E}">
        <p14:creationId xmlns:p14="http://schemas.microsoft.com/office/powerpoint/2010/main" val="3310524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B64ABC9A-5289-47BD-8AB6-F2B4ADA651CD}" type="slidenum">
              <a:rPr lang="ar-SA" smtClean="0"/>
              <a:pPr/>
              <a:t>7</a:t>
            </a:fld>
            <a:endParaRPr lang="ar-SA"/>
          </a:p>
        </p:txBody>
      </p:sp>
    </p:spTree>
    <p:extLst>
      <p:ext uri="{BB962C8B-B14F-4D97-AF65-F5344CB8AC3E}">
        <p14:creationId xmlns:p14="http://schemas.microsoft.com/office/powerpoint/2010/main" val="3310524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B64ABC9A-5289-47BD-8AB6-F2B4ADA651CD}" type="slidenum">
              <a:rPr lang="ar-SA" smtClean="0"/>
              <a:pPr/>
              <a:t>8</a:t>
            </a:fld>
            <a:endParaRPr lang="ar-SA"/>
          </a:p>
        </p:txBody>
      </p:sp>
    </p:spTree>
    <p:extLst>
      <p:ext uri="{BB962C8B-B14F-4D97-AF65-F5344CB8AC3E}">
        <p14:creationId xmlns:p14="http://schemas.microsoft.com/office/powerpoint/2010/main" val="3310524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B64ABC9A-5289-47BD-8AB6-F2B4ADA651CD}" type="slidenum">
              <a:rPr lang="ar-SA" smtClean="0"/>
              <a:pPr/>
              <a:t>9</a:t>
            </a:fld>
            <a:endParaRPr lang="ar-SA"/>
          </a:p>
        </p:txBody>
      </p:sp>
    </p:spTree>
    <p:extLst>
      <p:ext uri="{BB962C8B-B14F-4D97-AF65-F5344CB8AC3E}">
        <p14:creationId xmlns:p14="http://schemas.microsoft.com/office/powerpoint/2010/main" val="3310524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B64ABC9A-5289-47BD-8AB6-F2B4ADA651CD}" type="slidenum">
              <a:rPr lang="ar-SA" smtClean="0"/>
              <a:pPr/>
              <a:t>10</a:t>
            </a:fld>
            <a:endParaRPr lang="ar-SA"/>
          </a:p>
        </p:txBody>
      </p:sp>
    </p:spTree>
    <p:extLst>
      <p:ext uri="{BB962C8B-B14F-4D97-AF65-F5344CB8AC3E}">
        <p14:creationId xmlns:p14="http://schemas.microsoft.com/office/powerpoint/2010/main" val="3310524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B64ABC9A-5289-47BD-8AB6-F2B4ADA651CD}" type="slidenum">
              <a:rPr lang="ar-SA" smtClean="0"/>
              <a:pPr/>
              <a:t>11</a:t>
            </a:fld>
            <a:endParaRPr lang="ar-SA"/>
          </a:p>
        </p:txBody>
      </p:sp>
    </p:spTree>
    <p:extLst>
      <p:ext uri="{BB962C8B-B14F-4D97-AF65-F5344CB8AC3E}">
        <p14:creationId xmlns:p14="http://schemas.microsoft.com/office/powerpoint/2010/main" val="3310524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10/1/2019</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Content Placeholder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7" name="Date Placeholder 6"/>
          <p:cNvSpPr>
            <a:spLocks noGrp="1"/>
          </p:cNvSpPr>
          <p:nvPr>
            <p:ph type="dt" sz="half" idx="10"/>
          </p:nvPr>
        </p:nvSpPr>
        <p:spPr/>
        <p:txBody>
          <a:bodyPr/>
          <a:lstStyle/>
          <a:p>
            <a:fld id="{1D8BD707-D9CF-40AE-B4C6-C98DA3205C09}" type="datetimeFigureOut">
              <a:rPr lang="en-US" smtClean="0"/>
              <a:pPr/>
              <a:t>10/1/2019</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ar-SA"/>
              <a:t>انقر لتحرير أنماط النص الرئيسي</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1D8BD707-D9CF-40AE-B4C6-C98DA3205C09}" type="datetimeFigureOut">
              <a:rPr lang="en-US" smtClean="0"/>
              <a:pPr/>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ar-SA"/>
              <a:t>انقر لتحرير نمط العنوان الرئيسي</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1D8BD707-D9CF-40AE-B4C6-C98DA3205C09}" type="datetimeFigureOut">
              <a:rPr lang="en-US" smtClean="0"/>
              <a:pPr/>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B6F15528-21DE-4FAA-801E-634DDDAF4B2B}" type="slidenum">
              <a:rPr lang="en-US" smtClean="0"/>
              <a:pPr/>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ar-SA"/>
              <a:t>انقر لتحرير نمط العنوان الرئيسي</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D8BD707-D9CF-40AE-B4C6-C98DA3205C09}" type="datetimeFigureOut">
              <a:rPr lang="en-US" smtClean="0"/>
              <a:pPr/>
              <a:t>10/1/2019</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B6F15528-21DE-4FAA-801E-634DDDAF4B2B}" type="slidenum">
              <a:rPr lang="en-US" smtClean="0"/>
              <a:pPr/>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6439" y="990600"/>
            <a:ext cx="8610600" cy="2062103"/>
          </a:xfrm>
          <a:prstGeom prst="rect">
            <a:avLst/>
          </a:prstGeom>
        </p:spPr>
        <p:txBody>
          <a:bodyPr wrap="square">
            <a:spAutoFit/>
          </a:bodyPr>
          <a:lstStyle/>
          <a:p>
            <a:endParaRPr lang="ar-SA" dirty="0"/>
          </a:p>
          <a:p>
            <a:endParaRPr lang="ar-SA" dirty="0"/>
          </a:p>
          <a:p>
            <a:pPr algn="ctr" rtl="1"/>
            <a:r>
              <a:rPr lang="ar-SA" sz="4400" dirty="0" err="1">
                <a:latin typeface="Arabic Typesetting" pitchFamily="66" charset="-78"/>
              </a:rPr>
              <a:t>البروتينات </a:t>
            </a:r>
            <a:r>
              <a:rPr lang="ar-SA" sz="4400" dirty="0">
                <a:latin typeface="Arabic Typesetting" pitchFamily="66" charset="-78"/>
              </a:rPr>
              <a:t>(1</a:t>
            </a:r>
            <a:r>
              <a:rPr lang="ar-SA" sz="4400" dirty="0" err="1">
                <a:latin typeface="Arabic Typesetting" pitchFamily="66" charset="-78"/>
              </a:rPr>
              <a:t>)</a:t>
            </a:r>
            <a:endParaRPr lang="ar-SA" sz="4400" dirty="0">
              <a:latin typeface="Arabic Typesetting" pitchFamily="66" charset="-78"/>
            </a:endParaRPr>
          </a:p>
          <a:p>
            <a:pPr algn="ctr" rtl="1"/>
            <a:r>
              <a:rPr lang="en-US" sz="4800" dirty="0">
                <a:latin typeface="Arabic Typesetting" pitchFamily="66" charset="-78"/>
              </a:rPr>
              <a:t>Proteins [I]</a:t>
            </a:r>
            <a:endParaRPr lang="ar-SA" sz="4800" dirty="0">
              <a:latin typeface="Arabic Typesetting" pitchFamily="66" charset="-78"/>
            </a:endParaRPr>
          </a:p>
        </p:txBody>
      </p:sp>
      <p:pic>
        <p:nvPicPr>
          <p:cNvPr id="9218" name="Picture 2" descr="http://upload.wikimedia.org/wikipedia/commons/6/60/Myoglobi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3962400"/>
            <a:ext cx="2635501"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211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8915400" cy="5632311"/>
          </a:xfrm>
          <a:prstGeom prst="rect">
            <a:avLst/>
          </a:prstGeom>
        </p:spPr>
        <p:txBody>
          <a:bodyPr wrap="square">
            <a:spAutoFit/>
          </a:bodyPr>
          <a:lstStyle/>
          <a:p>
            <a:pPr algn="r"/>
            <a:r>
              <a:rPr lang="en-US" sz="2000" b="1" dirty="0">
                <a:solidFill>
                  <a:schemeClr val="tx2"/>
                </a:solidFill>
              </a:rPr>
              <a:t>:</a:t>
            </a:r>
            <a:r>
              <a:rPr lang="ar-SA" sz="2000" b="1" dirty="0">
                <a:solidFill>
                  <a:schemeClr val="tx2"/>
                </a:solidFill>
              </a:rPr>
              <a:t>) </a:t>
            </a:r>
            <a:r>
              <a:rPr lang="en-US" sz="2000" b="1" dirty="0">
                <a:solidFill>
                  <a:schemeClr val="tx2"/>
                </a:solidFill>
              </a:rPr>
              <a:t>solubility of proteins)</a:t>
            </a:r>
            <a:r>
              <a:rPr lang="ar-SA" sz="2000" b="1" dirty="0">
                <a:solidFill>
                  <a:schemeClr val="tx2"/>
                </a:solidFill>
              </a:rPr>
              <a:t> 1- ذوبان البروتينات </a:t>
            </a:r>
            <a:endParaRPr lang="en-US" sz="2000" b="1" dirty="0">
              <a:solidFill>
                <a:schemeClr val="tx2"/>
              </a:solidFill>
            </a:endParaRPr>
          </a:p>
          <a:p>
            <a:pPr algn="r"/>
            <a:endParaRPr lang="ar-SA" sz="2000" dirty="0"/>
          </a:p>
          <a:p>
            <a:pPr algn="r"/>
            <a:r>
              <a:rPr lang="ar-SA" sz="2000" b="1" dirty="0">
                <a:solidFill>
                  <a:schemeClr val="accent3">
                    <a:lumMod val="50000"/>
                  </a:schemeClr>
                </a:solidFill>
              </a:rPr>
              <a:t>الهدف من الاختبار: </a:t>
            </a:r>
            <a:r>
              <a:rPr lang="ar-SA" sz="2000" dirty="0"/>
              <a:t>اختبار الخاصية القطبية لجزيئات البروتين.</a:t>
            </a:r>
          </a:p>
          <a:p>
            <a:pPr algn="r"/>
            <a:endParaRPr lang="ar-SA" sz="2000" dirty="0"/>
          </a:p>
          <a:p>
            <a:pPr algn="r"/>
            <a:endParaRPr lang="ar-SA" sz="2000" dirty="0"/>
          </a:p>
          <a:p>
            <a:pPr algn="r"/>
            <a:r>
              <a:rPr lang="ar-SA" sz="2000" dirty="0"/>
              <a:t>-المذيبات تذيب اشباهها.</a:t>
            </a:r>
          </a:p>
          <a:p>
            <a:pPr marL="342900" indent="-342900" algn="r">
              <a:buFontTx/>
              <a:buChar char="-"/>
            </a:pPr>
            <a:endParaRPr lang="ar-SA" sz="2000" dirty="0"/>
          </a:p>
          <a:p>
            <a:pPr marL="342900" indent="-342900" algn="r" rtl="1">
              <a:lnSpc>
                <a:spcPct val="150000"/>
              </a:lnSpc>
              <a:buFont typeface="Arial" pitchFamily="34" charset="0"/>
              <a:buChar char="•"/>
            </a:pPr>
            <a:r>
              <a:rPr lang="ar-SA" sz="2000" dirty="0"/>
              <a:t>البروتينات الليفية مثل الكيراتينات غير قابلة للذوبان ، بينما البروتينات الكروية قابلة للذوبان في المذيبات القطبية و الأحماض و القلويات بدرجات مختلفة.</a:t>
            </a:r>
          </a:p>
          <a:p>
            <a:pPr marL="342900" indent="-342900" algn="r" rtl="1">
              <a:lnSpc>
                <a:spcPct val="150000"/>
              </a:lnSpc>
              <a:buFont typeface="Arial" pitchFamily="34" charset="0"/>
              <a:buChar char="•"/>
            </a:pPr>
            <a:r>
              <a:rPr lang="ar-SA" sz="2000" dirty="0"/>
              <a:t>تكون البروتينات مع الماء محاليل غروية نظراً لكبر حجم جزيئات البروتين، بينما في الوسط الحمضي فغالباً ما تكتسب الجزيئات الشحنة الموجبة ، أما في الوسط القاعدي فتكتسب جزيئات البروتين الشحنة السالبة فتصبح قابلة للذوبان.</a:t>
            </a:r>
          </a:p>
          <a:p>
            <a:pPr algn="r">
              <a:lnSpc>
                <a:spcPct val="150000"/>
              </a:lnSpc>
            </a:pPr>
            <a:endParaRPr lang="ar-SA" sz="2000" dirty="0"/>
          </a:p>
          <a:p>
            <a:pPr algn="r"/>
            <a:endParaRPr lang="ar-SA" sz="2000" dirty="0"/>
          </a:p>
          <a:p>
            <a:pPr algn="r"/>
            <a:endParaRPr lang="ar-SA" sz="2000" dirty="0"/>
          </a:p>
        </p:txBody>
      </p:sp>
    </p:spTree>
    <p:extLst>
      <p:ext uri="{BB962C8B-B14F-4D97-AF65-F5344CB8AC3E}">
        <p14:creationId xmlns:p14="http://schemas.microsoft.com/office/powerpoint/2010/main" val="232093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328" y="105807"/>
            <a:ext cx="8662116" cy="1785104"/>
          </a:xfrm>
          <a:prstGeom prst="rect">
            <a:avLst/>
          </a:prstGeom>
        </p:spPr>
        <p:txBody>
          <a:bodyPr wrap="square">
            <a:spAutoFit/>
          </a:bodyPr>
          <a:lstStyle/>
          <a:p>
            <a:pPr algn="r" rtl="1"/>
            <a:r>
              <a:rPr lang="ar-SA" sz="2000" b="1" dirty="0">
                <a:solidFill>
                  <a:schemeClr val="tx2"/>
                </a:solidFill>
              </a:rPr>
              <a:t>2- اختبار </a:t>
            </a:r>
            <a:r>
              <a:rPr lang="ar-SA" sz="2000" b="1" dirty="0" err="1">
                <a:solidFill>
                  <a:schemeClr val="tx2"/>
                </a:solidFill>
              </a:rPr>
              <a:t>بيوريت</a:t>
            </a:r>
            <a:r>
              <a:rPr lang="ar-SA" sz="2000" b="1" dirty="0">
                <a:solidFill>
                  <a:schemeClr val="tx2"/>
                </a:solidFill>
              </a:rPr>
              <a:t> (</a:t>
            </a:r>
            <a:r>
              <a:rPr lang="en-US" sz="2000" b="1" dirty="0">
                <a:solidFill>
                  <a:schemeClr val="tx2"/>
                </a:solidFill>
              </a:rPr>
              <a:t>(Biuret test </a:t>
            </a:r>
          </a:p>
          <a:p>
            <a:pPr algn="r" rtl="1"/>
            <a:endParaRPr lang="ar-SA" sz="2000" dirty="0"/>
          </a:p>
          <a:p>
            <a:pPr algn="r" rtl="1">
              <a:lnSpc>
                <a:spcPct val="150000"/>
              </a:lnSpc>
            </a:pPr>
            <a:r>
              <a:rPr lang="ar-SA" sz="2000" dirty="0"/>
              <a:t>إختبار عام على </a:t>
            </a:r>
            <a:r>
              <a:rPr lang="ar-SA" sz="2000" dirty="0" err="1"/>
              <a:t>البروتينات.</a:t>
            </a:r>
            <a:r>
              <a:rPr lang="ar-SA" sz="2000" dirty="0"/>
              <a:t> </a:t>
            </a:r>
            <a:r>
              <a:rPr lang="ar-SA" sz="2000" dirty="0">
                <a:solidFill>
                  <a:schemeClr val="tx2"/>
                </a:solidFill>
              </a:rPr>
              <a:t>يهدف </a:t>
            </a:r>
            <a:r>
              <a:rPr lang="ar-SA" sz="2000" dirty="0"/>
              <a:t>هذا الاختبار التعرف على وجود البروتينات في العينة </a:t>
            </a:r>
            <a:r>
              <a:rPr lang="en-US" sz="2000" dirty="0"/>
              <a:t>.</a:t>
            </a:r>
            <a:endParaRPr lang="ar-SA" sz="2000" dirty="0"/>
          </a:p>
          <a:p>
            <a:pPr algn="r" rtl="1"/>
            <a:endParaRPr lang="ar-SA" sz="2000" b="1" dirty="0">
              <a:solidFill>
                <a:schemeClr val="tx2"/>
              </a:solidFill>
            </a:endParaRPr>
          </a:p>
          <a:p>
            <a:pPr algn="r" rtl="1"/>
            <a:r>
              <a:rPr lang="ar-SA" sz="2000" b="1" dirty="0">
                <a:solidFill>
                  <a:schemeClr val="tx2"/>
                </a:solidFill>
              </a:rPr>
              <a:t>مبدأ الاختبار:</a:t>
            </a:r>
          </a:p>
        </p:txBody>
      </p:sp>
      <p:sp>
        <p:nvSpPr>
          <p:cNvPr id="3" name="Rectangle 2"/>
          <p:cNvSpPr/>
          <p:nvPr/>
        </p:nvSpPr>
        <p:spPr>
          <a:xfrm>
            <a:off x="228600" y="2362200"/>
            <a:ext cx="8688274" cy="958660"/>
          </a:xfrm>
          <a:prstGeom prst="rect">
            <a:avLst/>
          </a:prstGeom>
        </p:spPr>
        <p:txBody>
          <a:bodyPr wrap="square">
            <a:spAutoFit/>
          </a:bodyPr>
          <a:lstStyle/>
          <a:p>
            <a:pPr algn="r" rtl="1">
              <a:lnSpc>
                <a:spcPct val="150000"/>
              </a:lnSpc>
            </a:pPr>
            <a:r>
              <a:rPr lang="ar-SA" sz="2000" dirty="0"/>
              <a:t>يتفاعل البروتين مع محلول كبريتات النحاس في وسط قاعدي. فيتفاعل أيون </a:t>
            </a:r>
            <a:r>
              <a:rPr lang="ar-SA" sz="2000" dirty="0" err="1"/>
              <a:t>النحاسيك</a:t>
            </a:r>
            <a:r>
              <a:rPr lang="ar-SA" sz="2000" dirty="0"/>
              <a:t>(</a:t>
            </a:r>
            <a:r>
              <a:rPr lang="en-US" sz="2000" dirty="0"/>
              <a:t>Cu+2</a:t>
            </a:r>
            <a:r>
              <a:rPr lang="ar-SA" sz="2000" dirty="0"/>
              <a:t>) مع الرابطة </a:t>
            </a:r>
            <a:r>
              <a:rPr lang="ar-SA" sz="2000" dirty="0" err="1"/>
              <a:t>البيبتيدية</a:t>
            </a:r>
            <a:r>
              <a:rPr lang="ar-SA" sz="2000" dirty="0"/>
              <a:t> مكوناً متراكباً </a:t>
            </a:r>
            <a:r>
              <a:rPr lang="ar-SA" sz="2000" b="1" dirty="0">
                <a:solidFill>
                  <a:srgbClr val="7030A0"/>
                </a:solidFill>
              </a:rPr>
              <a:t>بنفسجي اللون.</a:t>
            </a:r>
            <a:endParaRPr lang="en-US" sz="2000" dirty="0"/>
          </a:p>
        </p:txBody>
      </p:sp>
      <p:sp>
        <p:nvSpPr>
          <p:cNvPr id="4" name="مستطيل 3"/>
          <p:cNvSpPr/>
          <p:nvPr/>
        </p:nvSpPr>
        <p:spPr>
          <a:xfrm>
            <a:off x="685800" y="6248400"/>
            <a:ext cx="8231074" cy="369332"/>
          </a:xfrm>
          <a:prstGeom prst="rect">
            <a:avLst/>
          </a:prstGeom>
        </p:spPr>
        <p:txBody>
          <a:bodyPr wrap="square">
            <a:spAutoFit/>
          </a:bodyPr>
          <a:lstStyle/>
          <a:p>
            <a:pPr algn="r" rtl="1"/>
            <a:r>
              <a:rPr lang="ar-SA" dirty="0"/>
              <a:t>-  الاختبار يعطي نتيجة إيجابية فقط عند وجود رابطتين </a:t>
            </a:r>
            <a:r>
              <a:rPr lang="ar-SA" dirty="0" err="1"/>
              <a:t>ببتيديتين</a:t>
            </a:r>
            <a:r>
              <a:rPr lang="ar-SA" dirty="0"/>
              <a:t> فأكثر.</a:t>
            </a:r>
          </a:p>
        </p:txBody>
      </p:sp>
      <p:sp>
        <p:nvSpPr>
          <p:cNvPr id="5" name="مستطيل 4"/>
          <p:cNvSpPr/>
          <p:nvPr/>
        </p:nvSpPr>
        <p:spPr>
          <a:xfrm>
            <a:off x="0" y="5345668"/>
            <a:ext cx="8972602" cy="923330"/>
          </a:xfrm>
          <a:prstGeom prst="rect">
            <a:avLst/>
          </a:prstGeom>
        </p:spPr>
        <p:txBody>
          <a:bodyPr wrap="square">
            <a:spAutoFit/>
          </a:bodyPr>
          <a:lstStyle/>
          <a:p>
            <a:pPr algn="r" rtl="1">
              <a:lnSpc>
                <a:spcPct val="150000"/>
              </a:lnSpc>
            </a:pPr>
            <a:r>
              <a:rPr lang="ar-SA" dirty="0"/>
              <a:t>- تم تسمية هذا الاختبار </a:t>
            </a:r>
            <a:r>
              <a:rPr lang="ar-SA" dirty="0" err="1"/>
              <a:t>بإسم</a:t>
            </a:r>
            <a:r>
              <a:rPr lang="ar-SA" dirty="0"/>
              <a:t> </a:t>
            </a:r>
            <a:r>
              <a:rPr lang="ar-SA" dirty="0" err="1"/>
              <a:t>بيوريت</a:t>
            </a:r>
            <a:r>
              <a:rPr lang="ar-SA" dirty="0"/>
              <a:t> ، لأن </a:t>
            </a:r>
            <a:r>
              <a:rPr lang="ar-SA" dirty="0" err="1"/>
              <a:t>البيوريت</a:t>
            </a:r>
            <a:r>
              <a:rPr lang="ar-SA" dirty="0"/>
              <a:t> هو المركب غير البروتيني الوحيد الذي يعطي نتيجة إيجابية مع هذا الاختبار. </a:t>
            </a:r>
            <a:endParaRPr lang="en-US" dirty="0"/>
          </a:p>
        </p:txBody>
      </p:sp>
      <p:sp>
        <p:nvSpPr>
          <p:cNvPr id="7" name="مربع نص 6"/>
          <p:cNvSpPr txBox="1"/>
          <p:nvPr/>
        </p:nvSpPr>
        <p:spPr>
          <a:xfrm>
            <a:off x="7848600" y="4876800"/>
            <a:ext cx="952505" cy="369332"/>
          </a:xfrm>
          <a:prstGeom prst="rect">
            <a:avLst/>
          </a:prstGeom>
          <a:noFill/>
        </p:spPr>
        <p:txBody>
          <a:bodyPr wrap="none" rtlCol="1">
            <a:spAutoFit/>
          </a:bodyPr>
          <a:lstStyle/>
          <a:p>
            <a:r>
              <a:rPr lang="ar-SA" dirty="0">
                <a:solidFill>
                  <a:srgbClr val="FF0000"/>
                </a:solidFill>
              </a:rPr>
              <a:t>ملاحظات:</a:t>
            </a:r>
          </a:p>
        </p:txBody>
      </p:sp>
    </p:spTree>
    <p:extLst>
      <p:ext uri="{BB962C8B-B14F-4D97-AF65-F5344CB8AC3E}">
        <p14:creationId xmlns:p14="http://schemas.microsoft.com/office/powerpoint/2010/main" val="232093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BAFC3E75-6ECA-44E5-966E-36DA96BB0EB1}"/>
              </a:ext>
            </a:extLst>
          </p:cNvPr>
          <p:cNvPicPr>
            <a:picLocks noChangeAspect="1"/>
          </p:cNvPicPr>
          <p:nvPr/>
        </p:nvPicPr>
        <p:blipFill rotWithShape="1">
          <a:blip r:embed="rId2"/>
          <a:srcRect l="7500" t="33750" r="69167" b="38750"/>
          <a:stretch/>
        </p:blipFill>
        <p:spPr>
          <a:xfrm>
            <a:off x="2133600" y="1447800"/>
            <a:ext cx="4495800" cy="3532414"/>
          </a:xfrm>
          <a:prstGeom prst="rect">
            <a:avLst/>
          </a:prstGeom>
        </p:spPr>
      </p:pic>
      <p:sp>
        <p:nvSpPr>
          <p:cNvPr id="5" name="مستطيل 4">
            <a:extLst>
              <a:ext uri="{FF2B5EF4-FFF2-40B4-BE49-F238E27FC236}">
                <a16:creationId xmlns:a16="http://schemas.microsoft.com/office/drawing/2014/main" id="{51A7A5B6-82E0-4A76-8B41-00178DCC207F}"/>
              </a:ext>
            </a:extLst>
          </p:cNvPr>
          <p:cNvSpPr/>
          <p:nvPr/>
        </p:nvSpPr>
        <p:spPr>
          <a:xfrm>
            <a:off x="3124200" y="5225534"/>
            <a:ext cx="2662908" cy="369332"/>
          </a:xfrm>
          <a:prstGeom prst="rect">
            <a:avLst/>
          </a:prstGeom>
        </p:spPr>
        <p:txBody>
          <a:bodyPr wrap="none">
            <a:spAutoFit/>
          </a:bodyPr>
          <a:lstStyle/>
          <a:p>
            <a:pPr algn="r" rtl="1"/>
            <a:r>
              <a:rPr lang="ar-SA" b="1" dirty="0">
                <a:solidFill>
                  <a:schemeClr val="tx2"/>
                </a:solidFill>
              </a:rPr>
              <a:t>اختبار </a:t>
            </a:r>
            <a:r>
              <a:rPr lang="ar-SA" b="1" dirty="0" err="1">
                <a:solidFill>
                  <a:schemeClr val="tx2"/>
                </a:solidFill>
              </a:rPr>
              <a:t>بيوريت</a:t>
            </a:r>
            <a:r>
              <a:rPr lang="ar-SA" b="1" dirty="0">
                <a:solidFill>
                  <a:schemeClr val="tx2"/>
                </a:solidFill>
              </a:rPr>
              <a:t> (</a:t>
            </a:r>
            <a:r>
              <a:rPr lang="en-US" b="1" dirty="0">
                <a:solidFill>
                  <a:schemeClr val="tx2"/>
                </a:solidFill>
              </a:rPr>
              <a:t>(Biuret test </a:t>
            </a:r>
            <a:endParaRPr lang="ar-SA" dirty="0"/>
          </a:p>
        </p:txBody>
      </p:sp>
    </p:spTree>
    <p:extLst>
      <p:ext uri="{BB962C8B-B14F-4D97-AF65-F5344CB8AC3E}">
        <p14:creationId xmlns:p14="http://schemas.microsoft.com/office/powerpoint/2010/main" val="3717926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816088"/>
            <a:ext cx="6414877" cy="3298712"/>
          </a:xfrm>
          <a:prstGeom prst="rect">
            <a:avLst/>
          </a:prstGeom>
          <a:ln w="19050">
            <a:solidFill>
              <a:schemeClr val="tx2"/>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3" name="مستطيل 2"/>
          <p:cNvSpPr/>
          <p:nvPr/>
        </p:nvSpPr>
        <p:spPr>
          <a:xfrm>
            <a:off x="2909407" y="4561637"/>
            <a:ext cx="3491661" cy="461665"/>
          </a:xfrm>
          <a:prstGeom prst="rect">
            <a:avLst/>
          </a:prstGeom>
        </p:spPr>
        <p:txBody>
          <a:bodyPr wrap="none">
            <a:spAutoFit/>
          </a:bodyPr>
          <a:lstStyle/>
          <a:p>
            <a:pPr algn="r" rtl="1"/>
            <a:r>
              <a:rPr lang="ar-SA" sz="2400" b="1" dirty="0">
                <a:solidFill>
                  <a:schemeClr val="tx2"/>
                </a:solidFill>
              </a:rPr>
              <a:t>اختبار </a:t>
            </a:r>
            <a:r>
              <a:rPr lang="ar-SA" sz="2400" b="1" dirty="0" err="1">
                <a:solidFill>
                  <a:schemeClr val="tx2"/>
                </a:solidFill>
              </a:rPr>
              <a:t>بيوريت</a:t>
            </a:r>
            <a:r>
              <a:rPr lang="ar-SA" sz="2400" b="1" dirty="0">
                <a:solidFill>
                  <a:schemeClr val="tx2"/>
                </a:solidFill>
              </a:rPr>
              <a:t> (</a:t>
            </a:r>
            <a:r>
              <a:rPr lang="en-US" sz="2400" b="1" dirty="0">
                <a:solidFill>
                  <a:schemeClr val="tx2"/>
                </a:solidFill>
              </a:rPr>
              <a:t>(Biuret test </a:t>
            </a:r>
          </a:p>
        </p:txBody>
      </p:sp>
    </p:spTree>
    <p:extLst>
      <p:ext uri="{BB962C8B-B14F-4D97-AF65-F5344CB8AC3E}">
        <p14:creationId xmlns:p14="http://schemas.microsoft.com/office/powerpoint/2010/main" val="193739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016261" cy="5575309"/>
          </a:xfrm>
          <a:prstGeom prst="rect">
            <a:avLst/>
          </a:prstGeom>
        </p:spPr>
        <p:txBody>
          <a:bodyPr wrap="square">
            <a:spAutoFit/>
          </a:bodyPr>
          <a:lstStyle/>
          <a:p>
            <a:pPr algn="r" rtl="1"/>
            <a:r>
              <a:rPr lang="ar-SA" sz="2000" b="1" dirty="0">
                <a:solidFill>
                  <a:schemeClr val="tx2"/>
                </a:solidFill>
              </a:rPr>
              <a:t>3- أثر الأملاح على ذوبانية البروتين </a:t>
            </a:r>
            <a:r>
              <a:rPr lang="en-US" sz="2000" b="1" dirty="0">
                <a:solidFill>
                  <a:schemeClr val="tx2"/>
                </a:solidFill>
              </a:rPr>
              <a:t>(precipitation of proteins by salts)</a:t>
            </a:r>
            <a:r>
              <a:rPr lang="ar-SA" sz="2000" b="1" dirty="0">
                <a:solidFill>
                  <a:schemeClr val="tx2"/>
                </a:solidFill>
              </a:rPr>
              <a:t>  </a:t>
            </a:r>
          </a:p>
          <a:p>
            <a:pPr algn="r" rtl="1"/>
            <a:endParaRPr lang="ar-SA" sz="2000" b="1" dirty="0"/>
          </a:p>
          <a:p>
            <a:pPr algn="r" rtl="1"/>
            <a:r>
              <a:rPr lang="ar-SA" sz="2000" b="1" dirty="0">
                <a:solidFill>
                  <a:schemeClr val="tx2"/>
                </a:solidFill>
              </a:rPr>
              <a:t>الهدف من الاختبار</a:t>
            </a:r>
            <a:r>
              <a:rPr lang="ar-SA" sz="2000" dirty="0">
                <a:solidFill>
                  <a:schemeClr val="tx2"/>
                </a:solidFill>
              </a:rPr>
              <a:t>: </a:t>
            </a:r>
          </a:p>
          <a:p>
            <a:pPr algn="r" rtl="1"/>
            <a:endParaRPr lang="ar-SA" sz="2000" dirty="0">
              <a:solidFill>
                <a:schemeClr val="tx2"/>
              </a:solidFill>
            </a:endParaRPr>
          </a:p>
          <a:p>
            <a:pPr algn="r" rtl="1"/>
            <a:r>
              <a:rPr lang="ar-SA" sz="2000" dirty="0"/>
              <a:t>اختبار تأثير التراكيز القليلة  والعالية من الملح على ذوبانية البروتينات.</a:t>
            </a:r>
          </a:p>
          <a:p>
            <a:pPr algn="r" rtl="1"/>
            <a:endParaRPr lang="ar-SA" sz="2000" b="1" dirty="0"/>
          </a:p>
          <a:p>
            <a:pPr algn="r" rtl="1"/>
            <a:endParaRPr lang="ar-SA" sz="2000" b="1" dirty="0"/>
          </a:p>
          <a:p>
            <a:pPr algn="r" rtl="1"/>
            <a:endParaRPr lang="ar-SA" sz="2000" b="1" dirty="0">
              <a:solidFill>
                <a:schemeClr val="accent6">
                  <a:lumMod val="75000"/>
                </a:schemeClr>
              </a:solidFill>
            </a:endParaRPr>
          </a:p>
          <a:p>
            <a:pPr algn="r" rtl="1"/>
            <a:r>
              <a:rPr lang="ar-SA" sz="2000" b="1" dirty="0">
                <a:solidFill>
                  <a:schemeClr val="tx2"/>
                </a:solidFill>
              </a:rPr>
              <a:t>النظرية العلمية للاختبار:</a:t>
            </a:r>
          </a:p>
          <a:p>
            <a:pPr algn="r" rtl="1">
              <a:lnSpc>
                <a:spcPct val="150000"/>
              </a:lnSpc>
            </a:pPr>
            <a:r>
              <a:rPr lang="ar-SA" sz="2000" dirty="0">
                <a:solidFill>
                  <a:schemeClr val="accent3">
                    <a:lumMod val="50000"/>
                  </a:schemeClr>
                </a:solidFill>
              </a:rPr>
              <a:t>التراكيز المنخفضة : </a:t>
            </a:r>
            <a:r>
              <a:rPr lang="ar-SA" sz="2000" dirty="0"/>
              <a:t>من الملح تساعد على اذابة البروتينات و استقرار جزيئاتها (تقليل الترابط الايوني بين جزيئات البروتينات).</a:t>
            </a:r>
          </a:p>
          <a:p>
            <a:pPr algn="r" rtl="1">
              <a:lnSpc>
                <a:spcPct val="150000"/>
              </a:lnSpc>
            </a:pPr>
            <a:endParaRPr lang="ar-SA" sz="2000" dirty="0"/>
          </a:p>
          <a:p>
            <a:pPr algn="r" rtl="1">
              <a:lnSpc>
                <a:spcPct val="150000"/>
              </a:lnSpc>
            </a:pPr>
            <a:r>
              <a:rPr lang="ar-SA" sz="2000" dirty="0">
                <a:solidFill>
                  <a:schemeClr val="accent3">
                    <a:lumMod val="50000"/>
                  </a:schemeClr>
                </a:solidFill>
              </a:rPr>
              <a:t>التراكيز العالية: </a:t>
            </a:r>
            <a:r>
              <a:rPr lang="ar-SA" sz="2000" dirty="0"/>
              <a:t>فإن أيونات الملح تنافس جزيئات البروتين على الإرتباط بجزيئات الماء فيزيد الترابط بين البروتينات مما يؤدي الى ترسيبها. وبالرغم من ترسيب البروتينات إلا أنها تحافظ على خصائصها ونشاطها بعد إذابتها وبالتالي فإن هذه الطريقة تستخدم لتنقية البروتينات من محاليلها.</a:t>
            </a:r>
          </a:p>
        </p:txBody>
      </p:sp>
    </p:spTree>
    <p:extLst>
      <p:ext uri="{BB962C8B-B14F-4D97-AF65-F5344CB8AC3E}">
        <p14:creationId xmlns:p14="http://schemas.microsoft.com/office/powerpoint/2010/main" val="232093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www.foodnetworksolution.com/uploaded/salt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233" y="609600"/>
            <a:ext cx="6597717"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991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FAFC468A-7BBA-4DB1-88A7-6F04853D40B7}"/>
              </a:ext>
            </a:extLst>
          </p:cNvPr>
          <p:cNvPicPr>
            <a:picLocks noChangeAspect="1"/>
          </p:cNvPicPr>
          <p:nvPr/>
        </p:nvPicPr>
        <p:blipFill rotWithShape="1">
          <a:blip r:embed="rId2"/>
          <a:srcRect l="4167" t="21250" r="69167" b="43750"/>
          <a:stretch/>
        </p:blipFill>
        <p:spPr>
          <a:xfrm>
            <a:off x="2286000" y="1295400"/>
            <a:ext cx="4572000" cy="4000500"/>
          </a:xfrm>
          <a:prstGeom prst="rect">
            <a:avLst/>
          </a:prstGeom>
          <a:ln>
            <a:solidFill>
              <a:schemeClr val="tx1"/>
            </a:solidFill>
          </a:ln>
        </p:spPr>
      </p:pic>
    </p:spTree>
    <p:extLst>
      <p:ext uri="{BB962C8B-B14F-4D97-AF65-F5344CB8AC3E}">
        <p14:creationId xmlns:p14="http://schemas.microsoft.com/office/powerpoint/2010/main" val="300255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423" y="152400"/>
            <a:ext cx="8686800" cy="2862322"/>
          </a:xfrm>
          <a:prstGeom prst="rect">
            <a:avLst/>
          </a:prstGeom>
        </p:spPr>
        <p:txBody>
          <a:bodyPr wrap="square">
            <a:spAutoFit/>
          </a:bodyPr>
          <a:lstStyle/>
          <a:p>
            <a:pPr algn="r" rtl="1"/>
            <a:r>
              <a:rPr lang="ar-SA" sz="2000" b="1" dirty="0">
                <a:solidFill>
                  <a:schemeClr val="tx2"/>
                </a:solidFill>
              </a:rPr>
              <a:t>4- ترسيب البروتينات بأملاح المعادن الثقيلة</a:t>
            </a:r>
          </a:p>
          <a:p>
            <a:pPr algn="r" rtl="1"/>
            <a:r>
              <a:rPr lang="en-US" sz="2000" b="1" dirty="0">
                <a:solidFill>
                  <a:schemeClr val="tx2"/>
                </a:solidFill>
              </a:rPr>
              <a:t>(precipitation of proteins by salts of heavy metals)</a:t>
            </a:r>
          </a:p>
          <a:p>
            <a:pPr algn="r" rtl="1"/>
            <a:endParaRPr lang="ar-SA" sz="2000" dirty="0"/>
          </a:p>
          <a:p>
            <a:pPr algn="r" rtl="1"/>
            <a:endParaRPr lang="ar-SA" sz="2000" dirty="0"/>
          </a:p>
          <a:p>
            <a:pPr algn="r" rtl="1"/>
            <a:r>
              <a:rPr lang="ar-SA" sz="2000" b="1" dirty="0">
                <a:solidFill>
                  <a:schemeClr val="tx2"/>
                </a:solidFill>
              </a:rPr>
              <a:t>الهدف من الاختبار:</a:t>
            </a:r>
          </a:p>
          <a:p>
            <a:pPr algn="r" rtl="1"/>
            <a:r>
              <a:rPr lang="ar-SA" sz="2000" dirty="0"/>
              <a:t>التعرف على تأثير أملاح الفضة على طبيعة تركيب البروتينات و نشاطها الحيوي.</a:t>
            </a:r>
          </a:p>
          <a:p>
            <a:pPr algn="r" rtl="1"/>
            <a:endParaRPr lang="ar-SA" sz="2000" dirty="0"/>
          </a:p>
          <a:p>
            <a:pPr algn="r" rtl="1"/>
            <a:endParaRPr lang="ar-SA" sz="2000" dirty="0"/>
          </a:p>
          <a:p>
            <a:pPr algn="r" rtl="1"/>
            <a:endParaRPr lang="ar-SA" sz="2000" dirty="0"/>
          </a:p>
        </p:txBody>
      </p:sp>
      <p:sp>
        <p:nvSpPr>
          <p:cNvPr id="4" name="مربع نص 3"/>
          <p:cNvSpPr txBox="1"/>
          <p:nvPr/>
        </p:nvSpPr>
        <p:spPr>
          <a:xfrm>
            <a:off x="228600" y="3090177"/>
            <a:ext cx="8703092" cy="1292662"/>
          </a:xfrm>
          <a:prstGeom prst="rect">
            <a:avLst/>
          </a:prstGeom>
          <a:noFill/>
        </p:spPr>
        <p:txBody>
          <a:bodyPr wrap="square" rtlCol="1">
            <a:spAutoFit/>
          </a:bodyPr>
          <a:lstStyle/>
          <a:p>
            <a:pPr algn="r" rtl="1"/>
            <a:r>
              <a:rPr lang="ar-SA" sz="2000" b="1" dirty="0">
                <a:solidFill>
                  <a:schemeClr val="tx2"/>
                </a:solidFill>
              </a:rPr>
              <a:t>مبدأ الاختبار:</a:t>
            </a:r>
          </a:p>
          <a:p>
            <a:pPr algn="r" rtl="1"/>
            <a:r>
              <a:rPr lang="ar-SA" dirty="0"/>
              <a:t> </a:t>
            </a:r>
            <a:endParaRPr lang="ar-SA" sz="2000" dirty="0"/>
          </a:p>
          <a:p>
            <a:pPr algn="r" rtl="1"/>
            <a:r>
              <a:rPr lang="ar-SA" sz="2000" dirty="0"/>
              <a:t>المعادن الثقيلة مثل </a:t>
            </a:r>
            <a:r>
              <a:rPr lang="en-US" sz="2000" dirty="0">
                <a:latin typeface="Calibri" panose="020F0502020204030204" pitchFamily="34" charset="0"/>
              </a:rPr>
              <a:t>Hg+2, Pb+2, Ag+1 Tl+1, Cd+2 </a:t>
            </a:r>
            <a:r>
              <a:rPr lang="ar-SA" sz="2000" dirty="0">
                <a:latin typeface="Calibri" panose="020F0502020204030204" pitchFamily="34" charset="0"/>
              </a:rPr>
              <a:t> ، لها اوزان جزيئية ثقيلة . عند اضافتها غلى البروتينات فإنها تعادل الشحنات على البروتينات مما يؤدي الى ترسيبها.</a:t>
            </a:r>
            <a:endParaRPr lang="ar-SA" sz="2000" dirty="0"/>
          </a:p>
        </p:txBody>
      </p:sp>
    </p:spTree>
    <p:extLst>
      <p:ext uri="{BB962C8B-B14F-4D97-AF65-F5344CB8AC3E}">
        <p14:creationId xmlns:p14="http://schemas.microsoft.com/office/powerpoint/2010/main" val="232093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9E9CCEAF-B0D6-44B7-B05D-E95714FEAB7C}"/>
              </a:ext>
            </a:extLst>
          </p:cNvPr>
          <p:cNvPicPr>
            <a:picLocks noChangeAspect="1"/>
          </p:cNvPicPr>
          <p:nvPr/>
        </p:nvPicPr>
        <p:blipFill rotWithShape="1">
          <a:blip r:embed="rId2"/>
          <a:srcRect l="4167" t="12500" r="72500" b="58750"/>
          <a:stretch/>
        </p:blipFill>
        <p:spPr>
          <a:xfrm>
            <a:off x="2667000" y="1219200"/>
            <a:ext cx="4038600" cy="3317421"/>
          </a:xfrm>
          <a:prstGeom prst="rect">
            <a:avLst/>
          </a:prstGeom>
        </p:spPr>
      </p:pic>
      <p:sp>
        <p:nvSpPr>
          <p:cNvPr id="3" name="مستطيل 2">
            <a:extLst>
              <a:ext uri="{FF2B5EF4-FFF2-40B4-BE49-F238E27FC236}">
                <a16:creationId xmlns:a16="http://schemas.microsoft.com/office/drawing/2014/main" id="{B89F0C96-6758-4CCD-8837-9D05B80493BE}"/>
              </a:ext>
            </a:extLst>
          </p:cNvPr>
          <p:cNvSpPr/>
          <p:nvPr/>
        </p:nvSpPr>
        <p:spPr>
          <a:xfrm>
            <a:off x="3091953" y="4876800"/>
            <a:ext cx="3188693" cy="369332"/>
          </a:xfrm>
          <a:prstGeom prst="rect">
            <a:avLst/>
          </a:prstGeom>
        </p:spPr>
        <p:txBody>
          <a:bodyPr wrap="none">
            <a:spAutoFit/>
          </a:bodyPr>
          <a:lstStyle/>
          <a:p>
            <a:r>
              <a:rPr lang="ar-SA" b="1" dirty="0">
                <a:solidFill>
                  <a:schemeClr val="tx2"/>
                </a:solidFill>
              </a:rPr>
              <a:t>ترسيب البروتينات بأملاح المعادن الثقيلة</a:t>
            </a:r>
            <a:endParaRPr lang="ar-SA" dirty="0"/>
          </a:p>
        </p:txBody>
      </p:sp>
    </p:spTree>
    <p:extLst>
      <p:ext uri="{BB962C8B-B14F-4D97-AF65-F5344CB8AC3E}">
        <p14:creationId xmlns:p14="http://schemas.microsoft.com/office/powerpoint/2010/main" val="2198531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57200"/>
            <a:ext cx="9144000" cy="2862322"/>
          </a:xfrm>
          <a:prstGeom prst="rect">
            <a:avLst/>
          </a:prstGeom>
        </p:spPr>
        <p:txBody>
          <a:bodyPr wrap="square">
            <a:spAutoFit/>
          </a:bodyPr>
          <a:lstStyle/>
          <a:p>
            <a:pPr algn="r"/>
            <a:r>
              <a:rPr lang="en-US" sz="2000" b="1" dirty="0">
                <a:solidFill>
                  <a:schemeClr val="tx2"/>
                </a:solidFill>
              </a:rPr>
              <a:t>(precipitation of proteins by strong acids) </a:t>
            </a:r>
            <a:r>
              <a:rPr lang="ar-SA" sz="2000" b="1" dirty="0">
                <a:solidFill>
                  <a:schemeClr val="tx2"/>
                </a:solidFill>
              </a:rPr>
              <a:t>5- الترسيب بالأحماض القوية</a:t>
            </a:r>
            <a:r>
              <a:rPr lang="en-US" sz="2000" b="1" dirty="0">
                <a:solidFill>
                  <a:schemeClr val="tx2"/>
                </a:solidFill>
              </a:rPr>
              <a:t> </a:t>
            </a:r>
            <a:endParaRPr lang="ar-SA" sz="2000" b="1" dirty="0">
              <a:solidFill>
                <a:schemeClr val="tx2"/>
              </a:solidFill>
            </a:endParaRPr>
          </a:p>
          <a:p>
            <a:pPr algn="r"/>
            <a:endParaRPr lang="ar-SA" sz="2000" b="1" dirty="0"/>
          </a:p>
          <a:p>
            <a:pPr algn="r"/>
            <a:endParaRPr lang="ar-SA" sz="2000" b="1" dirty="0"/>
          </a:p>
          <a:p>
            <a:pPr algn="r"/>
            <a:r>
              <a:rPr lang="ar-SA" sz="2000" b="1" dirty="0">
                <a:solidFill>
                  <a:schemeClr val="tx2"/>
                </a:solidFill>
              </a:rPr>
              <a:t>الهدف من التجربة:</a:t>
            </a:r>
          </a:p>
          <a:p>
            <a:pPr algn="r"/>
            <a:r>
              <a:rPr lang="ar-SA" sz="2000" dirty="0"/>
              <a:t>اختبار تأثير الاحماض القوية على البروتينات.</a:t>
            </a:r>
          </a:p>
          <a:p>
            <a:pPr algn="r"/>
            <a:endParaRPr lang="ar-SA" sz="2000" dirty="0"/>
          </a:p>
          <a:p>
            <a:pPr algn="r"/>
            <a:r>
              <a:rPr lang="ar-SA" sz="2000" b="1" dirty="0">
                <a:solidFill>
                  <a:schemeClr val="tx2"/>
                </a:solidFill>
              </a:rPr>
              <a:t>النظرية العلمية للاختبار:</a:t>
            </a:r>
          </a:p>
          <a:p>
            <a:pPr algn="r"/>
            <a:r>
              <a:rPr lang="ar-SA" sz="2000" dirty="0"/>
              <a:t>تواجد البروتينات في وسط حمضي يكسبها شحنة موجبة فتجذب جزيئات البروتين إلى </a:t>
            </a:r>
            <a:r>
              <a:rPr lang="ar-SA" sz="2000" dirty="0" err="1"/>
              <a:t>أنيونات</a:t>
            </a:r>
            <a:r>
              <a:rPr lang="ar-SA" sz="2000" dirty="0"/>
              <a:t> الحمض و تعمل على ترسيب البروتين.</a:t>
            </a:r>
          </a:p>
        </p:txBody>
      </p:sp>
      <p:sp>
        <p:nvSpPr>
          <p:cNvPr id="3" name="مستطيل 2"/>
          <p:cNvSpPr/>
          <p:nvPr/>
        </p:nvSpPr>
        <p:spPr>
          <a:xfrm>
            <a:off x="2438400" y="4267200"/>
            <a:ext cx="6400800" cy="1323439"/>
          </a:xfrm>
          <a:prstGeom prst="rect">
            <a:avLst/>
          </a:prstGeom>
        </p:spPr>
        <p:txBody>
          <a:bodyPr wrap="square">
            <a:spAutoFit/>
          </a:bodyPr>
          <a:lstStyle/>
          <a:p>
            <a:pPr algn="r" rtl="1"/>
            <a:r>
              <a:rPr lang="ar-SA" sz="2000" dirty="0">
                <a:solidFill>
                  <a:schemeClr val="tx2"/>
                </a:solidFill>
              </a:rPr>
              <a:t>تطبيقاتها: </a:t>
            </a:r>
          </a:p>
          <a:p>
            <a:pPr marL="342900" indent="-342900" algn="r" rtl="1">
              <a:buFont typeface="Arial" pitchFamily="34" charset="0"/>
              <a:buChar char="•"/>
            </a:pPr>
            <a:r>
              <a:rPr lang="ar-SA" sz="2000" dirty="0"/>
              <a:t> الكشف عن البروتين في البول بواسطة حمض النيتريك المركز.</a:t>
            </a:r>
          </a:p>
          <a:p>
            <a:pPr marL="342900" indent="-342900" algn="r" rtl="1">
              <a:buFont typeface="Arial" pitchFamily="34" charset="0"/>
              <a:buChar char="•"/>
            </a:pPr>
            <a:r>
              <a:rPr lang="ar-SA" sz="2000" dirty="0"/>
              <a:t> فصل البروتين في محلول ما.</a:t>
            </a:r>
          </a:p>
          <a:p>
            <a:pPr marL="342900" indent="-342900" algn="r" rtl="1">
              <a:buFont typeface="Arial" pitchFamily="34" charset="0"/>
              <a:buChar char="•"/>
            </a:pPr>
            <a:r>
              <a:rPr lang="ar-SA" sz="2000" dirty="0"/>
              <a:t> لإيقاف النشاط الإنزيمي.</a:t>
            </a:r>
          </a:p>
        </p:txBody>
      </p:sp>
    </p:spTree>
    <p:extLst>
      <p:ext uri="{BB962C8B-B14F-4D97-AF65-F5344CB8AC3E}">
        <p14:creationId xmlns:p14="http://schemas.microsoft.com/office/powerpoint/2010/main" val="232093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90600"/>
            <a:ext cx="9024125" cy="2862322"/>
          </a:xfrm>
          <a:prstGeom prst="rect">
            <a:avLst/>
          </a:prstGeom>
        </p:spPr>
        <p:txBody>
          <a:bodyPr wrap="square">
            <a:spAutoFit/>
          </a:bodyPr>
          <a:lstStyle/>
          <a:p>
            <a:pPr algn="r" rtl="1">
              <a:lnSpc>
                <a:spcPct val="150000"/>
              </a:lnSpc>
              <a:buClr>
                <a:schemeClr val="accent6">
                  <a:lumMod val="75000"/>
                </a:schemeClr>
              </a:buClr>
            </a:pPr>
            <a:r>
              <a:rPr lang="ar-SA" sz="2000" dirty="0"/>
              <a:t>- البروتينات مركبات عضوية ذات أوزان جزيئية كبيرة و هي عبارة عن سلاسل من الأحماض الأمينية المرتبطة ببعضها البعض </a:t>
            </a:r>
            <a:r>
              <a:rPr lang="ar-SA" sz="2000" b="1" dirty="0">
                <a:solidFill>
                  <a:schemeClr val="tx2"/>
                </a:solidFill>
              </a:rPr>
              <a:t>بروابط ببتيدية</a:t>
            </a:r>
            <a:r>
              <a:rPr lang="ar-SA" sz="2000" dirty="0"/>
              <a:t>.</a:t>
            </a:r>
          </a:p>
          <a:p>
            <a:pPr algn="r" rtl="1">
              <a:lnSpc>
                <a:spcPct val="150000"/>
              </a:lnSpc>
              <a:buClr>
                <a:schemeClr val="accent6">
                  <a:lumMod val="75000"/>
                </a:schemeClr>
              </a:buClr>
            </a:pPr>
            <a:endParaRPr lang="ar-SA" sz="2000" dirty="0"/>
          </a:p>
          <a:p>
            <a:pPr algn="r" rtl="1">
              <a:lnSpc>
                <a:spcPct val="150000"/>
              </a:lnSpc>
              <a:buClr>
                <a:schemeClr val="accent6">
                  <a:lumMod val="75000"/>
                </a:schemeClr>
              </a:buClr>
            </a:pPr>
            <a:r>
              <a:rPr lang="ar-SA" sz="2000" dirty="0"/>
              <a:t>- تلعب البروتينات دوراً هاماً في جسم الكائن الحي حيث تدخل في تركيب العديد من المواد البيولوجية المتخصصة مثل الأجسام المضادة و الإنزيمات و بعض الهرمونات، كما تساعد في نقل السيالات العصبية والتحكم في التعبير الجيني و هي المكون الأساسي للأنسجة الحية.</a:t>
            </a:r>
          </a:p>
        </p:txBody>
      </p:sp>
      <p:sp>
        <p:nvSpPr>
          <p:cNvPr id="3" name="Rectangle 2"/>
          <p:cNvSpPr/>
          <p:nvPr/>
        </p:nvSpPr>
        <p:spPr>
          <a:xfrm>
            <a:off x="3836965" y="228600"/>
            <a:ext cx="2347117" cy="461665"/>
          </a:xfrm>
          <a:prstGeom prst="rect">
            <a:avLst/>
          </a:prstGeom>
        </p:spPr>
        <p:txBody>
          <a:bodyPr wrap="none">
            <a:spAutoFit/>
          </a:bodyPr>
          <a:lstStyle/>
          <a:p>
            <a:pPr algn="r"/>
            <a:r>
              <a:rPr lang="en-US" sz="2400" b="1" dirty="0">
                <a:solidFill>
                  <a:schemeClr val="tx2"/>
                </a:solidFill>
              </a:rPr>
              <a:t>Protein </a:t>
            </a:r>
            <a:r>
              <a:rPr lang="ar-SA" sz="2400" b="1" dirty="0">
                <a:solidFill>
                  <a:schemeClr val="tx2"/>
                </a:solidFill>
              </a:rPr>
              <a:t>البروتينات</a:t>
            </a:r>
            <a:endParaRPr lang="ar-SA" sz="2400" dirty="0">
              <a:solidFill>
                <a:schemeClr val="tx2"/>
              </a:solidFill>
            </a:endParaRPr>
          </a:p>
        </p:txBody>
      </p:sp>
      <p:sp>
        <p:nvSpPr>
          <p:cNvPr id="4" name="مستطيل 3"/>
          <p:cNvSpPr/>
          <p:nvPr/>
        </p:nvSpPr>
        <p:spPr>
          <a:xfrm>
            <a:off x="76200" y="4191000"/>
            <a:ext cx="8926316" cy="400110"/>
          </a:xfrm>
          <a:prstGeom prst="rect">
            <a:avLst/>
          </a:prstGeom>
        </p:spPr>
        <p:txBody>
          <a:bodyPr wrap="square">
            <a:spAutoFit/>
          </a:bodyPr>
          <a:lstStyle/>
          <a:p>
            <a:pPr algn="r" rtl="1"/>
            <a:r>
              <a:rPr lang="ar-SA" sz="2000" dirty="0"/>
              <a:t>-</a:t>
            </a:r>
            <a:r>
              <a:rPr lang="ar-SA" sz="2000" b="1" dirty="0">
                <a:solidFill>
                  <a:schemeClr val="accent6">
                    <a:lumMod val="75000"/>
                  </a:schemeClr>
                </a:solidFill>
              </a:rPr>
              <a:t> </a:t>
            </a:r>
            <a:r>
              <a:rPr lang="ar-SA" sz="2000" dirty="0"/>
              <a:t>تبتدأ السلسلة </a:t>
            </a:r>
            <a:r>
              <a:rPr lang="ar-SA" sz="2000" dirty="0" err="1"/>
              <a:t>الببتيدية</a:t>
            </a:r>
            <a:r>
              <a:rPr lang="ar-SA" sz="2000" dirty="0"/>
              <a:t> المكونة للبروتينات بالطرف الأميني الحر وتنتهي بالطرف </a:t>
            </a:r>
            <a:r>
              <a:rPr lang="ar-SA" sz="2000" dirty="0" err="1"/>
              <a:t>الكربوكسيلي</a:t>
            </a:r>
            <a:r>
              <a:rPr lang="ar-SA" sz="2000" dirty="0"/>
              <a:t>.</a:t>
            </a:r>
          </a:p>
        </p:txBody>
      </p:sp>
    </p:spTree>
    <p:extLst>
      <p:ext uri="{BB962C8B-B14F-4D97-AF65-F5344CB8AC3E}">
        <p14:creationId xmlns:p14="http://schemas.microsoft.com/office/powerpoint/2010/main" val="4052633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07EB7108-0455-4C18-A9D5-60FAED3E4CDF}"/>
              </a:ext>
            </a:extLst>
          </p:cNvPr>
          <p:cNvPicPr>
            <a:picLocks noChangeAspect="1"/>
          </p:cNvPicPr>
          <p:nvPr/>
        </p:nvPicPr>
        <p:blipFill rotWithShape="1">
          <a:blip r:embed="rId2"/>
          <a:srcRect l="6666" t="57500" r="70834" b="17500"/>
          <a:stretch/>
        </p:blipFill>
        <p:spPr>
          <a:xfrm>
            <a:off x="2743200" y="1828800"/>
            <a:ext cx="3810000" cy="2822222"/>
          </a:xfrm>
          <a:prstGeom prst="rect">
            <a:avLst/>
          </a:prstGeom>
        </p:spPr>
      </p:pic>
      <p:sp>
        <p:nvSpPr>
          <p:cNvPr id="3" name="مستطيل 2">
            <a:extLst>
              <a:ext uri="{FF2B5EF4-FFF2-40B4-BE49-F238E27FC236}">
                <a16:creationId xmlns:a16="http://schemas.microsoft.com/office/drawing/2014/main" id="{32C78184-5CEE-4668-A955-C800ABAB2B58}"/>
              </a:ext>
            </a:extLst>
          </p:cNvPr>
          <p:cNvSpPr/>
          <p:nvPr/>
        </p:nvSpPr>
        <p:spPr>
          <a:xfrm>
            <a:off x="1143000" y="4953000"/>
            <a:ext cx="4572000" cy="646331"/>
          </a:xfrm>
          <a:prstGeom prst="rect">
            <a:avLst/>
          </a:prstGeom>
        </p:spPr>
        <p:txBody>
          <a:bodyPr>
            <a:spAutoFit/>
          </a:bodyPr>
          <a:lstStyle/>
          <a:p>
            <a:pPr algn="r"/>
            <a:r>
              <a:rPr lang="ar-SA" b="1" dirty="0">
                <a:solidFill>
                  <a:schemeClr val="tx2"/>
                </a:solidFill>
              </a:rPr>
              <a:t>الترسيب بالأحماض القوية</a:t>
            </a:r>
            <a:r>
              <a:rPr lang="en-US" b="1" dirty="0">
                <a:solidFill>
                  <a:schemeClr val="tx2"/>
                </a:solidFill>
              </a:rPr>
              <a:t> </a:t>
            </a:r>
            <a:endParaRPr lang="ar-SA" b="1" dirty="0">
              <a:solidFill>
                <a:schemeClr val="tx2"/>
              </a:solidFill>
            </a:endParaRPr>
          </a:p>
          <a:p>
            <a:pPr algn="r"/>
            <a:endParaRPr lang="ar-SA" b="1" dirty="0"/>
          </a:p>
        </p:txBody>
      </p:sp>
    </p:spTree>
    <p:extLst>
      <p:ext uri="{BB962C8B-B14F-4D97-AF65-F5344CB8AC3E}">
        <p14:creationId xmlns:p14="http://schemas.microsoft.com/office/powerpoint/2010/main" val="4000138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381000"/>
            <a:ext cx="5066307" cy="3686175"/>
          </a:xfrm>
          <a:prstGeom prst="roundRect">
            <a:avLst>
              <a:gd name="adj" fmla="val 8594"/>
            </a:avLst>
          </a:prstGeom>
          <a:solidFill>
            <a:srgbClr val="FFFFFF">
              <a:shade val="85000"/>
            </a:srgbClr>
          </a:solidFill>
          <a:ln w="9525">
            <a:solidFill>
              <a:schemeClr val="tx2"/>
            </a:solidFill>
            <a:miter lim="800000"/>
            <a:headEnd/>
            <a:tailEnd/>
          </a:ln>
          <a:effectLst>
            <a:outerShdw dist="35921" dir="2700000" algn="ctr" rotWithShape="0">
              <a:schemeClr val="bg2"/>
            </a:outerShdw>
          </a:effectLst>
          <a:extLst/>
        </p:spPr>
      </p:pic>
      <p:sp>
        <p:nvSpPr>
          <p:cNvPr id="3" name="مستطيل 2"/>
          <p:cNvSpPr/>
          <p:nvPr/>
        </p:nvSpPr>
        <p:spPr>
          <a:xfrm>
            <a:off x="3517068" y="4606119"/>
            <a:ext cx="2040943" cy="658835"/>
          </a:xfrm>
          <a:prstGeom prst="rect">
            <a:avLst/>
          </a:prstGeom>
        </p:spPr>
        <p:txBody>
          <a:bodyPr wrap="none">
            <a:spAutoFit/>
          </a:bodyPr>
          <a:lstStyle/>
          <a:p>
            <a:pPr algn="r" rtl="1">
              <a:lnSpc>
                <a:spcPct val="150000"/>
              </a:lnSpc>
              <a:buClr>
                <a:schemeClr val="accent6">
                  <a:lumMod val="75000"/>
                </a:schemeClr>
              </a:buClr>
            </a:pPr>
            <a:r>
              <a:rPr lang="ar-SA" sz="2800" b="1" dirty="0">
                <a:solidFill>
                  <a:schemeClr val="tx2"/>
                </a:solidFill>
              </a:rPr>
              <a:t>الرابطة </a:t>
            </a:r>
            <a:r>
              <a:rPr lang="ar-SA" sz="2800" b="1" dirty="0" err="1">
                <a:solidFill>
                  <a:schemeClr val="tx2"/>
                </a:solidFill>
              </a:rPr>
              <a:t>الببتيدية</a:t>
            </a:r>
            <a:endParaRPr lang="ar-SA" sz="2800" dirty="0"/>
          </a:p>
        </p:txBody>
      </p:sp>
    </p:spTree>
    <p:extLst>
      <p:ext uri="{BB962C8B-B14F-4D97-AF65-F5344CB8AC3E}">
        <p14:creationId xmlns:p14="http://schemas.microsoft.com/office/powerpoint/2010/main" val="1153836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0"/>
            <a:ext cx="8873067" cy="2092881"/>
          </a:xfrm>
          <a:prstGeom prst="rect">
            <a:avLst/>
          </a:prstGeom>
        </p:spPr>
        <p:txBody>
          <a:bodyPr wrap="square">
            <a:spAutoFit/>
          </a:bodyPr>
          <a:lstStyle/>
          <a:p>
            <a:pPr algn="r"/>
            <a:r>
              <a:rPr lang="ar-SA" sz="2400" b="1" dirty="0">
                <a:solidFill>
                  <a:schemeClr val="tx2"/>
                </a:solidFill>
              </a:rPr>
              <a:t>تختلف البروتينات عن بعضها البعض في بنائها الكيميائي تبعاً لعدة عوامل:</a:t>
            </a:r>
          </a:p>
          <a:p>
            <a:pPr algn="r"/>
            <a:endParaRPr lang="ar-SA" sz="2000" dirty="0"/>
          </a:p>
          <a:p>
            <a:pPr marL="342900" indent="-342900" algn="r" rtl="1">
              <a:lnSpc>
                <a:spcPct val="150000"/>
              </a:lnSpc>
              <a:buFont typeface="Arial" pitchFamily="34" charset="0"/>
              <a:buChar char="•"/>
            </a:pPr>
            <a:r>
              <a:rPr lang="ar-SA" sz="2000" dirty="0"/>
              <a:t>عدد ونوع الأحماض الأمينية المكونة لسلاسلها البيبتيدية .</a:t>
            </a:r>
          </a:p>
          <a:p>
            <a:pPr marL="342900" indent="-342900" algn="r" rtl="1">
              <a:lnSpc>
                <a:spcPct val="150000"/>
              </a:lnSpc>
              <a:buFont typeface="Arial" pitchFamily="34" charset="0"/>
              <a:buChar char="•"/>
            </a:pPr>
            <a:r>
              <a:rPr lang="ar-SA" sz="2000" dirty="0"/>
              <a:t> ترتيب وتتابع الأحماض الأمينية. </a:t>
            </a:r>
          </a:p>
          <a:p>
            <a:pPr marL="342900" indent="-342900" algn="r" rtl="1">
              <a:lnSpc>
                <a:spcPct val="150000"/>
              </a:lnSpc>
              <a:buFont typeface="Arial" pitchFamily="34" charset="0"/>
              <a:buChar char="•"/>
            </a:pPr>
            <a:r>
              <a:rPr lang="ar-SA" sz="2000" dirty="0"/>
              <a:t>إرتباط البروتين مع جزيئات أخرى غير بروتينية.</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4114800"/>
            <a:ext cx="4796967" cy="2531533"/>
          </a:xfrm>
          <a:prstGeom prst="rect">
            <a:avLst/>
          </a:prstGeom>
        </p:spPr>
      </p:pic>
    </p:spTree>
    <p:extLst>
      <p:ext uri="{BB962C8B-B14F-4D97-AF65-F5344CB8AC3E}">
        <p14:creationId xmlns:p14="http://schemas.microsoft.com/office/powerpoint/2010/main" val="232093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0"/>
            <a:ext cx="8892822" cy="7602081"/>
          </a:xfrm>
          <a:prstGeom prst="rect">
            <a:avLst/>
          </a:prstGeom>
        </p:spPr>
        <p:txBody>
          <a:bodyPr wrap="square">
            <a:spAutoFit/>
          </a:bodyPr>
          <a:lstStyle/>
          <a:p>
            <a:pPr algn="r"/>
            <a:r>
              <a:rPr lang="ar-SA" sz="2800" b="1" dirty="0">
                <a:solidFill>
                  <a:schemeClr val="tx2"/>
                </a:solidFill>
                <a:latin typeface="Calibri" panose="020F0502020204030204" pitchFamily="34" charset="0"/>
                <a:cs typeface="Calibri" panose="020F0502020204030204" pitchFamily="34" charset="0"/>
              </a:rPr>
              <a:t>الأشكال البنائية للبروتين:</a:t>
            </a:r>
          </a:p>
          <a:p>
            <a:pPr algn="r"/>
            <a:endParaRPr lang="ar-SA" sz="2000" dirty="0">
              <a:latin typeface="Calibri" panose="020F0502020204030204" pitchFamily="34" charset="0"/>
              <a:cs typeface="Calibri" panose="020F0502020204030204" pitchFamily="34" charset="0"/>
            </a:endParaRPr>
          </a:p>
          <a:p>
            <a:pPr algn="r"/>
            <a:r>
              <a:rPr lang="ar-SA" sz="2000" dirty="0">
                <a:latin typeface="Calibri" panose="020F0502020204030204" pitchFamily="34" charset="0"/>
                <a:cs typeface="Calibri" panose="020F0502020204030204" pitchFamily="34" charset="0"/>
              </a:rPr>
              <a:t>تأخذ السلاسل الببتيدية المكونة للبروتين أشكالاً فراغية ناتجة عن إلتفاف تلك السلاسل بأربعة تراكيب بنائية.</a:t>
            </a:r>
          </a:p>
          <a:p>
            <a:pPr algn="r"/>
            <a:endParaRPr lang="en-US" sz="2000" dirty="0">
              <a:solidFill>
                <a:schemeClr val="accent6">
                  <a:lumMod val="75000"/>
                </a:schemeClr>
              </a:solidFill>
              <a:latin typeface="Calibri" panose="020F0502020204030204" pitchFamily="34" charset="0"/>
              <a:cs typeface="Calibri" panose="020F0502020204030204" pitchFamily="34" charset="0"/>
            </a:endParaRPr>
          </a:p>
          <a:p>
            <a:pPr lvl="0" algn="r" rtl="1"/>
            <a:r>
              <a:rPr lang="ar-SA" sz="2000" b="1" dirty="0">
                <a:solidFill>
                  <a:schemeClr val="tx2"/>
                </a:solidFill>
                <a:latin typeface="Calibri" panose="020F0502020204030204" pitchFamily="34" charset="0"/>
                <a:cs typeface="Calibri" panose="020F0502020204030204" pitchFamily="34" charset="0"/>
              </a:rPr>
              <a:t>1- التركيب البنائي الأولي </a:t>
            </a:r>
            <a:r>
              <a:rPr lang="en-US" sz="2000" b="1" dirty="0">
                <a:solidFill>
                  <a:schemeClr val="tx2"/>
                </a:solidFill>
                <a:latin typeface="Calibri" panose="020F0502020204030204" pitchFamily="34" charset="0"/>
                <a:cs typeface="Calibri" panose="020F0502020204030204" pitchFamily="34" charset="0"/>
              </a:rPr>
              <a:t>Primary structure</a:t>
            </a:r>
            <a:r>
              <a:rPr lang="ar-SA" sz="2000" dirty="0">
                <a:solidFill>
                  <a:schemeClr val="tx2"/>
                </a:solidFill>
                <a:latin typeface="Calibri" panose="020F0502020204030204" pitchFamily="34" charset="0"/>
                <a:cs typeface="Calibri" panose="020F0502020204030204" pitchFamily="34" charset="0"/>
              </a:rPr>
              <a:t>:</a:t>
            </a:r>
            <a:r>
              <a:rPr lang="ar-SA" sz="2000" dirty="0">
                <a:solidFill>
                  <a:schemeClr val="accent6">
                    <a:lumMod val="75000"/>
                  </a:schemeClr>
                </a:solidFill>
                <a:latin typeface="Calibri" panose="020F0502020204030204" pitchFamily="34" charset="0"/>
                <a:cs typeface="Calibri" panose="020F0502020204030204" pitchFamily="34" charset="0"/>
              </a:rPr>
              <a:t> </a:t>
            </a:r>
            <a:r>
              <a:rPr lang="ar-SA" sz="2000" dirty="0">
                <a:latin typeface="Calibri" panose="020F0502020204030204" pitchFamily="34" charset="0"/>
                <a:cs typeface="Calibri" panose="020F0502020204030204" pitchFamily="34" charset="0"/>
              </a:rPr>
              <a:t>يعبر عن تسلسل وتتابع الأحماض الأمينية المرتبطة مع بعضها البعض بروابط ببتيدية.</a:t>
            </a:r>
          </a:p>
          <a:p>
            <a:pPr lvl="0" algn="r" rtl="1"/>
            <a:endParaRPr lang="en-US" sz="2000" b="1" dirty="0">
              <a:solidFill>
                <a:schemeClr val="accent6">
                  <a:lumMod val="75000"/>
                </a:schemeClr>
              </a:solidFill>
              <a:latin typeface="Calibri" panose="020F0502020204030204" pitchFamily="34" charset="0"/>
              <a:cs typeface="Calibri" panose="020F0502020204030204" pitchFamily="34" charset="0"/>
            </a:endParaRPr>
          </a:p>
          <a:p>
            <a:pPr lvl="0" algn="r" rtl="1"/>
            <a:endParaRPr lang="en-US" sz="2000" b="1" dirty="0">
              <a:solidFill>
                <a:schemeClr val="accent6">
                  <a:lumMod val="75000"/>
                </a:schemeClr>
              </a:solidFill>
              <a:latin typeface="Calibri" panose="020F0502020204030204" pitchFamily="34" charset="0"/>
              <a:cs typeface="Calibri" panose="020F0502020204030204" pitchFamily="34" charset="0"/>
            </a:endParaRPr>
          </a:p>
          <a:p>
            <a:pPr algn="r" rtl="1"/>
            <a:r>
              <a:rPr lang="ar-SA" sz="2000" b="1" dirty="0">
                <a:solidFill>
                  <a:schemeClr val="tx2"/>
                </a:solidFill>
                <a:latin typeface="Calibri" panose="020F0502020204030204" pitchFamily="34" charset="0"/>
                <a:cs typeface="Calibri" panose="020F0502020204030204" pitchFamily="34" charset="0"/>
              </a:rPr>
              <a:t>2- التركيب البنائي الثانوي </a:t>
            </a:r>
            <a:r>
              <a:rPr lang="en-US" sz="2000" b="1" dirty="0">
                <a:solidFill>
                  <a:schemeClr val="tx2"/>
                </a:solidFill>
                <a:latin typeface="Calibri" panose="020F0502020204030204" pitchFamily="34" charset="0"/>
                <a:cs typeface="Calibri" panose="020F0502020204030204" pitchFamily="34" charset="0"/>
              </a:rPr>
              <a:t>Secondary structure</a:t>
            </a:r>
            <a:r>
              <a:rPr lang="ar-SA" sz="2000" b="1" dirty="0">
                <a:solidFill>
                  <a:schemeClr val="tx2"/>
                </a:solidFill>
                <a:latin typeface="Calibri" panose="020F0502020204030204" pitchFamily="34" charset="0"/>
                <a:cs typeface="Calibri" panose="020F0502020204030204" pitchFamily="34" charset="0"/>
              </a:rPr>
              <a:t>:  </a:t>
            </a:r>
            <a:r>
              <a:rPr lang="ar-SA" sz="2000" dirty="0">
                <a:latin typeface="Calibri" panose="020F0502020204030204" pitchFamily="34" charset="0"/>
                <a:cs typeface="Calibri" panose="020F0502020204030204" pitchFamily="34" charset="0"/>
              </a:rPr>
              <a:t>ينتج عن تكوين روابط هيدروجينية بين المجموعات الطرفية  </a:t>
            </a:r>
            <a:r>
              <a:rPr lang="en-US" sz="2000" dirty="0">
                <a:latin typeface="Calibri" panose="020F0502020204030204" pitchFamily="34" charset="0"/>
                <a:cs typeface="Calibri" panose="020F0502020204030204" pitchFamily="34" charset="0"/>
              </a:rPr>
              <a:t>R group</a:t>
            </a:r>
            <a:r>
              <a:rPr lang="ar-SA" sz="2000" dirty="0">
                <a:latin typeface="Calibri" panose="020F0502020204030204" pitchFamily="34" charset="0"/>
                <a:cs typeface="Calibri" panose="020F0502020204030204" pitchFamily="34" charset="0"/>
              </a:rPr>
              <a:t>  للأحماض الأمينية مع بعضها البعض مما يتسبب في إلتفاف والتواء السلسلة الببتيدية مكونة إما شكل الصفيحة المطوية </a:t>
            </a:r>
            <a:r>
              <a:rPr lang="en-US" sz="2000" dirty="0">
                <a:latin typeface="Calibri" panose="020F0502020204030204" pitchFamily="34" charset="0"/>
                <a:cs typeface="Calibri" panose="020F0502020204030204" pitchFamily="34" charset="0"/>
              </a:rPr>
              <a:t>B-sheet</a:t>
            </a:r>
            <a:r>
              <a:rPr lang="ar-SA" sz="2000" dirty="0">
                <a:latin typeface="Calibri" panose="020F0502020204030204" pitchFamily="34" charset="0"/>
                <a:cs typeface="Calibri" panose="020F0502020204030204" pitchFamily="34" charset="0"/>
              </a:rPr>
              <a:t> او الشكل الحلزوني</a:t>
            </a:r>
            <a:r>
              <a:rPr lang="en-US" sz="2000" dirty="0">
                <a:latin typeface="Calibri" panose="020F0502020204030204" pitchFamily="34" charset="0"/>
                <a:cs typeface="Calibri" panose="020F0502020204030204" pitchFamily="34" charset="0"/>
              </a:rPr>
              <a:t>alpha helix </a:t>
            </a:r>
            <a:r>
              <a:rPr lang="ar-SA" sz="2000" dirty="0">
                <a:latin typeface="Calibri" panose="020F0502020204030204" pitchFamily="34" charset="0"/>
                <a:cs typeface="Calibri" panose="020F0502020204030204" pitchFamily="34" charset="0"/>
              </a:rPr>
              <a:t>.</a:t>
            </a:r>
            <a:endParaRPr lang="en-US" sz="2000" dirty="0">
              <a:latin typeface="Calibri" panose="020F0502020204030204" pitchFamily="34" charset="0"/>
              <a:cs typeface="Calibri" panose="020F0502020204030204" pitchFamily="34" charset="0"/>
            </a:endParaRPr>
          </a:p>
          <a:p>
            <a:pPr algn="r" rtl="1"/>
            <a:endParaRPr lang="ar-SA" sz="2000" b="1" dirty="0">
              <a:solidFill>
                <a:schemeClr val="accent6">
                  <a:lumMod val="75000"/>
                </a:schemeClr>
              </a:solidFill>
              <a:latin typeface="Calibri" panose="020F0502020204030204" pitchFamily="34" charset="0"/>
              <a:cs typeface="Calibri" panose="020F0502020204030204" pitchFamily="34" charset="0"/>
            </a:endParaRPr>
          </a:p>
          <a:p>
            <a:pPr algn="r" rtl="1"/>
            <a:endParaRPr lang="ar-SA" sz="2000" b="1" dirty="0">
              <a:solidFill>
                <a:schemeClr val="accent6">
                  <a:lumMod val="75000"/>
                </a:schemeClr>
              </a:solidFill>
              <a:latin typeface="Calibri" panose="020F0502020204030204" pitchFamily="34" charset="0"/>
              <a:cs typeface="Calibri" panose="020F0502020204030204" pitchFamily="34" charset="0"/>
            </a:endParaRPr>
          </a:p>
          <a:p>
            <a:pPr algn="r" rtl="1"/>
            <a:r>
              <a:rPr lang="ar-SA" sz="2000" b="1" dirty="0">
                <a:solidFill>
                  <a:schemeClr val="tx2"/>
                </a:solidFill>
                <a:latin typeface="Calibri" panose="020F0502020204030204" pitchFamily="34" charset="0"/>
                <a:cs typeface="Calibri" panose="020F0502020204030204" pitchFamily="34" charset="0"/>
              </a:rPr>
              <a:t>3- التركيب البنائي الثلاثي </a:t>
            </a:r>
            <a:r>
              <a:rPr lang="en-US" sz="2000" b="1" dirty="0">
                <a:solidFill>
                  <a:schemeClr val="tx2"/>
                </a:solidFill>
                <a:latin typeface="Calibri" panose="020F0502020204030204" pitchFamily="34" charset="0"/>
                <a:cs typeface="Calibri" panose="020F0502020204030204" pitchFamily="34" charset="0"/>
              </a:rPr>
              <a:t>Tertiary structure</a:t>
            </a:r>
            <a:r>
              <a:rPr lang="ar-SA" sz="2000" b="1" dirty="0">
                <a:solidFill>
                  <a:schemeClr val="tx2"/>
                </a:solidFill>
                <a:latin typeface="Calibri" panose="020F0502020204030204" pitchFamily="34" charset="0"/>
                <a:cs typeface="Calibri" panose="020F0502020204030204" pitchFamily="34" charset="0"/>
              </a:rPr>
              <a:t>: </a:t>
            </a:r>
            <a:r>
              <a:rPr lang="ar-SA" sz="2000" dirty="0">
                <a:latin typeface="Calibri" panose="020F0502020204030204" pitchFamily="34" charset="0"/>
                <a:cs typeface="Calibri" panose="020F0502020204030204" pitchFamily="34" charset="0"/>
              </a:rPr>
              <a:t>ينتج عن تكوين روابط هيدروجينية بين المجموعات الطرفية  </a:t>
            </a:r>
            <a:r>
              <a:rPr lang="en-US" sz="2000" dirty="0">
                <a:latin typeface="Calibri" panose="020F0502020204030204" pitchFamily="34" charset="0"/>
                <a:cs typeface="Calibri" panose="020F0502020204030204" pitchFamily="34" charset="0"/>
              </a:rPr>
              <a:t>R group</a:t>
            </a:r>
            <a:r>
              <a:rPr lang="ar-SA" sz="2000" dirty="0">
                <a:latin typeface="Calibri" panose="020F0502020204030204" pitchFamily="34" charset="0"/>
                <a:cs typeface="Calibri" panose="020F0502020204030204" pitchFamily="34" charset="0"/>
              </a:rPr>
              <a:t> للأحماض الأمينية البعيدة عن بعضها مكونة الشكل الثلاثي الأبعاد.</a:t>
            </a:r>
          </a:p>
          <a:p>
            <a:pPr algn="r" rtl="1">
              <a:buNone/>
            </a:pPr>
            <a:endParaRPr lang="ar-SA" sz="2000" dirty="0">
              <a:latin typeface="Calibri" panose="020F0502020204030204" pitchFamily="34" charset="0"/>
              <a:cs typeface="Calibri" panose="020F0502020204030204" pitchFamily="34" charset="0"/>
            </a:endParaRPr>
          </a:p>
          <a:p>
            <a:pPr algn="r" rtl="1">
              <a:buNone/>
            </a:pPr>
            <a:endParaRPr lang="en-US" sz="2000" dirty="0">
              <a:latin typeface="Calibri" panose="020F0502020204030204" pitchFamily="34" charset="0"/>
              <a:cs typeface="Calibri" panose="020F0502020204030204" pitchFamily="34" charset="0"/>
            </a:endParaRPr>
          </a:p>
          <a:p>
            <a:pPr algn="r" rtl="1"/>
            <a:r>
              <a:rPr lang="ar-SA" sz="2000" b="1" dirty="0">
                <a:solidFill>
                  <a:schemeClr val="tx2"/>
                </a:solidFill>
                <a:latin typeface="Calibri" panose="020F0502020204030204" pitchFamily="34" charset="0"/>
                <a:cs typeface="Calibri" panose="020F0502020204030204" pitchFamily="34" charset="0"/>
              </a:rPr>
              <a:t>4- التركيب الرباعي </a:t>
            </a:r>
            <a:r>
              <a:rPr lang="en-US" sz="2000" b="1" dirty="0">
                <a:solidFill>
                  <a:schemeClr val="tx2"/>
                </a:solidFill>
                <a:latin typeface="Calibri" panose="020F0502020204030204" pitchFamily="34" charset="0"/>
                <a:cs typeface="Calibri" panose="020F0502020204030204" pitchFamily="34" charset="0"/>
              </a:rPr>
              <a:t>Quaternary structure</a:t>
            </a:r>
            <a:r>
              <a:rPr lang="ar-SA" sz="2000" dirty="0">
                <a:solidFill>
                  <a:schemeClr val="tx2"/>
                </a:solidFill>
                <a:latin typeface="Calibri" panose="020F0502020204030204" pitchFamily="34" charset="0"/>
                <a:cs typeface="Calibri" panose="020F0502020204030204" pitchFamily="34" charset="0"/>
              </a:rPr>
              <a:t>: </a:t>
            </a:r>
            <a:r>
              <a:rPr lang="ar-SA" sz="2000" dirty="0">
                <a:latin typeface="Calibri" panose="020F0502020204030204" pitchFamily="34" charset="0"/>
                <a:cs typeface="Calibri" panose="020F0502020204030204" pitchFamily="34" charset="0"/>
              </a:rPr>
              <a:t>وفيه ترتبط وحدات مختلفة أو متشابهة من السلاسل الببتيدية </a:t>
            </a:r>
            <a:r>
              <a:rPr lang="en-US" sz="2000" dirty="0">
                <a:latin typeface="Calibri" panose="020F0502020204030204" pitchFamily="34" charset="0"/>
                <a:cs typeface="Calibri" panose="020F0502020204030204" pitchFamily="34" charset="0"/>
              </a:rPr>
              <a:t>(subunits)</a:t>
            </a:r>
            <a:r>
              <a:rPr lang="ar-SA" sz="2000" dirty="0">
                <a:latin typeface="Calibri" panose="020F0502020204030204" pitchFamily="34" charset="0"/>
                <a:cs typeface="Calibri" panose="020F0502020204030204" pitchFamily="34" charset="0"/>
              </a:rPr>
              <a:t> مع بعضها البعض لتكون الشكل الرباعي الأبعاد للبروتين. مثال جزئ الهيموجلوبين المتكون من أربعة وحدات مرتبطة معاً.</a:t>
            </a:r>
            <a:endParaRPr lang="en-US" sz="2000" dirty="0">
              <a:latin typeface="Calibri" panose="020F0502020204030204" pitchFamily="34" charset="0"/>
              <a:cs typeface="Calibri" panose="020F0502020204030204" pitchFamily="34" charset="0"/>
            </a:endParaRPr>
          </a:p>
          <a:p>
            <a:pPr algn="r" rtl="1"/>
            <a:endParaRPr lang="ar-SA" sz="2000" dirty="0">
              <a:latin typeface="Calibri" panose="020F0502020204030204" pitchFamily="34" charset="0"/>
              <a:cs typeface="Calibri" panose="020F0502020204030204" pitchFamily="34" charset="0"/>
            </a:endParaRPr>
          </a:p>
          <a:p>
            <a:pPr algn="r" rtl="1">
              <a:buNone/>
            </a:pPr>
            <a:endParaRPr lang="en-US" sz="2000" dirty="0">
              <a:latin typeface="Calibri" panose="020F0502020204030204" pitchFamily="34" charset="0"/>
              <a:cs typeface="Calibri" panose="020F0502020204030204" pitchFamily="34" charset="0"/>
            </a:endParaRPr>
          </a:p>
          <a:p>
            <a:pPr algn="r"/>
            <a:endParaRPr lang="ar-SA" sz="2000" b="1" dirty="0">
              <a:solidFill>
                <a:schemeClr val="accent6">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1892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371600"/>
            <a:ext cx="8231800" cy="2949437"/>
          </a:xfrm>
          <a:prstGeom prst="roundRect">
            <a:avLst>
              <a:gd name="adj" fmla="val 8594"/>
            </a:avLst>
          </a:prstGeom>
          <a:solidFill>
            <a:srgbClr val="FFFFFF">
              <a:shade val="85000"/>
            </a:srgbClr>
          </a:solidFill>
          <a:ln w="9525">
            <a:solidFill>
              <a:schemeClr val="tx2"/>
            </a:solidFill>
            <a:miter lim="800000"/>
            <a:headEnd/>
            <a:tailEnd/>
          </a:ln>
          <a:effectLst>
            <a:outerShdw dist="35921" dir="2700000" algn="ctr" rotWithShape="0">
              <a:schemeClr val="bg2"/>
            </a:outerShdw>
          </a:effectLst>
          <a:extLst/>
        </p:spPr>
      </p:pic>
    </p:spTree>
    <p:extLst>
      <p:ext uri="{BB962C8B-B14F-4D97-AF65-F5344CB8AC3E}">
        <p14:creationId xmlns:p14="http://schemas.microsoft.com/office/powerpoint/2010/main" val="3227849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790121" cy="2831544"/>
          </a:xfrm>
          <a:prstGeom prst="rect">
            <a:avLst/>
          </a:prstGeom>
        </p:spPr>
        <p:txBody>
          <a:bodyPr wrap="square">
            <a:spAutoFit/>
          </a:bodyPr>
          <a:lstStyle/>
          <a:p>
            <a:pPr algn="r" rtl="1"/>
            <a:r>
              <a:rPr lang="ar-SA" sz="2800" b="1" dirty="0">
                <a:solidFill>
                  <a:schemeClr val="tx2"/>
                </a:solidFill>
              </a:rPr>
              <a:t>خواص البروتينات:</a:t>
            </a:r>
          </a:p>
          <a:p>
            <a:pPr algn="r" rtl="1"/>
            <a:endParaRPr lang="ar-SA" sz="2000" dirty="0"/>
          </a:p>
          <a:p>
            <a:pPr marL="342900" indent="-342900" algn="r" rtl="1">
              <a:lnSpc>
                <a:spcPct val="150000"/>
              </a:lnSpc>
              <a:buFontTx/>
              <a:buChar char="-"/>
            </a:pPr>
            <a:r>
              <a:rPr lang="ar-SA" sz="2000" b="1" dirty="0"/>
              <a:t>خاصية </a:t>
            </a:r>
            <a:r>
              <a:rPr lang="ar-SA" sz="2000" b="1" dirty="0" err="1"/>
              <a:t>أمفوتيرية</a:t>
            </a:r>
            <a:r>
              <a:rPr lang="ar-SA" sz="2000" b="1" dirty="0"/>
              <a:t>.</a:t>
            </a:r>
          </a:p>
          <a:p>
            <a:pPr marL="342900" indent="-342900" algn="r" rtl="1">
              <a:lnSpc>
                <a:spcPct val="150000"/>
              </a:lnSpc>
              <a:buFontTx/>
              <a:buChar char="-"/>
            </a:pPr>
            <a:r>
              <a:rPr lang="ar-SA" sz="2000" dirty="0"/>
              <a:t>في تفاعلها مع الأحماض فإنها تحمل شحنة موجبة</a:t>
            </a:r>
            <a:r>
              <a:rPr lang="ar-SA" sz="2000" b="1" dirty="0"/>
              <a:t> ، </a:t>
            </a:r>
            <a:r>
              <a:rPr lang="ar-SA" sz="2000" dirty="0"/>
              <a:t>بينما مع القواعد نجد أنها تكتسب شحنة سالبة، </a:t>
            </a:r>
            <a:r>
              <a:rPr lang="en-US" sz="2000" dirty="0"/>
              <a:t> </a:t>
            </a:r>
            <a:r>
              <a:rPr lang="ar-SA" sz="2000" dirty="0"/>
              <a:t>ولذا فإن حركتها في المجال الكهربي </a:t>
            </a:r>
            <a:r>
              <a:rPr lang="ar-SA" sz="2000" b="1" dirty="0">
                <a:solidFill>
                  <a:schemeClr val="tx2"/>
                </a:solidFill>
              </a:rPr>
              <a:t>تعتمد على قيمة </a:t>
            </a:r>
            <a:r>
              <a:rPr lang="en-US" sz="2000" b="1" dirty="0">
                <a:solidFill>
                  <a:schemeClr val="tx2"/>
                </a:solidFill>
              </a:rPr>
              <a:t>pH</a:t>
            </a:r>
            <a:r>
              <a:rPr lang="ar-SA" sz="2000" b="1" dirty="0">
                <a:solidFill>
                  <a:schemeClr val="tx2"/>
                </a:solidFill>
              </a:rPr>
              <a:t>.</a:t>
            </a:r>
          </a:p>
          <a:p>
            <a:pPr algn="r" rtl="1"/>
            <a:endParaRPr lang="ar-SA" sz="2000" dirty="0"/>
          </a:p>
          <a:p>
            <a:pPr algn="r" rtl="1"/>
            <a:endParaRPr lang="ar-SA" sz="2000" dirty="0"/>
          </a:p>
        </p:txBody>
      </p:sp>
      <p:sp>
        <p:nvSpPr>
          <p:cNvPr id="3" name="Rectangle 2"/>
          <p:cNvSpPr/>
          <p:nvPr/>
        </p:nvSpPr>
        <p:spPr>
          <a:xfrm>
            <a:off x="789121" y="2905511"/>
            <a:ext cx="8153400" cy="461665"/>
          </a:xfrm>
          <a:prstGeom prst="rect">
            <a:avLst/>
          </a:prstGeom>
        </p:spPr>
        <p:txBody>
          <a:bodyPr wrap="square">
            <a:spAutoFit/>
          </a:bodyPr>
          <a:lstStyle/>
          <a:p>
            <a:pPr algn="r" rtl="1"/>
            <a:r>
              <a:rPr lang="ar-SA" sz="2400" dirty="0">
                <a:solidFill>
                  <a:schemeClr val="tx2"/>
                </a:solidFill>
              </a:rPr>
              <a:t>نقطة التعادل الكهربي للبروتين </a:t>
            </a:r>
            <a:r>
              <a:rPr lang="ar-SA" sz="2400" dirty="0">
                <a:solidFill>
                  <a:schemeClr val="tx2"/>
                </a:solidFill>
                <a:latin typeface="Calibri" panose="020F0502020204030204" pitchFamily="34" charset="0"/>
              </a:rPr>
              <a:t>(</a:t>
            </a:r>
            <a:r>
              <a:rPr lang="en-US" sz="2400" dirty="0">
                <a:solidFill>
                  <a:schemeClr val="tx2"/>
                </a:solidFill>
                <a:latin typeface="Calibri" panose="020F0502020204030204" pitchFamily="34" charset="0"/>
              </a:rPr>
              <a:t>:(</a:t>
            </a:r>
            <a:r>
              <a:rPr lang="en-US" sz="2400" dirty="0" err="1">
                <a:solidFill>
                  <a:schemeClr val="tx2"/>
                </a:solidFill>
                <a:latin typeface="Calibri" panose="020F0502020204030204" pitchFamily="34" charset="0"/>
              </a:rPr>
              <a:t>pI</a:t>
            </a:r>
            <a:endParaRPr lang="ar-SA" sz="2400" dirty="0">
              <a:solidFill>
                <a:schemeClr val="tx2"/>
              </a:solidFill>
              <a:latin typeface="Calibri" panose="020F0502020204030204" pitchFamily="34" charset="0"/>
            </a:endParaRPr>
          </a:p>
        </p:txBody>
      </p:sp>
      <p:sp>
        <p:nvSpPr>
          <p:cNvPr id="6" name="Rectangle 5"/>
          <p:cNvSpPr/>
          <p:nvPr/>
        </p:nvSpPr>
        <p:spPr>
          <a:xfrm>
            <a:off x="152401" y="3544121"/>
            <a:ext cx="8738460" cy="1846659"/>
          </a:xfrm>
          <a:prstGeom prst="rect">
            <a:avLst/>
          </a:prstGeom>
        </p:spPr>
        <p:txBody>
          <a:bodyPr wrap="square">
            <a:spAutoFit/>
          </a:bodyPr>
          <a:lstStyle/>
          <a:p>
            <a:pPr algn="r" rtl="1">
              <a:lnSpc>
                <a:spcPct val="150000"/>
              </a:lnSpc>
            </a:pPr>
            <a:r>
              <a:rPr lang="ar-SA" sz="1900" dirty="0">
                <a:latin typeface="Aparajita" pitchFamily="34" charset="0"/>
              </a:rPr>
              <a:t>هي الأس الهيدروجيني </a:t>
            </a:r>
            <a:r>
              <a:rPr lang="en-US" sz="1900" dirty="0">
                <a:latin typeface="Aparajita" pitchFamily="34" charset="0"/>
                <a:cs typeface="Aparajita" pitchFamily="34" charset="0"/>
              </a:rPr>
              <a:t>pH</a:t>
            </a:r>
            <a:r>
              <a:rPr lang="ar-SA" sz="1900" dirty="0">
                <a:latin typeface="Aparajita" pitchFamily="34" charset="0"/>
              </a:rPr>
              <a:t> التي يكون عندها محصلة الشحنات على الجزئ تساوي صفر. نتيجة لتساوي الشحنات الموجبة والسالبة على جزئ البروتين وعند هذه النقطة يصبح البروتين أقل ذوبانية فيسهل ترسيبه، وتختلف نقطة التعادل الكهربي من بروتين إلى آخر حسب الأحماض الأمينية المكونة له.</a:t>
            </a:r>
            <a:endParaRPr lang="en-US" sz="1900" dirty="0">
              <a:latin typeface="Aparajita" pitchFamily="34" charset="0"/>
              <a:cs typeface="Aparajita" pitchFamily="34" charset="0"/>
            </a:endParaRPr>
          </a:p>
          <a:p>
            <a:pPr>
              <a:lnSpc>
                <a:spcPct val="150000"/>
              </a:lnSpc>
              <a:buNone/>
            </a:pPr>
            <a:endParaRPr lang="ar-SA" sz="1900" dirty="0">
              <a:latin typeface="Aparajita" pitchFamily="34" charset="0"/>
            </a:endParaRPr>
          </a:p>
        </p:txBody>
      </p:sp>
    </p:spTree>
    <p:extLst>
      <p:ext uri="{BB962C8B-B14F-4D97-AF65-F5344CB8AC3E}">
        <p14:creationId xmlns:p14="http://schemas.microsoft.com/office/powerpoint/2010/main" val="232093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anges in charge on a protein as pH changes in relation to 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151" y="533400"/>
            <a:ext cx="7644849" cy="495300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51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3623" y="304800"/>
            <a:ext cx="8371777" cy="400110"/>
          </a:xfrm>
          <a:prstGeom prst="rect">
            <a:avLst/>
          </a:prstGeom>
        </p:spPr>
        <p:txBody>
          <a:bodyPr wrap="square">
            <a:spAutoFit/>
          </a:bodyPr>
          <a:lstStyle/>
          <a:p>
            <a:pPr algn="r" rtl="1"/>
            <a:r>
              <a:rPr lang="ar-SA" sz="2000" b="1" dirty="0">
                <a:solidFill>
                  <a:schemeClr val="tx2"/>
                </a:solidFill>
              </a:rPr>
              <a:t>الاختبارات النوعية للبروتينات </a:t>
            </a:r>
            <a:r>
              <a:rPr lang="en-US" sz="2000" b="1" dirty="0">
                <a:solidFill>
                  <a:schemeClr val="tx2"/>
                </a:solidFill>
              </a:rPr>
              <a:t>(Qualitative tests of proteins)</a:t>
            </a:r>
            <a:endParaRPr lang="ar-SA" sz="2000" dirty="0">
              <a:solidFill>
                <a:schemeClr val="tx2"/>
              </a:solidFill>
            </a:endParaRPr>
          </a:p>
        </p:txBody>
      </p:sp>
      <p:sp>
        <p:nvSpPr>
          <p:cNvPr id="3" name="Rectangle 2"/>
          <p:cNvSpPr/>
          <p:nvPr/>
        </p:nvSpPr>
        <p:spPr>
          <a:xfrm>
            <a:off x="30707" y="1147169"/>
            <a:ext cx="8960893" cy="4708981"/>
          </a:xfrm>
          <a:prstGeom prst="rect">
            <a:avLst/>
          </a:prstGeom>
        </p:spPr>
        <p:txBody>
          <a:bodyPr wrap="square">
            <a:spAutoFit/>
          </a:bodyPr>
          <a:lstStyle/>
          <a:p>
            <a:pPr algn="r" rtl="1">
              <a:lnSpc>
                <a:spcPct val="150000"/>
              </a:lnSpc>
            </a:pPr>
            <a:r>
              <a:rPr lang="ar-SA" sz="2000" b="1" dirty="0"/>
              <a:t> </a:t>
            </a:r>
            <a:r>
              <a:rPr lang="ar-SA" sz="2000" dirty="0"/>
              <a:t>1 –اختبار ذوبان البروتينات </a:t>
            </a:r>
            <a:r>
              <a:rPr lang="en-US" sz="2000" dirty="0"/>
              <a:t>solubility of proteins)</a:t>
            </a:r>
            <a:r>
              <a:rPr lang="ar-SA" sz="2000" dirty="0"/>
              <a:t>)</a:t>
            </a:r>
          </a:p>
          <a:p>
            <a:pPr algn="r" rtl="1">
              <a:lnSpc>
                <a:spcPct val="150000"/>
              </a:lnSpc>
            </a:pPr>
            <a:endParaRPr lang="ar-SA" sz="2000" dirty="0"/>
          </a:p>
          <a:p>
            <a:pPr algn="r" rtl="1">
              <a:lnSpc>
                <a:spcPct val="150000"/>
              </a:lnSpc>
            </a:pPr>
            <a:r>
              <a:rPr lang="ar-SA" sz="2000" dirty="0"/>
              <a:t> 2- اختبار </a:t>
            </a:r>
            <a:r>
              <a:rPr lang="ar-SA" sz="2000" dirty="0" err="1"/>
              <a:t>بيوريت</a:t>
            </a:r>
            <a:r>
              <a:rPr lang="en-US" sz="2000" dirty="0"/>
              <a:t>Biuret test)  </a:t>
            </a:r>
            <a:r>
              <a:rPr lang="ar-SA" sz="2000" dirty="0"/>
              <a:t>)</a:t>
            </a:r>
          </a:p>
          <a:p>
            <a:pPr algn="r" rtl="1">
              <a:lnSpc>
                <a:spcPct val="150000"/>
              </a:lnSpc>
            </a:pPr>
            <a:endParaRPr lang="ar-SA" sz="2000" dirty="0"/>
          </a:p>
          <a:p>
            <a:pPr algn="r" rtl="1">
              <a:lnSpc>
                <a:spcPct val="150000"/>
              </a:lnSpc>
            </a:pPr>
            <a:r>
              <a:rPr lang="ar-SA" sz="2000" dirty="0"/>
              <a:t> 3- أثر الأملاح على ذوبانية البروتين </a:t>
            </a:r>
            <a:r>
              <a:rPr lang="en-US" sz="2000" dirty="0"/>
              <a:t>precipitation of proteins by salts)</a:t>
            </a:r>
            <a:r>
              <a:rPr lang="ar-SA" sz="2000" dirty="0"/>
              <a:t>). </a:t>
            </a:r>
            <a:endParaRPr lang="en-US" sz="2000" dirty="0"/>
          </a:p>
          <a:p>
            <a:pPr algn="r" rtl="1">
              <a:lnSpc>
                <a:spcPct val="150000"/>
              </a:lnSpc>
            </a:pPr>
            <a:r>
              <a:rPr lang="en-US" sz="2000" dirty="0"/>
              <a:t> </a:t>
            </a:r>
            <a:r>
              <a:rPr lang="ar-SA" sz="2000" dirty="0"/>
              <a:t>4- ترسيب البروتينات بأملاح المعادن الثقيلة </a:t>
            </a:r>
            <a:endParaRPr lang="en-US" sz="2000" dirty="0"/>
          </a:p>
          <a:p>
            <a:pPr algn="r" rtl="1">
              <a:lnSpc>
                <a:spcPct val="150000"/>
              </a:lnSpc>
            </a:pPr>
            <a:r>
              <a:rPr lang="en-US" sz="2000" dirty="0"/>
              <a:t>precipitation of proteins by salts of heavy metals )</a:t>
            </a:r>
            <a:r>
              <a:rPr lang="ar-SA" sz="2000" dirty="0"/>
              <a:t>)</a:t>
            </a:r>
            <a:endParaRPr lang="en-US" sz="2000" dirty="0"/>
          </a:p>
          <a:p>
            <a:pPr algn="r" rtl="1">
              <a:lnSpc>
                <a:spcPct val="150000"/>
              </a:lnSpc>
            </a:pPr>
            <a:endParaRPr lang="ar-SA" sz="2000" dirty="0"/>
          </a:p>
          <a:p>
            <a:pPr algn="r" rtl="1">
              <a:lnSpc>
                <a:spcPct val="150000"/>
              </a:lnSpc>
            </a:pPr>
            <a:r>
              <a:rPr lang="ar-SA" sz="2000" dirty="0"/>
              <a:t>5- الترسيب بالأحماض القوية </a:t>
            </a:r>
            <a:r>
              <a:rPr lang="en-US" sz="2000" dirty="0"/>
              <a:t>(precipitation of proteins by strong acids) </a:t>
            </a:r>
            <a:endParaRPr lang="ar-SA" sz="2000" dirty="0"/>
          </a:p>
          <a:p>
            <a:pPr algn="r" rtl="1">
              <a:lnSpc>
                <a:spcPct val="150000"/>
              </a:lnSpc>
            </a:pPr>
            <a:r>
              <a:rPr lang="ar-SA" sz="2000" dirty="0"/>
              <a:t> </a:t>
            </a:r>
          </a:p>
        </p:txBody>
      </p:sp>
      <p:sp>
        <p:nvSpPr>
          <p:cNvPr id="8" name="Rectangle 7"/>
          <p:cNvSpPr/>
          <p:nvPr/>
        </p:nvSpPr>
        <p:spPr>
          <a:xfrm>
            <a:off x="3036713" y="6096000"/>
            <a:ext cx="5878687" cy="461665"/>
          </a:xfrm>
          <a:prstGeom prst="rect">
            <a:avLst/>
          </a:prstGeom>
        </p:spPr>
        <p:txBody>
          <a:bodyPr wrap="square">
            <a:spAutoFit/>
          </a:bodyPr>
          <a:lstStyle/>
          <a:p>
            <a:pPr algn="r"/>
            <a:r>
              <a:rPr lang="ar-SA" sz="2400" b="1" dirty="0">
                <a:solidFill>
                  <a:schemeClr val="accent6">
                    <a:lumMod val="75000"/>
                  </a:schemeClr>
                </a:solidFill>
              </a:rPr>
              <a:t>2</a:t>
            </a:r>
            <a:r>
              <a:rPr lang="ar-SA" sz="2000" b="1" dirty="0">
                <a:solidFill>
                  <a:schemeClr val="accent6">
                    <a:lumMod val="75000"/>
                  </a:schemeClr>
                </a:solidFill>
              </a:rPr>
              <a:t>- التقدير الكمي للبروتينات </a:t>
            </a:r>
            <a:endParaRPr lang="ar-SA" sz="2000" dirty="0">
              <a:solidFill>
                <a:schemeClr val="accent6">
                  <a:lumMod val="75000"/>
                </a:schemeClr>
              </a:solidFill>
            </a:endParaRPr>
          </a:p>
        </p:txBody>
      </p:sp>
    </p:spTree>
    <p:extLst>
      <p:ext uri="{BB962C8B-B14F-4D97-AF65-F5344CB8AC3E}">
        <p14:creationId xmlns:p14="http://schemas.microsoft.com/office/powerpoint/2010/main" val="2320930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ساسية">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أساسية">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ساسية">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3117</TotalTime>
  <Words>886</Words>
  <Application>Microsoft Office PowerPoint</Application>
  <PresentationFormat>عرض على الشاشة (4:3)</PresentationFormat>
  <Paragraphs>118</Paragraphs>
  <Slides>20</Slides>
  <Notes>12</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20</vt:i4>
      </vt:variant>
    </vt:vector>
  </HeadingPairs>
  <TitlesOfParts>
    <vt:vector size="26" baseType="lpstr">
      <vt:lpstr>Aparajita</vt:lpstr>
      <vt:lpstr>Arabic Typesetting</vt:lpstr>
      <vt:lpstr>Arial</vt:lpstr>
      <vt:lpstr>Arial Black</vt:lpstr>
      <vt:lpstr>Calibri</vt:lpstr>
      <vt:lpstr>أساسية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nourah~</dc:creator>
  <cp:lastModifiedBy>ls s</cp:lastModifiedBy>
  <cp:revision>90</cp:revision>
  <dcterms:created xsi:type="dcterms:W3CDTF">2006-08-16T00:00:00Z</dcterms:created>
  <dcterms:modified xsi:type="dcterms:W3CDTF">2019-10-01T18:50:16Z</dcterms:modified>
</cp:coreProperties>
</file>