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8"/>
  </p:notesMasterIdLst>
  <p:sldIdLst>
    <p:sldId id="257" r:id="rId2"/>
    <p:sldId id="258" r:id="rId3"/>
    <p:sldId id="275" r:id="rId4"/>
    <p:sldId id="259" r:id="rId5"/>
    <p:sldId id="273" r:id="rId6"/>
    <p:sldId id="276" r:id="rId7"/>
    <p:sldId id="261" r:id="rId8"/>
    <p:sldId id="274" r:id="rId9"/>
    <p:sldId id="262" r:id="rId10"/>
    <p:sldId id="263" r:id="rId11"/>
    <p:sldId id="265" r:id="rId12"/>
    <p:sldId id="277" r:id="rId13"/>
    <p:sldId id="267" r:id="rId14"/>
    <p:sldId id="278" r:id="rId15"/>
    <p:sldId id="269" r:id="rId16"/>
    <p:sldId id="271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1079" autoAdjust="0"/>
  </p:normalViewPr>
  <p:slideViewPr>
    <p:cSldViewPr>
      <p:cViewPr>
        <p:scale>
          <a:sx n="70" d="100"/>
          <a:sy n="70" d="100"/>
        </p:scale>
        <p:origin x="-1164" y="-7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85A324DF-6A22-45F3-B957-717FDF6E7552}" type="datetimeFigureOut">
              <a:rPr lang="ar-SA" smtClean="0"/>
              <a:pPr/>
              <a:t>08/05/1437</a:t>
            </a:fld>
            <a:endParaRPr lang="ar-S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D220E4C7-9E81-4DB2-94AF-F6E10F2DA4E8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37478781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4ABC9A-5289-47BD-8AB6-F2B4ADA651CD}" type="slidenum">
              <a:rPr lang="ar-SA" smtClean="0"/>
              <a:pPr/>
              <a:t>1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331052479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4ABC9A-5289-47BD-8AB6-F2B4ADA651CD}" type="slidenum">
              <a:rPr lang="ar-SA" smtClean="0"/>
              <a:pPr/>
              <a:t>13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331052479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4ABC9A-5289-47BD-8AB6-F2B4ADA651CD}" type="slidenum">
              <a:rPr lang="ar-SA" smtClean="0"/>
              <a:pPr/>
              <a:t>15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331052479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4ABC9A-5289-47BD-8AB6-F2B4ADA651CD}" type="slidenum">
              <a:rPr lang="ar-SA" smtClean="0"/>
              <a:pPr/>
              <a:t>16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331052479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4ABC9A-5289-47BD-8AB6-F2B4ADA651CD}" type="slidenum">
              <a:rPr lang="ar-SA" smtClean="0"/>
              <a:pPr/>
              <a:t>2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331052479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aseline="0" dirty="0" smtClean="0"/>
              <a:t>sequence of glucagon</a:t>
            </a:r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4ABC9A-5289-47BD-8AB6-F2B4ADA651CD}" type="slidenum">
              <a:rPr lang="ar-SA" smtClean="0"/>
              <a:pPr/>
              <a:t>4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331052479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4ABC9A-5289-47BD-8AB6-F2B4ADA651CD}" type="slidenum">
              <a:rPr lang="ar-SA" smtClean="0"/>
              <a:pPr/>
              <a:t>5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331052479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4ABC9A-5289-47BD-8AB6-F2B4ADA651CD}" type="slidenum">
              <a:rPr lang="ar-SA" smtClean="0"/>
              <a:pPr/>
              <a:t>7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331052479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4ABC9A-5289-47BD-8AB6-F2B4ADA651CD}" type="slidenum">
              <a:rPr lang="ar-SA" smtClean="0"/>
              <a:pPr/>
              <a:t>8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331052479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4ABC9A-5289-47BD-8AB6-F2B4ADA651CD}" type="slidenum">
              <a:rPr lang="ar-SA" smtClean="0"/>
              <a:pPr/>
              <a:t>9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331052479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4ABC9A-5289-47BD-8AB6-F2B4ADA651CD}" type="slidenum">
              <a:rPr lang="ar-SA" smtClean="0"/>
              <a:pPr/>
              <a:t>10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331052479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4ABC9A-5289-47BD-8AB6-F2B4ADA651CD}" type="slidenum">
              <a:rPr lang="ar-SA" smtClean="0"/>
              <a:pPr/>
              <a:t>11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33105247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28600"/>
            <a:ext cx="7772400" cy="4571999"/>
          </a:xfrm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sz="8800" spc="-80" baseline="0">
                <a:solidFill>
                  <a:schemeClr val="tx1"/>
                </a:solidFill>
              </a:defRPr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800600"/>
            <a:ext cx="6858000" cy="914400"/>
          </a:xfrm>
        </p:spPr>
        <p:txBody>
          <a:bodyPr/>
          <a:lstStyle>
            <a:lvl1pPr marL="0" indent="0" algn="l">
              <a:buNone/>
              <a:defRPr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47800"/>
            <a:ext cx="7772400" cy="4321175"/>
          </a:xfrm>
        </p:spPr>
        <p:txBody>
          <a:bodyPr anchor="ctr">
            <a:noAutofit/>
          </a:bodyPr>
          <a:lstStyle>
            <a:lvl1pPr algn="l">
              <a:lnSpc>
                <a:spcPct val="100000"/>
              </a:lnSpc>
              <a:defRPr sz="8800" b="0" cap="all" spc="-80" baseline="0">
                <a:solidFill>
                  <a:schemeClr val="tx1"/>
                </a:solidFill>
              </a:defRPr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28601"/>
            <a:ext cx="7772400" cy="1066800"/>
          </a:xfrm>
        </p:spPr>
        <p:txBody>
          <a:bodyPr anchor="b"/>
          <a:lstStyle>
            <a:lvl1pPr marL="0" indent="0">
              <a:buNone/>
              <a:defRPr sz="2000"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2/16/2016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3068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016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27632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sz="1800" b="0" cap="all" spc="10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27632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3208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lang="en-US" sz="1800" b="0" kern="1200" cap="all" spc="100" baseline="0" dirty="0" smtClean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3208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2/16/2016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2/16/2016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2/16/2016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600200"/>
            <a:ext cx="5111750" cy="44805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600200"/>
            <a:ext cx="3008313" cy="448056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-1" y="0"/>
            <a:ext cx="9000877" cy="4846320"/>
          </a:xfrm>
          <a:solidFill>
            <a:schemeClr val="bg1">
              <a:lumMod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ar-SA" smtClean="0"/>
              <a:t>انقر فوق الأيقونة لإضافة صورة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5715000"/>
            <a:ext cx="8153400" cy="457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4953000"/>
            <a:ext cx="8153400" cy="762000"/>
          </a:xfrm>
        </p:spPr>
        <p:txBody>
          <a:bodyPr anchor="t">
            <a:normAutofit/>
          </a:bodyPr>
          <a:lstStyle>
            <a:lvl1pPr>
              <a:defRPr sz="320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5791200" cy="1371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76200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2/16/2016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 rot="16200000">
            <a:off x="8227377" y="5885497"/>
            <a:ext cx="13157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00" b="1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9001124" y="0"/>
            <a:ext cx="142876" cy="13716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9001124" y="1371600"/>
            <a:ext cx="142876" cy="54864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1" eaLnBrk="1" latinLnBrk="0" hangingPunct="1">
        <a:spcBef>
          <a:spcPct val="0"/>
        </a:spcBef>
        <a:buNone/>
        <a:defRPr sz="3600" kern="1200" cap="all" spc="-6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0" algn="r" defTabSz="914400" rtl="1" eaLnBrk="1" latinLnBrk="0" hangingPunct="1">
        <a:spcBef>
          <a:spcPct val="20000"/>
        </a:spcBef>
        <a:spcAft>
          <a:spcPts val="600"/>
        </a:spcAft>
        <a:buFont typeface="Arial" pitchFamily="34" charset="0"/>
        <a:buNone/>
        <a:defRPr sz="20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r" defTabSz="914400" rtl="1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86439" y="990600"/>
            <a:ext cx="8610600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ar-SA" dirty="0"/>
          </a:p>
          <a:p>
            <a:endParaRPr lang="ar-SA" dirty="0"/>
          </a:p>
          <a:p>
            <a:pPr algn="ctr" rtl="1"/>
            <a:r>
              <a:rPr lang="ar-SA" sz="4400" dirty="0" err="1" smtClean="0">
                <a:latin typeface="Arabic Typesetting" pitchFamily="66" charset="-78"/>
              </a:rPr>
              <a:t>البروتينات </a:t>
            </a:r>
            <a:r>
              <a:rPr lang="ar-SA" sz="4400" dirty="0" smtClean="0">
                <a:latin typeface="Arabic Typesetting" pitchFamily="66" charset="-78"/>
              </a:rPr>
              <a:t>(1</a:t>
            </a:r>
            <a:r>
              <a:rPr lang="ar-SA" sz="4400" dirty="0" err="1" smtClean="0">
                <a:latin typeface="Arabic Typesetting" pitchFamily="66" charset="-78"/>
              </a:rPr>
              <a:t>)</a:t>
            </a:r>
            <a:endParaRPr lang="ar-SA" sz="4400" dirty="0" smtClean="0">
              <a:latin typeface="Arabic Typesetting" pitchFamily="66" charset="-78"/>
            </a:endParaRPr>
          </a:p>
          <a:p>
            <a:pPr algn="ctr" rtl="1"/>
            <a:r>
              <a:rPr lang="en-US" sz="4800" dirty="0" smtClean="0">
                <a:latin typeface="Arabic Typesetting" pitchFamily="66" charset="-78"/>
              </a:rPr>
              <a:t>Proteins [I]</a:t>
            </a:r>
            <a:endParaRPr lang="ar-SA" sz="4800" dirty="0">
              <a:latin typeface="Arabic Typesetting" pitchFamily="66" charset="-78"/>
            </a:endParaRPr>
          </a:p>
        </p:txBody>
      </p:sp>
      <p:pic>
        <p:nvPicPr>
          <p:cNvPr id="9218" name="Picture 2" descr="http://upload.wikimedia.org/wikipedia/commons/6/60/Myoglobin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352800" y="3962400"/>
            <a:ext cx="2635501" cy="2667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911211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152400"/>
            <a:ext cx="891540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2000" b="1" dirty="0" smtClean="0">
                <a:solidFill>
                  <a:schemeClr val="tx2"/>
                </a:solidFill>
              </a:rPr>
              <a:t>:</a:t>
            </a:r>
            <a:r>
              <a:rPr lang="ar-SA" sz="2000" b="1" dirty="0" smtClean="0">
                <a:solidFill>
                  <a:schemeClr val="tx2"/>
                </a:solidFill>
              </a:rPr>
              <a:t>) </a:t>
            </a:r>
            <a:r>
              <a:rPr lang="en-US" sz="2000" b="1" dirty="0">
                <a:solidFill>
                  <a:schemeClr val="tx2"/>
                </a:solidFill>
              </a:rPr>
              <a:t>solubility of </a:t>
            </a:r>
            <a:r>
              <a:rPr lang="en-US" sz="2000" b="1" dirty="0" smtClean="0">
                <a:solidFill>
                  <a:schemeClr val="tx2"/>
                </a:solidFill>
              </a:rPr>
              <a:t>proteins)</a:t>
            </a:r>
            <a:r>
              <a:rPr lang="ar-SA" sz="2000" b="1" dirty="0">
                <a:solidFill>
                  <a:schemeClr val="tx2"/>
                </a:solidFill>
              </a:rPr>
              <a:t> </a:t>
            </a:r>
            <a:r>
              <a:rPr lang="ar-SA" sz="2000" b="1" dirty="0" smtClean="0">
                <a:solidFill>
                  <a:schemeClr val="tx2"/>
                </a:solidFill>
              </a:rPr>
              <a:t>1- ذوبان </a:t>
            </a:r>
            <a:r>
              <a:rPr lang="ar-SA" sz="2000" b="1" dirty="0">
                <a:solidFill>
                  <a:schemeClr val="tx2"/>
                </a:solidFill>
              </a:rPr>
              <a:t>البروتينات </a:t>
            </a:r>
            <a:endParaRPr lang="en-US" sz="2000" b="1" dirty="0">
              <a:solidFill>
                <a:schemeClr val="tx2"/>
              </a:solidFill>
            </a:endParaRPr>
          </a:p>
          <a:p>
            <a:pPr algn="r"/>
            <a:endParaRPr lang="ar-SA" sz="2000" dirty="0" smtClean="0"/>
          </a:p>
          <a:p>
            <a:pPr algn="r"/>
            <a:r>
              <a:rPr lang="ar-SA" sz="2000" b="1" dirty="0">
                <a:solidFill>
                  <a:schemeClr val="accent3">
                    <a:lumMod val="50000"/>
                  </a:schemeClr>
                </a:solidFill>
              </a:rPr>
              <a:t>الهدف من الاختبار: </a:t>
            </a:r>
            <a:r>
              <a:rPr lang="ar-SA" sz="2000" dirty="0" smtClean="0"/>
              <a:t>اختبار الخاصية </a:t>
            </a:r>
            <a:r>
              <a:rPr lang="ar-SA" sz="2000" dirty="0"/>
              <a:t>القطبية لجزيئات البروتين.</a:t>
            </a:r>
          </a:p>
          <a:p>
            <a:pPr algn="r"/>
            <a:endParaRPr lang="ar-SA" sz="2000" dirty="0"/>
          </a:p>
          <a:p>
            <a:pPr algn="r"/>
            <a:endParaRPr lang="ar-SA" sz="2000" dirty="0"/>
          </a:p>
          <a:p>
            <a:pPr algn="r"/>
            <a:r>
              <a:rPr lang="ar-SA" sz="2000" dirty="0" smtClean="0"/>
              <a:t>-المذيبات تذيب اشباهها.</a:t>
            </a:r>
          </a:p>
          <a:p>
            <a:pPr marL="342900" indent="-342900" algn="r">
              <a:buFontTx/>
              <a:buChar char="-"/>
            </a:pPr>
            <a:endParaRPr lang="ar-SA" sz="2000" dirty="0" smtClean="0"/>
          </a:p>
          <a:p>
            <a:pPr marL="342900" indent="-342900" algn="r" rtl="1">
              <a:lnSpc>
                <a:spcPct val="150000"/>
              </a:lnSpc>
              <a:buFont typeface="Arial" pitchFamily="34" charset="0"/>
              <a:buChar char="•"/>
            </a:pPr>
            <a:r>
              <a:rPr lang="ar-SA" sz="2000" dirty="0" smtClean="0"/>
              <a:t>البروتينات </a:t>
            </a:r>
            <a:r>
              <a:rPr lang="ar-SA" sz="2000" dirty="0"/>
              <a:t>الليفية مثل الكيراتينات غير قابلة للذوبان </a:t>
            </a:r>
            <a:r>
              <a:rPr lang="ar-SA" sz="2000" dirty="0" smtClean="0"/>
              <a:t>، بينما </a:t>
            </a:r>
            <a:r>
              <a:rPr lang="ar-SA" sz="2000" dirty="0"/>
              <a:t>البروتينات الكروية </a:t>
            </a:r>
            <a:r>
              <a:rPr lang="ar-SA" sz="2000" dirty="0" smtClean="0"/>
              <a:t>قابلة </a:t>
            </a:r>
            <a:r>
              <a:rPr lang="ar-SA" sz="2000" dirty="0"/>
              <a:t>للذوبان </a:t>
            </a:r>
            <a:r>
              <a:rPr lang="ar-SA" sz="2000" dirty="0" smtClean="0"/>
              <a:t>في المذيبات </a:t>
            </a:r>
            <a:r>
              <a:rPr lang="ar-SA" sz="2000" dirty="0"/>
              <a:t>القطبية و الأحماض و القلويات بدرجات مختلفة.</a:t>
            </a:r>
          </a:p>
          <a:p>
            <a:pPr marL="342900" indent="-342900" algn="r" rtl="1">
              <a:lnSpc>
                <a:spcPct val="150000"/>
              </a:lnSpc>
              <a:buFont typeface="Arial" pitchFamily="34" charset="0"/>
              <a:buChar char="•"/>
            </a:pPr>
            <a:r>
              <a:rPr lang="ar-SA" sz="2000" dirty="0" smtClean="0"/>
              <a:t>تكون </a:t>
            </a:r>
            <a:r>
              <a:rPr lang="ar-SA" sz="2000" dirty="0"/>
              <a:t>البروتينات مع الماء محاليل غروية نظراً لكبر حجم جزيئات البروتين، بينما في الوسط الحمضي فغالباً ما </a:t>
            </a:r>
            <a:r>
              <a:rPr lang="ar-SA" sz="2000" dirty="0" smtClean="0"/>
              <a:t>تكتسب</a:t>
            </a:r>
            <a:r>
              <a:rPr lang="ar-SA" sz="2000" dirty="0"/>
              <a:t> </a:t>
            </a:r>
            <a:r>
              <a:rPr lang="ar-SA" sz="2000" dirty="0" smtClean="0"/>
              <a:t>الجزيئات </a:t>
            </a:r>
            <a:r>
              <a:rPr lang="ar-SA" sz="2000" dirty="0"/>
              <a:t>الشحنة الموجبة </a:t>
            </a:r>
            <a:r>
              <a:rPr lang="ar-SA" sz="2000" dirty="0" smtClean="0"/>
              <a:t>، </a:t>
            </a:r>
            <a:r>
              <a:rPr lang="ar-SA" sz="2000" dirty="0"/>
              <a:t>أما في الوسط القاعدي فتكتسب جزيئات البروتين </a:t>
            </a:r>
            <a:r>
              <a:rPr lang="ar-SA" sz="2000" dirty="0" smtClean="0"/>
              <a:t>الشحنة </a:t>
            </a:r>
            <a:r>
              <a:rPr lang="ar-SA" sz="2000" dirty="0"/>
              <a:t>السالبة فتصبح </a:t>
            </a:r>
            <a:r>
              <a:rPr lang="ar-SA" sz="2000" dirty="0" smtClean="0"/>
              <a:t>قابلة للذوبان.</a:t>
            </a:r>
          </a:p>
          <a:p>
            <a:pPr algn="r">
              <a:lnSpc>
                <a:spcPct val="150000"/>
              </a:lnSpc>
            </a:pPr>
            <a:endParaRPr lang="ar-SA" sz="2000" dirty="0"/>
          </a:p>
          <a:p>
            <a:pPr algn="r"/>
            <a:endParaRPr lang="ar-SA" sz="2000" dirty="0"/>
          </a:p>
          <a:p>
            <a:pPr algn="r"/>
            <a:endParaRPr lang="ar-SA" sz="2000" dirty="0"/>
          </a:p>
        </p:txBody>
      </p:sp>
    </p:spTree>
    <p:extLst>
      <p:ext uri="{BB962C8B-B14F-4D97-AF65-F5344CB8AC3E}">
        <p14:creationId xmlns:p14="http://schemas.microsoft.com/office/powerpoint/2010/main" xmlns="" val="232093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84328" y="152400"/>
            <a:ext cx="8662116" cy="1785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/>
            <a:r>
              <a:rPr lang="ar-SA" sz="2000" b="1" dirty="0" smtClean="0">
                <a:solidFill>
                  <a:schemeClr val="tx2"/>
                </a:solidFill>
              </a:rPr>
              <a:t>2- </a:t>
            </a:r>
            <a:r>
              <a:rPr lang="ar-SA" sz="2000" b="1" dirty="0">
                <a:solidFill>
                  <a:schemeClr val="tx2"/>
                </a:solidFill>
              </a:rPr>
              <a:t>ا</a:t>
            </a:r>
            <a:r>
              <a:rPr lang="ar-SA" sz="2000" b="1" dirty="0" smtClean="0">
                <a:solidFill>
                  <a:schemeClr val="tx2"/>
                </a:solidFill>
              </a:rPr>
              <a:t>ختبار </a:t>
            </a:r>
            <a:r>
              <a:rPr lang="ar-SA" sz="2000" b="1" dirty="0" err="1" smtClean="0">
                <a:solidFill>
                  <a:schemeClr val="tx2"/>
                </a:solidFill>
              </a:rPr>
              <a:t>بيوريت</a:t>
            </a:r>
            <a:r>
              <a:rPr lang="ar-SA" sz="2000" b="1" dirty="0" smtClean="0">
                <a:solidFill>
                  <a:schemeClr val="tx2"/>
                </a:solidFill>
              </a:rPr>
              <a:t> (</a:t>
            </a:r>
            <a:r>
              <a:rPr lang="en-US" sz="2000" b="1" dirty="0">
                <a:solidFill>
                  <a:schemeClr val="tx2"/>
                </a:solidFill>
              </a:rPr>
              <a:t>(Biuret test </a:t>
            </a:r>
            <a:endParaRPr lang="en-US" sz="2000" b="1" dirty="0" smtClean="0">
              <a:solidFill>
                <a:schemeClr val="tx2"/>
              </a:solidFill>
            </a:endParaRPr>
          </a:p>
          <a:p>
            <a:pPr algn="r" rtl="1"/>
            <a:endParaRPr lang="ar-SA" sz="2000" dirty="0" smtClean="0"/>
          </a:p>
          <a:p>
            <a:pPr algn="r" rtl="1">
              <a:lnSpc>
                <a:spcPct val="150000"/>
              </a:lnSpc>
            </a:pPr>
            <a:r>
              <a:rPr lang="ar-SA" sz="2000" dirty="0" smtClean="0"/>
              <a:t>إختبار عام على </a:t>
            </a:r>
            <a:r>
              <a:rPr lang="ar-SA" sz="2000" dirty="0" err="1" smtClean="0"/>
              <a:t>البروتينات.</a:t>
            </a:r>
            <a:r>
              <a:rPr lang="ar-SA" sz="2000" dirty="0" smtClean="0"/>
              <a:t> </a:t>
            </a:r>
            <a:r>
              <a:rPr lang="ar-SA" sz="2000" dirty="0" smtClean="0">
                <a:solidFill>
                  <a:schemeClr val="tx2"/>
                </a:solidFill>
              </a:rPr>
              <a:t>يهدف </a:t>
            </a:r>
            <a:r>
              <a:rPr lang="ar-SA" sz="2000" dirty="0" smtClean="0"/>
              <a:t>هذا الاختبار التعرف على وجود البروتينات في العينة </a:t>
            </a:r>
            <a:r>
              <a:rPr lang="en-US" sz="2000" dirty="0" smtClean="0"/>
              <a:t>.</a:t>
            </a:r>
            <a:endParaRPr lang="ar-SA" sz="2000" dirty="0" smtClean="0"/>
          </a:p>
          <a:p>
            <a:pPr algn="r" rtl="1"/>
            <a:endParaRPr lang="ar-SA" sz="2000" b="1" dirty="0" smtClean="0">
              <a:solidFill>
                <a:schemeClr val="tx2"/>
              </a:solidFill>
            </a:endParaRPr>
          </a:p>
          <a:p>
            <a:pPr algn="r" rtl="1"/>
            <a:r>
              <a:rPr lang="ar-SA" sz="2000" b="1" dirty="0" smtClean="0">
                <a:solidFill>
                  <a:schemeClr val="tx2"/>
                </a:solidFill>
              </a:rPr>
              <a:t>مبدأ </a:t>
            </a:r>
            <a:r>
              <a:rPr lang="ar-SA" sz="2000" b="1" dirty="0" smtClean="0">
                <a:solidFill>
                  <a:schemeClr val="tx2"/>
                </a:solidFill>
              </a:rPr>
              <a:t>الاختبار:</a:t>
            </a:r>
            <a:endParaRPr lang="ar-SA" sz="2000" b="1" dirty="0">
              <a:solidFill>
                <a:schemeClr val="tx2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28600" y="2362200"/>
            <a:ext cx="868827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>
              <a:lnSpc>
                <a:spcPct val="150000"/>
              </a:lnSpc>
            </a:pPr>
            <a:r>
              <a:rPr lang="ar-SA" sz="2000" dirty="0"/>
              <a:t>يتفاعل البروتين مع محلول كبريتات النحاس في وسط قاعدي. فيتفاعل أيون النحاسيك </a:t>
            </a:r>
            <a:r>
              <a:rPr lang="ar-SA" sz="2000" dirty="0" smtClean="0"/>
              <a:t>مع </a:t>
            </a:r>
            <a:r>
              <a:rPr lang="ar-SA" sz="2000" dirty="0"/>
              <a:t>الرابطة </a:t>
            </a:r>
            <a:r>
              <a:rPr lang="ar-SA" sz="2000" dirty="0" err="1"/>
              <a:t>البيبتيدية</a:t>
            </a:r>
            <a:r>
              <a:rPr lang="ar-SA" sz="2000" dirty="0"/>
              <a:t> </a:t>
            </a:r>
            <a:r>
              <a:rPr lang="ar-SA" sz="2000" dirty="0" smtClean="0"/>
              <a:t>مكوناً </a:t>
            </a:r>
            <a:r>
              <a:rPr lang="ar-SA" sz="2000" dirty="0"/>
              <a:t>متراكباً </a:t>
            </a:r>
            <a:r>
              <a:rPr lang="ar-SA" sz="2000" b="1" dirty="0">
                <a:solidFill>
                  <a:srgbClr val="7030A0"/>
                </a:solidFill>
              </a:rPr>
              <a:t>بنفسجي </a:t>
            </a:r>
            <a:r>
              <a:rPr lang="ar-SA" sz="2000" b="1" dirty="0" smtClean="0">
                <a:solidFill>
                  <a:srgbClr val="7030A0"/>
                </a:solidFill>
              </a:rPr>
              <a:t>اللون.</a:t>
            </a:r>
            <a:endParaRPr lang="en-US" sz="2000" dirty="0"/>
          </a:p>
        </p:txBody>
      </p:sp>
      <p:sp>
        <p:nvSpPr>
          <p:cNvPr id="4" name="مستطيل 3"/>
          <p:cNvSpPr/>
          <p:nvPr/>
        </p:nvSpPr>
        <p:spPr>
          <a:xfrm>
            <a:off x="685800" y="6248400"/>
            <a:ext cx="823107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/>
            <a:r>
              <a:rPr lang="ar-SA" dirty="0" smtClean="0"/>
              <a:t>-  الاختبار يعطي </a:t>
            </a:r>
            <a:r>
              <a:rPr lang="ar-SA" dirty="0"/>
              <a:t>نتيجة إيجابية فقط عند وجود رابطتين </a:t>
            </a:r>
            <a:r>
              <a:rPr lang="ar-SA" dirty="0" err="1"/>
              <a:t>ببتيديتين</a:t>
            </a:r>
            <a:r>
              <a:rPr lang="ar-SA" dirty="0"/>
              <a:t> </a:t>
            </a:r>
            <a:r>
              <a:rPr lang="ar-SA" dirty="0" smtClean="0"/>
              <a:t>فأكثر.</a:t>
            </a:r>
            <a:endParaRPr lang="ar-SA" dirty="0"/>
          </a:p>
        </p:txBody>
      </p:sp>
      <p:sp>
        <p:nvSpPr>
          <p:cNvPr id="5" name="مستطيل 4"/>
          <p:cNvSpPr/>
          <p:nvPr/>
        </p:nvSpPr>
        <p:spPr>
          <a:xfrm>
            <a:off x="0" y="5345668"/>
            <a:ext cx="897260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>
              <a:lnSpc>
                <a:spcPct val="150000"/>
              </a:lnSpc>
            </a:pPr>
            <a:r>
              <a:rPr lang="ar-SA" dirty="0" smtClean="0"/>
              <a:t>- تم </a:t>
            </a:r>
            <a:r>
              <a:rPr lang="ar-SA" dirty="0"/>
              <a:t>تسمية هذا </a:t>
            </a:r>
            <a:r>
              <a:rPr lang="ar-SA" dirty="0" smtClean="0"/>
              <a:t>الاختبار </a:t>
            </a:r>
            <a:r>
              <a:rPr lang="ar-SA" dirty="0" err="1"/>
              <a:t>بإسم</a:t>
            </a:r>
            <a:r>
              <a:rPr lang="ar-SA" dirty="0"/>
              <a:t> </a:t>
            </a:r>
            <a:r>
              <a:rPr lang="ar-SA" dirty="0" err="1" smtClean="0"/>
              <a:t>بيوريت</a:t>
            </a:r>
            <a:r>
              <a:rPr lang="ar-SA" dirty="0" smtClean="0"/>
              <a:t> ، لأن </a:t>
            </a:r>
            <a:r>
              <a:rPr lang="ar-SA" dirty="0" err="1"/>
              <a:t>البيوريت</a:t>
            </a:r>
            <a:r>
              <a:rPr lang="ar-SA" dirty="0"/>
              <a:t> هو المركب غير البروتيني الوحيد الذي يعطي نتيجة إيجابية مع هذا الاختبار. </a:t>
            </a:r>
            <a:endParaRPr lang="en-US" dirty="0"/>
          </a:p>
        </p:txBody>
      </p:sp>
      <p:sp>
        <p:nvSpPr>
          <p:cNvPr id="7" name="مربع نص 6"/>
          <p:cNvSpPr txBox="1"/>
          <p:nvPr/>
        </p:nvSpPr>
        <p:spPr>
          <a:xfrm>
            <a:off x="7848600" y="4876800"/>
            <a:ext cx="952505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dirty="0" smtClean="0">
                <a:solidFill>
                  <a:srgbClr val="FF0000"/>
                </a:solidFill>
              </a:rPr>
              <a:t>ملاحظات:</a:t>
            </a:r>
            <a:endParaRPr lang="ar-SA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2093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47800" y="762000"/>
            <a:ext cx="6414877" cy="3298712"/>
          </a:xfrm>
          <a:prstGeom prst="rect">
            <a:avLst/>
          </a:prstGeom>
          <a:ln w="19050">
            <a:solidFill>
              <a:schemeClr val="tx2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</a:extLst>
        </p:spPr>
      </p:pic>
      <p:sp>
        <p:nvSpPr>
          <p:cNvPr id="3" name="مستطيل 2"/>
          <p:cNvSpPr/>
          <p:nvPr/>
        </p:nvSpPr>
        <p:spPr>
          <a:xfrm>
            <a:off x="2909407" y="4561637"/>
            <a:ext cx="349166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 rtl="1"/>
            <a:r>
              <a:rPr lang="ar-SA" sz="2400" b="1" dirty="0" smtClean="0">
                <a:solidFill>
                  <a:schemeClr val="tx2"/>
                </a:solidFill>
              </a:rPr>
              <a:t>اختبار </a:t>
            </a:r>
            <a:r>
              <a:rPr lang="ar-SA" sz="2400" b="1" dirty="0" err="1">
                <a:solidFill>
                  <a:schemeClr val="tx2"/>
                </a:solidFill>
              </a:rPr>
              <a:t>بيوريت</a:t>
            </a:r>
            <a:r>
              <a:rPr lang="ar-SA" sz="2400" b="1" dirty="0">
                <a:solidFill>
                  <a:schemeClr val="tx2"/>
                </a:solidFill>
              </a:rPr>
              <a:t> (</a:t>
            </a:r>
            <a:r>
              <a:rPr lang="en-US" sz="2400" b="1" dirty="0">
                <a:solidFill>
                  <a:schemeClr val="tx2"/>
                </a:solidFill>
              </a:rPr>
              <a:t>(Biuret test </a:t>
            </a:r>
          </a:p>
        </p:txBody>
      </p:sp>
    </p:spTree>
    <p:extLst>
      <p:ext uri="{BB962C8B-B14F-4D97-AF65-F5344CB8AC3E}">
        <p14:creationId xmlns:p14="http://schemas.microsoft.com/office/powerpoint/2010/main" xmlns="" val="19373990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152400"/>
            <a:ext cx="9016261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/>
            <a:r>
              <a:rPr lang="ar-SA" sz="2000" b="1" dirty="0" smtClean="0">
                <a:solidFill>
                  <a:schemeClr val="tx2"/>
                </a:solidFill>
              </a:rPr>
              <a:t>3- أثر </a:t>
            </a:r>
            <a:r>
              <a:rPr lang="ar-SA" sz="2000" b="1" dirty="0">
                <a:solidFill>
                  <a:schemeClr val="tx2"/>
                </a:solidFill>
              </a:rPr>
              <a:t>الأملاح على ذوبانية </a:t>
            </a:r>
            <a:r>
              <a:rPr lang="ar-SA" sz="2000" b="1" dirty="0" smtClean="0">
                <a:solidFill>
                  <a:schemeClr val="tx2"/>
                </a:solidFill>
              </a:rPr>
              <a:t>البروتين </a:t>
            </a:r>
            <a:r>
              <a:rPr lang="en-US" sz="2000" b="1" dirty="0">
                <a:solidFill>
                  <a:schemeClr val="tx2"/>
                </a:solidFill>
              </a:rPr>
              <a:t>(precipitation of proteins by salts)</a:t>
            </a:r>
            <a:r>
              <a:rPr lang="ar-SA" sz="2000" b="1" dirty="0" smtClean="0">
                <a:solidFill>
                  <a:schemeClr val="tx2"/>
                </a:solidFill>
              </a:rPr>
              <a:t>  </a:t>
            </a:r>
          </a:p>
          <a:p>
            <a:pPr algn="r" rtl="1"/>
            <a:endParaRPr lang="ar-SA" sz="2000" b="1" dirty="0" smtClean="0"/>
          </a:p>
          <a:p>
            <a:pPr algn="r" rtl="1"/>
            <a:r>
              <a:rPr lang="ar-SA" sz="2000" b="1" dirty="0">
                <a:solidFill>
                  <a:schemeClr val="tx2"/>
                </a:solidFill>
              </a:rPr>
              <a:t>الهدف من الاختبار</a:t>
            </a:r>
            <a:r>
              <a:rPr lang="ar-SA" sz="2000" dirty="0">
                <a:solidFill>
                  <a:schemeClr val="tx2"/>
                </a:solidFill>
              </a:rPr>
              <a:t>: </a:t>
            </a:r>
          </a:p>
          <a:p>
            <a:pPr algn="r" rtl="1"/>
            <a:r>
              <a:rPr lang="ar-SA" sz="2000" dirty="0" smtClean="0"/>
              <a:t>اختبار تأثير التراكيز </a:t>
            </a:r>
            <a:r>
              <a:rPr lang="ar-SA" sz="2000" dirty="0"/>
              <a:t>القليلة </a:t>
            </a:r>
            <a:r>
              <a:rPr lang="ar-SA" sz="2000" dirty="0" smtClean="0"/>
              <a:t> والعالية من </a:t>
            </a:r>
            <a:r>
              <a:rPr lang="ar-SA" sz="2000" dirty="0"/>
              <a:t>الملح </a:t>
            </a:r>
            <a:r>
              <a:rPr lang="ar-SA" sz="2000" dirty="0" smtClean="0"/>
              <a:t>على ذوبانية البروتينات.</a:t>
            </a:r>
            <a:endParaRPr lang="ar-SA" sz="2000" dirty="0"/>
          </a:p>
          <a:p>
            <a:pPr algn="r" rtl="1"/>
            <a:endParaRPr lang="ar-SA" sz="2000" b="1" dirty="0"/>
          </a:p>
          <a:p>
            <a:pPr algn="r" rtl="1"/>
            <a:endParaRPr lang="ar-SA" sz="2000" b="1" dirty="0"/>
          </a:p>
          <a:p>
            <a:pPr algn="r" rtl="1"/>
            <a:endParaRPr lang="ar-SA" sz="2000" b="1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algn="r" rtl="1"/>
            <a:r>
              <a:rPr lang="ar-SA" sz="2000" b="1" dirty="0" smtClean="0">
                <a:solidFill>
                  <a:schemeClr val="tx2"/>
                </a:solidFill>
              </a:rPr>
              <a:t>النظرية </a:t>
            </a:r>
            <a:r>
              <a:rPr lang="ar-SA" sz="2000" b="1" dirty="0">
                <a:solidFill>
                  <a:schemeClr val="tx2"/>
                </a:solidFill>
              </a:rPr>
              <a:t>العلمية للاختبار:</a:t>
            </a:r>
          </a:p>
          <a:p>
            <a:pPr algn="r" rtl="1">
              <a:lnSpc>
                <a:spcPct val="150000"/>
              </a:lnSpc>
            </a:pPr>
            <a:r>
              <a:rPr lang="ar-SA" sz="2000" dirty="0">
                <a:solidFill>
                  <a:schemeClr val="accent3">
                    <a:lumMod val="50000"/>
                  </a:schemeClr>
                </a:solidFill>
              </a:rPr>
              <a:t>التراكيز </a:t>
            </a:r>
            <a:r>
              <a:rPr lang="ar-SA" sz="2000" dirty="0" smtClean="0">
                <a:solidFill>
                  <a:schemeClr val="accent3">
                    <a:lumMod val="50000"/>
                  </a:schemeClr>
                </a:solidFill>
              </a:rPr>
              <a:t>المنخفضة : </a:t>
            </a:r>
            <a:r>
              <a:rPr lang="ar-SA" sz="2000" dirty="0"/>
              <a:t>من الملح تساعد على </a:t>
            </a:r>
            <a:r>
              <a:rPr lang="ar-SA" sz="2000" dirty="0" smtClean="0"/>
              <a:t>اذابة البروتينات و </a:t>
            </a:r>
            <a:r>
              <a:rPr lang="ar-SA" sz="2000" dirty="0"/>
              <a:t>ا</a:t>
            </a:r>
            <a:r>
              <a:rPr lang="ar-SA" sz="2000" dirty="0" smtClean="0"/>
              <a:t>ستقرار جزيئاتها (تقليل الترابط الايوني بين جزيئات البروتينات).</a:t>
            </a:r>
          </a:p>
          <a:p>
            <a:pPr algn="r" rtl="1">
              <a:lnSpc>
                <a:spcPct val="150000"/>
              </a:lnSpc>
            </a:pPr>
            <a:endParaRPr lang="ar-SA" sz="2000" dirty="0"/>
          </a:p>
          <a:p>
            <a:pPr algn="r" rtl="1">
              <a:lnSpc>
                <a:spcPct val="150000"/>
              </a:lnSpc>
            </a:pPr>
            <a:r>
              <a:rPr lang="ar-SA" sz="2000" dirty="0" smtClean="0">
                <a:solidFill>
                  <a:schemeClr val="accent3">
                    <a:lumMod val="50000"/>
                  </a:schemeClr>
                </a:solidFill>
              </a:rPr>
              <a:t>التراكيز العالية: </a:t>
            </a:r>
            <a:r>
              <a:rPr lang="ar-SA" sz="2000" dirty="0"/>
              <a:t>فإن أيونات الملح تنافس جزيئات البروتين على الإرتباط بجزيئات الماء </a:t>
            </a:r>
            <a:r>
              <a:rPr lang="ar-SA" sz="2000" dirty="0" smtClean="0"/>
              <a:t>فيزيد الترابط بين البروتينات </a:t>
            </a:r>
            <a:r>
              <a:rPr lang="ar-SA" sz="2000" dirty="0"/>
              <a:t>مما يؤدي الى </a:t>
            </a:r>
            <a:r>
              <a:rPr lang="ar-SA" sz="2000" dirty="0" smtClean="0"/>
              <a:t>ترسيبها. </a:t>
            </a:r>
            <a:r>
              <a:rPr lang="ar-SA" sz="2000" dirty="0"/>
              <a:t>وبالرغم من ترسيب البروتينات إلا أنها تحافظ على خصائصها ونشاطها بعد إذابتها وبالتالي </a:t>
            </a:r>
            <a:r>
              <a:rPr lang="ar-SA" sz="2000" dirty="0" smtClean="0"/>
              <a:t>فإن هذه </a:t>
            </a:r>
            <a:r>
              <a:rPr lang="ar-SA" sz="2000" dirty="0"/>
              <a:t>الطريقة تستخدم لتنقية البروتينات من محاليلها.</a:t>
            </a:r>
          </a:p>
        </p:txBody>
      </p:sp>
    </p:spTree>
    <p:extLst>
      <p:ext uri="{BB962C8B-B14F-4D97-AF65-F5344CB8AC3E}">
        <p14:creationId xmlns:p14="http://schemas.microsoft.com/office/powerpoint/2010/main" xmlns="" val="232093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http://www.foodnetworksolution.com/uploaded/salting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331233" y="609600"/>
            <a:ext cx="6597717" cy="5029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76299175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58423" y="152400"/>
            <a:ext cx="868680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/>
            <a:r>
              <a:rPr lang="ar-SA" sz="2000" b="1" dirty="0" smtClean="0">
                <a:solidFill>
                  <a:schemeClr val="tx2"/>
                </a:solidFill>
              </a:rPr>
              <a:t>4- ترسيب البروتينات </a:t>
            </a:r>
            <a:r>
              <a:rPr lang="ar-SA" sz="2000" b="1" dirty="0">
                <a:solidFill>
                  <a:schemeClr val="tx2"/>
                </a:solidFill>
              </a:rPr>
              <a:t>بأملاح المعادن </a:t>
            </a:r>
            <a:r>
              <a:rPr lang="ar-SA" sz="2000" b="1" dirty="0" smtClean="0">
                <a:solidFill>
                  <a:schemeClr val="tx2"/>
                </a:solidFill>
              </a:rPr>
              <a:t>الثقيلة</a:t>
            </a:r>
            <a:endParaRPr lang="ar-SA" sz="2000" b="1" dirty="0">
              <a:solidFill>
                <a:schemeClr val="tx2"/>
              </a:solidFill>
            </a:endParaRPr>
          </a:p>
          <a:p>
            <a:pPr algn="r" rtl="1"/>
            <a:r>
              <a:rPr lang="en-US" sz="2000" b="1" dirty="0">
                <a:solidFill>
                  <a:schemeClr val="tx2"/>
                </a:solidFill>
              </a:rPr>
              <a:t>(precipitation of proteins by salts of heavy </a:t>
            </a:r>
            <a:r>
              <a:rPr lang="en-US" sz="2000" b="1" dirty="0" smtClean="0">
                <a:solidFill>
                  <a:schemeClr val="tx2"/>
                </a:solidFill>
              </a:rPr>
              <a:t>metals)</a:t>
            </a:r>
            <a:endParaRPr lang="en-US" sz="2000" b="1" dirty="0">
              <a:solidFill>
                <a:schemeClr val="tx2"/>
              </a:solidFill>
            </a:endParaRPr>
          </a:p>
          <a:p>
            <a:pPr algn="r" rtl="1"/>
            <a:endParaRPr lang="ar-SA" sz="2000" dirty="0" smtClean="0"/>
          </a:p>
          <a:p>
            <a:pPr algn="r" rtl="1"/>
            <a:endParaRPr lang="ar-SA" sz="2000" dirty="0"/>
          </a:p>
          <a:p>
            <a:pPr algn="r" rtl="1"/>
            <a:r>
              <a:rPr lang="ar-SA" sz="2000" b="1" dirty="0">
                <a:solidFill>
                  <a:schemeClr val="tx2"/>
                </a:solidFill>
              </a:rPr>
              <a:t>الهدف من الاختبار:</a:t>
            </a:r>
          </a:p>
          <a:p>
            <a:pPr algn="r" rtl="1"/>
            <a:r>
              <a:rPr lang="ar-SA" sz="2000" dirty="0"/>
              <a:t>التعرف على تأثير أملاح الفضة </a:t>
            </a:r>
            <a:r>
              <a:rPr lang="ar-SA" sz="2000" dirty="0" smtClean="0"/>
              <a:t>على </a:t>
            </a:r>
            <a:r>
              <a:rPr lang="ar-SA" sz="2000" dirty="0"/>
              <a:t>طبيعة تركيب البروتينات و نشاطها </a:t>
            </a:r>
            <a:r>
              <a:rPr lang="ar-SA" sz="2000" dirty="0" smtClean="0"/>
              <a:t>الحيوي.</a:t>
            </a:r>
          </a:p>
          <a:p>
            <a:pPr algn="r" rtl="1"/>
            <a:endParaRPr lang="ar-SA" sz="2000" dirty="0" smtClean="0"/>
          </a:p>
          <a:p>
            <a:pPr algn="r" rtl="1"/>
            <a:endParaRPr lang="ar-SA" sz="2000" dirty="0"/>
          </a:p>
          <a:p>
            <a:pPr algn="r" rtl="1"/>
            <a:endParaRPr lang="ar-SA" sz="2000" dirty="0"/>
          </a:p>
        </p:txBody>
      </p:sp>
      <p:sp>
        <p:nvSpPr>
          <p:cNvPr id="4" name="مربع نص 3"/>
          <p:cNvSpPr txBox="1"/>
          <p:nvPr/>
        </p:nvSpPr>
        <p:spPr>
          <a:xfrm>
            <a:off x="228600" y="3090177"/>
            <a:ext cx="8703092" cy="129266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 rtl="1"/>
            <a:r>
              <a:rPr lang="ar-SA" sz="2000" b="1" dirty="0" smtClean="0">
                <a:solidFill>
                  <a:schemeClr val="tx2"/>
                </a:solidFill>
              </a:rPr>
              <a:t>مبدأ الاختبار:</a:t>
            </a:r>
          </a:p>
          <a:p>
            <a:pPr algn="r" rtl="1"/>
            <a:r>
              <a:rPr lang="ar-SA" dirty="0"/>
              <a:t> </a:t>
            </a:r>
            <a:endParaRPr lang="ar-SA" sz="2000" dirty="0" smtClean="0"/>
          </a:p>
          <a:p>
            <a:pPr algn="r" rtl="1"/>
            <a:r>
              <a:rPr lang="ar-SA" sz="2000" dirty="0" smtClean="0"/>
              <a:t>المعادن الثقيلة مثل </a:t>
            </a:r>
            <a:r>
              <a:rPr lang="en-US" sz="2000" dirty="0">
                <a:latin typeface="Calibri" panose="020F0502020204030204" pitchFamily="34" charset="0"/>
              </a:rPr>
              <a:t>Hg+2, Pb+2, Ag+1 Tl+1, Cd+2 </a:t>
            </a:r>
            <a:r>
              <a:rPr lang="ar-SA" sz="2000" dirty="0" smtClean="0">
                <a:latin typeface="Calibri" panose="020F0502020204030204" pitchFamily="34" charset="0"/>
              </a:rPr>
              <a:t> ، لها اوزان جزيئية ثقيلة . عند اضافتها غلى البروتينات </a:t>
            </a:r>
            <a:r>
              <a:rPr lang="ar-SA" sz="2000" dirty="0" smtClean="0">
                <a:latin typeface="Calibri" panose="020F0502020204030204" pitchFamily="34" charset="0"/>
              </a:rPr>
              <a:t>فإنها </a:t>
            </a:r>
            <a:r>
              <a:rPr lang="ar-SA" sz="2000" dirty="0" smtClean="0">
                <a:latin typeface="Calibri" panose="020F0502020204030204" pitchFamily="34" charset="0"/>
              </a:rPr>
              <a:t>تعادل الشحنات على البروتينات مما يؤدي الى ترسيبها.</a:t>
            </a:r>
            <a:endParaRPr lang="ar-SA" sz="2000" dirty="0"/>
          </a:p>
        </p:txBody>
      </p:sp>
    </p:spTree>
    <p:extLst>
      <p:ext uri="{BB962C8B-B14F-4D97-AF65-F5344CB8AC3E}">
        <p14:creationId xmlns:p14="http://schemas.microsoft.com/office/powerpoint/2010/main" xmlns="" val="232093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-152400" y="457200"/>
            <a:ext cx="914400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2000" b="1" dirty="0" smtClean="0">
                <a:solidFill>
                  <a:schemeClr val="tx2"/>
                </a:solidFill>
              </a:rPr>
              <a:t>(precipitation </a:t>
            </a:r>
            <a:r>
              <a:rPr lang="en-US" sz="2000" b="1" dirty="0">
                <a:solidFill>
                  <a:schemeClr val="tx2"/>
                </a:solidFill>
              </a:rPr>
              <a:t>of proteins by strong </a:t>
            </a:r>
            <a:r>
              <a:rPr lang="en-US" sz="2000" b="1" dirty="0" smtClean="0">
                <a:solidFill>
                  <a:schemeClr val="tx2"/>
                </a:solidFill>
              </a:rPr>
              <a:t>acids) </a:t>
            </a:r>
            <a:r>
              <a:rPr lang="ar-SA" sz="2000" b="1" dirty="0" smtClean="0">
                <a:solidFill>
                  <a:schemeClr val="tx2"/>
                </a:solidFill>
              </a:rPr>
              <a:t>5- الترسيب بالأحماض القوية</a:t>
            </a:r>
            <a:r>
              <a:rPr lang="en-US" sz="2000" b="1" dirty="0" smtClean="0">
                <a:solidFill>
                  <a:schemeClr val="tx2"/>
                </a:solidFill>
              </a:rPr>
              <a:t> </a:t>
            </a:r>
            <a:endParaRPr lang="ar-SA" sz="2000" b="1" dirty="0" smtClean="0">
              <a:solidFill>
                <a:schemeClr val="tx2"/>
              </a:solidFill>
            </a:endParaRPr>
          </a:p>
          <a:p>
            <a:pPr algn="r"/>
            <a:endParaRPr lang="ar-SA" sz="2000" b="1" dirty="0" smtClean="0"/>
          </a:p>
          <a:p>
            <a:pPr algn="r"/>
            <a:endParaRPr lang="ar-SA" sz="2000" b="1" dirty="0"/>
          </a:p>
          <a:p>
            <a:pPr algn="r"/>
            <a:r>
              <a:rPr lang="ar-SA" sz="2000" b="1" dirty="0" smtClean="0">
                <a:solidFill>
                  <a:schemeClr val="tx2"/>
                </a:solidFill>
              </a:rPr>
              <a:t>الهدف </a:t>
            </a:r>
            <a:r>
              <a:rPr lang="ar-SA" sz="2000" b="1" dirty="0">
                <a:solidFill>
                  <a:schemeClr val="tx2"/>
                </a:solidFill>
              </a:rPr>
              <a:t>من التجربة</a:t>
            </a:r>
            <a:r>
              <a:rPr lang="ar-SA" sz="2000" b="1" dirty="0" smtClean="0">
                <a:solidFill>
                  <a:schemeClr val="tx2"/>
                </a:solidFill>
              </a:rPr>
              <a:t>:</a:t>
            </a:r>
            <a:endParaRPr lang="ar-SA" sz="2000" b="1" dirty="0">
              <a:solidFill>
                <a:schemeClr val="tx2"/>
              </a:solidFill>
            </a:endParaRPr>
          </a:p>
          <a:p>
            <a:pPr algn="r"/>
            <a:r>
              <a:rPr lang="ar-SA" sz="2000" dirty="0" smtClean="0"/>
              <a:t>اختبار تأثير الاحماض القوية على البروتينات.</a:t>
            </a:r>
          </a:p>
          <a:p>
            <a:pPr algn="r"/>
            <a:endParaRPr lang="ar-SA" sz="2000" dirty="0"/>
          </a:p>
          <a:p>
            <a:pPr algn="r"/>
            <a:r>
              <a:rPr lang="ar-SA" sz="2000" b="1" dirty="0">
                <a:solidFill>
                  <a:schemeClr val="tx2"/>
                </a:solidFill>
              </a:rPr>
              <a:t>النظرية العلمية للاختبار:</a:t>
            </a:r>
          </a:p>
          <a:p>
            <a:pPr algn="r"/>
            <a:r>
              <a:rPr lang="ar-SA" sz="2000" dirty="0" smtClean="0"/>
              <a:t>تواجد </a:t>
            </a:r>
            <a:r>
              <a:rPr lang="ar-SA" sz="2000" dirty="0"/>
              <a:t>البروتينات في وسط حمضي يكسبها شحنة موجبة فتجذب جزيئات البروتين إلى </a:t>
            </a:r>
            <a:r>
              <a:rPr lang="ar-SA" sz="2000" dirty="0" err="1" smtClean="0"/>
              <a:t>أنيونات</a:t>
            </a:r>
            <a:r>
              <a:rPr lang="ar-SA" sz="2000" dirty="0" smtClean="0"/>
              <a:t> الحمض و </a:t>
            </a:r>
            <a:r>
              <a:rPr lang="ar-SA" sz="2000" dirty="0"/>
              <a:t>تعمل </a:t>
            </a:r>
            <a:r>
              <a:rPr lang="ar-SA" sz="2000" dirty="0" smtClean="0"/>
              <a:t>على ترسيب البروتين.</a:t>
            </a:r>
            <a:endParaRPr lang="ar-SA" sz="2000" dirty="0"/>
          </a:p>
        </p:txBody>
      </p:sp>
      <p:sp>
        <p:nvSpPr>
          <p:cNvPr id="3" name="مستطيل 2"/>
          <p:cNvSpPr/>
          <p:nvPr/>
        </p:nvSpPr>
        <p:spPr>
          <a:xfrm>
            <a:off x="2438400" y="4267200"/>
            <a:ext cx="64008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/>
            <a:r>
              <a:rPr lang="ar-SA" sz="2000" dirty="0" smtClean="0">
                <a:solidFill>
                  <a:schemeClr val="tx2"/>
                </a:solidFill>
              </a:rPr>
              <a:t>تطبيقاتها: </a:t>
            </a:r>
          </a:p>
          <a:p>
            <a:pPr marL="342900" indent="-342900" algn="r" rtl="1">
              <a:buFont typeface="Arial" pitchFamily="34" charset="0"/>
              <a:buChar char="•"/>
            </a:pPr>
            <a:r>
              <a:rPr lang="ar-SA" sz="2000" dirty="0" smtClean="0"/>
              <a:t> </a:t>
            </a:r>
            <a:r>
              <a:rPr lang="ar-SA" sz="2000" dirty="0"/>
              <a:t>الكشف عن البروتين في البول بواسطة حمض النيتريك المركز.</a:t>
            </a:r>
          </a:p>
          <a:p>
            <a:pPr marL="342900" indent="-342900" algn="r" rtl="1">
              <a:buFont typeface="Arial" pitchFamily="34" charset="0"/>
              <a:buChar char="•"/>
            </a:pPr>
            <a:r>
              <a:rPr lang="ar-SA" sz="2000" dirty="0"/>
              <a:t> فصل البروتين في محلول ما.</a:t>
            </a:r>
          </a:p>
          <a:p>
            <a:pPr marL="342900" indent="-342900" algn="r" rtl="1">
              <a:buFont typeface="Arial" pitchFamily="34" charset="0"/>
              <a:buChar char="•"/>
            </a:pPr>
            <a:r>
              <a:rPr lang="ar-SA" sz="2000" dirty="0"/>
              <a:t> لإيقاف النشاط الإنزيمي.</a:t>
            </a:r>
          </a:p>
        </p:txBody>
      </p:sp>
    </p:spTree>
    <p:extLst>
      <p:ext uri="{BB962C8B-B14F-4D97-AF65-F5344CB8AC3E}">
        <p14:creationId xmlns:p14="http://schemas.microsoft.com/office/powerpoint/2010/main" xmlns="" val="232093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990600"/>
            <a:ext cx="9024125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>
              <a:lnSpc>
                <a:spcPct val="150000"/>
              </a:lnSpc>
              <a:buClr>
                <a:schemeClr val="accent6">
                  <a:lumMod val="75000"/>
                </a:schemeClr>
              </a:buClr>
            </a:pPr>
            <a:r>
              <a:rPr lang="ar-SA" sz="2000" dirty="0" smtClean="0"/>
              <a:t>- البروتينات </a:t>
            </a:r>
            <a:r>
              <a:rPr lang="ar-SA" sz="2000" dirty="0"/>
              <a:t>مركبات عضوية ذات أوزان جزيئية كبيرة و هي عبارة عن سلاسل من الأحماض الأمينية المرتبطة ببعضها </a:t>
            </a:r>
            <a:r>
              <a:rPr lang="ar-SA" sz="2000" dirty="0" smtClean="0"/>
              <a:t>البعض </a:t>
            </a:r>
            <a:r>
              <a:rPr lang="ar-SA" sz="2000" b="1" dirty="0" smtClean="0">
                <a:solidFill>
                  <a:schemeClr val="tx2"/>
                </a:solidFill>
              </a:rPr>
              <a:t>بروابط ببتيدية</a:t>
            </a:r>
            <a:r>
              <a:rPr lang="ar-SA" sz="2000" dirty="0" smtClean="0"/>
              <a:t>.</a:t>
            </a:r>
            <a:endParaRPr lang="ar-SA" sz="2000" dirty="0"/>
          </a:p>
          <a:p>
            <a:pPr algn="r" rtl="1">
              <a:lnSpc>
                <a:spcPct val="150000"/>
              </a:lnSpc>
              <a:buClr>
                <a:schemeClr val="accent6">
                  <a:lumMod val="75000"/>
                </a:schemeClr>
              </a:buClr>
            </a:pPr>
            <a:endParaRPr lang="ar-SA" sz="2000" dirty="0" smtClean="0"/>
          </a:p>
          <a:p>
            <a:pPr algn="r" rtl="1">
              <a:lnSpc>
                <a:spcPct val="150000"/>
              </a:lnSpc>
              <a:buClr>
                <a:schemeClr val="accent6">
                  <a:lumMod val="75000"/>
                </a:schemeClr>
              </a:buClr>
            </a:pPr>
            <a:r>
              <a:rPr lang="ar-SA" sz="2000" dirty="0" smtClean="0"/>
              <a:t>- تلعب </a:t>
            </a:r>
            <a:r>
              <a:rPr lang="ar-SA" sz="2000" dirty="0"/>
              <a:t>البروتينات دوراً هاماً في جسم الكائن الحي حيث تدخل في تركيب العديد من المواد </a:t>
            </a:r>
            <a:r>
              <a:rPr lang="ar-SA" sz="2000" dirty="0" smtClean="0"/>
              <a:t>البيولوجية المتخصصة </a:t>
            </a:r>
            <a:r>
              <a:rPr lang="ar-SA" sz="2000" dirty="0"/>
              <a:t>مثل </a:t>
            </a:r>
            <a:r>
              <a:rPr lang="ar-SA" sz="2000" dirty="0" smtClean="0"/>
              <a:t>الأجسام المضادة </a:t>
            </a:r>
            <a:r>
              <a:rPr lang="ar-SA" sz="2000" dirty="0"/>
              <a:t>و الإنزيمات و بعض الهرمونات، كما تساعد في نقل السيالات العصبية والتحكم في التعبير الجيني و هي المكون </a:t>
            </a:r>
            <a:r>
              <a:rPr lang="ar-SA" sz="2000" dirty="0" smtClean="0"/>
              <a:t>الأساسي للأنسجة </a:t>
            </a:r>
            <a:r>
              <a:rPr lang="ar-SA" sz="2000" dirty="0"/>
              <a:t>الحية</a:t>
            </a:r>
            <a:r>
              <a:rPr lang="ar-SA" sz="2000" dirty="0" smtClean="0"/>
              <a:t>.</a:t>
            </a:r>
            <a:endParaRPr lang="ar-SA" sz="2000" dirty="0"/>
          </a:p>
        </p:txBody>
      </p:sp>
      <p:sp>
        <p:nvSpPr>
          <p:cNvPr id="3" name="Rectangle 2"/>
          <p:cNvSpPr/>
          <p:nvPr/>
        </p:nvSpPr>
        <p:spPr>
          <a:xfrm>
            <a:off x="3836965" y="228600"/>
            <a:ext cx="234711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sz="2400" b="1" dirty="0">
                <a:solidFill>
                  <a:schemeClr val="tx2"/>
                </a:solidFill>
              </a:rPr>
              <a:t>Protein </a:t>
            </a:r>
            <a:r>
              <a:rPr lang="ar-SA" sz="2400" b="1" dirty="0" smtClean="0">
                <a:solidFill>
                  <a:schemeClr val="tx2"/>
                </a:solidFill>
              </a:rPr>
              <a:t>البروتينات</a:t>
            </a:r>
            <a:endParaRPr lang="ar-SA" sz="2400" dirty="0">
              <a:solidFill>
                <a:schemeClr val="tx2"/>
              </a:solidFill>
            </a:endParaRPr>
          </a:p>
        </p:txBody>
      </p:sp>
      <p:sp>
        <p:nvSpPr>
          <p:cNvPr id="4" name="مستطيل 3"/>
          <p:cNvSpPr/>
          <p:nvPr/>
        </p:nvSpPr>
        <p:spPr>
          <a:xfrm>
            <a:off x="76200" y="4191000"/>
            <a:ext cx="892631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/>
            <a:r>
              <a:rPr lang="ar-SA" sz="2000" dirty="0"/>
              <a:t>-</a:t>
            </a:r>
            <a:r>
              <a:rPr lang="ar-SA" sz="2000" b="1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ar-SA" sz="2000" dirty="0"/>
              <a:t>تبتدأ السلسلة </a:t>
            </a:r>
            <a:r>
              <a:rPr lang="ar-SA" sz="2000" dirty="0" err="1"/>
              <a:t>الببتيدية</a:t>
            </a:r>
            <a:r>
              <a:rPr lang="ar-SA" sz="2000" dirty="0"/>
              <a:t> المكونة للبروتينات بالطرف الأميني الحر وتنتهي بالطرف </a:t>
            </a:r>
            <a:r>
              <a:rPr lang="ar-SA" sz="2000" dirty="0" err="1"/>
              <a:t>الكربوكسيلي</a:t>
            </a:r>
            <a:r>
              <a:rPr lang="ar-SA" sz="20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xmlns="" val="4052633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905000" y="381000"/>
            <a:ext cx="5066307" cy="368617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 w="9525">
            <a:solidFill>
              <a:schemeClr val="tx2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</p:pic>
      <p:sp>
        <p:nvSpPr>
          <p:cNvPr id="3" name="مستطيل 2"/>
          <p:cNvSpPr/>
          <p:nvPr/>
        </p:nvSpPr>
        <p:spPr>
          <a:xfrm>
            <a:off x="3517068" y="4606119"/>
            <a:ext cx="2040943" cy="65883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 rtl="1">
              <a:lnSpc>
                <a:spcPct val="150000"/>
              </a:lnSpc>
              <a:buClr>
                <a:schemeClr val="accent6">
                  <a:lumMod val="75000"/>
                </a:schemeClr>
              </a:buClr>
            </a:pPr>
            <a:r>
              <a:rPr lang="ar-SA" sz="2800" b="1" dirty="0" smtClean="0">
                <a:solidFill>
                  <a:schemeClr val="tx2"/>
                </a:solidFill>
              </a:rPr>
              <a:t>الرابطة </a:t>
            </a:r>
            <a:r>
              <a:rPr lang="ar-SA" sz="2800" b="1" dirty="0" err="1" smtClean="0">
                <a:solidFill>
                  <a:schemeClr val="tx2"/>
                </a:solidFill>
              </a:rPr>
              <a:t>الببتيدية</a:t>
            </a:r>
            <a:endParaRPr lang="ar-SA" sz="2800" dirty="0"/>
          </a:p>
        </p:txBody>
      </p:sp>
    </p:spTree>
    <p:extLst>
      <p:ext uri="{BB962C8B-B14F-4D97-AF65-F5344CB8AC3E}">
        <p14:creationId xmlns:p14="http://schemas.microsoft.com/office/powerpoint/2010/main" xmlns="" val="11538363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381000"/>
            <a:ext cx="8873067" cy="20928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ar-SA" sz="2400" b="1" dirty="0" smtClean="0">
                <a:solidFill>
                  <a:schemeClr val="tx2"/>
                </a:solidFill>
              </a:rPr>
              <a:t>تختلف </a:t>
            </a:r>
            <a:r>
              <a:rPr lang="ar-SA" sz="2400" b="1" dirty="0">
                <a:solidFill>
                  <a:schemeClr val="tx2"/>
                </a:solidFill>
              </a:rPr>
              <a:t>البروتينات عن بعضها البعض في بنائها الكيميائي تبعاً لعدة عوامل</a:t>
            </a:r>
            <a:r>
              <a:rPr lang="ar-SA" sz="2400" b="1" dirty="0" smtClean="0">
                <a:solidFill>
                  <a:schemeClr val="tx2"/>
                </a:solidFill>
              </a:rPr>
              <a:t>:</a:t>
            </a:r>
          </a:p>
          <a:p>
            <a:pPr algn="r"/>
            <a:endParaRPr lang="ar-SA" sz="2000" dirty="0"/>
          </a:p>
          <a:p>
            <a:pPr marL="342900" indent="-342900" algn="r" rtl="1">
              <a:lnSpc>
                <a:spcPct val="150000"/>
              </a:lnSpc>
              <a:buFont typeface="Arial" pitchFamily="34" charset="0"/>
              <a:buChar char="•"/>
            </a:pPr>
            <a:r>
              <a:rPr lang="ar-SA" sz="2000" dirty="0"/>
              <a:t>عدد ونوع الأحماض الأمينية المكونة لسلاسلها البيبتيدية </a:t>
            </a:r>
            <a:r>
              <a:rPr lang="ar-SA" sz="2000" dirty="0" smtClean="0"/>
              <a:t>.</a:t>
            </a:r>
          </a:p>
          <a:p>
            <a:pPr marL="342900" indent="-342900" algn="r" rtl="1">
              <a:lnSpc>
                <a:spcPct val="150000"/>
              </a:lnSpc>
              <a:buFont typeface="Arial" pitchFamily="34" charset="0"/>
              <a:buChar char="•"/>
            </a:pPr>
            <a:r>
              <a:rPr lang="ar-SA" sz="2000" dirty="0" smtClean="0"/>
              <a:t> ترتيب </a:t>
            </a:r>
            <a:r>
              <a:rPr lang="ar-SA" sz="2000" dirty="0"/>
              <a:t>وتتابع الأحماض الأمينية. </a:t>
            </a:r>
            <a:endParaRPr lang="ar-SA" sz="2000" dirty="0" smtClean="0"/>
          </a:p>
          <a:p>
            <a:pPr marL="342900" indent="-342900" algn="r" rtl="1">
              <a:lnSpc>
                <a:spcPct val="150000"/>
              </a:lnSpc>
              <a:buFont typeface="Arial" pitchFamily="34" charset="0"/>
              <a:buChar char="•"/>
            </a:pPr>
            <a:r>
              <a:rPr lang="ar-SA" sz="2000" dirty="0" smtClean="0"/>
              <a:t>إرتباط </a:t>
            </a:r>
            <a:r>
              <a:rPr lang="ar-SA" sz="2000" dirty="0"/>
              <a:t>البروتين مع جزيئات أخرى غير بروتينية.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62000" y="4114800"/>
            <a:ext cx="4796967" cy="25315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32093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76200" y="0"/>
            <a:ext cx="8892822" cy="6370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ar-SA" sz="2800" b="1" dirty="0">
                <a:solidFill>
                  <a:schemeClr val="tx2"/>
                </a:solidFill>
              </a:rPr>
              <a:t>الأشكال البنائية </a:t>
            </a:r>
            <a:r>
              <a:rPr lang="ar-SA" sz="2800" b="1" dirty="0" smtClean="0">
                <a:solidFill>
                  <a:schemeClr val="tx2"/>
                </a:solidFill>
              </a:rPr>
              <a:t>للبروتين:</a:t>
            </a:r>
          </a:p>
          <a:p>
            <a:pPr algn="r"/>
            <a:endParaRPr lang="ar-SA" sz="2000" dirty="0" smtClean="0"/>
          </a:p>
          <a:p>
            <a:pPr algn="r"/>
            <a:r>
              <a:rPr lang="ar-SA" sz="2000" dirty="0" smtClean="0"/>
              <a:t>تأخذ </a:t>
            </a:r>
            <a:r>
              <a:rPr lang="ar-SA" sz="2000" dirty="0"/>
              <a:t>السلاسل الببتيدية المكونة للبروتين أشكالاً فراغية ناتجة عن إلتفاف تلك السلاسل </a:t>
            </a:r>
            <a:r>
              <a:rPr lang="ar-SA" sz="2000" dirty="0" smtClean="0"/>
              <a:t>بأربعة تراكيب بنائية.</a:t>
            </a:r>
          </a:p>
          <a:p>
            <a:pPr algn="r"/>
            <a:endParaRPr lang="en-US" sz="2000" dirty="0">
              <a:solidFill>
                <a:schemeClr val="accent6">
                  <a:lumMod val="75000"/>
                </a:schemeClr>
              </a:solidFill>
              <a:latin typeface="Aparajita" pitchFamily="34" charset="0"/>
            </a:endParaRPr>
          </a:p>
          <a:p>
            <a:pPr lvl="0" algn="r" rtl="1"/>
            <a:r>
              <a:rPr lang="ar-SA" sz="2000" b="1" dirty="0" smtClean="0">
                <a:solidFill>
                  <a:schemeClr val="tx2"/>
                </a:solidFill>
                <a:latin typeface="Aparajita" pitchFamily="34" charset="0"/>
              </a:rPr>
              <a:t>1- التركيب </a:t>
            </a:r>
            <a:r>
              <a:rPr lang="ar-SA" sz="2000" b="1" dirty="0">
                <a:solidFill>
                  <a:schemeClr val="tx2"/>
                </a:solidFill>
                <a:latin typeface="Aparajita" pitchFamily="34" charset="0"/>
              </a:rPr>
              <a:t>البنائي الأولي </a:t>
            </a:r>
            <a:r>
              <a:rPr lang="en-US" sz="2000" b="1" dirty="0">
                <a:solidFill>
                  <a:schemeClr val="tx2"/>
                </a:solidFill>
                <a:latin typeface="Aparajita" pitchFamily="34" charset="0"/>
              </a:rPr>
              <a:t>Primary structure</a:t>
            </a:r>
            <a:r>
              <a:rPr lang="ar-SA" sz="2000" dirty="0">
                <a:solidFill>
                  <a:schemeClr val="tx2"/>
                </a:solidFill>
                <a:latin typeface="Aparajita" pitchFamily="34" charset="0"/>
              </a:rPr>
              <a:t>:</a:t>
            </a:r>
            <a:r>
              <a:rPr lang="ar-SA" sz="2000" dirty="0">
                <a:solidFill>
                  <a:schemeClr val="accent6">
                    <a:lumMod val="75000"/>
                  </a:schemeClr>
                </a:solidFill>
                <a:latin typeface="Aparajita" pitchFamily="34" charset="0"/>
              </a:rPr>
              <a:t> </a:t>
            </a:r>
            <a:r>
              <a:rPr lang="ar-SA" sz="2000" dirty="0">
                <a:latin typeface="Aparajita" pitchFamily="34" charset="0"/>
              </a:rPr>
              <a:t>يعبر عن تسلسل وتتابع الأحماض الأمينية المرتبطة مع بعضها البعض بروابط ببتيدية</a:t>
            </a:r>
            <a:r>
              <a:rPr lang="ar-SA" sz="2000" dirty="0" smtClean="0">
                <a:latin typeface="Aparajita" pitchFamily="34" charset="0"/>
              </a:rPr>
              <a:t>.</a:t>
            </a:r>
          </a:p>
          <a:p>
            <a:pPr lvl="0" algn="r" rtl="1"/>
            <a:endParaRPr lang="en-US" sz="2000" b="1" dirty="0">
              <a:solidFill>
                <a:schemeClr val="accent6">
                  <a:lumMod val="75000"/>
                </a:schemeClr>
              </a:solidFill>
              <a:latin typeface="Aparajita" pitchFamily="34" charset="0"/>
            </a:endParaRPr>
          </a:p>
          <a:p>
            <a:pPr algn="r" rtl="1"/>
            <a:r>
              <a:rPr lang="ar-SA" sz="2000" b="1" dirty="0" smtClean="0">
                <a:solidFill>
                  <a:schemeClr val="tx2"/>
                </a:solidFill>
                <a:latin typeface="Aparajita" pitchFamily="34" charset="0"/>
              </a:rPr>
              <a:t>2- التركيب </a:t>
            </a:r>
            <a:r>
              <a:rPr lang="ar-SA" sz="2000" b="1" dirty="0">
                <a:solidFill>
                  <a:schemeClr val="tx2"/>
                </a:solidFill>
                <a:latin typeface="Aparajita" pitchFamily="34" charset="0"/>
              </a:rPr>
              <a:t>البنائي الثانوي </a:t>
            </a:r>
            <a:r>
              <a:rPr lang="en-US" sz="2000" b="1" dirty="0">
                <a:solidFill>
                  <a:schemeClr val="tx2"/>
                </a:solidFill>
                <a:latin typeface="Aparajita" pitchFamily="34" charset="0"/>
              </a:rPr>
              <a:t>Secondary structure</a:t>
            </a:r>
            <a:r>
              <a:rPr lang="ar-SA" sz="2000" b="1" dirty="0">
                <a:solidFill>
                  <a:schemeClr val="tx2"/>
                </a:solidFill>
                <a:latin typeface="Aparajita" pitchFamily="34" charset="0"/>
              </a:rPr>
              <a:t>: </a:t>
            </a:r>
            <a:r>
              <a:rPr lang="ar-SA" sz="2000" b="1" dirty="0" smtClean="0">
                <a:solidFill>
                  <a:schemeClr val="tx2"/>
                </a:solidFill>
                <a:latin typeface="Aparajita" pitchFamily="34" charset="0"/>
              </a:rPr>
              <a:t> </a:t>
            </a:r>
            <a:r>
              <a:rPr lang="ar-SA" sz="2000" dirty="0" smtClean="0">
                <a:latin typeface="Aparajita" pitchFamily="34" charset="0"/>
              </a:rPr>
              <a:t>ينتج </a:t>
            </a:r>
            <a:r>
              <a:rPr lang="ar-SA" sz="2000" dirty="0">
                <a:latin typeface="Aparajita" pitchFamily="34" charset="0"/>
              </a:rPr>
              <a:t>عن تكوين روابط هيدروجينية بين المجموعات الطرفية  </a:t>
            </a:r>
            <a:r>
              <a:rPr lang="en-US" sz="2000" dirty="0">
                <a:latin typeface="Aparajita" pitchFamily="34" charset="0"/>
              </a:rPr>
              <a:t>R group</a:t>
            </a:r>
            <a:r>
              <a:rPr lang="ar-SA" sz="2000" dirty="0">
                <a:latin typeface="Aparajita" pitchFamily="34" charset="0"/>
              </a:rPr>
              <a:t> </a:t>
            </a:r>
            <a:r>
              <a:rPr lang="ar-SA" sz="2000" dirty="0" smtClean="0">
                <a:latin typeface="Aparajita" pitchFamily="34" charset="0"/>
              </a:rPr>
              <a:t> للأحماض </a:t>
            </a:r>
            <a:r>
              <a:rPr lang="ar-SA" sz="2000" dirty="0">
                <a:latin typeface="Aparajita" pitchFamily="34" charset="0"/>
              </a:rPr>
              <a:t>الأمينية مع بعضها البعض مما يتسبب في إلتفاف والتواء السلسلة الببتيدية مكونة إما شكل الصفيحة المطوية </a:t>
            </a:r>
            <a:r>
              <a:rPr lang="en-US" sz="2000" dirty="0">
                <a:latin typeface="Aparajita" pitchFamily="34" charset="0"/>
              </a:rPr>
              <a:t>B-sheet</a:t>
            </a:r>
            <a:r>
              <a:rPr lang="ar-SA" sz="2000" dirty="0">
                <a:latin typeface="Aparajita" pitchFamily="34" charset="0"/>
              </a:rPr>
              <a:t> او الشكل </a:t>
            </a:r>
            <a:r>
              <a:rPr lang="ar-SA" sz="2000" dirty="0" smtClean="0">
                <a:latin typeface="Aparajita" pitchFamily="34" charset="0"/>
              </a:rPr>
              <a:t>الحلزوني</a:t>
            </a:r>
            <a:r>
              <a:rPr lang="en-US" sz="2000" dirty="0" smtClean="0">
                <a:latin typeface="Aparajita" pitchFamily="34" charset="0"/>
              </a:rPr>
              <a:t>alpha helix </a:t>
            </a:r>
            <a:r>
              <a:rPr lang="ar-SA" sz="2000" dirty="0" smtClean="0">
                <a:latin typeface="Aparajita" pitchFamily="34" charset="0"/>
              </a:rPr>
              <a:t>.</a:t>
            </a:r>
            <a:endParaRPr lang="en-US" sz="2000" dirty="0">
              <a:latin typeface="Aparajita" pitchFamily="34" charset="0"/>
            </a:endParaRPr>
          </a:p>
          <a:p>
            <a:pPr algn="r" rtl="1"/>
            <a:endParaRPr lang="ar-SA" sz="2000" b="1" dirty="0" smtClean="0">
              <a:solidFill>
                <a:schemeClr val="accent6">
                  <a:lumMod val="75000"/>
                </a:schemeClr>
              </a:solidFill>
              <a:latin typeface="Aparajita" pitchFamily="34" charset="0"/>
            </a:endParaRPr>
          </a:p>
          <a:p>
            <a:pPr algn="r" rtl="1"/>
            <a:r>
              <a:rPr lang="ar-SA" sz="2000" b="1" dirty="0" smtClean="0">
                <a:solidFill>
                  <a:schemeClr val="tx2"/>
                </a:solidFill>
                <a:latin typeface="Aparajita" pitchFamily="34" charset="0"/>
              </a:rPr>
              <a:t>3- التركيب </a:t>
            </a:r>
            <a:r>
              <a:rPr lang="ar-SA" sz="2000" b="1" dirty="0">
                <a:solidFill>
                  <a:schemeClr val="tx2"/>
                </a:solidFill>
                <a:latin typeface="Aparajita" pitchFamily="34" charset="0"/>
              </a:rPr>
              <a:t>البنائي الثلاثي </a:t>
            </a:r>
            <a:r>
              <a:rPr lang="en-US" sz="2000" b="1" dirty="0">
                <a:solidFill>
                  <a:schemeClr val="tx2"/>
                </a:solidFill>
                <a:latin typeface="Aparajita" pitchFamily="34" charset="0"/>
              </a:rPr>
              <a:t>Tertiary structure</a:t>
            </a:r>
            <a:r>
              <a:rPr lang="ar-SA" sz="2000" b="1" dirty="0">
                <a:solidFill>
                  <a:schemeClr val="tx2"/>
                </a:solidFill>
                <a:latin typeface="Aparajita" pitchFamily="34" charset="0"/>
              </a:rPr>
              <a:t>: </a:t>
            </a:r>
            <a:r>
              <a:rPr lang="ar-SA" sz="2000" dirty="0">
                <a:latin typeface="Aparajita" pitchFamily="34" charset="0"/>
              </a:rPr>
              <a:t>ينتج عن تكوين روابط هيدروجينية بين المجموعات الطرفية  </a:t>
            </a:r>
            <a:r>
              <a:rPr lang="en-US" sz="2000" dirty="0">
                <a:latin typeface="Aparajita" pitchFamily="34" charset="0"/>
              </a:rPr>
              <a:t>R group</a:t>
            </a:r>
            <a:r>
              <a:rPr lang="ar-SA" sz="2000" dirty="0">
                <a:latin typeface="Aparajita" pitchFamily="34" charset="0"/>
              </a:rPr>
              <a:t> للأحماض الأمينية البعيدة عن بعضها مكونة الشكل الثلاثي الأبعاد.</a:t>
            </a:r>
          </a:p>
          <a:p>
            <a:pPr algn="r" rtl="1">
              <a:buNone/>
            </a:pPr>
            <a:endParaRPr lang="en-US" sz="2000" dirty="0">
              <a:latin typeface="Aparajita" pitchFamily="34" charset="0"/>
            </a:endParaRPr>
          </a:p>
          <a:p>
            <a:pPr algn="r" rtl="1"/>
            <a:r>
              <a:rPr lang="ar-SA" sz="2000" b="1" dirty="0" smtClean="0">
                <a:solidFill>
                  <a:schemeClr val="tx2"/>
                </a:solidFill>
                <a:latin typeface="Aparajita" pitchFamily="34" charset="0"/>
              </a:rPr>
              <a:t>4- التركيب </a:t>
            </a:r>
            <a:r>
              <a:rPr lang="ar-SA" sz="2000" b="1" dirty="0">
                <a:solidFill>
                  <a:schemeClr val="tx2"/>
                </a:solidFill>
                <a:latin typeface="Aparajita" pitchFamily="34" charset="0"/>
              </a:rPr>
              <a:t>الرباعي </a:t>
            </a:r>
            <a:r>
              <a:rPr lang="en-US" sz="2000" b="1" dirty="0">
                <a:solidFill>
                  <a:schemeClr val="tx2"/>
                </a:solidFill>
                <a:latin typeface="Aparajita" pitchFamily="34" charset="0"/>
              </a:rPr>
              <a:t>Quaternary </a:t>
            </a:r>
            <a:r>
              <a:rPr lang="en-US" sz="2000" b="1" dirty="0" smtClean="0">
                <a:solidFill>
                  <a:schemeClr val="tx2"/>
                </a:solidFill>
                <a:latin typeface="Aparajita" pitchFamily="34" charset="0"/>
              </a:rPr>
              <a:t>structure</a:t>
            </a:r>
            <a:r>
              <a:rPr lang="ar-SA" sz="2000" dirty="0" smtClean="0">
                <a:solidFill>
                  <a:schemeClr val="tx2"/>
                </a:solidFill>
                <a:latin typeface="Aparajita" pitchFamily="34" charset="0"/>
              </a:rPr>
              <a:t>: </a:t>
            </a:r>
            <a:r>
              <a:rPr lang="ar-SA" sz="2000" dirty="0">
                <a:latin typeface="Aparajita" pitchFamily="34" charset="0"/>
              </a:rPr>
              <a:t>وفيه ترتبط وحدات مختلفة أو متشابهة من السلاسل الببتيدية </a:t>
            </a:r>
            <a:r>
              <a:rPr lang="en-US" sz="2000" dirty="0">
                <a:latin typeface="Aparajita" pitchFamily="34" charset="0"/>
              </a:rPr>
              <a:t>(subunits)</a:t>
            </a:r>
            <a:r>
              <a:rPr lang="ar-SA" sz="2000" dirty="0">
                <a:latin typeface="Aparajita" pitchFamily="34" charset="0"/>
              </a:rPr>
              <a:t> مع بعضها البعض لتكون الشكل الرباعي الأبعاد للبروتين. مثال جزئ الهيموجلوبين المتكون من أربعة وحدات مرتبطة معاً.</a:t>
            </a:r>
            <a:endParaRPr lang="en-US" sz="2000" dirty="0">
              <a:latin typeface="Aparajita" pitchFamily="34" charset="0"/>
            </a:endParaRPr>
          </a:p>
          <a:p>
            <a:pPr algn="r" rtl="1"/>
            <a:endParaRPr lang="ar-SA" sz="2000" dirty="0">
              <a:latin typeface="Aparajita" pitchFamily="34" charset="0"/>
            </a:endParaRPr>
          </a:p>
          <a:p>
            <a:pPr algn="r" rtl="1">
              <a:buNone/>
            </a:pPr>
            <a:endParaRPr lang="en-US" sz="2000" dirty="0">
              <a:latin typeface="Aparajita" pitchFamily="34" charset="0"/>
            </a:endParaRPr>
          </a:p>
          <a:p>
            <a:pPr algn="r"/>
            <a:endParaRPr lang="ar-SA" sz="2000" b="1" dirty="0">
              <a:solidFill>
                <a:schemeClr val="accent6">
                  <a:lumMod val="75000"/>
                </a:schemeClr>
              </a:solidFill>
              <a:latin typeface="Arabic Typesetting" pitchFamily="66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11892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84961" y="1752600"/>
            <a:ext cx="7168439" cy="256843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 w="9525">
            <a:solidFill>
              <a:schemeClr val="tx2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</p:pic>
    </p:spTree>
    <p:extLst>
      <p:ext uri="{BB962C8B-B14F-4D97-AF65-F5344CB8AC3E}">
        <p14:creationId xmlns:p14="http://schemas.microsoft.com/office/powerpoint/2010/main" xmlns="" val="322784954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52400" y="304800"/>
            <a:ext cx="8790121" cy="28315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/>
            <a:r>
              <a:rPr lang="ar-SA" sz="2800" b="1" dirty="0" smtClean="0">
                <a:solidFill>
                  <a:schemeClr val="tx2"/>
                </a:solidFill>
              </a:rPr>
              <a:t>خواص البروتينات:</a:t>
            </a:r>
          </a:p>
          <a:p>
            <a:pPr algn="r" rtl="1"/>
            <a:endParaRPr lang="ar-SA" sz="2000" dirty="0"/>
          </a:p>
          <a:p>
            <a:pPr marL="342900" indent="-342900" algn="r" rtl="1">
              <a:lnSpc>
                <a:spcPct val="150000"/>
              </a:lnSpc>
              <a:buFontTx/>
              <a:buChar char="-"/>
            </a:pPr>
            <a:r>
              <a:rPr lang="ar-SA" sz="2000" b="1" dirty="0" smtClean="0"/>
              <a:t>خاصية </a:t>
            </a:r>
            <a:r>
              <a:rPr lang="ar-SA" sz="2000" b="1" dirty="0" err="1" smtClean="0"/>
              <a:t>أمفوتيرية</a:t>
            </a:r>
            <a:r>
              <a:rPr lang="ar-SA" sz="2000" b="1" dirty="0"/>
              <a:t>.</a:t>
            </a:r>
            <a:endParaRPr lang="ar-SA" sz="2000" b="1" dirty="0" smtClean="0"/>
          </a:p>
          <a:p>
            <a:pPr marL="342900" indent="-342900" algn="r" rtl="1">
              <a:lnSpc>
                <a:spcPct val="150000"/>
              </a:lnSpc>
              <a:buFontTx/>
              <a:buChar char="-"/>
            </a:pPr>
            <a:r>
              <a:rPr lang="ar-SA" sz="2000" dirty="0" smtClean="0"/>
              <a:t>في تفاعلها مع الأحماض فإنها تحمل شحنة موجبة</a:t>
            </a:r>
            <a:r>
              <a:rPr lang="ar-SA" sz="2000" b="1" dirty="0" smtClean="0"/>
              <a:t> ، </a:t>
            </a:r>
            <a:r>
              <a:rPr lang="ar-SA" sz="2000" dirty="0" smtClean="0"/>
              <a:t>بينما مع القواعد نجد أنها تكتسب </a:t>
            </a:r>
            <a:r>
              <a:rPr lang="ar-SA" sz="2000" dirty="0"/>
              <a:t>شحنة </a:t>
            </a:r>
            <a:r>
              <a:rPr lang="ar-SA" sz="2000" dirty="0" smtClean="0"/>
              <a:t>سالبة، </a:t>
            </a:r>
            <a:r>
              <a:rPr lang="en-US" sz="2000" dirty="0" smtClean="0"/>
              <a:t> </a:t>
            </a:r>
            <a:r>
              <a:rPr lang="ar-SA" sz="2000" dirty="0" smtClean="0"/>
              <a:t>ولذا فإن حركتها في المجال الكهربي </a:t>
            </a:r>
            <a:r>
              <a:rPr lang="ar-SA" sz="2000" b="1" dirty="0" smtClean="0">
                <a:solidFill>
                  <a:schemeClr val="tx2"/>
                </a:solidFill>
              </a:rPr>
              <a:t>تعتمد على قيمة </a:t>
            </a:r>
            <a:r>
              <a:rPr lang="en-US" sz="2000" b="1" dirty="0" smtClean="0">
                <a:solidFill>
                  <a:schemeClr val="tx2"/>
                </a:solidFill>
              </a:rPr>
              <a:t>pH</a:t>
            </a:r>
            <a:r>
              <a:rPr lang="ar-SA" sz="2000" b="1" dirty="0" smtClean="0">
                <a:solidFill>
                  <a:schemeClr val="tx2"/>
                </a:solidFill>
              </a:rPr>
              <a:t>.</a:t>
            </a:r>
          </a:p>
          <a:p>
            <a:pPr algn="r" rtl="1"/>
            <a:endParaRPr lang="ar-SA" sz="2000" dirty="0"/>
          </a:p>
          <a:p>
            <a:pPr algn="r" rtl="1"/>
            <a:endParaRPr lang="ar-SA" sz="2000" dirty="0"/>
          </a:p>
        </p:txBody>
      </p:sp>
      <p:sp>
        <p:nvSpPr>
          <p:cNvPr id="3" name="Rectangle 2"/>
          <p:cNvSpPr/>
          <p:nvPr/>
        </p:nvSpPr>
        <p:spPr>
          <a:xfrm>
            <a:off x="789121" y="2905511"/>
            <a:ext cx="81534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/>
            <a:r>
              <a:rPr lang="ar-SA" sz="2400" dirty="0">
                <a:solidFill>
                  <a:schemeClr val="tx2"/>
                </a:solidFill>
              </a:rPr>
              <a:t>نقطة التعادل الكهربي للبروتين </a:t>
            </a:r>
            <a:r>
              <a:rPr lang="ar-SA" sz="2400" dirty="0" smtClean="0">
                <a:solidFill>
                  <a:schemeClr val="tx2"/>
                </a:solidFill>
                <a:latin typeface="Calibri" panose="020F0502020204030204" pitchFamily="34" charset="0"/>
              </a:rPr>
              <a:t>(</a:t>
            </a:r>
            <a:r>
              <a:rPr lang="en-US" sz="2400" dirty="0" smtClean="0">
                <a:solidFill>
                  <a:schemeClr val="tx2"/>
                </a:solidFill>
                <a:latin typeface="Calibri" panose="020F0502020204030204" pitchFamily="34" charset="0"/>
              </a:rPr>
              <a:t>:(</a:t>
            </a:r>
            <a:r>
              <a:rPr lang="en-US" sz="2400" dirty="0" err="1" smtClean="0">
                <a:solidFill>
                  <a:schemeClr val="tx2"/>
                </a:solidFill>
                <a:latin typeface="Calibri" panose="020F0502020204030204" pitchFamily="34" charset="0"/>
              </a:rPr>
              <a:t>pI</a:t>
            </a:r>
            <a:endParaRPr lang="ar-SA" sz="2400" dirty="0">
              <a:solidFill>
                <a:schemeClr val="tx2"/>
              </a:solidFill>
              <a:latin typeface="Calibri" panose="020F050202020403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52401" y="3544121"/>
            <a:ext cx="8738460" cy="18466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>
              <a:lnSpc>
                <a:spcPct val="150000"/>
              </a:lnSpc>
            </a:pPr>
            <a:r>
              <a:rPr lang="ar-SA" sz="1900" dirty="0">
                <a:latin typeface="Aparajita" pitchFamily="34" charset="0"/>
              </a:rPr>
              <a:t>هي الأس الهيدروجيني </a:t>
            </a:r>
            <a:r>
              <a:rPr lang="en-US" sz="1900" dirty="0">
                <a:latin typeface="Aparajita" pitchFamily="34" charset="0"/>
                <a:cs typeface="Aparajita" pitchFamily="34" charset="0"/>
              </a:rPr>
              <a:t>pH</a:t>
            </a:r>
            <a:r>
              <a:rPr lang="ar-SA" sz="1900" dirty="0">
                <a:latin typeface="Aparajita" pitchFamily="34" charset="0"/>
              </a:rPr>
              <a:t> التي يكون عندها محصلة الشحنات على الجزئ تساوي صفر. نتيجة لتساوي الشحنات الموجبة والسالبة على جزئ البروتين وعند هذه النقطة يصبح </a:t>
            </a:r>
            <a:r>
              <a:rPr lang="ar-SA" sz="1900" dirty="0" smtClean="0">
                <a:latin typeface="Aparajita" pitchFamily="34" charset="0"/>
              </a:rPr>
              <a:t>البروتين أقل </a:t>
            </a:r>
            <a:r>
              <a:rPr lang="ar-SA" sz="1900" dirty="0">
                <a:latin typeface="Aparajita" pitchFamily="34" charset="0"/>
              </a:rPr>
              <a:t>ذوبانية فيسهل ترسيبه، وتختلف نقطة التعادل الكهربي من بروتين إلى آخر </a:t>
            </a:r>
            <a:r>
              <a:rPr lang="ar-SA" sz="1900" dirty="0" smtClean="0">
                <a:latin typeface="Aparajita" pitchFamily="34" charset="0"/>
              </a:rPr>
              <a:t>حسب الأحماض </a:t>
            </a:r>
            <a:r>
              <a:rPr lang="ar-SA" sz="1900" dirty="0">
                <a:latin typeface="Aparajita" pitchFamily="34" charset="0"/>
              </a:rPr>
              <a:t>الأمينية المكونة له.</a:t>
            </a:r>
            <a:endParaRPr lang="en-US" sz="1900" dirty="0">
              <a:latin typeface="Aparajita" pitchFamily="34" charset="0"/>
              <a:cs typeface="Aparajita" pitchFamily="34" charset="0"/>
            </a:endParaRPr>
          </a:p>
          <a:p>
            <a:pPr>
              <a:lnSpc>
                <a:spcPct val="150000"/>
              </a:lnSpc>
              <a:buNone/>
            </a:pPr>
            <a:endParaRPr lang="ar-SA" sz="1900" dirty="0">
              <a:latin typeface="Aparajit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2093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hanges in charge on a protein as pH changes in relation to pI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37151" y="533400"/>
            <a:ext cx="7644849" cy="4953000"/>
          </a:xfrm>
          <a:prstGeom prst="rect">
            <a:avLst/>
          </a:prstGeom>
          <a:noFill/>
          <a:ln>
            <a:solidFill>
              <a:schemeClr val="tx2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59251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43623" y="304800"/>
            <a:ext cx="837177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/>
            <a:r>
              <a:rPr lang="ar-SA" sz="2000" b="1" dirty="0" smtClean="0">
                <a:solidFill>
                  <a:schemeClr val="tx2"/>
                </a:solidFill>
              </a:rPr>
              <a:t>الاختبارات النوعية للبروتينات </a:t>
            </a:r>
            <a:r>
              <a:rPr lang="en-US" sz="2000" b="1" dirty="0">
                <a:solidFill>
                  <a:schemeClr val="tx2"/>
                </a:solidFill>
              </a:rPr>
              <a:t>(Qualitative tests of proteins</a:t>
            </a:r>
            <a:r>
              <a:rPr lang="en-US" sz="2000" b="1" dirty="0" smtClean="0">
                <a:solidFill>
                  <a:schemeClr val="tx2"/>
                </a:solidFill>
              </a:rPr>
              <a:t>)</a:t>
            </a:r>
            <a:endParaRPr lang="ar-SA" sz="2000" dirty="0">
              <a:solidFill>
                <a:schemeClr val="tx2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0707" y="1147169"/>
            <a:ext cx="8808535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>
              <a:lnSpc>
                <a:spcPct val="150000"/>
              </a:lnSpc>
            </a:pPr>
            <a:r>
              <a:rPr lang="ar-SA" sz="2000" b="1" dirty="0" smtClean="0"/>
              <a:t> </a:t>
            </a:r>
            <a:r>
              <a:rPr lang="ar-SA" sz="2000" dirty="0" smtClean="0"/>
              <a:t>1 –</a:t>
            </a:r>
            <a:r>
              <a:rPr lang="ar-SA" sz="2000" dirty="0"/>
              <a:t>ا</a:t>
            </a:r>
            <a:r>
              <a:rPr lang="ar-SA" sz="2000" dirty="0" smtClean="0"/>
              <a:t>ختبار </a:t>
            </a:r>
            <a:r>
              <a:rPr lang="ar-SA" sz="2000" dirty="0"/>
              <a:t>ذوبان البروتينات </a:t>
            </a:r>
            <a:r>
              <a:rPr lang="en-US" sz="2000" dirty="0"/>
              <a:t>solubility of proteins</a:t>
            </a:r>
            <a:r>
              <a:rPr lang="en-US" sz="2000" dirty="0" smtClean="0"/>
              <a:t>)</a:t>
            </a:r>
            <a:r>
              <a:rPr lang="ar-SA" sz="2000" dirty="0" smtClean="0"/>
              <a:t>)</a:t>
            </a:r>
          </a:p>
          <a:p>
            <a:pPr algn="r" rtl="1">
              <a:lnSpc>
                <a:spcPct val="150000"/>
              </a:lnSpc>
            </a:pPr>
            <a:endParaRPr lang="ar-SA" sz="2000" dirty="0"/>
          </a:p>
          <a:p>
            <a:pPr algn="r" rtl="1">
              <a:lnSpc>
                <a:spcPct val="150000"/>
              </a:lnSpc>
            </a:pPr>
            <a:r>
              <a:rPr lang="ar-SA" sz="2000" dirty="0" smtClean="0"/>
              <a:t> 2- اختبار </a:t>
            </a:r>
            <a:r>
              <a:rPr lang="ar-SA" sz="2000" dirty="0" err="1" smtClean="0"/>
              <a:t>بيوريت</a:t>
            </a:r>
            <a:r>
              <a:rPr lang="en-US" sz="2000" dirty="0" smtClean="0"/>
              <a:t>Biuret </a:t>
            </a:r>
            <a:r>
              <a:rPr lang="en-US" sz="2000" dirty="0"/>
              <a:t>test)  </a:t>
            </a:r>
            <a:r>
              <a:rPr lang="ar-SA" sz="2000" dirty="0" smtClean="0"/>
              <a:t>)</a:t>
            </a:r>
          </a:p>
          <a:p>
            <a:pPr algn="r" rtl="1">
              <a:lnSpc>
                <a:spcPct val="150000"/>
              </a:lnSpc>
            </a:pPr>
            <a:endParaRPr lang="ar-SA" sz="2000" dirty="0"/>
          </a:p>
          <a:p>
            <a:pPr algn="r" rtl="1">
              <a:lnSpc>
                <a:spcPct val="150000"/>
              </a:lnSpc>
            </a:pPr>
            <a:r>
              <a:rPr lang="ar-SA" sz="2000" dirty="0" smtClean="0"/>
              <a:t> 3- أثر </a:t>
            </a:r>
            <a:r>
              <a:rPr lang="ar-SA" sz="2000" dirty="0"/>
              <a:t>الأملاح على ذوبانية البروتين </a:t>
            </a:r>
            <a:r>
              <a:rPr lang="en-US" sz="2000" dirty="0"/>
              <a:t>precipitation of proteins by salts</a:t>
            </a:r>
            <a:r>
              <a:rPr lang="en-US" sz="2000" dirty="0" smtClean="0"/>
              <a:t>)</a:t>
            </a:r>
            <a:r>
              <a:rPr lang="ar-SA" sz="2000" dirty="0" smtClean="0"/>
              <a:t>). </a:t>
            </a:r>
            <a:endParaRPr lang="en-US" sz="2000" dirty="0" smtClean="0"/>
          </a:p>
          <a:p>
            <a:pPr algn="r" rtl="1">
              <a:lnSpc>
                <a:spcPct val="150000"/>
              </a:lnSpc>
            </a:pPr>
            <a:r>
              <a:rPr lang="en-US" sz="2000" dirty="0" smtClean="0"/>
              <a:t> </a:t>
            </a:r>
            <a:r>
              <a:rPr lang="ar-SA" sz="2000" dirty="0" smtClean="0"/>
              <a:t>4- ترسيب البروتينات بأملاح المعادن الثقيلة </a:t>
            </a:r>
            <a:endParaRPr lang="en-US" sz="2000" dirty="0" smtClean="0"/>
          </a:p>
          <a:p>
            <a:pPr algn="r" rtl="1">
              <a:lnSpc>
                <a:spcPct val="150000"/>
              </a:lnSpc>
            </a:pPr>
            <a:r>
              <a:rPr lang="en-US" sz="2000" dirty="0" smtClean="0"/>
              <a:t>precipitation of proteins by salts of heavy metals )</a:t>
            </a:r>
            <a:r>
              <a:rPr lang="ar-SA" sz="2000" dirty="0" err="1" smtClean="0"/>
              <a:t>)</a:t>
            </a:r>
            <a:endParaRPr lang="en-US" sz="2000" dirty="0" smtClean="0"/>
          </a:p>
          <a:p>
            <a:pPr algn="r" rtl="1">
              <a:lnSpc>
                <a:spcPct val="150000"/>
              </a:lnSpc>
            </a:pPr>
            <a:endParaRPr lang="ar-SA" sz="2000" dirty="0" smtClean="0"/>
          </a:p>
          <a:p>
            <a:pPr algn="r" rtl="1">
              <a:lnSpc>
                <a:spcPct val="150000"/>
              </a:lnSpc>
            </a:pPr>
            <a:r>
              <a:rPr lang="ar-SA" sz="2000" dirty="0" smtClean="0"/>
              <a:t>5- </a:t>
            </a:r>
            <a:r>
              <a:rPr lang="ar-SA" sz="2000" dirty="0"/>
              <a:t>الترسيب بالأحماض </a:t>
            </a:r>
            <a:r>
              <a:rPr lang="ar-SA" sz="2000" dirty="0" smtClean="0"/>
              <a:t>القوية </a:t>
            </a:r>
            <a:r>
              <a:rPr lang="en-US" sz="2000" dirty="0"/>
              <a:t>(precipitation of proteins by strong acids) </a:t>
            </a:r>
            <a:endParaRPr lang="ar-SA" sz="2000" dirty="0"/>
          </a:p>
          <a:p>
            <a:pPr algn="r" rtl="1">
              <a:lnSpc>
                <a:spcPct val="150000"/>
              </a:lnSpc>
            </a:pPr>
            <a:r>
              <a:rPr lang="ar-SA" sz="2000" dirty="0" smtClean="0"/>
              <a:t> </a:t>
            </a:r>
          </a:p>
        </p:txBody>
      </p:sp>
      <p:sp>
        <p:nvSpPr>
          <p:cNvPr id="8" name="Rectangle 7"/>
          <p:cNvSpPr/>
          <p:nvPr/>
        </p:nvSpPr>
        <p:spPr>
          <a:xfrm>
            <a:off x="3036713" y="6096000"/>
            <a:ext cx="587868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ar-SA" sz="2400" b="1" dirty="0" smtClean="0">
                <a:solidFill>
                  <a:schemeClr val="accent6">
                    <a:lumMod val="75000"/>
                  </a:schemeClr>
                </a:solidFill>
              </a:rPr>
              <a:t>2</a:t>
            </a:r>
            <a:r>
              <a:rPr lang="ar-SA" sz="2000" b="1" dirty="0" smtClean="0">
                <a:solidFill>
                  <a:schemeClr val="accent6">
                    <a:lumMod val="75000"/>
                  </a:schemeClr>
                </a:solidFill>
              </a:rPr>
              <a:t>- التقدير الكمي للبروتينات </a:t>
            </a:r>
            <a:endParaRPr lang="ar-SA" sz="2000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2093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أساسية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أساسية">
      <a:majorFont>
        <a:latin typeface="Arial Black"/>
        <a:ea typeface=""/>
        <a:cs typeface=""/>
        <a:font script="Jpan" typeface="ＭＳ Ｐゴシック"/>
        <a:font script="Hang" typeface="HY견고딕"/>
        <a:font script="Hans" typeface="微软雅黑"/>
        <a:font script="Hant" typeface="微軟正黑體"/>
        <a:font script="Arab" typeface="Tahoma"/>
        <a:font script="Hebr" typeface="Ta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أساسية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250000"/>
              </a:schemeClr>
            </a:gs>
            <a:gs pos="35000">
              <a:schemeClr val="phClr">
                <a:tint val="47000"/>
                <a:satMod val="275000"/>
              </a:schemeClr>
            </a:gs>
            <a:gs pos="100000">
              <a:schemeClr val="phClr">
                <a:tint val="25000"/>
                <a:satMod val="300000"/>
              </a:schemeClr>
            </a:gs>
          </a:gsLst>
          <a:lin ang="16200000" scaled="1"/>
        </a:gradFill>
        <a:solidFill>
          <a:schemeClr val="phClr">
            <a:satMod val="11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4127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9999" dist="23000" algn="b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19050" algn="bl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l"/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6000"/>
              </a:schemeClr>
              <a:schemeClr val="phClr">
                <a:shade val="94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84000"/>
                <a:satMod val="110000"/>
              </a:schemeClr>
            </a:gs>
            <a:gs pos="44000">
              <a:schemeClr val="phClr">
                <a:tint val="93000"/>
                <a:satMod val="115000"/>
              </a:schemeClr>
            </a:gs>
            <a:gs pos="100000">
              <a:schemeClr val="phClr">
                <a:tint val="100000"/>
                <a:shade val="59000"/>
                <a:satMod val="120000"/>
              </a:schemeClr>
            </a:gs>
          </a:gsLst>
          <a:path path="circle">
            <a:fillToRect l="40000" t="60000" r="60000" b="4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Essential</Template>
  <TotalTime>3104</TotalTime>
  <Words>857</Words>
  <Application>Microsoft Office PowerPoint</Application>
  <PresentationFormat>عرض على الشاشة (3:4)‏</PresentationFormat>
  <Paragraphs>111</Paragraphs>
  <Slides>16</Slides>
  <Notes>12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16</vt:i4>
      </vt:variant>
    </vt:vector>
  </HeadingPairs>
  <TitlesOfParts>
    <vt:vector size="17" baseType="lpstr">
      <vt:lpstr>أساسية</vt:lpstr>
      <vt:lpstr>الشريحة 1</vt:lpstr>
      <vt:lpstr>الشريحة 2</vt:lpstr>
      <vt:lpstr>الشريحة 3</vt:lpstr>
      <vt:lpstr>الشريحة 4</vt:lpstr>
      <vt:lpstr>الشريحة 5</vt:lpstr>
      <vt:lpstr>الشريحة 6</vt:lpstr>
      <vt:lpstr>الشريحة 7</vt:lpstr>
      <vt:lpstr>الشريحة 8</vt:lpstr>
      <vt:lpstr>الشريحة 9</vt:lpstr>
      <vt:lpstr>الشريحة 10</vt:lpstr>
      <vt:lpstr>الشريحة 11</vt:lpstr>
      <vt:lpstr>الشريحة 12</vt:lpstr>
      <vt:lpstr>الشريحة 13</vt:lpstr>
      <vt:lpstr>الشريحة 14</vt:lpstr>
      <vt:lpstr>الشريحة 15</vt:lpstr>
      <vt:lpstr>الشريحة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nourah~</dc:creator>
  <cp:lastModifiedBy>KaDeY</cp:lastModifiedBy>
  <cp:revision>88</cp:revision>
  <dcterms:created xsi:type="dcterms:W3CDTF">2006-08-16T00:00:00Z</dcterms:created>
  <dcterms:modified xsi:type="dcterms:W3CDTF">2016-02-16T17:55:42Z</dcterms:modified>
</cp:coreProperties>
</file>