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61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5D6664-033E-4F2A-8510-83425E6FF88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8C0DD99-CCF3-48A0-A998-3864D5FBB09E}">
      <dgm:prSet custT="1"/>
      <dgm:spPr/>
      <dgm:t>
        <a:bodyPr/>
        <a:lstStyle/>
        <a:p>
          <a:pPr rtl="1"/>
          <a:r>
            <a:rPr lang="ar-SA" sz="2400" dirty="0" smtClean="0"/>
            <a:t>تختلف نسبة وجود </a:t>
          </a:r>
          <a:r>
            <a:rPr lang="ar-SA" sz="2400" dirty="0" err="1" smtClean="0"/>
            <a:t>الكربوهيدرات</a:t>
          </a:r>
          <a:r>
            <a:rPr lang="ar-SA" sz="2400" dirty="0" smtClean="0"/>
            <a:t> من نبات </a:t>
          </a:r>
          <a:r>
            <a:rPr lang="ar-SA" sz="2400" dirty="0" err="1" smtClean="0"/>
            <a:t>الى</a:t>
          </a:r>
          <a:r>
            <a:rPr lang="ar-SA" sz="2400" dirty="0" smtClean="0"/>
            <a:t> </a:t>
          </a:r>
          <a:r>
            <a:rPr lang="ar-SA" sz="2400" dirty="0" err="1" smtClean="0"/>
            <a:t>اخر</a:t>
          </a:r>
          <a:r>
            <a:rPr lang="ar-SA" sz="2400" dirty="0" smtClean="0"/>
            <a:t> ومن عضو </a:t>
          </a:r>
          <a:r>
            <a:rPr lang="ar-SA" sz="2400" dirty="0" err="1" smtClean="0"/>
            <a:t>الى</a:t>
          </a:r>
          <a:r>
            <a:rPr lang="ar-SA" sz="2400" dirty="0" smtClean="0"/>
            <a:t> </a:t>
          </a:r>
          <a:r>
            <a:rPr lang="ar-SA" sz="2400" dirty="0" err="1" smtClean="0"/>
            <a:t>اخر</a:t>
          </a:r>
          <a:r>
            <a:rPr lang="ar-SA" sz="2400" dirty="0" smtClean="0"/>
            <a:t> في نفس النبات</a:t>
          </a:r>
          <a:endParaRPr lang="en-US" sz="2400" dirty="0"/>
        </a:p>
      </dgm:t>
    </dgm:pt>
    <dgm:pt modelId="{89A350F2-F625-418F-8E89-07DFAC2F6E8F}" type="parTrans" cxnId="{95A75081-98F3-4563-89C8-C646EA5B785B}">
      <dgm:prSet/>
      <dgm:spPr/>
      <dgm:t>
        <a:bodyPr/>
        <a:lstStyle/>
        <a:p>
          <a:pPr rtl="1"/>
          <a:endParaRPr lang="ar-SA" sz="2000"/>
        </a:p>
      </dgm:t>
    </dgm:pt>
    <dgm:pt modelId="{9D24DA17-BC44-448A-B763-16A85D1AB18E}" type="sibTrans" cxnId="{95A75081-98F3-4563-89C8-C646EA5B785B}">
      <dgm:prSet/>
      <dgm:spPr/>
      <dgm:t>
        <a:bodyPr/>
        <a:lstStyle/>
        <a:p>
          <a:pPr rtl="1"/>
          <a:endParaRPr lang="ar-SA" sz="2000"/>
        </a:p>
      </dgm:t>
    </dgm:pt>
    <dgm:pt modelId="{C2051E03-C8BA-4E2F-85CA-1C6414D48662}">
      <dgm:prSet custT="1"/>
      <dgm:spPr/>
      <dgm:t>
        <a:bodyPr/>
        <a:lstStyle/>
        <a:p>
          <a:pPr rtl="1"/>
          <a:r>
            <a:rPr lang="ar-SA" sz="1800" dirty="0" smtClean="0"/>
            <a:t>25% في نبات </a:t>
          </a:r>
          <a:r>
            <a:rPr lang="ar-SA" sz="1800" dirty="0" err="1" smtClean="0"/>
            <a:t>الافوكادو</a:t>
          </a:r>
          <a:endParaRPr lang="ar-SA" sz="1800" dirty="0"/>
        </a:p>
      </dgm:t>
    </dgm:pt>
    <dgm:pt modelId="{900BBFAF-A092-4F87-BCAC-F1AE12DDE5D8}" type="parTrans" cxnId="{A61E4ACA-8037-4FCF-9495-A17E8574FEB7}">
      <dgm:prSet/>
      <dgm:spPr/>
      <dgm:t>
        <a:bodyPr/>
        <a:lstStyle/>
        <a:p>
          <a:pPr rtl="1"/>
          <a:endParaRPr lang="ar-SA" sz="2000"/>
        </a:p>
      </dgm:t>
    </dgm:pt>
    <dgm:pt modelId="{DA593DBB-4E8B-41AB-86AC-A146E09C5A80}" type="sibTrans" cxnId="{A61E4ACA-8037-4FCF-9495-A17E8574FEB7}">
      <dgm:prSet/>
      <dgm:spPr/>
      <dgm:t>
        <a:bodyPr/>
        <a:lstStyle/>
        <a:p>
          <a:pPr rtl="1"/>
          <a:endParaRPr lang="ar-SA" sz="2000"/>
        </a:p>
      </dgm:t>
    </dgm:pt>
    <dgm:pt modelId="{1EA87131-D76E-4554-9A23-5B92283FDB33}">
      <dgm:prSet custT="1"/>
      <dgm:spPr/>
      <dgm:t>
        <a:bodyPr/>
        <a:lstStyle/>
        <a:p>
          <a:pPr rtl="1"/>
          <a:r>
            <a:rPr lang="ar-SA" sz="1800" dirty="0" smtClean="0"/>
            <a:t>12% في الموالح</a:t>
          </a:r>
          <a:endParaRPr lang="en-US" sz="1800" dirty="0"/>
        </a:p>
      </dgm:t>
    </dgm:pt>
    <dgm:pt modelId="{F31ADDC6-ECC0-4400-879F-2AF5AA8A4EC5}" type="parTrans" cxnId="{9BEBF774-A71B-4292-8785-7384BAB7A838}">
      <dgm:prSet/>
      <dgm:spPr/>
      <dgm:t>
        <a:bodyPr/>
        <a:lstStyle/>
        <a:p>
          <a:pPr rtl="1"/>
          <a:endParaRPr lang="ar-SA" sz="2000"/>
        </a:p>
      </dgm:t>
    </dgm:pt>
    <dgm:pt modelId="{0611D3FE-3D59-48FF-A708-9E78DFAD26F0}" type="sibTrans" cxnId="{9BEBF774-A71B-4292-8785-7384BAB7A838}">
      <dgm:prSet/>
      <dgm:spPr/>
      <dgm:t>
        <a:bodyPr/>
        <a:lstStyle/>
        <a:p>
          <a:pPr rtl="1"/>
          <a:endParaRPr lang="ar-SA" sz="2000"/>
        </a:p>
      </dgm:t>
    </dgm:pt>
    <dgm:pt modelId="{26AC25C1-884D-40BF-8227-CF61E8489672}">
      <dgm:prSet custT="1"/>
      <dgm:spPr/>
      <dgm:t>
        <a:bodyPr/>
        <a:lstStyle/>
        <a:p>
          <a:pPr rtl="1"/>
          <a:r>
            <a:rPr lang="ar-SA" sz="1800" dirty="0" smtClean="0"/>
            <a:t>7% في الجوافة</a:t>
          </a:r>
          <a:endParaRPr lang="en-US" sz="1800" dirty="0"/>
        </a:p>
      </dgm:t>
    </dgm:pt>
    <dgm:pt modelId="{69090FC1-5126-4996-BFF1-965877B3DBE9}" type="parTrans" cxnId="{C0599F03-2A06-49CC-BCBE-BB3FA6F6339C}">
      <dgm:prSet/>
      <dgm:spPr/>
      <dgm:t>
        <a:bodyPr/>
        <a:lstStyle/>
        <a:p>
          <a:pPr rtl="1"/>
          <a:endParaRPr lang="ar-SA" sz="2000"/>
        </a:p>
      </dgm:t>
    </dgm:pt>
    <dgm:pt modelId="{DF87E3DC-D524-4846-92E4-BFD6D53DD03F}" type="sibTrans" cxnId="{C0599F03-2A06-49CC-BCBE-BB3FA6F6339C}">
      <dgm:prSet/>
      <dgm:spPr/>
      <dgm:t>
        <a:bodyPr/>
        <a:lstStyle/>
        <a:p>
          <a:pPr rtl="1"/>
          <a:endParaRPr lang="ar-SA" sz="2000"/>
        </a:p>
      </dgm:t>
    </dgm:pt>
    <dgm:pt modelId="{8B7D00C7-70BE-4BCD-9C0B-E84F05B96268}">
      <dgm:prSet custT="1"/>
      <dgm:spPr/>
      <dgm:t>
        <a:bodyPr/>
        <a:lstStyle/>
        <a:p>
          <a:pPr rtl="1"/>
          <a:r>
            <a:rPr lang="ar-SA" sz="1800" dirty="0" smtClean="0"/>
            <a:t>20% في الموز</a:t>
          </a:r>
          <a:endParaRPr lang="en-US" sz="1800" dirty="0"/>
        </a:p>
      </dgm:t>
    </dgm:pt>
    <dgm:pt modelId="{F6C6C429-329E-47F3-A1F7-2C11A531D546}" type="parTrans" cxnId="{34B86087-2899-4584-A66E-9F10DF3F5A77}">
      <dgm:prSet/>
      <dgm:spPr/>
      <dgm:t>
        <a:bodyPr/>
        <a:lstStyle/>
        <a:p>
          <a:pPr rtl="1"/>
          <a:endParaRPr lang="ar-SA" sz="2000"/>
        </a:p>
      </dgm:t>
    </dgm:pt>
    <dgm:pt modelId="{10D1D0AC-B1C5-4983-B788-E983FA6076A5}" type="sibTrans" cxnId="{34B86087-2899-4584-A66E-9F10DF3F5A77}">
      <dgm:prSet/>
      <dgm:spPr/>
      <dgm:t>
        <a:bodyPr/>
        <a:lstStyle/>
        <a:p>
          <a:pPr rtl="1"/>
          <a:endParaRPr lang="ar-SA" sz="2000"/>
        </a:p>
      </dgm:t>
    </dgm:pt>
    <dgm:pt modelId="{79CB0430-FF9B-4EF3-9085-90023C614AE1}">
      <dgm:prSet custT="1"/>
      <dgm:spPr/>
      <dgm:t>
        <a:bodyPr/>
        <a:lstStyle/>
        <a:p>
          <a:pPr rtl="1"/>
          <a:r>
            <a:rPr lang="ar-SA" sz="1800" dirty="0" smtClean="0"/>
            <a:t>5-2% في الطماطم</a:t>
          </a:r>
          <a:endParaRPr lang="en-US" sz="1800" dirty="0"/>
        </a:p>
      </dgm:t>
    </dgm:pt>
    <dgm:pt modelId="{FE88F0B6-B6B6-46D1-B987-48FBEE80018D}" type="parTrans" cxnId="{C70F2A24-FC06-4390-BB6B-61EA0368656B}">
      <dgm:prSet/>
      <dgm:spPr/>
      <dgm:t>
        <a:bodyPr/>
        <a:lstStyle/>
        <a:p>
          <a:pPr rtl="1"/>
          <a:endParaRPr lang="ar-SA" sz="2000"/>
        </a:p>
      </dgm:t>
    </dgm:pt>
    <dgm:pt modelId="{1BED9711-11FE-43B3-8800-5F881D7DBF49}" type="sibTrans" cxnId="{C70F2A24-FC06-4390-BB6B-61EA0368656B}">
      <dgm:prSet/>
      <dgm:spPr/>
      <dgm:t>
        <a:bodyPr/>
        <a:lstStyle/>
        <a:p>
          <a:pPr rtl="1"/>
          <a:endParaRPr lang="ar-SA" sz="2000"/>
        </a:p>
      </dgm:t>
    </dgm:pt>
    <dgm:pt modelId="{0F53EEF9-BDCD-4881-B96B-AF6E5B5607E9}">
      <dgm:prSet custT="1"/>
      <dgm:spPr/>
      <dgm:t>
        <a:bodyPr/>
        <a:lstStyle/>
        <a:p>
          <a:pPr rtl="1"/>
          <a:r>
            <a:rPr lang="ar-SA" sz="2400" dirty="0" smtClean="0"/>
            <a:t>تستخدم في انتاج الطاقة وتوجد في صور متعددة</a:t>
          </a:r>
          <a:endParaRPr lang="en-US" sz="2400" dirty="0"/>
        </a:p>
      </dgm:t>
    </dgm:pt>
    <dgm:pt modelId="{BC60984A-B89F-489E-82BA-1E18817DD821}" type="parTrans" cxnId="{9C4AE551-8F2D-4F10-82A8-14EDFCC4CB43}">
      <dgm:prSet/>
      <dgm:spPr/>
      <dgm:t>
        <a:bodyPr/>
        <a:lstStyle/>
        <a:p>
          <a:pPr rtl="1"/>
          <a:endParaRPr lang="ar-SA" sz="2000"/>
        </a:p>
      </dgm:t>
    </dgm:pt>
    <dgm:pt modelId="{1BE99C42-8412-433E-B92B-854E1407324E}" type="sibTrans" cxnId="{9C4AE551-8F2D-4F10-82A8-14EDFCC4CB43}">
      <dgm:prSet/>
      <dgm:spPr/>
      <dgm:t>
        <a:bodyPr/>
        <a:lstStyle/>
        <a:p>
          <a:pPr rtl="1"/>
          <a:endParaRPr lang="ar-SA" sz="2000"/>
        </a:p>
      </dgm:t>
    </dgm:pt>
    <dgm:pt modelId="{41C65D5D-B710-4E50-9082-2154E1C51EF6}">
      <dgm:prSet custT="1"/>
      <dgm:spPr/>
      <dgm:t>
        <a:bodyPr/>
        <a:lstStyle/>
        <a:p>
          <a:pPr rtl="1"/>
          <a:r>
            <a:rPr lang="ar-SA" sz="2400" dirty="0" smtClean="0"/>
            <a:t>تخزن في الخلايا الحيوانية على شكل </a:t>
          </a:r>
          <a:r>
            <a:rPr lang="ar-SA" sz="2400" dirty="0" err="1" smtClean="0"/>
            <a:t>جلايكوجين</a:t>
          </a:r>
          <a:endParaRPr lang="ar-SA" sz="2400" dirty="0"/>
        </a:p>
      </dgm:t>
    </dgm:pt>
    <dgm:pt modelId="{907039BF-5DE7-47C8-B467-C4E359FC9DE7}" type="parTrans" cxnId="{96476754-0314-49CC-B635-6D183311113E}">
      <dgm:prSet/>
      <dgm:spPr/>
      <dgm:t>
        <a:bodyPr/>
        <a:lstStyle/>
        <a:p>
          <a:pPr rtl="1"/>
          <a:endParaRPr lang="ar-SA" sz="2000"/>
        </a:p>
      </dgm:t>
    </dgm:pt>
    <dgm:pt modelId="{42E86BE5-1795-44CB-B082-6A90A629C39A}" type="sibTrans" cxnId="{96476754-0314-49CC-B635-6D183311113E}">
      <dgm:prSet/>
      <dgm:spPr/>
      <dgm:t>
        <a:bodyPr/>
        <a:lstStyle/>
        <a:p>
          <a:pPr rtl="1"/>
          <a:endParaRPr lang="ar-SA" sz="2000"/>
        </a:p>
      </dgm:t>
    </dgm:pt>
    <dgm:pt modelId="{BBB98133-7BB8-4123-8185-91C9CEFC793A}">
      <dgm:prSet custT="1"/>
      <dgm:spPr/>
      <dgm:t>
        <a:bodyPr/>
        <a:lstStyle/>
        <a:p>
          <a:pPr rtl="1"/>
          <a:r>
            <a:rPr lang="ar-SA" sz="2400" dirty="0" smtClean="0"/>
            <a:t>وفي النبات في صورة نشا.</a:t>
          </a:r>
          <a:endParaRPr lang="ar-SA" sz="2400" dirty="0"/>
        </a:p>
      </dgm:t>
    </dgm:pt>
    <dgm:pt modelId="{7B393ECF-63D3-43C2-AC69-048D9BDC60E7}" type="parTrans" cxnId="{B9681BDE-35A8-45F5-A339-FD551870B236}">
      <dgm:prSet/>
      <dgm:spPr/>
      <dgm:t>
        <a:bodyPr/>
        <a:lstStyle/>
        <a:p>
          <a:pPr rtl="1"/>
          <a:endParaRPr lang="ar-SA" sz="2000"/>
        </a:p>
      </dgm:t>
    </dgm:pt>
    <dgm:pt modelId="{D20E5028-6913-4A7D-828E-82917DE34A04}" type="sibTrans" cxnId="{B9681BDE-35A8-45F5-A339-FD551870B236}">
      <dgm:prSet/>
      <dgm:spPr/>
      <dgm:t>
        <a:bodyPr/>
        <a:lstStyle/>
        <a:p>
          <a:pPr rtl="1"/>
          <a:endParaRPr lang="ar-SA" sz="2000"/>
        </a:p>
      </dgm:t>
    </dgm:pt>
    <dgm:pt modelId="{48BB9194-1AC9-46E7-966E-B4A74F0163E4}" type="pres">
      <dgm:prSet presAssocID="{2D5D6664-033E-4F2A-8510-83425E6FF8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030BD801-35E9-48BB-BEC7-CE15146C45F2}" type="pres">
      <dgm:prSet presAssocID="{28C0DD99-CCF3-48A0-A998-3864D5FBB09E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E61D9A9-7F1F-4E28-9CC6-BBE788A6B8E2}" type="pres">
      <dgm:prSet presAssocID="{28C0DD99-CCF3-48A0-A998-3864D5FBB09E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B6A5B6-3EEC-4077-B882-B7E94353F455}" type="pres">
      <dgm:prSet presAssocID="{0F53EEF9-BDCD-4881-B96B-AF6E5B5607E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6CB3472-FD50-40A7-A400-11DC5E885BA6}" type="pres">
      <dgm:prSet presAssocID="{1BE99C42-8412-433E-B92B-854E1407324E}" presName="spacer" presStyleCnt="0"/>
      <dgm:spPr/>
    </dgm:pt>
    <dgm:pt modelId="{62FA5B05-0E1F-4D9D-B671-24AFC8AF163D}" type="pres">
      <dgm:prSet presAssocID="{41C65D5D-B710-4E50-9082-2154E1C51EF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31D6366-1A92-4FD2-A4BF-E74EAC9D518E}" type="pres">
      <dgm:prSet presAssocID="{42E86BE5-1795-44CB-B082-6A90A629C39A}" presName="spacer" presStyleCnt="0"/>
      <dgm:spPr/>
    </dgm:pt>
    <dgm:pt modelId="{65004AA7-1D98-44F1-9BB7-F9DF384DE1EB}" type="pres">
      <dgm:prSet presAssocID="{BBB98133-7BB8-4123-8185-91C9CEFC793A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95A75081-98F3-4563-89C8-C646EA5B785B}" srcId="{2D5D6664-033E-4F2A-8510-83425E6FF884}" destId="{28C0DD99-CCF3-48A0-A998-3864D5FBB09E}" srcOrd="0" destOrd="0" parTransId="{89A350F2-F625-418F-8E89-07DFAC2F6E8F}" sibTransId="{9D24DA17-BC44-448A-B763-16A85D1AB18E}"/>
    <dgm:cxn modelId="{9C4AE551-8F2D-4F10-82A8-14EDFCC4CB43}" srcId="{2D5D6664-033E-4F2A-8510-83425E6FF884}" destId="{0F53EEF9-BDCD-4881-B96B-AF6E5B5607E9}" srcOrd="1" destOrd="0" parTransId="{BC60984A-B89F-489E-82BA-1E18817DD821}" sibTransId="{1BE99C42-8412-433E-B92B-854E1407324E}"/>
    <dgm:cxn modelId="{34B86087-2899-4584-A66E-9F10DF3F5A77}" srcId="{28C0DD99-CCF3-48A0-A998-3864D5FBB09E}" destId="{8B7D00C7-70BE-4BCD-9C0B-E84F05B96268}" srcOrd="3" destOrd="0" parTransId="{F6C6C429-329E-47F3-A1F7-2C11A531D546}" sibTransId="{10D1D0AC-B1C5-4983-B788-E983FA6076A5}"/>
    <dgm:cxn modelId="{B9681BDE-35A8-45F5-A339-FD551870B236}" srcId="{2D5D6664-033E-4F2A-8510-83425E6FF884}" destId="{BBB98133-7BB8-4123-8185-91C9CEFC793A}" srcOrd="3" destOrd="0" parTransId="{7B393ECF-63D3-43C2-AC69-048D9BDC60E7}" sibTransId="{D20E5028-6913-4A7D-828E-82917DE34A04}"/>
    <dgm:cxn modelId="{A61E4ACA-8037-4FCF-9495-A17E8574FEB7}" srcId="{28C0DD99-CCF3-48A0-A998-3864D5FBB09E}" destId="{C2051E03-C8BA-4E2F-85CA-1C6414D48662}" srcOrd="0" destOrd="0" parTransId="{900BBFAF-A092-4F87-BCAC-F1AE12DDE5D8}" sibTransId="{DA593DBB-4E8B-41AB-86AC-A146E09C5A80}"/>
    <dgm:cxn modelId="{E28542AB-85C8-45CD-916F-7BEBD3CF087A}" type="presOf" srcId="{2D5D6664-033E-4F2A-8510-83425E6FF884}" destId="{48BB9194-1AC9-46E7-966E-B4A74F0163E4}" srcOrd="0" destOrd="0" presId="urn:microsoft.com/office/officeart/2005/8/layout/vList2"/>
    <dgm:cxn modelId="{9BEBF774-A71B-4292-8785-7384BAB7A838}" srcId="{28C0DD99-CCF3-48A0-A998-3864D5FBB09E}" destId="{1EA87131-D76E-4554-9A23-5B92283FDB33}" srcOrd="1" destOrd="0" parTransId="{F31ADDC6-ECC0-4400-879F-2AF5AA8A4EC5}" sibTransId="{0611D3FE-3D59-48FF-A708-9E78DFAD26F0}"/>
    <dgm:cxn modelId="{C0599F03-2A06-49CC-BCBE-BB3FA6F6339C}" srcId="{28C0DD99-CCF3-48A0-A998-3864D5FBB09E}" destId="{26AC25C1-884D-40BF-8227-CF61E8489672}" srcOrd="2" destOrd="0" parTransId="{69090FC1-5126-4996-BFF1-965877B3DBE9}" sibTransId="{DF87E3DC-D524-4846-92E4-BFD6D53DD03F}"/>
    <dgm:cxn modelId="{7A2D47D9-7B9B-446C-B2A8-9473163E5703}" type="presOf" srcId="{1EA87131-D76E-4554-9A23-5B92283FDB33}" destId="{4E61D9A9-7F1F-4E28-9CC6-BBE788A6B8E2}" srcOrd="0" destOrd="1" presId="urn:microsoft.com/office/officeart/2005/8/layout/vList2"/>
    <dgm:cxn modelId="{C70F2A24-FC06-4390-BB6B-61EA0368656B}" srcId="{28C0DD99-CCF3-48A0-A998-3864D5FBB09E}" destId="{79CB0430-FF9B-4EF3-9085-90023C614AE1}" srcOrd="4" destOrd="0" parTransId="{FE88F0B6-B6B6-46D1-B987-48FBEE80018D}" sibTransId="{1BED9711-11FE-43B3-8800-5F881D7DBF49}"/>
    <dgm:cxn modelId="{CE7276F0-4904-453D-BBC5-3F5BFB0133DC}" type="presOf" srcId="{28C0DD99-CCF3-48A0-A998-3864D5FBB09E}" destId="{030BD801-35E9-48BB-BEC7-CE15146C45F2}" srcOrd="0" destOrd="0" presId="urn:microsoft.com/office/officeart/2005/8/layout/vList2"/>
    <dgm:cxn modelId="{5F51054E-F74E-44F7-AACA-5C605E4E63DD}" type="presOf" srcId="{41C65D5D-B710-4E50-9082-2154E1C51EF6}" destId="{62FA5B05-0E1F-4D9D-B671-24AFC8AF163D}" srcOrd="0" destOrd="0" presId="urn:microsoft.com/office/officeart/2005/8/layout/vList2"/>
    <dgm:cxn modelId="{B36DA05C-A5D6-4047-AE50-0BBD1815DD53}" type="presOf" srcId="{0F53EEF9-BDCD-4881-B96B-AF6E5B5607E9}" destId="{DDB6A5B6-3EEC-4077-B882-B7E94353F455}" srcOrd="0" destOrd="0" presId="urn:microsoft.com/office/officeart/2005/8/layout/vList2"/>
    <dgm:cxn modelId="{BBC1645B-298D-4176-83BF-6A8A6F3A9CCB}" type="presOf" srcId="{79CB0430-FF9B-4EF3-9085-90023C614AE1}" destId="{4E61D9A9-7F1F-4E28-9CC6-BBE788A6B8E2}" srcOrd="0" destOrd="4" presId="urn:microsoft.com/office/officeart/2005/8/layout/vList2"/>
    <dgm:cxn modelId="{0257E81E-EA02-4861-8A3C-67A42583D75B}" type="presOf" srcId="{BBB98133-7BB8-4123-8185-91C9CEFC793A}" destId="{65004AA7-1D98-44F1-9BB7-F9DF384DE1EB}" srcOrd="0" destOrd="0" presId="urn:microsoft.com/office/officeart/2005/8/layout/vList2"/>
    <dgm:cxn modelId="{7DBFF823-C674-4A49-99B3-6F4723C8CC17}" type="presOf" srcId="{C2051E03-C8BA-4E2F-85CA-1C6414D48662}" destId="{4E61D9A9-7F1F-4E28-9CC6-BBE788A6B8E2}" srcOrd="0" destOrd="0" presId="urn:microsoft.com/office/officeart/2005/8/layout/vList2"/>
    <dgm:cxn modelId="{96476754-0314-49CC-B635-6D183311113E}" srcId="{2D5D6664-033E-4F2A-8510-83425E6FF884}" destId="{41C65D5D-B710-4E50-9082-2154E1C51EF6}" srcOrd="2" destOrd="0" parTransId="{907039BF-5DE7-47C8-B467-C4E359FC9DE7}" sibTransId="{42E86BE5-1795-44CB-B082-6A90A629C39A}"/>
    <dgm:cxn modelId="{39EF70C0-1F19-4B8A-BE1C-F4B3C71EC224}" type="presOf" srcId="{26AC25C1-884D-40BF-8227-CF61E8489672}" destId="{4E61D9A9-7F1F-4E28-9CC6-BBE788A6B8E2}" srcOrd="0" destOrd="2" presId="urn:microsoft.com/office/officeart/2005/8/layout/vList2"/>
    <dgm:cxn modelId="{FDC5482D-8966-44B4-9A30-B8069735D79C}" type="presOf" srcId="{8B7D00C7-70BE-4BCD-9C0B-E84F05B96268}" destId="{4E61D9A9-7F1F-4E28-9CC6-BBE788A6B8E2}" srcOrd="0" destOrd="3" presId="urn:microsoft.com/office/officeart/2005/8/layout/vList2"/>
    <dgm:cxn modelId="{CB4D4EB8-D607-4413-8911-5E5CA106B830}" type="presParOf" srcId="{48BB9194-1AC9-46E7-966E-B4A74F0163E4}" destId="{030BD801-35E9-48BB-BEC7-CE15146C45F2}" srcOrd="0" destOrd="0" presId="urn:microsoft.com/office/officeart/2005/8/layout/vList2"/>
    <dgm:cxn modelId="{8DCBB7D3-E9CC-4460-BF52-C286FD3491D6}" type="presParOf" srcId="{48BB9194-1AC9-46E7-966E-B4A74F0163E4}" destId="{4E61D9A9-7F1F-4E28-9CC6-BBE788A6B8E2}" srcOrd="1" destOrd="0" presId="urn:microsoft.com/office/officeart/2005/8/layout/vList2"/>
    <dgm:cxn modelId="{D9AF9824-CEDB-4DD4-B790-5554B5887B4B}" type="presParOf" srcId="{48BB9194-1AC9-46E7-966E-B4A74F0163E4}" destId="{DDB6A5B6-3EEC-4077-B882-B7E94353F455}" srcOrd="2" destOrd="0" presId="urn:microsoft.com/office/officeart/2005/8/layout/vList2"/>
    <dgm:cxn modelId="{A37CCDB5-3830-4C9D-97A7-B7463781AC15}" type="presParOf" srcId="{48BB9194-1AC9-46E7-966E-B4A74F0163E4}" destId="{B6CB3472-FD50-40A7-A400-11DC5E885BA6}" srcOrd="3" destOrd="0" presId="urn:microsoft.com/office/officeart/2005/8/layout/vList2"/>
    <dgm:cxn modelId="{5C8FE7F3-6E12-4346-9A72-EB632F4429B0}" type="presParOf" srcId="{48BB9194-1AC9-46E7-966E-B4A74F0163E4}" destId="{62FA5B05-0E1F-4D9D-B671-24AFC8AF163D}" srcOrd="4" destOrd="0" presId="urn:microsoft.com/office/officeart/2005/8/layout/vList2"/>
    <dgm:cxn modelId="{3ADEDAEA-DBAF-4679-90BE-2373615C762E}" type="presParOf" srcId="{48BB9194-1AC9-46E7-966E-B4A74F0163E4}" destId="{831D6366-1A92-4FD2-A4BF-E74EAC9D518E}" srcOrd="5" destOrd="0" presId="urn:microsoft.com/office/officeart/2005/8/layout/vList2"/>
    <dgm:cxn modelId="{8106A7F8-4D27-4697-A373-531EAC613853}" type="presParOf" srcId="{48BB9194-1AC9-46E7-966E-B4A74F0163E4}" destId="{65004AA7-1D98-44F1-9BB7-F9DF384DE1E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0BD801-35E9-48BB-BEC7-CE15146C45F2}">
      <dsp:nvSpPr>
        <dsp:cNvPr id="0" name=""/>
        <dsp:cNvSpPr/>
      </dsp:nvSpPr>
      <dsp:spPr>
        <a:xfrm>
          <a:off x="0" y="2604"/>
          <a:ext cx="8229600" cy="870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تختلف نسبة وجود </a:t>
          </a:r>
          <a:r>
            <a:rPr lang="ar-SA" sz="2400" kern="1200" dirty="0" err="1" smtClean="0"/>
            <a:t>الكربوهيدرات</a:t>
          </a:r>
          <a:r>
            <a:rPr lang="ar-SA" sz="2400" kern="1200" dirty="0" smtClean="0"/>
            <a:t> من نبات </a:t>
          </a:r>
          <a:r>
            <a:rPr lang="ar-SA" sz="2400" kern="1200" dirty="0" err="1" smtClean="0"/>
            <a:t>الى</a:t>
          </a:r>
          <a:r>
            <a:rPr lang="ar-SA" sz="2400" kern="1200" dirty="0" smtClean="0"/>
            <a:t> </a:t>
          </a:r>
          <a:r>
            <a:rPr lang="ar-SA" sz="2400" kern="1200" dirty="0" err="1" smtClean="0"/>
            <a:t>اخر</a:t>
          </a:r>
          <a:r>
            <a:rPr lang="ar-SA" sz="2400" kern="1200" dirty="0" smtClean="0"/>
            <a:t> ومن عضو </a:t>
          </a:r>
          <a:r>
            <a:rPr lang="ar-SA" sz="2400" kern="1200" dirty="0" err="1" smtClean="0"/>
            <a:t>الى</a:t>
          </a:r>
          <a:r>
            <a:rPr lang="ar-SA" sz="2400" kern="1200" dirty="0" smtClean="0"/>
            <a:t> </a:t>
          </a:r>
          <a:r>
            <a:rPr lang="ar-SA" sz="2400" kern="1200" dirty="0" err="1" smtClean="0"/>
            <a:t>اخر</a:t>
          </a:r>
          <a:r>
            <a:rPr lang="ar-SA" sz="2400" kern="1200" dirty="0" smtClean="0"/>
            <a:t> في نفس النبات</a:t>
          </a:r>
          <a:endParaRPr lang="en-US" sz="2400" kern="1200" dirty="0"/>
        </a:p>
      </dsp:txBody>
      <dsp:txXfrm>
        <a:off x="42507" y="45111"/>
        <a:ext cx="8144586" cy="785739"/>
      </dsp:txXfrm>
    </dsp:sp>
    <dsp:sp modelId="{4E61D9A9-7F1F-4E28-9CC6-BBE788A6B8E2}">
      <dsp:nvSpPr>
        <dsp:cNvPr id="0" name=""/>
        <dsp:cNvSpPr/>
      </dsp:nvSpPr>
      <dsp:spPr>
        <a:xfrm>
          <a:off x="0" y="873358"/>
          <a:ext cx="8229600" cy="1422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2860" rIns="128016" bIns="22860" numCol="1" spcCol="1270" anchor="t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1800" kern="1200" dirty="0" smtClean="0"/>
            <a:t>25% في نبات </a:t>
          </a:r>
          <a:r>
            <a:rPr lang="ar-SA" sz="1800" kern="1200" dirty="0" err="1" smtClean="0"/>
            <a:t>الافوكادو</a:t>
          </a:r>
          <a:endParaRPr lang="ar-SA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1800" kern="1200" dirty="0" smtClean="0"/>
            <a:t>12% في الموالح</a:t>
          </a:r>
          <a:endParaRPr lang="en-US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1800" kern="1200" dirty="0" smtClean="0"/>
            <a:t>7% في الجوافة</a:t>
          </a:r>
          <a:endParaRPr lang="en-US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1800" kern="1200" dirty="0" smtClean="0"/>
            <a:t>20% في الموز</a:t>
          </a:r>
          <a:endParaRPr lang="en-US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ar-SA" sz="1800" kern="1200" dirty="0" smtClean="0"/>
            <a:t>5-2% في الطماطم</a:t>
          </a:r>
          <a:endParaRPr lang="en-US" sz="1800" kern="1200" dirty="0"/>
        </a:p>
      </dsp:txBody>
      <dsp:txXfrm>
        <a:off x="0" y="873358"/>
        <a:ext cx="8229600" cy="1422058"/>
      </dsp:txXfrm>
    </dsp:sp>
    <dsp:sp modelId="{DDB6A5B6-3EEC-4077-B882-B7E94353F455}">
      <dsp:nvSpPr>
        <dsp:cNvPr id="0" name=""/>
        <dsp:cNvSpPr/>
      </dsp:nvSpPr>
      <dsp:spPr>
        <a:xfrm>
          <a:off x="0" y="2295416"/>
          <a:ext cx="8229600" cy="870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تستخدم في انتاج الطاقة وتوجد في صور متعددة</a:t>
          </a:r>
          <a:endParaRPr lang="en-US" sz="2400" kern="1200" dirty="0"/>
        </a:p>
      </dsp:txBody>
      <dsp:txXfrm>
        <a:off x="42507" y="2337923"/>
        <a:ext cx="8144586" cy="785739"/>
      </dsp:txXfrm>
    </dsp:sp>
    <dsp:sp modelId="{62FA5B05-0E1F-4D9D-B671-24AFC8AF163D}">
      <dsp:nvSpPr>
        <dsp:cNvPr id="0" name=""/>
        <dsp:cNvSpPr/>
      </dsp:nvSpPr>
      <dsp:spPr>
        <a:xfrm>
          <a:off x="0" y="3179909"/>
          <a:ext cx="8229600" cy="870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تخزن في الخلايا الحيوانية على شكل </a:t>
          </a:r>
          <a:r>
            <a:rPr lang="ar-SA" sz="2400" kern="1200" dirty="0" err="1" smtClean="0"/>
            <a:t>جلايكوجين</a:t>
          </a:r>
          <a:endParaRPr lang="ar-SA" sz="2400" kern="1200" dirty="0"/>
        </a:p>
      </dsp:txBody>
      <dsp:txXfrm>
        <a:off x="42507" y="3222416"/>
        <a:ext cx="8144586" cy="785739"/>
      </dsp:txXfrm>
    </dsp:sp>
    <dsp:sp modelId="{65004AA7-1D98-44F1-9BB7-F9DF384DE1EB}">
      <dsp:nvSpPr>
        <dsp:cNvPr id="0" name=""/>
        <dsp:cNvSpPr/>
      </dsp:nvSpPr>
      <dsp:spPr>
        <a:xfrm>
          <a:off x="0" y="4064401"/>
          <a:ext cx="8229600" cy="8707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وفي النبات في صورة نشا.</a:t>
          </a:r>
          <a:endParaRPr lang="ar-SA" sz="2400" kern="1200" dirty="0"/>
        </a:p>
      </dsp:txBody>
      <dsp:txXfrm>
        <a:off x="42507" y="4106908"/>
        <a:ext cx="8144586" cy="785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B8ABB09-4A1D-463E-8065-109CC2B7EFAA}" type="datetimeFigureOut">
              <a:rPr lang="ar-SA" smtClean="0"/>
              <a:pPr/>
              <a:t>1/28/1439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مستطيل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مستطيل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مستطيل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مستطيل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مثلث متساوي الساقين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1/28/1439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مستطيل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1/28/1439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1/28/1439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1/28/1439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1/28/1439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5" name="رابط مستقيم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مثلث متساوي الساقين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1/28/1439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عنصر نائب للمحتوى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1/28/1439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مثلث متساوي الساقين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1/28/1439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8" name="رابط مستقيم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رابط مستقيم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ثلث متساوي الساقين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r" rtl="1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r" rtl="1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2123728" y="2636912"/>
            <a:ext cx="4644221" cy="76944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1">
            <a:spAutoFit/>
          </a:bodyPr>
          <a:lstStyle/>
          <a:p>
            <a:r>
              <a:rPr lang="ar-SA" sz="4400" dirty="0" smtClean="0"/>
              <a:t>استخلاص الكربوهيدرات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269339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59030816"/>
              </p:ext>
            </p:extLst>
          </p:nvPr>
        </p:nvGraphicFramePr>
        <p:xfrm>
          <a:off x="457200" y="1219200"/>
          <a:ext cx="8229600" cy="4937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139952" y="620688"/>
            <a:ext cx="4042792" cy="810344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SA" b="1" dirty="0" smtClean="0"/>
              <a:t>استخلاص </a:t>
            </a:r>
            <a:r>
              <a:rPr lang="ar-SA" b="1" dirty="0" err="1" smtClean="0"/>
              <a:t>الكربوهيدرات</a:t>
            </a:r>
            <a:endParaRPr lang="ar-SA" b="1" dirty="0"/>
          </a:p>
        </p:txBody>
      </p:sp>
      <p:grpSp>
        <p:nvGrpSpPr>
          <p:cNvPr id="6" name="مجموعة 5"/>
          <p:cNvGrpSpPr/>
          <p:nvPr/>
        </p:nvGrpSpPr>
        <p:grpSpPr>
          <a:xfrm>
            <a:off x="1475656" y="1556792"/>
            <a:ext cx="6020269" cy="4937760"/>
            <a:chOff x="1234456" y="0"/>
            <a:chExt cx="4937760" cy="4937760"/>
          </a:xfrm>
        </p:grpSpPr>
        <p:sp>
          <p:nvSpPr>
            <p:cNvPr id="7" name="شكل بيضاوي 6"/>
            <p:cNvSpPr/>
            <p:nvPr/>
          </p:nvSpPr>
          <p:spPr>
            <a:xfrm>
              <a:off x="1234456" y="0"/>
              <a:ext cx="4937760" cy="493776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8" name="شكل بيضاوي 4"/>
            <p:cNvSpPr/>
            <p:nvPr/>
          </p:nvSpPr>
          <p:spPr>
            <a:xfrm>
              <a:off x="1957574" y="723118"/>
              <a:ext cx="3491524" cy="34915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4224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3200" b="1" u="none" kern="1200" dirty="0" smtClean="0">
                  <a:solidFill>
                    <a:schemeClr val="accent6">
                      <a:lumMod val="75000"/>
                    </a:schemeClr>
                  </a:solidFill>
                </a:rPr>
                <a:t>الأدوات</a:t>
              </a:r>
              <a:endParaRPr lang="ar-SA" sz="3200" u="none" kern="1200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lvl="0" algn="ctr" defTabSz="14224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800" kern="1200" dirty="0" smtClean="0"/>
                <a:t>أهوان خزفية , دوارق عيارية 250 مل , أوراق نباتات , ايثانول 80% ورق ترشيح , مخابير مدرجة سعة 10 مل , ماصات بلاستيكية , أقماع جهاز الطرد المركزي ,جهاز </a:t>
              </a:r>
              <a:r>
                <a:rPr lang="ar-SA" sz="2800" kern="1200" dirty="0" err="1" smtClean="0"/>
                <a:t>سبيكتروفوتميتر</a:t>
              </a:r>
              <a:r>
                <a:rPr lang="ar-SA" sz="2800" kern="1200" dirty="0" smtClean="0"/>
                <a:t>.</a:t>
              </a:r>
              <a:endParaRPr lang="en-US" sz="28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0192" y="404664"/>
            <a:ext cx="2386608" cy="59432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SA" b="1" dirty="0" smtClean="0"/>
              <a:t>طريقة العمل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179512" y="1219200"/>
            <a:ext cx="8507288" cy="52341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b="1" dirty="0" smtClean="0"/>
              <a:t>يطحن </a:t>
            </a:r>
            <a:r>
              <a:rPr lang="ar-SA" b="1" dirty="0" smtClean="0">
                <a:solidFill>
                  <a:srgbClr val="FF0000"/>
                </a:solidFill>
              </a:rPr>
              <a:t>1 جرام </a:t>
            </a:r>
            <a:r>
              <a:rPr lang="ar-SA" b="1" dirty="0" smtClean="0"/>
              <a:t>من النسيج النباتي  في </a:t>
            </a:r>
            <a:r>
              <a:rPr lang="ar-SA" b="1" dirty="0" err="1" smtClean="0"/>
              <a:t>هاون</a:t>
            </a:r>
            <a:r>
              <a:rPr lang="ar-SA" b="1" dirty="0" smtClean="0"/>
              <a:t> </a:t>
            </a:r>
            <a:r>
              <a:rPr lang="ar-SA" b="1" dirty="0" smtClean="0">
                <a:solidFill>
                  <a:srgbClr val="FF0000"/>
                </a:solidFill>
              </a:rPr>
              <a:t>ب4مل </a:t>
            </a:r>
            <a:r>
              <a:rPr lang="ar-SA" b="1" dirty="0" err="1" smtClean="0">
                <a:solidFill>
                  <a:srgbClr val="FF0000"/>
                </a:solidFill>
              </a:rPr>
              <a:t>اثانول</a:t>
            </a:r>
            <a:r>
              <a:rPr lang="ar-SA" b="1" dirty="0" smtClean="0">
                <a:solidFill>
                  <a:srgbClr val="FF0000"/>
                </a:solidFill>
              </a:rPr>
              <a:t> 80% </a:t>
            </a:r>
            <a:r>
              <a:rPr lang="ar-SA" b="1" dirty="0" smtClean="0"/>
              <a:t>بعد </a:t>
            </a:r>
            <a:r>
              <a:rPr lang="ar-SA" b="1" dirty="0" err="1" smtClean="0"/>
              <a:t>تقطيعة</a:t>
            </a:r>
            <a:r>
              <a:rPr lang="ar-SA" b="1" dirty="0" smtClean="0"/>
              <a:t>.</a:t>
            </a:r>
            <a:endParaRPr lang="en-US" b="1" dirty="0" smtClean="0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b="1" dirty="0" smtClean="0"/>
              <a:t>يرشح الخليط خلال ورقة </a:t>
            </a:r>
            <a:r>
              <a:rPr lang="ar-SA" b="1" dirty="0" smtClean="0"/>
              <a:t>ترشيح بواسطة </a:t>
            </a:r>
            <a:r>
              <a:rPr lang="ar-SA" b="1" dirty="0" smtClean="0"/>
              <a:t>قمع</a:t>
            </a:r>
            <a:endParaRPr lang="en-US" b="1" dirty="0" smtClean="0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b="1" dirty="0" smtClean="0"/>
              <a:t>يغسل </a:t>
            </a:r>
            <a:r>
              <a:rPr lang="ar-SA" b="1" dirty="0" smtClean="0"/>
              <a:t>الراسب </a:t>
            </a:r>
            <a:r>
              <a:rPr lang="ar-SA" b="1" dirty="0" smtClean="0">
                <a:solidFill>
                  <a:srgbClr val="FF0000"/>
                </a:solidFill>
              </a:rPr>
              <a:t>ب10مل من  80 %</a:t>
            </a:r>
            <a:r>
              <a:rPr lang="ar-SA" b="1" dirty="0" smtClean="0"/>
              <a:t> ايثانول </a:t>
            </a:r>
            <a:r>
              <a:rPr lang="ar-SA" b="1" dirty="0" smtClean="0"/>
              <a:t>ويجمع الراشح </a:t>
            </a:r>
            <a:r>
              <a:rPr lang="ar-SA" b="1" dirty="0" smtClean="0"/>
              <a:t>في دورق </a:t>
            </a:r>
            <a:r>
              <a:rPr lang="ar-SA" b="1" dirty="0" smtClean="0"/>
              <a:t>معياري حجمة 250مل</a:t>
            </a:r>
            <a:endParaRPr lang="en-US" b="1" dirty="0" smtClean="0"/>
          </a:p>
          <a:p>
            <a:pPr marL="514350" lvl="0" indent="-514350">
              <a:lnSpc>
                <a:spcPct val="120000"/>
              </a:lnSpc>
              <a:buClr>
                <a:srgbClr val="727CA3"/>
              </a:buClr>
              <a:buFont typeface="+mj-lt"/>
              <a:buAutoNum type="arabicPeriod"/>
            </a:pPr>
            <a:r>
              <a:rPr lang="ar-SA" b="1" dirty="0" smtClean="0"/>
              <a:t>يزال الراسب بعد </a:t>
            </a:r>
            <a:r>
              <a:rPr lang="ar-SA" b="1" dirty="0" err="1" smtClean="0"/>
              <a:t>جفافة</a:t>
            </a:r>
            <a:r>
              <a:rPr lang="ar-SA" b="1" dirty="0" smtClean="0"/>
              <a:t> من ورقة الترشيح يوضع في الهاون ليطحن مرة اخرى </a:t>
            </a:r>
            <a:r>
              <a:rPr lang="ar-SA" b="1" dirty="0" smtClean="0">
                <a:solidFill>
                  <a:srgbClr val="FF0000"/>
                </a:solidFill>
              </a:rPr>
              <a:t>ب4مل</a:t>
            </a:r>
            <a:r>
              <a:rPr lang="ar-SA" b="1" dirty="0" smtClean="0"/>
              <a:t> </a:t>
            </a:r>
            <a:r>
              <a:rPr lang="ar-SA" b="1" dirty="0" smtClean="0">
                <a:solidFill>
                  <a:srgbClr val="FF0000"/>
                </a:solidFill>
              </a:rPr>
              <a:t>ايثانول 80%</a:t>
            </a:r>
            <a:r>
              <a:rPr lang="ar-SA" b="1" dirty="0" smtClean="0"/>
              <a:t> </a:t>
            </a:r>
            <a:r>
              <a:rPr lang="ar-SA" b="1" dirty="0">
                <a:solidFill>
                  <a:prstClr val="black"/>
                </a:solidFill>
              </a:rPr>
              <a:t>يغسل الراسب </a:t>
            </a:r>
            <a:r>
              <a:rPr lang="ar-SA" b="1" dirty="0">
                <a:solidFill>
                  <a:srgbClr val="FF0000"/>
                </a:solidFill>
              </a:rPr>
              <a:t>ب10مل من  80 %</a:t>
            </a:r>
            <a:r>
              <a:rPr lang="ar-SA" b="1" dirty="0">
                <a:solidFill>
                  <a:prstClr val="black"/>
                </a:solidFill>
              </a:rPr>
              <a:t> ايثانول ويجمع الراشح </a:t>
            </a:r>
            <a:r>
              <a:rPr lang="ar-SA" b="1" dirty="0" smtClean="0">
                <a:solidFill>
                  <a:prstClr val="black"/>
                </a:solidFill>
              </a:rPr>
              <a:t>مره اخرى في الدورق المعياري</a:t>
            </a:r>
            <a:endParaRPr lang="en-US" b="1" dirty="0" smtClean="0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chemeClr val="tx1"/>
                </a:solidFill>
              </a:rPr>
              <a:t>يكمل </a:t>
            </a:r>
            <a:r>
              <a:rPr lang="ar-SA" b="1" dirty="0" err="1" smtClean="0">
                <a:solidFill>
                  <a:schemeClr val="tx1"/>
                </a:solidFill>
              </a:rPr>
              <a:t>الراشح</a:t>
            </a:r>
            <a:r>
              <a:rPr lang="ar-SA" b="1" dirty="0" smtClean="0">
                <a:solidFill>
                  <a:schemeClr val="tx1"/>
                </a:solidFill>
              </a:rPr>
              <a:t> الذي جمع في الدورق المعياري </a:t>
            </a:r>
            <a:r>
              <a:rPr lang="ar-SA" b="1" dirty="0" err="1" smtClean="0">
                <a:solidFill>
                  <a:schemeClr val="tx1"/>
                </a:solidFill>
              </a:rPr>
              <a:t>بألايثانول</a:t>
            </a:r>
            <a:r>
              <a:rPr lang="ar-SA" b="1" dirty="0" smtClean="0">
                <a:solidFill>
                  <a:schemeClr val="tx1"/>
                </a:solidFill>
              </a:rPr>
              <a:t> </a:t>
            </a:r>
            <a:r>
              <a:rPr lang="ar-SA" b="1" dirty="0" smtClean="0">
                <a:solidFill>
                  <a:srgbClr val="FF0000"/>
                </a:solidFill>
              </a:rPr>
              <a:t>80% </a:t>
            </a:r>
            <a:r>
              <a:rPr lang="ar-SA" b="1" dirty="0" err="1" smtClean="0">
                <a:solidFill>
                  <a:srgbClr val="FF0000"/>
                </a:solidFill>
              </a:rPr>
              <a:t>الى</a:t>
            </a:r>
            <a:r>
              <a:rPr lang="ar-SA" b="1" dirty="0" smtClean="0">
                <a:solidFill>
                  <a:srgbClr val="FF0000"/>
                </a:solidFill>
              </a:rPr>
              <a:t> 200 مل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b="1" dirty="0" smtClean="0"/>
              <a:t>يوضع في جهاز الطرد المركزي 10 </a:t>
            </a:r>
            <a:r>
              <a:rPr lang="ar-SA" b="1" dirty="0" err="1" smtClean="0"/>
              <a:t>الاف</a:t>
            </a:r>
            <a:r>
              <a:rPr lang="ar-SA" b="1" dirty="0" smtClean="0"/>
              <a:t> لفة/الدقيقة لمدة 15 دقيقة</a:t>
            </a:r>
            <a:endParaRPr lang="en-US" b="1" dirty="0" smtClean="0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b="1" dirty="0" err="1" smtClean="0"/>
              <a:t>ناخذ</a:t>
            </a:r>
            <a:r>
              <a:rPr lang="ar-SA" b="1" dirty="0" smtClean="0"/>
              <a:t> </a:t>
            </a:r>
            <a:r>
              <a:rPr lang="ar-SA" b="1" dirty="0" err="1" smtClean="0"/>
              <a:t>الراشح</a:t>
            </a:r>
            <a:r>
              <a:rPr lang="ar-SA" b="1" dirty="0" smtClean="0"/>
              <a:t> بعد الطرد المركزي ونقيس درجة اللون بواسطة </a:t>
            </a:r>
            <a:r>
              <a:rPr lang="ar-SA" b="1" dirty="0" err="1" smtClean="0"/>
              <a:t>السبيكتروفوتوميتر</a:t>
            </a:r>
            <a:r>
              <a:rPr lang="ar-SA" b="1" dirty="0" smtClean="0"/>
              <a:t> </a:t>
            </a:r>
            <a:r>
              <a:rPr lang="en-GB" b="1" dirty="0" smtClean="0"/>
              <a:t>440nm</a:t>
            </a:r>
            <a:r>
              <a:rPr lang="ar-SA" b="1" dirty="0" smtClean="0"/>
              <a:t>.</a:t>
            </a:r>
            <a:endParaRPr lang="en-US" b="1" dirty="0" smtClean="0"/>
          </a:p>
          <a:p>
            <a:pPr marL="514350" lvl="0" indent="-514350">
              <a:lnSpc>
                <a:spcPct val="120000"/>
              </a:lnSpc>
              <a:buFont typeface="+mj-lt"/>
              <a:buAutoNum type="arabicPeriod"/>
            </a:pPr>
            <a:r>
              <a:rPr lang="ar-SA" b="1" dirty="0" smtClean="0">
                <a:solidFill>
                  <a:schemeClr val="tx1"/>
                </a:solidFill>
              </a:rPr>
              <a:t>نقارن بالمنحنى القياسي </a:t>
            </a:r>
            <a:r>
              <a:rPr lang="ar-SA" b="1" dirty="0" smtClean="0">
                <a:solidFill>
                  <a:schemeClr val="tx1"/>
                </a:solidFill>
              </a:rPr>
              <a:t>للجلوكوز.</a:t>
            </a:r>
            <a:endParaRPr 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/>
          <p:nvPr/>
        </p:nvPicPr>
        <p:blipFill>
          <a:blip r:embed="rId2"/>
          <a:srcRect l="18436" t="19505" b="23624"/>
          <a:stretch>
            <a:fillRect/>
          </a:stretch>
        </p:blipFill>
        <p:spPr bwMode="auto">
          <a:xfrm>
            <a:off x="1814261" y="1214422"/>
            <a:ext cx="5515477" cy="5246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عنوان 4"/>
          <p:cNvSpPr>
            <a:spLocks noGrp="1"/>
          </p:cNvSpPr>
          <p:nvPr>
            <p:ph type="title"/>
          </p:nvPr>
        </p:nvSpPr>
        <p:spPr>
          <a:xfrm>
            <a:off x="4447618" y="476672"/>
            <a:ext cx="4239182" cy="66632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SA" b="1" dirty="0" smtClean="0"/>
              <a:t>المنحنى القياسي للجلوكوز</a:t>
            </a:r>
            <a:endParaRPr lang="ar-SA" b="1" dirty="0"/>
          </a:p>
        </p:txBody>
      </p:sp>
      <p:sp>
        <p:nvSpPr>
          <p:cNvPr id="8" name="مستطيل 7"/>
          <p:cNvSpPr/>
          <p:nvPr/>
        </p:nvSpPr>
        <p:spPr>
          <a:xfrm rot="16200000">
            <a:off x="0" y="3214686"/>
            <a:ext cx="2482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Optical density (O.D)</a:t>
            </a:r>
            <a:endParaRPr lang="ar-SA" dirty="0"/>
          </a:p>
        </p:txBody>
      </p:sp>
      <p:sp>
        <p:nvSpPr>
          <p:cNvPr id="9" name="مستطيل 8"/>
          <p:cNvSpPr/>
          <p:nvPr/>
        </p:nvSpPr>
        <p:spPr>
          <a:xfrm>
            <a:off x="2714612" y="6488668"/>
            <a:ext cx="3466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Glucose concentration (</a:t>
            </a:r>
            <a:r>
              <a:rPr lang="el-GR" b="1" dirty="0" smtClean="0"/>
              <a:t>μ</a:t>
            </a:r>
            <a:r>
              <a:rPr lang="en-US" b="1" dirty="0" smtClean="0"/>
              <a:t>g/ml)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أصل">
  <a:themeElements>
    <a:clrScheme name="أصل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أصل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أصل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262</TotalTime>
  <Words>220</Words>
  <Application>Microsoft Office PowerPoint</Application>
  <PresentationFormat>عرض على الشاشة (3:4)‏</PresentationFormat>
  <Paragraphs>25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أصل</vt:lpstr>
      <vt:lpstr>عرض تقديمي في PowerPoint</vt:lpstr>
      <vt:lpstr>عرض تقديمي في PowerPoint</vt:lpstr>
      <vt:lpstr>استخلاص الكربوهيدرات</vt:lpstr>
      <vt:lpstr>طريقة العمل</vt:lpstr>
      <vt:lpstr>المنحنى القياسي للجلوكوز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الكربوهيدرات</dc:title>
  <dc:creator>Alanoud Talal Alfaghom</dc:creator>
  <cp:lastModifiedBy>pc</cp:lastModifiedBy>
  <cp:revision>13</cp:revision>
  <dcterms:created xsi:type="dcterms:W3CDTF">2012-09-18T09:32:26Z</dcterms:created>
  <dcterms:modified xsi:type="dcterms:W3CDTF">2017-10-18T10:05:56Z</dcterms:modified>
</cp:coreProperties>
</file>