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7" r:id="rId2"/>
    <p:sldId id="265" r:id="rId3"/>
    <p:sldId id="258" r:id="rId4"/>
    <p:sldId id="266" r:id="rId5"/>
    <p:sldId id="267" r:id="rId6"/>
    <p:sldId id="259" r:id="rId7"/>
    <p:sldId id="263" r:id="rId8"/>
    <p:sldId id="269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256" autoAdjust="0"/>
  </p:normalViewPr>
  <p:slideViewPr>
    <p:cSldViewPr>
      <p:cViewPr>
        <p:scale>
          <a:sx n="67" d="100"/>
          <a:sy n="67" d="100"/>
        </p:scale>
        <p:origin x="-1254" y="-7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4C80AC0-750F-4384-B709-177C23735505}" type="datetimeFigureOut">
              <a:rPr lang="ar-SA" smtClean="0"/>
              <a:pPr/>
              <a:t>15/05/1437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78F9B37-C834-4874-A8AA-01F7D25CF9F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991641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>
                <a:latin typeface="Arabic Typesetting" pitchFamily="66" charset="-78"/>
                <a:cs typeface="Arabic Typesetting" pitchFamily="66" charset="-78"/>
              </a:rPr>
              <a:t>650 to 750 nm 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F9B37-C834-4874-A8AA-01F7D25CF9FA}" type="slidenum">
              <a:rPr lang="ar-SA" smtClean="0"/>
              <a:pPr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8490699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F9B37-C834-4874-A8AA-01F7D25CF9FA}" type="slidenum">
              <a:rPr lang="ar-SA" smtClean="0"/>
              <a:pPr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354807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r" defTabSz="914400" rtl="1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8200" y="1371600"/>
            <a:ext cx="80772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ar-SA" sz="4400" dirty="0"/>
          </a:p>
          <a:p>
            <a:pPr algn="ctr" rtl="1"/>
            <a:r>
              <a:rPr lang="ar-SA" sz="4400" dirty="0">
                <a:latin typeface="Arabic Typesetting" pitchFamily="66" charset="-78"/>
              </a:rPr>
              <a:t>البروتينات </a:t>
            </a:r>
            <a:r>
              <a:rPr lang="ar-SA" sz="4400" dirty="0" smtClean="0">
                <a:latin typeface="Arabic Typesetting" pitchFamily="66" charset="-78"/>
              </a:rPr>
              <a:t>(2)</a:t>
            </a:r>
            <a:endParaRPr lang="ar-SA" sz="4400" dirty="0">
              <a:latin typeface="Arabic Typesetting" pitchFamily="66" charset="-78"/>
            </a:endParaRPr>
          </a:p>
          <a:p>
            <a:pPr algn="ctr" rtl="1"/>
            <a:r>
              <a:rPr lang="en-US" sz="4400" dirty="0">
                <a:latin typeface="Arabic Typesetting" pitchFamily="66" charset="-78"/>
              </a:rPr>
              <a:t>Proteins </a:t>
            </a:r>
            <a:r>
              <a:rPr lang="en-US" sz="4400" dirty="0" smtClean="0">
                <a:latin typeface="Arabic Typesetting" pitchFamily="66" charset="-78"/>
              </a:rPr>
              <a:t>[II]</a:t>
            </a:r>
            <a:endParaRPr lang="ar-SA" sz="4400" dirty="0">
              <a:latin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9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990600" y="646628"/>
            <a:ext cx="7769685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الأهداف:</a:t>
            </a:r>
          </a:p>
          <a:p>
            <a:pPr algn="r" rtl="1"/>
            <a:endParaRPr lang="ar-SA" dirty="0" smtClean="0"/>
          </a:p>
          <a:p>
            <a:pPr algn="r" rtl="1"/>
            <a:r>
              <a:rPr lang="ar-SA" dirty="0" smtClean="0"/>
              <a:t>-التقدير </a:t>
            </a:r>
            <a:r>
              <a:rPr lang="ar-SA" dirty="0"/>
              <a:t>الكمي </a:t>
            </a:r>
            <a:r>
              <a:rPr lang="ar-SA" dirty="0" smtClean="0"/>
              <a:t>للبروتينات باستخدام </a:t>
            </a:r>
            <a:r>
              <a:rPr lang="ar-SA" dirty="0" smtClean="0"/>
              <a:t>اختبار </a:t>
            </a:r>
            <a:r>
              <a:rPr lang="ar-SA" dirty="0" err="1" smtClean="0"/>
              <a:t>بيوريت.</a:t>
            </a:r>
            <a:endParaRPr lang="ar-SA" dirty="0" smtClean="0"/>
          </a:p>
          <a:p>
            <a:pPr algn="r" rtl="1"/>
            <a:endParaRPr lang="ar-SA" dirty="0" smtClean="0"/>
          </a:p>
          <a:p>
            <a:pPr algn="r" rtl="1"/>
            <a:r>
              <a:rPr lang="ar-SA" dirty="0" smtClean="0"/>
              <a:t>-ايجاد </a:t>
            </a:r>
            <a:r>
              <a:rPr lang="ar-SA" dirty="0" smtClean="0"/>
              <a:t>تركيز مجهول لعينة </a:t>
            </a:r>
            <a:r>
              <a:rPr lang="ar-SA" dirty="0" smtClean="0"/>
              <a:t>باستخدام المنحنى القياسي </a:t>
            </a:r>
            <a:r>
              <a:rPr lang="ar-SA" dirty="0" err="1" smtClean="0"/>
              <a:t>للتراكيز.</a:t>
            </a:r>
            <a:r>
              <a:rPr lang="ar-SA" dirty="0" smtClean="0"/>
              <a:t>(</a:t>
            </a:r>
            <a:r>
              <a:rPr lang="ar-SA" dirty="0" smtClean="0"/>
              <a:t>بدلالة قيمة الامتصاص).</a:t>
            </a:r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621998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86184"/>
            <a:ext cx="8968993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(Quantitative 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Proteins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Estimation</a:t>
            </a:r>
            <a:r>
              <a:rPr lang="ar-SA" sz="2400" b="1" dirty="0" smtClean="0">
                <a:solidFill>
                  <a:schemeClr val="accent1">
                    <a:lumMod val="75000"/>
                  </a:schemeClr>
                </a:solidFill>
              </a:rPr>
              <a:t>التقدير الكمي للبروتينات  (</a:t>
            </a:r>
            <a:endParaRPr lang="en-US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r"/>
            <a:endParaRPr lang="en-US" b="1" dirty="0"/>
          </a:p>
          <a:p>
            <a:pPr marL="285750" indent="-28575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dirty="0" smtClean="0"/>
              <a:t>تقدير </a:t>
            </a:r>
            <a:r>
              <a:rPr lang="ar-SA" dirty="0"/>
              <a:t>البروتينات كمياً يساعد على معرفة التراكيز القياسية لبروتينات معينة كما أن له دلالات تشخيصية عند إرتفاع أو </a:t>
            </a:r>
            <a:r>
              <a:rPr lang="ar-SA" dirty="0" smtClean="0"/>
              <a:t>انخفاض تركيز </a:t>
            </a:r>
            <a:r>
              <a:rPr lang="ar-SA" dirty="0"/>
              <a:t>البروتينات عن المستوى الطبيعي, وله أهمية في معرفة المحتوى البروتيني للعينات </a:t>
            </a:r>
            <a:r>
              <a:rPr lang="ar-SA" dirty="0" smtClean="0"/>
              <a:t>الحيوية و الغذائية.</a:t>
            </a:r>
          </a:p>
          <a:p>
            <a:pPr algn="r" rtl="1">
              <a:lnSpc>
                <a:spcPct val="150000"/>
              </a:lnSpc>
            </a:pPr>
            <a:endParaRPr lang="ar-SA" dirty="0"/>
          </a:p>
          <a:p>
            <a:pPr marL="285750" indent="-28575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dirty="0"/>
              <a:t>تعتبر مقدرة الجزيئات على</a:t>
            </a:r>
            <a:r>
              <a:rPr lang="ar-SA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ar-SA" b="1" dirty="0">
                <a:solidFill>
                  <a:schemeClr val="accent3">
                    <a:lumMod val="50000"/>
                  </a:schemeClr>
                </a:solidFill>
              </a:rPr>
              <a:t>امتصاص أطياف الضوء </a:t>
            </a:r>
            <a:r>
              <a:rPr lang="ar-SA" dirty="0"/>
              <a:t>من أكثر الطرق الكيموحيوية المستخدمة في تقدير كميات الجزيئات </a:t>
            </a:r>
            <a:r>
              <a:rPr lang="ar-SA" dirty="0" smtClean="0"/>
              <a:t>في محاليلها</a:t>
            </a:r>
            <a:r>
              <a:rPr lang="ar-SA" dirty="0"/>
              <a:t>، ومن هذه الجزيئات المهمة على مستوى الخلية الحية هي البروتينات التي لها القدرة على الإمتصاص الضوئي </a:t>
            </a:r>
            <a:r>
              <a:rPr lang="ar-SA" dirty="0" smtClean="0"/>
              <a:t>لوجود بعض </a:t>
            </a:r>
            <a:r>
              <a:rPr lang="ar-SA" dirty="0"/>
              <a:t>الأحماض الأمينية الحلقية العطرية </a:t>
            </a:r>
            <a:r>
              <a:rPr lang="ar-SA" dirty="0" smtClean="0"/>
              <a:t>(تربتوفان </a:t>
            </a:r>
            <a:r>
              <a:rPr lang="ar-SA" dirty="0"/>
              <a:t>– فينيل ألانين </a:t>
            </a:r>
            <a:r>
              <a:rPr lang="ar-SA" dirty="0" smtClean="0"/>
              <a:t>– تيروسين).</a:t>
            </a:r>
          </a:p>
          <a:p>
            <a:pPr marL="285750" indent="-285750" algn="r" rtl="1">
              <a:lnSpc>
                <a:spcPct val="150000"/>
              </a:lnSpc>
              <a:buFont typeface="Arial" pitchFamily="34" charset="0"/>
              <a:buChar char="•"/>
            </a:pPr>
            <a:endParaRPr lang="ar-SA" dirty="0"/>
          </a:p>
          <a:p>
            <a:pPr marL="285750" indent="-28575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dirty="0" smtClean="0"/>
              <a:t>هناك </a:t>
            </a:r>
            <a:r>
              <a:rPr lang="ar-SA" dirty="0"/>
              <a:t>أجهزة خاصة لقياس امتصاص الطيف الضوئي تسمى </a:t>
            </a:r>
            <a:r>
              <a:rPr lang="ar-SA" b="1" dirty="0" smtClean="0">
                <a:solidFill>
                  <a:schemeClr val="accent3">
                    <a:lumMod val="50000"/>
                  </a:schemeClr>
                </a:solidFill>
              </a:rPr>
              <a:t>اسبكتروفوتوميتر</a:t>
            </a: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(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spectrophotometer)</a:t>
            </a:r>
          </a:p>
          <a:p>
            <a:pPr algn="r">
              <a:lnSpc>
                <a:spcPct val="150000"/>
              </a:lnSpc>
            </a:pPr>
            <a:r>
              <a:rPr lang="ar-SA" dirty="0" smtClean="0"/>
              <a:t>     يمكن </a:t>
            </a:r>
            <a:r>
              <a:rPr lang="ar-SA" dirty="0"/>
              <a:t>من خلالها </a:t>
            </a:r>
            <a:r>
              <a:rPr lang="ar-SA" dirty="0" smtClean="0"/>
              <a:t>تقديرالبروتينات عند طول موجي معين.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524511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biotek.com/assets/tech_resources/130/peptides_synht_fig1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295400"/>
            <a:ext cx="6858000" cy="3886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24318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158" t="35938" r="44436" b="36523"/>
          <a:stretch/>
        </p:blipFill>
        <p:spPr bwMode="auto">
          <a:xfrm>
            <a:off x="1135908" y="1371600"/>
            <a:ext cx="6636492" cy="327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2757426" y="4724400"/>
            <a:ext cx="35910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 err="1">
                <a:solidFill>
                  <a:schemeClr val="tx2"/>
                </a:solidFill>
              </a:rPr>
              <a:t>اسبكتروفوتوميتر</a:t>
            </a:r>
            <a:r>
              <a:rPr lang="en-US" dirty="0">
                <a:solidFill>
                  <a:schemeClr val="tx2"/>
                </a:solidFill>
              </a:rPr>
              <a:t> (spectrophotometer)</a:t>
            </a:r>
            <a:endParaRPr lang="ar-SA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014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5038647" y="304800"/>
            <a:ext cx="34916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-SA" sz="2400" b="1" dirty="0" smtClean="0">
                <a:solidFill>
                  <a:schemeClr val="tx2"/>
                </a:solidFill>
              </a:rPr>
              <a:t>اختبار </a:t>
            </a:r>
            <a:r>
              <a:rPr lang="ar-SA" sz="2400" b="1" dirty="0" err="1" smtClean="0">
                <a:solidFill>
                  <a:schemeClr val="tx2"/>
                </a:solidFill>
              </a:rPr>
              <a:t>بيوريت</a:t>
            </a:r>
            <a:r>
              <a:rPr lang="ar-SA" sz="2400" b="1" dirty="0" smtClean="0">
                <a:solidFill>
                  <a:schemeClr val="tx2"/>
                </a:solidFill>
              </a:rPr>
              <a:t> </a:t>
            </a:r>
            <a:r>
              <a:rPr lang="ar-SA" sz="2400" b="1" dirty="0" err="1" smtClean="0">
                <a:solidFill>
                  <a:schemeClr val="tx2"/>
                </a:solidFill>
              </a:rPr>
              <a:t>(</a:t>
            </a:r>
            <a:r>
              <a:rPr lang="en-US" sz="2400" b="1" dirty="0" smtClean="0">
                <a:solidFill>
                  <a:schemeClr val="tx2"/>
                </a:solidFill>
              </a:rPr>
              <a:t>(</a:t>
            </a:r>
            <a:r>
              <a:rPr lang="en-US" sz="2400" b="1" dirty="0" err="1" smtClean="0">
                <a:solidFill>
                  <a:schemeClr val="tx2"/>
                </a:solidFill>
              </a:rPr>
              <a:t>Biuret</a:t>
            </a:r>
            <a:r>
              <a:rPr lang="en-US" sz="2400" b="1" dirty="0" smtClean="0">
                <a:solidFill>
                  <a:schemeClr val="tx2"/>
                </a:solidFill>
              </a:rPr>
              <a:t> test 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28600" y="1371600"/>
            <a:ext cx="86106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r" rtl="1">
              <a:spcBef>
                <a:spcPct val="20000"/>
              </a:spcBef>
              <a:spcAft>
                <a:spcPts val="600"/>
              </a:spcAft>
              <a:buFontTx/>
              <a:buChar char="-"/>
            </a:pPr>
            <a:r>
              <a:rPr lang="ar-SA" dirty="0" err="1" smtClean="0"/>
              <a:t>إختبار</a:t>
            </a:r>
            <a:r>
              <a:rPr lang="ar-SA" dirty="0" smtClean="0"/>
              <a:t> </a:t>
            </a:r>
            <a:r>
              <a:rPr lang="ar-SA" dirty="0" smtClean="0"/>
              <a:t>عام على </a:t>
            </a:r>
            <a:r>
              <a:rPr lang="ar-SA" dirty="0" smtClean="0"/>
              <a:t>البروتينات، </a:t>
            </a:r>
            <a:r>
              <a:rPr lang="ar-SA" dirty="0" smtClean="0">
                <a:solidFill>
                  <a:schemeClr val="tx2"/>
                </a:solidFill>
              </a:rPr>
              <a:t>يهدف </a:t>
            </a:r>
            <a:r>
              <a:rPr lang="ar-SA" dirty="0" smtClean="0"/>
              <a:t>هذا الاختبار </a:t>
            </a:r>
            <a:r>
              <a:rPr lang="ar-SA" dirty="0" smtClean="0"/>
              <a:t>للكشف عن </a:t>
            </a:r>
            <a:r>
              <a:rPr lang="ar-SA" dirty="0" smtClean="0"/>
              <a:t>وجود البروتينات في العينة </a:t>
            </a:r>
            <a:r>
              <a:rPr lang="ar-SA" dirty="0" smtClean="0"/>
              <a:t>ويمكن استخدامه كاختبار كمي </a:t>
            </a:r>
            <a:r>
              <a:rPr lang="ar-SA" dirty="0" err="1" smtClean="0"/>
              <a:t>أونوعي</a:t>
            </a:r>
            <a:r>
              <a:rPr lang="ar-SA" dirty="0" smtClean="0"/>
              <a:t> للبروتينات</a:t>
            </a:r>
            <a:r>
              <a:rPr lang="en-US" dirty="0" smtClean="0"/>
              <a:t>.</a:t>
            </a:r>
            <a:endParaRPr lang="ar-SA" dirty="0" smtClean="0"/>
          </a:p>
          <a:p>
            <a:pPr algn="r" rtl="1">
              <a:spcBef>
                <a:spcPct val="20000"/>
              </a:spcBef>
              <a:spcAft>
                <a:spcPts val="600"/>
              </a:spcAft>
              <a:buFontTx/>
              <a:buChar char="-"/>
            </a:pPr>
            <a:endParaRPr lang="ar-SA" dirty="0" smtClean="0"/>
          </a:p>
          <a:p>
            <a:pPr algn="r" rtl="1">
              <a:spcBef>
                <a:spcPct val="20000"/>
              </a:spcBef>
              <a:spcAft>
                <a:spcPts val="600"/>
              </a:spcAft>
              <a:buFontTx/>
              <a:buChar char="-"/>
            </a:pPr>
            <a:r>
              <a:rPr lang="ar-SA" sz="2000" b="1" dirty="0" smtClean="0">
                <a:solidFill>
                  <a:schemeClr val="tx2"/>
                </a:solidFill>
              </a:rPr>
              <a:t>فكرة </a:t>
            </a:r>
            <a:r>
              <a:rPr lang="ar-SA" sz="2000" b="1" dirty="0" err="1" smtClean="0">
                <a:solidFill>
                  <a:schemeClr val="tx2"/>
                </a:solidFill>
              </a:rPr>
              <a:t>الاختبار:</a:t>
            </a:r>
            <a:r>
              <a:rPr lang="ar-SA" sz="2000" b="1" dirty="0" smtClean="0">
                <a:solidFill>
                  <a:schemeClr val="tx2"/>
                </a:solidFill>
              </a:rPr>
              <a:t> </a:t>
            </a:r>
            <a:endParaRPr lang="ar-SA" sz="2000" b="1" dirty="0" smtClean="0">
              <a:solidFill>
                <a:schemeClr val="tx2"/>
              </a:solidFill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ar-SA" b="0" i="0" u="none" strike="noStrike" kern="1200" cap="all" spc="12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تتفاعل كبريتات النحاس في المحلول القلوي مع المركبات التي تحتوي على رابطتين أو أكثر من الروابط </a:t>
            </a:r>
            <a:r>
              <a:rPr kumimoji="0" lang="ar-SA" b="0" i="0" u="none" strike="noStrike" kern="1200" cap="all" spc="12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الببتيدية</a:t>
            </a:r>
            <a:r>
              <a:rPr kumimoji="0" lang="en-US" b="0" i="0" u="none" strike="noStrike" kern="1200" cap="all" spc="12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ar-SA" b="0" i="0" u="none" strike="noStrike" kern="1200" cap="all" spc="12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(البروتين في هذا المعمل مثلا</a:t>
            </a:r>
            <a:r>
              <a:rPr kumimoji="0" lang="ar-SA" b="0" i="0" u="none" strike="noStrike" kern="1200" cap="all" spc="12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)</a:t>
            </a:r>
            <a:r>
              <a:rPr kumimoji="0" lang="en-US" b="0" i="0" u="none" strike="noStrike" kern="1200" cap="all" spc="12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ar-SA" b="0" i="0" u="none" strike="noStrike" kern="1200" cap="all" spc="12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ويتكون اللون </a:t>
            </a:r>
            <a:r>
              <a:rPr kumimoji="0" lang="ar-SA" b="0" i="0" u="none" strike="noStrike" kern="1200" cap="all" spc="12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ea typeface="+mn-ea"/>
                <a:cs typeface="+mn-cs"/>
              </a:rPr>
              <a:t>البنفسجي</a:t>
            </a:r>
            <a:r>
              <a:rPr kumimoji="0" lang="ar-SA" b="0" i="0" u="none" strike="noStrike" kern="1200" cap="all" spc="12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.</a:t>
            </a:r>
            <a:r>
              <a:rPr kumimoji="0" lang="ar-SA" b="0" i="0" u="none" strike="noStrike" kern="1200" cap="all" spc="12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وتعتمد شدة اللون على تركيز البروتين في </a:t>
            </a:r>
            <a:r>
              <a:rPr kumimoji="0" lang="ar-SA" b="0" i="0" u="none" strike="noStrike" kern="1200" cap="all" spc="12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العينه.</a:t>
            </a:r>
            <a:r>
              <a:rPr kumimoji="0" lang="ar-SA" b="0" i="0" u="none" strike="noStrike" kern="1200" cap="all" spc="12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 </a:t>
            </a:r>
          </a:p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ar-SA" sz="2000" b="0" i="0" u="none" strike="noStrike" kern="1200" cap="all" spc="12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5" name="Rectangle 1"/>
          <p:cNvSpPr/>
          <p:nvPr/>
        </p:nvSpPr>
        <p:spPr>
          <a:xfrm>
            <a:off x="228600" y="5181600"/>
            <a:ext cx="8458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000" b="1" dirty="0" smtClean="0">
                <a:solidFill>
                  <a:srgbClr val="7030A0"/>
                </a:solidFill>
              </a:rPr>
              <a:t>كلما كان تركيز البروتين في العينة عالٍ، كلما كان اللون البنفسجي المتكون أغمق، والعكس صحيح.</a:t>
            </a:r>
            <a:endParaRPr lang="ar-SA" sz="2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0823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3276600"/>
            <a:ext cx="9075643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r" rtl="1"/>
            <a:r>
              <a:rPr lang="ar-SA" sz="2000" dirty="0" smtClean="0"/>
              <a:t> </a:t>
            </a:r>
            <a:r>
              <a:rPr lang="ar-SA" sz="2000" dirty="0" smtClean="0"/>
              <a:t> </a:t>
            </a:r>
            <a:r>
              <a:rPr lang="ar-SA" sz="2000" dirty="0" err="1" smtClean="0"/>
              <a:t>استخدامه:</a:t>
            </a:r>
            <a:r>
              <a:rPr lang="ar-SA" sz="2000" dirty="0" smtClean="0"/>
              <a:t> </a:t>
            </a:r>
            <a:endParaRPr lang="ar-SA" sz="2000" dirty="0" smtClean="0"/>
          </a:p>
          <a:p>
            <a:pPr marL="285750" indent="-285750" algn="r" rtl="1">
              <a:buFont typeface="Wingdings" pitchFamily="2" charset="2"/>
              <a:buChar char="§"/>
            </a:pPr>
            <a:endParaRPr lang="ar-SA" sz="2000" dirty="0" smtClean="0"/>
          </a:p>
          <a:p>
            <a:pPr marL="285750" indent="-285750" algn="r" rtl="1">
              <a:buFont typeface="Wingdings" pitchFamily="2" charset="2"/>
              <a:buChar char="§"/>
            </a:pPr>
            <a:r>
              <a:rPr lang="ar-SA" dirty="0" smtClean="0"/>
              <a:t>يجب </a:t>
            </a:r>
            <a:r>
              <a:rPr lang="ar-SA" dirty="0"/>
              <a:t>إعداد </a:t>
            </a:r>
            <a:r>
              <a:rPr lang="ar-SA" dirty="0">
                <a:solidFill>
                  <a:schemeClr val="tx2"/>
                </a:solidFill>
              </a:rPr>
              <a:t>منحنى قياسي </a:t>
            </a:r>
            <a:r>
              <a:rPr lang="ar-SA" u="sng" dirty="0"/>
              <a:t>لبروتينات معلومة التراكيز </a:t>
            </a:r>
            <a:r>
              <a:rPr lang="ar-SA" dirty="0"/>
              <a:t>وذلك لإستخدامه في </a:t>
            </a:r>
            <a:r>
              <a:rPr lang="ar-SA" dirty="0" err="1" smtClean="0"/>
              <a:t>تقديرعينات</a:t>
            </a:r>
            <a:r>
              <a:rPr lang="ar-SA" dirty="0" smtClean="0"/>
              <a:t> </a:t>
            </a:r>
            <a:r>
              <a:rPr lang="ar-SA" dirty="0" smtClean="0"/>
              <a:t>البروتينات </a:t>
            </a:r>
            <a:r>
              <a:rPr lang="ar-SA" dirty="0" smtClean="0"/>
              <a:t>مجهولة التراكيز. (بدلالة الامتصاص). </a:t>
            </a:r>
          </a:p>
          <a:p>
            <a:pPr algn="r" rtl="1"/>
            <a:endParaRPr lang="ar-SA" dirty="0" smtClean="0"/>
          </a:p>
          <a:p>
            <a:pPr marL="285750" indent="-285750" algn="r" rtl="1">
              <a:buFont typeface="Wingdings" pitchFamily="2" charset="2"/>
              <a:buChar char="§"/>
            </a:pPr>
            <a:r>
              <a:rPr lang="ar-SA" dirty="0" smtClean="0"/>
              <a:t>يمكن </a:t>
            </a:r>
            <a:r>
              <a:rPr lang="ar-SA" dirty="0"/>
              <a:t>من المنحنى </a:t>
            </a:r>
            <a:r>
              <a:rPr lang="ar-SA" dirty="0" smtClean="0"/>
              <a:t>القياسي </a:t>
            </a:r>
            <a:r>
              <a:rPr lang="ar-SA" dirty="0" err="1" smtClean="0"/>
              <a:t>للتراكيز</a:t>
            </a:r>
            <a:r>
              <a:rPr lang="ar-SA" dirty="0" smtClean="0"/>
              <a:t>، </a:t>
            </a:r>
            <a:r>
              <a:rPr lang="ar-SA" dirty="0"/>
              <a:t>حساب تركيز البروتينات </a:t>
            </a:r>
            <a:r>
              <a:rPr lang="ar-SA" dirty="0" smtClean="0"/>
              <a:t>المجهولة التركيز </a:t>
            </a:r>
            <a:r>
              <a:rPr lang="ar-SA" dirty="0"/>
              <a:t>بمعرفة مقدار الإمتصاص الضوئي لها</a:t>
            </a:r>
            <a:r>
              <a:rPr lang="ar-SA" dirty="0" smtClean="0"/>
              <a:t>.</a:t>
            </a:r>
          </a:p>
          <a:p>
            <a:pPr marL="285750" indent="-285750" algn="r" rtl="1">
              <a:buFont typeface="Wingdings" pitchFamily="2" charset="2"/>
              <a:buChar char="§"/>
            </a:pPr>
            <a:endParaRPr lang="ar-SA" sz="2000" dirty="0"/>
          </a:p>
          <a:p>
            <a:pPr marL="285750" indent="-285750" algn="r" rtl="1"/>
            <a:endParaRPr lang="ar-SA" sz="2000" dirty="0"/>
          </a:p>
        </p:txBody>
      </p:sp>
      <p:sp>
        <p:nvSpPr>
          <p:cNvPr id="5" name="مستطيل 4"/>
          <p:cNvSpPr/>
          <p:nvPr/>
        </p:nvSpPr>
        <p:spPr>
          <a:xfrm>
            <a:off x="5715000" y="228600"/>
            <a:ext cx="31710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-SA" sz="2800" b="1" dirty="0" smtClean="0">
                <a:solidFill>
                  <a:schemeClr val="tx2"/>
                </a:solidFill>
              </a:rPr>
              <a:t>المنحنى القياسي </a:t>
            </a:r>
            <a:r>
              <a:rPr lang="ar-SA" sz="2800" b="1" dirty="0" err="1" smtClean="0">
                <a:solidFill>
                  <a:schemeClr val="tx2"/>
                </a:solidFill>
              </a:rPr>
              <a:t>للتراكيز:</a:t>
            </a:r>
            <a:endParaRPr lang="ar-SA" sz="2800" b="1" dirty="0">
              <a:solidFill>
                <a:schemeClr val="tx2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0" y="914400"/>
            <a:ext cx="8915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r" rtl="1">
              <a:buFont typeface="Wingdings" pitchFamily="2" charset="2"/>
              <a:buChar char="§"/>
            </a:pPr>
            <a:r>
              <a:rPr lang="ar-SA" dirty="0" smtClean="0"/>
              <a:t>هو منحنى يعكس العلاقة بين </a:t>
            </a:r>
            <a:r>
              <a:rPr lang="ar-SA" b="1" u="sng" dirty="0" err="1" smtClean="0"/>
              <a:t>تراكيز</a:t>
            </a:r>
            <a:r>
              <a:rPr lang="ar-SA" b="1" u="sng" dirty="0" smtClean="0"/>
              <a:t> معلومة </a:t>
            </a:r>
            <a:r>
              <a:rPr lang="ar-SA" dirty="0" err="1" smtClean="0"/>
              <a:t>لمادة </a:t>
            </a:r>
            <a:r>
              <a:rPr lang="ar-SA" dirty="0" smtClean="0"/>
              <a:t>(بروتين</a:t>
            </a:r>
            <a:r>
              <a:rPr lang="ar-SA" dirty="0" err="1" smtClean="0"/>
              <a:t>) </a:t>
            </a:r>
            <a:r>
              <a:rPr lang="ar-SA" dirty="0" smtClean="0"/>
              <a:t>،و</a:t>
            </a:r>
            <a:r>
              <a:rPr lang="ar-SA" b="1" u="sng" dirty="0" smtClean="0"/>
              <a:t> </a:t>
            </a:r>
            <a:r>
              <a:rPr lang="ar-SA" b="1" u="sng" dirty="0" smtClean="0"/>
              <a:t>الامتصاص </a:t>
            </a:r>
            <a:r>
              <a:rPr lang="ar-SA" dirty="0" smtClean="0"/>
              <a:t>الضوئي لهذه </a:t>
            </a:r>
            <a:r>
              <a:rPr lang="ar-SA" dirty="0" err="1" smtClean="0"/>
              <a:t>التراكيز</a:t>
            </a:r>
            <a:r>
              <a:rPr lang="ar-SA" dirty="0" smtClean="0"/>
              <a:t> المعلومة </a:t>
            </a:r>
            <a:r>
              <a:rPr lang="ar-SA" dirty="0" smtClean="0"/>
              <a:t>عند </a:t>
            </a:r>
            <a:r>
              <a:rPr lang="ar-SA" dirty="0" smtClean="0"/>
              <a:t>طول موجي </a:t>
            </a:r>
            <a:r>
              <a:rPr lang="ar-SA" dirty="0" err="1" smtClean="0"/>
              <a:t>معين</a:t>
            </a:r>
            <a:r>
              <a:rPr lang="ar-SA" dirty="0" err="1" smtClean="0"/>
              <a:t>.</a:t>
            </a:r>
            <a:r>
              <a:rPr lang="ar-SA" dirty="0" smtClean="0"/>
              <a:t> </a:t>
            </a:r>
          </a:p>
          <a:p>
            <a:pPr marL="285750" indent="-285750" algn="r" rtl="1">
              <a:buFont typeface="Wingdings" pitchFamily="2" charset="2"/>
              <a:buChar char="§"/>
            </a:pPr>
            <a:endParaRPr lang="ar-SA" dirty="0" smtClean="0"/>
          </a:p>
          <a:p>
            <a:pPr marL="285750" indent="-285750" algn="r" rtl="1">
              <a:buFont typeface="Wingdings" pitchFamily="2" charset="2"/>
              <a:buChar char="§"/>
            </a:pPr>
            <a:endParaRPr lang="ar-SA" dirty="0" smtClean="0"/>
          </a:p>
          <a:p>
            <a:pPr marL="285750" indent="-285750" algn="r" rtl="1">
              <a:buFont typeface="Wingdings" pitchFamily="2" charset="2"/>
              <a:buChar char="§"/>
            </a:pPr>
            <a:r>
              <a:rPr lang="ar-SA" b="1" u="sng" dirty="0" smtClean="0"/>
              <a:t>العلاقة </a:t>
            </a:r>
            <a:r>
              <a:rPr lang="ar-SA" b="1" u="sng" dirty="0" err="1" smtClean="0"/>
              <a:t>طردية</a:t>
            </a:r>
            <a:r>
              <a:rPr lang="ar-SA" b="1" u="sng" dirty="0" smtClean="0"/>
              <a:t> (خطية) </a:t>
            </a:r>
            <a:r>
              <a:rPr lang="ar-SA" dirty="0" smtClean="0"/>
              <a:t>بين </a:t>
            </a:r>
            <a:r>
              <a:rPr lang="ar-SA" dirty="0" smtClean="0"/>
              <a:t>التركيز  </a:t>
            </a:r>
            <a:r>
              <a:rPr lang="ar-SA" dirty="0" smtClean="0"/>
              <a:t>و </a:t>
            </a:r>
            <a:r>
              <a:rPr lang="ar-SA" dirty="0" smtClean="0"/>
              <a:t>قيم </a:t>
            </a:r>
            <a:r>
              <a:rPr lang="ar-SA" dirty="0" err="1" smtClean="0"/>
              <a:t>الامتصاص</a:t>
            </a:r>
            <a:r>
              <a:rPr lang="ar-SA" dirty="0" err="1" smtClean="0"/>
              <a:t>.</a:t>
            </a:r>
            <a:r>
              <a:rPr lang="ar-SA" dirty="0" smtClean="0"/>
              <a:t> (أي </a:t>
            </a:r>
            <a:r>
              <a:rPr lang="ar-SA" dirty="0" smtClean="0"/>
              <a:t>كلما زاد تركيز </a:t>
            </a:r>
            <a:r>
              <a:rPr lang="ar-SA" dirty="0" err="1" smtClean="0"/>
              <a:t>البروتين </a:t>
            </a:r>
            <a:r>
              <a:rPr lang="ar-SA" dirty="0" smtClean="0"/>
              <a:t>، كلما زادت قيمة </a:t>
            </a:r>
            <a:r>
              <a:rPr lang="ar-SA" dirty="0" err="1" smtClean="0"/>
              <a:t>الامتصاص</a:t>
            </a:r>
            <a:r>
              <a:rPr lang="ar-SA" dirty="0" err="1" smtClean="0"/>
              <a:t> )</a:t>
            </a:r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xmlns="" val="250823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3735" y="762000"/>
            <a:ext cx="8575743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3858155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5800" y="2743200"/>
            <a:ext cx="78486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dirty="0" smtClean="0"/>
              <a:t>ملاحظة:</a:t>
            </a:r>
          </a:p>
          <a:p>
            <a:pPr algn="r"/>
            <a:r>
              <a:rPr lang="ar-SA" dirty="0" smtClean="0"/>
              <a:t>العينات ذات التركيز العالية            تمتلك قيمة امتصاص  عالية           اللون الأغمق  </a:t>
            </a:r>
            <a:endParaRPr lang="ar-SA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5791200" y="3200400"/>
            <a:ext cx="5715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2971800" y="3200400"/>
            <a:ext cx="5715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160100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ساسية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أساسية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أساسية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905</TotalTime>
  <Words>343</Words>
  <Application>Microsoft Office PowerPoint</Application>
  <PresentationFormat>عرض على الشاشة (3:4)‏</PresentationFormat>
  <Paragraphs>38</Paragraphs>
  <Slides>9</Slides>
  <Notes>2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أساسية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nourah~</dc:creator>
  <cp:lastModifiedBy>KaDeY</cp:lastModifiedBy>
  <cp:revision>45</cp:revision>
  <dcterms:created xsi:type="dcterms:W3CDTF">2006-08-16T00:00:00Z</dcterms:created>
  <dcterms:modified xsi:type="dcterms:W3CDTF">2016-02-23T18:06:37Z</dcterms:modified>
</cp:coreProperties>
</file>