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61" r:id="rId3"/>
    <p:sldId id="263" r:id="rId4"/>
    <p:sldId id="274" r:id="rId5"/>
    <p:sldId id="264" r:id="rId6"/>
    <p:sldId id="265" r:id="rId7"/>
    <p:sldId id="266" r:id="rId8"/>
    <p:sldId id="267" r:id="rId9"/>
    <p:sldId id="268" r:id="rId10"/>
    <p:sldId id="270" r:id="rId11"/>
    <p:sldId id="271" r:id="rId12"/>
    <p:sldId id="273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93ECBA-E788-4A08-AD5F-9840AC2FA36F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5DC2714-7C77-443D-821E-FDA01A3B9712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5FA2E7-F082-4234-A02D-4487F120720C}" type="slidenum">
              <a:rPr lang="en-US" smtClean="0"/>
              <a:pPr/>
              <a:t>3</a:t>
            </a:fld>
            <a:endParaRPr 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DC2714-7C77-443D-821E-FDA01A3B9712}" type="slidenum">
              <a:rPr lang="en-GB" smtClean="0"/>
              <a:pPr/>
              <a:t>6</a:t>
            </a:fld>
            <a:endParaRPr lang="en-GB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65CB350-0F12-4144-8C48-80474AB0BACB}" type="slidenum">
              <a:rPr lang="ar-SA"/>
              <a:pPr/>
              <a:t>10</a:t>
            </a:fld>
            <a:endParaRPr lang="en-US"/>
          </a:p>
        </p:txBody>
      </p:sp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67D7D3D-7735-4F7A-B59F-E405C7B003C1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62CC56-0E35-42A8-B8CC-FE96D3F3F87E}" type="datetimeFigureOut">
              <a:rPr lang="en-US" smtClean="0"/>
              <a:pPr/>
              <a:t>10/31/2010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B8FAF9-9302-4EB6-B4AB-108A16872CF1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28596" y="1571612"/>
            <a:ext cx="8358246" cy="3214710"/>
          </a:xfrm>
        </p:spPr>
        <p:txBody>
          <a:bodyPr>
            <a:norm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  <a:ea typeface="Tahoma" pitchFamily="34" charset="0"/>
                <a:cs typeface="Times New Roman" pitchFamily="18" charset="0"/>
              </a:rPr>
              <a:t>Lab </a:t>
            </a:r>
            <a:r>
              <a:rPr lang="en-US" sz="3200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  <a:ea typeface="Tahoma" pitchFamily="34" charset="0"/>
                <a:cs typeface="Times New Roman" pitchFamily="18" charset="0"/>
              </a:rPr>
              <a:t># 5 </a:t>
            </a:r>
            <a:r>
              <a:rPr lang="en-US" sz="3200" b="1" dirty="0" smtClean="0">
                <a:solidFill>
                  <a:schemeClr val="folHlink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  <a:ea typeface="Tahoma" pitchFamily="34" charset="0"/>
                <a:cs typeface="Times New Roman" pitchFamily="18" charset="0"/>
              </a:rPr>
              <a:t/>
            </a:r>
            <a:br>
              <a:rPr lang="en-US" sz="3200" b="1" dirty="0" smtClean="0">
                <a:solidFill>
                  <a:schemeClr val="folHlink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  <a:ea typeface="Tahoma" pitchFamily="34" charset="0"/>
                <a:cs typeface="Times New Roman" pitchFamily="18" charset="0"/>
              </a:rPr>
            </a:br>
            <a:r>
              <a:rPr lang="en-US" sz="3200" b="1" dirty="0" smtClean="0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  <a:ea typeface="Tahoma" pitchFamily="34" charset="0"/>
                <a:cs typeface="Times New Roman" pitchFamily="18" charset="0"/>
              </a:rPr>
              <a:t/>
            </a:r>
            <a:br>
              <a:rPr lang="en-US" sz="3200" b="1" dirty="0" smtClean="0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  <a:ea typeface="Tahoma" pitchFamily="34" charset="0"/>
                <a:cs typeface="Times New Roman" pitchFamily="18" charset="0"/>
              </a:rPr>
            </a:br>
            <a:r>
              <a:rPr lang="en-US" sz="3200" b="1" dirty="0" smtClean="0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  <a:ea typeface="Tahoma" pitchFamily="34" charset="0"/>
                <a:cs typeface="Times New Roman" pitchFamily="18" charset="0"/>
              </a:rPr>
              <a:t>Dose Response Curve of Ach </a:t>
            </a:r>
            <a:br>
              <a:rPr lang="en-US" sz="3200" b="1" dirty="0" smtClean="0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  <a:ea typeface="Tahoma" pitchFamily="34" charset="0"/>
                <a:cs typeface="Times New Roman" pitchFamily="18" charset="0"/>
              </a:rPr>
            </a:br>
            <a:r>
              <a:rPr lang="en-US" sz="3200" b="1" dirty="0" smtClean="0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  <a:ea typeface="Tahoma" pitchFamily="34" charset="0"/>
                <a:cs typeface="Times New Roman" pitchFamily="18" charset="0"/>
              </a:rPr>
              <a:t>&amp; The Effect of Different Drugs on  Isolated Frog Rectus Abdominis</a:t>
            </a:r>
            <a:endParaRPr lang="en-GB" sz="3200" dirty="0">
              <a:latin typeface="Times New Roman" pitchFamily="18" charset="0"/>
              <a:ea typeface="Tahoma" pitchFamily="34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26035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3200" b="1" dirty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Drugs that </a:t>
            </a:r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act on </a:t>
            </a:r>
            <a:r>
              <a:rPr lang="en-US" sz="3200" b="1" dirty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skeletal </a:t>
            </a:r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muscles :</a:t>
            </a:r>
            <a:endParaRPr lang="en-US" sz="3200" b="1" dirty="0">
              <a:solidFill>
                <a:srgbClr val="FFFF00"/>
              </a:solidFill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0" y="1412875"/>
            <a:ext cx="8229600" cy="503238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3000" b="1" dirty="0">
                <a:solidFill>
                  <a:schemeClr val="folHlink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   </a:t>
            </a:r>
            <a:r>
              <a:rPr lang="en-US" sz="28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A- </a:t>
            </a: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Drugs that </a:t>
            </a:r>
            <a:r>
              <a:rPr lang="en-US" sz="2800" b="1" u="sng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decrease</a:t>
            </a:r>
            <a:r>
              <a:rPr lang="en-US" sz="28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transmission </a:t>
            </a:r>
            <a:endParaRPr lang="en-US" sz="2800" b="1" dirty="0">
              <a:solidFill>
                <a:srgbClr val="FFFF00"/>
              </a:solidFill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2800" i="1" u="sng" dirty="0">
              <a:solidFill>
                <a:schemeClr val="folHlink"/>
              </a:solidFill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</p:txBody>
      </p:sp>
      <p:graphicFrame>
        <p:nvGraphicFramePr>
          <p:cNvPr id="17464" name="Group 56"/>
          <p:cNvGraphicFramePr>
            <a:graphicFrameLocks noGrp="1"/>
          </p:cNvGraphicFramePr>
          <p:nvPr>
            <p:ph idx="1"/>
          </p:nvPr>
        </p:nvGraphicFramePr>
        <p:xfrm>
          <a:off x="357158" y="2357430"/>
          <a:ext cx="8567739" cy="4267200"/>
        </p:xfrm>
        <a:graphic>
          <a:graphicData uri="http://schemas.openxmlformats.org/drawingml/2006/table">
            <a:tbl>
              <a:tblPr/>
              <a:tblGrid>
                <a:gridCol w="1624972"/>
                <a:gridCol w="2583999"/>
                <a:gridCol w="4358768"/>
              </a:tblGrid>
              <a:tr h="46514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Arial Unicode MS" pitchFamily="34" charset="-128"/>
                        <a:cs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Non-depolarizing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(Competitive)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Depolarizing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(noncompetitive)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</a:tr>
              <a:tr h="7524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MOA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Competing with Ach at Nm-R .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They cause initial depolarization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→</a:t>
                      </a: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 followed by persistent depolarization 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→</a:t>
                      </a: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transmission failure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→</a:t>
                      </a: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receptor blockage .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</a:tr>
              <a:tr h="7921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Examples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Tubocurarine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Gallamine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Garamond" pitchFamily="18" charset="0"/>
                          <a:ea typeface="Arial Unicode MS" pitchFamily="34" charset="-128"/>
                          <a:cs typeface="Arial Unicode MS" pitchFamily="34" charset="-128"/>
                        </a:rPr>
                        <a:t>Succinylcholine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Garamond" pitchFamily="18" charset="0"/>
                          <a:ea typeface="Arial Unicode MS" pitchFamily="34" charset="-128"/>
                          <a:cs typeface="Arial Unicode MS" pitchFamily="34" charset="-128"/>
                        </a:rPr>
                        <a:t>Decamethonium 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Arial Unicode MS" pitchFamily="34" charset="-128"/>
                        <a:cs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</a:tr>
              <a:tr h="9445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Type of paralysis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produced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FFFFFF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Flaccid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FFFFFF"/>
                            </a:outerShdw>
                          </a:effectLst>
                          <a:latin typeface="Times New Roman" pitchFamily="18" charset="0"/>
                          <a:ea typeface="Arial Unicode MS" pitchFamily="34" charset="-128"/>
                          <a:cs typeface="Times New Roman" pitchFamily="18" charset="0"/>
                        </a:rPr>
                        <a:t>Spastic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Drugs that act on skeletal muscles :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2844" y="1600200"/>
            <a:ext cx="8715436" cy="4972072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B-Drugs that </a:t>
            </a:r>
            <a:r>
              <a:rPr lang="en-US" sz="2800" b="1" u="sng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increase</a:t>
            </a:r>
            <a:r>
              <a:rPr lang="en-US" sz="28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transmission:</a:t>
            </a:r>
          </a:p>
          <a:p>
            <a:pPr>
              <a:buNone/>
            </a:pPr>
            <a:r>
              <a:rPr lang="en-US" sz="2600" b="1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Cholinesterase inhibitors:</a:t>
            </a:r>
          </a:p>
          <a:p>
            <a:pPr>
              <a:buNone/>
            </a:pPr>
            <a:r>
              <a:rPr lang="en-US" sz="26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1-</a:t>
            </a: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</a:t>
            </a:r>
            <a:r>
              <a:rPr lang="en-US" sz="2600" b="1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Reversible:</a:t>
            </a:r>
          </a:p>
          <a:p>
            <a:pPr>
              <a:buNone/>
            </a:pP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  </a:t>
            </a:r>
            <a:r>
              <a:rPr lang="en-US" sz="26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e.g. </a:t>
            </a: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neostigmine, physiostigmine</a:t>
            </a:r>
          </a:p>
          <a:p>
            <a:endParaRPr lang="en-US" sz="2600" dirty="0" smtClean="0">
              <a:solidFill>
                <a:srgbClr val="FFFF00"/>
              </a:solidFill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>
              <a:buNone/>
            </a:pPr>
            <a:r>
              <a:rPr lang="en-US" sz="26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2</a:t>
            </a: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- </a:t>
            </a:r>
            <a:r>
              <a:rPr lang="en-US" sz="2600" b="1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Irreversible:</a:t>
            </a:r>
          </a:p>
          <a:p>
            <a:pPr>
              <a:buNone/>
            </a:pP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  </a:t>
            </a:r>
            <a:r>
              <a:rPr lang="en-US" sz="26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e.g. </a:t>
            </a: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organ phosphorus insecticides </a:t>
            </a:r>
          </a:p>
          <a:p>
            <a:pPr>
              <a:buNone/>
            </a:pPr>
            <a:endParaRPr lang="en-US" sz="2600" dirty="0" smtClean="0">
              <a:solidFill>
                <a:srgbClr val="FFFF00"/>
              </a:solidFill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>
              <a:buNone/>
            </a:pP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* </a:t>
            </a: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Both will lead to accumulation of Ach at myoneural junction .  </a:t>
            </a:r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1000108"/>
            <a:ext cx="8991600" cy="5148282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endParaRPr lang="en-US" dirty="0"/>
          </a:p>
        </p:txBody>
      </p:sp>
      <p:sp>
        <p:nvSpPr>
          <p:cNvPr id="20484" name="Line 4"/>
          <p:cNvSpPr>
            <a:spLocks noChangeShapeType="1"/>
          </p:cNvSpPr>
          <p:nvPr/>
        </p:nvSpPr>
        <p:spPr bwMode="auto">
          <a:xfrm>
            <a:off x="468313" y="3860800"/>
            <a:ext cx="6477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485" name="Arc 5"/>
          <p:cNvSpPr>
            <a:spLocks/>
          </p:cNvSpPr>
          <p:nvPr/>
        </p:nvSpPr>
        <p:spPr bwMode="auto">
          <a:xfrm rot="15184350">
            <a:off x="994569" y="3166269"/>
            <a:ext cx="622300" cy="576262"/>
          </a:xfrm>
          <a:custGeom>
            <a:avLst/>
            <a:gdLst>
              <a:gd name="G0" fmla="+- 0 0 0"/>
              <a:gd name="G1" fmla="+- 21597 0 0"/>
              <a:gd name="G2" fmla="+- 21600 0 0"/>
              <a:gd name="T0" fmla="*/ 358 w 21600"/>
              <a:gd name="T1" fmla="*/ 0 h 21597"/>
              <a:gd name="T2" fmla="*/ 21600 w 21600"/>
              <a:gd name="T3" fmla="*/ 21597 h 21597"/>
              <a:gd name="T4" fmla="*/ 0 w 21600"/>
              <a:gd name="T5" fmla="*/ 21597 h 215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597" fill="none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</a:path>
              <a:path w="21600" h="21597" stroke="0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  <a:lnTo>
                  <a:pt x="0" y="21597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6" name="Line 6"/>
          <p:cNvSpPr>
            <a:spLocks noChangeShapeType="1"/>
          </p:cNvSpPr>
          <p:nvPr/>
        </p:nvSpPr>
        <p:spPr bwMode="auto">
          <a:xfrm>
            <a:off x="1476375" y="3068638"/>
            <a:ext cx="0" cy="7921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487" name="Line 7"/>
          <p:cNvSpPr>
            <a:spLocks noChangeShapeType="1"/>
          </p:cNvSpPr>
          <p:nvPr/>
        </p:nvSpPr>
        <p:spPr bwMode="auto">
          <a:xfrm>
            <a:off x="1476375" y="3860800"/>
            <a:ext cx="6477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490" name="Line 10"/>
          <p:cNvSpPr>
            <a:spLocks noChangeShapeType="1"/>
          </p:cNvSpPr>
          <p:nvPr/>
        </p:nvSpPr>
        <p:spPr bwMode="auto">
          <a:xfrm>
            <a:off x="2411413" y="3860800"/>
            <a:ext cx="35877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491" name="Arc 11"/>
          <p:cNvSpPr>
            <a:spLocks/>
          </p:cNvSpPr>
          <p:nvPr/>
        </p:nvSpPr>
        <p:spPr bwMode="auto">
          <a:xfrm rot="15184350">
            <a:off x="1840706" y="3096420"/>
            <a:ext cx="911225" cy="576262"/>
          </a:xfrm>
          <a:custGeom>
            <a:avLst/>
            <a:gdLst>
              <a:gd name="G0" fmla="+- 0 0 0"/>
              <a:gd name="G1" fmla="+- 21597 0 0"/>
              <a:gd name="G2" fmla="+- 21600 0 0"/>
              <a:gd name="T0" fmla="*/ 358 w 21600"/>
              <a:gd name="T1" fmla="*/ 0 h 21597"/>
              <a:gd name="T2" fmla="*/ 21600 w 21600"/>
              <a:gd name="T3" fmla="*/ 21597 h 21597"/>
              <a:gd name="T4" fmla="*/ 0 w 21600"/>
              <a:gd name="T5" fmla="*/ 21597 h 215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597" fill="none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</a:path>
              <a:path w="21600" h="21597" stroke="0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  <a:lnTo>
                  <a:pt x="0" y="21597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92" name="Line 12"/>
          <p:cNvSpPr>
            <a:spLocks noChangeShapeType="1"/>
          </p:cNvSpPr>
          <p:nvPr/>
        </p:nvSpPr>
        <p:spPr bwMode="auto">
          <a:xfrm>
            <a:off x="2411413" y="2852738"/>
            <a:ext cx="0" cy="10080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493" name="Line 13"/>
          <p:cNvSpPr>
            <a:spLocks noChangeShapeType="1"/>
          </p:cNvSpPr>
          <p:nvPr/>
        </p:nvSpPr>
        <p:spPr bwMode="auto">
          <a:xfrm>
            <a:off x="2771775" y="3860800"/>
            <a:ext cx="35877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494" name="Line 14"/>
          <p:cNvSpPr>
            <a:spLocks noChangeShapeType="1"/>
          </p:cNvSpPr>
          <p:nvPr/>
        </p:nvSpPr>
        <p:spPr bwMode="auto">
          <a:xfrm>
            <a:off x="3419475" y="3860800"/>
            <a:ext cx="57626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01" name="Text Box 21"/>
          <p:cNvSpPr txBox="1">
            <a:spLocks noChangeArrowheads="1"/>
          </p:cNvSpPr>
          <p:nvPr/>
        </p:nvSpPr>
        <p:spPr bwMode="auto">
          <a:xfrm>
            <a:off x="447675" y="3540125"/>
            <a:ext cx="319088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600" dirty="0">
                <a:solidFill>
                  <a:srgbClr val="FFFF00"/>
                </a:solidFill>
                <a:latin typeface="Tahoma" pitchFamily="34" charset="0"/>
              </a:rPr>
              <a:t>N</a:t>
            </a:r>
          </a:p>
        </p:txBody>
      </p:sp>
      <p:sp>
        <p:nvSpPr>
          <p:cNvPr id="20502" name="Text Box 22"/>
          <p:cNvSpPr txBox="1">
            <a:spLocks noChangeArrowheads="1"/>
          </p:cNvSpPr>
          <p:nvPr/>
        </p:nvSpPr>
        <p:spPr bwMode="auto">
          <a:xfrm>
            <a:off x="1023938" y="3905250"/>
            <a:ext cx="697627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Ach </a:t>
            </a:r>
          </a:p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0.05ml</a:t>
            </a:r>
          </a:p>
        </p:txBody>
      </p:sp>
      <p:sp>
        <p:nvSpPr>
          <p:cNvPr id="20503" name="Text Box 23"/>
          <p:cNvSpPr txBox="1">
            <a:spLocks noChangeArrowheads="1"/>
          </p:cNvSpPr>
          <p:nvPr/>
        </p:nvSpPr>
        <p:spPr bwMode="auto">
          <a:xfrm>
            <a:off x="1384300" y="3592513"/>
            <a:ext cx="519113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200" dirty="0">
                <a:latin typeface="Tahoma" pitchFamily="34" charset="0"/>
              </a:rPr>
              <a:t>W  N</a:t>
            </a:r>
          </a:p>
        </p:txBody>
      </p:sp>
      <p:sp>
        <p:nvSpPr>
          <p:cNvPr id="20506" name="Text Box 26"/>
          <p:cNvSpPr txBox="1">
            <a:spLocks noChangeArrowheads="1"/>
          </p:cNvSpPr>
          <p:nvPr/>
        </p:nvSpPr>
        <p:spPr bwMode="auto">
          <a:xfrm>
            <a:off x="1763713" y="4149725"/>
            <a:ext cx="1007007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Ach  0.1ml</a:t>
            </a:r>
          </a:p>
        </p:txBody>
      </p:sp>
      <p:sp>
        <p:nvSpPr>
          <p:cNvPr id="20510" name="Text Box 30"/>
          <p:cNvSpPr txBox="1">
            <a:spLocks noChangeArrowheads="1"/>
          </p:cNvSpPr>
          <p:nvPr/>
        </p:nvSpPr>
        <p:spPr bwMode="auto">
          <a:xfrm>
            <a:off x="2428860" y="3571876"/>
            <a:ext cx="474663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000" dirty="0">
                <a:latin typeface="Tahoma" pitchFamily="34" charset="0"/>
              </a:rPr>
              <a:t>W+N</a:t>
            </a:r>
          </a:p>
        </p:txBody>
      </p:sp>
      <p:sp>
        <p:nvSpPr>
          <p:cNvPr id="20527" name="Arc 47"/>
          <p:cNvSpPr>
            <a:spLocks/>
          </p:cNvSpPr>
          <p:nvPr/>
        </p:nvSpPr>
        <p:spPr bwMode="auto">
          <a:xfrm rot="15184350">
            <a:off x="2712244" y="2983706"/>
            <a:ext cx="1127125" cy="576263"/>
          </a:xfrm>
          <a:custGeom>
            <a:avLst/>
            <a:gdLst>
              <a:gd name="G0" fmla="+- 0 0 0"/>
              <a:gd name="G1" fmla="+- 21597 0 0"/>
              <a:gd name="G2" fmla="+- 21600 0 0"/>
              <a:gd name="T0" fmla="*/ 358 w 21600"/>
              <a:gd name="T1" fmla="*/ 0 h 21597"/>
              <a:gd name="T2" fmla="*/ 21600 w 21600"/>
              <a:gd name="T3" fmla="*/ 21597 h 21597"/>
              <a:gd name="T4" fmla="*/ 0 w 21600"/>
              <a:gd name="T5" fmla="*/ 21597 h 215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597" fill="none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</a:path>
              <a:path w="21600" h="21597" stroke="0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  <a:lnTo>
                  <a:pt x="0" y="21597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28" name="Line 48"/>
          <p:cNvSpPr>
            <a:spLocks noChangeShapeType="1"/>
          </p:cNvSpPr>
          <p:nvPr/>
        </p:nvSpPr>
        <p:spPr bwMode="auto">
          <a:xfrm>
            <a:off x="3419475" y="2636838"/>
            <a:ext cx="0" cy="12239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29" name="Text Box 49"/>
          <p:cNvSpPr txBox="1">
            <a:spLocks noChangeArrowheads="1"/>
          </p:cNvSpPr>
          <p:nvPr/>
        </p:nvSpPr>
        <p:spPr bwMode="auto">
          <a:xfrm>
            <a:off x="3348038" y="3500438"/>
            <a:ext cx="474662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000" dirty="0">
                <a:latin typeface="Tahoma" pitchFamily="34" charset="0"/>
              </a:rPr>
              <a:t>W+N</a:t>
            </a:r>
          </a:p>
        </p:txBody>
      </p:sp>
      <p:sp>
        <p:nvSpPr>
          <p:cNvPr id="20530" name="Line 50"/>
          <p:cNvSpPr>
            <a:spLocks noChangeShapeType="1"/>
          </p:cNvSpPr>
          <p:nvPr/>
        </p:nvSpPr>
        <p:spPr bwMode="auto">
          <a:xfrm>
            <a:off x="4284663" y="3860800"/>
            <a:ext cx="503237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31" name="Arc 51"/>
          <p:cNvSpPr>
            <a:spLocks/>
          </p:cNvSpPr>
          <p:nvPr/>
        </p:nvSpPr>
        <p:spPr bwMode="auto">
          <a:xfrm rot="15184350">
            <a:off x="3577431" y="2983707"/>
            <a:ext cx="1127125" cy="576262"/>
          </a:xfrm>
          <a:custGeom>
            <a:avLst/>
            <a:gdLst>
              <a:gd name="G0" fmla="+- 0 0 0"/>
              <a:gd name="G1" fmla="+- 21597 0 0"/>
              <a:gd name="G2" fmla="+- 21600 0 0"/>
              <a:gd name="T0" fmla="*/ 358 w 21600"/>
              <a:gd name="T1" fmla="*/ 0 h 21597"/>
              <a:gd name="T2" fmla="*/ 21600 w 21600"/>
              <a:gd name="T3" fmla="*/ 21597 h 21597"/>
              <a:gd name="T4" fmla="*/ 0 w 21600"/>
              <a:gd name="T5" fmla="*/ 21597 h 215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597" fill="none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</a:path>
              <a:path w="21600" h="21597" stroke="0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  <a:lnTo>
                  <a:pt x="0" y="21597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32" name="Line 52"/>
          <p:cNvSpPr>
            <a:spLocks noChangeShapeType="1"/>
          </p:cNvSpPr>
          <p:nvPr/>
        </p:nvSpPr>
        <p:spPr bwMode="auto">
          <a:xfrm>
            <a:off x="4284663" y="2636838"/>
            <a:ext cx="0" cy="12239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33" name="Text Box 53"/>
          <p:cNvSpPr txBox="1">
            <a:spLocks noChangeArrowheads="1"/>
          </p:cNvSpPr>
          <p:nvPr/>
        </p:nvSpPr>
        <p:spPr bwMode="auto">
          <a:xfrm>
            <a:off x="4213225" y="3500438"/>
            <a:ext cx="474663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000" dirty="0">
                <a:latin typeface="Tahoma" pitchFamily="34" charset="0"/>
              </a:rPr>
              <a:t>W+N</a:t>
            </a:r>
          </a:p>
        </p:txBody>
      </p:sp>
      <p:sp>
        <p:nvSpPr>
          <p:cNvPr id="20534" name="Text Box 54"/>
          <p:cNvSpPr txBox="1">
            <a:spLocks noChangeArrowheads="1"/>
          </p:cNvSpPr>
          <p:nvPr/>
        </p:nvSpPr>
        <p:spPr bwMode="auto">
          <a:xfrm>
            <a:off x="2987675" y="3933825"/>
            <a:ext cx="607859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0.2ml</a:t>
            </a:r>
          </a:p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Ach</a:t>
            </a:r>
          </a:p>
        </p:txBody>
      </p:sp>
      <p:sp>
        <p:nvSpPr>
          <p:cNvPr id="20535" name="Text Box 55"/>
          <p:cNvSpPr txBox="1">
            <a:spLocks noChangeArrowheads="1"/>
          </p:cNvSpPr>
          <p:nvPr/>
        </p:nvSpPr>
        <p:spPr bwMode="auto">
          <a:xfrm>
            <a:off x="3779838" y="3933825"/>
            <a:ext cx="607859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0.4ml</a:t>
            </a:r>
          </a:p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Ach</a:t>
            </a:r>
          </a:p>
        </p:txBody>
      </p:sp>
      <p:sp>
        <p:nvSpPr>
          <p:cNvPr id="20537" name="Rectangle 57"/>
          <p:cNvSpPr>
            <a:spLocks noChangeArrowheads="1"/>
          </p:cNvSpPr>
          <p:nvPr/>
        </p:nvSpPr>
        <p:spPr bwMode="auto">
          <a:xfrm>
            <a:off x="1258888" y="2276475"/>
            <a:ext cx="1944687" cy="215900"/>
          </a:xfrm>
          <a:prstGeom prst="rect">
            <a:avLst/>
          </a:prstGeom>
          <a:solidFill>
            <a:schemeClr val="accent2">
              <a:lumMod val="75000"/>
              <a:alpha val="14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PART 1</a:t>
            </a:r>
          </a:p>
        </p:txBody>
      </p:sp>
      <p:sp>
        <p:nvSpPr>
          <p:cNvPr id="20540" name="AutoShape 60"/>
          <p:cNvSpPr>
            <a:spLocks/>
          </p:cNvSpPr>
          <p:nvPr/>
        </p:nvSpPr>
        <p:spPr bwMode="auto">
          <a:xfrm>
            <a:off x="827088" y="3068638"/>
            <a:ext cx="142875" cy="1417637"/>
          </a:xfrm>
          <a:prstGeom prst="leftBrace">
            <a:avLst>
              <a:gd name="adj1" fmla="val 82685"/>
              <a:gd name="adj2" fmla="val 50000"/>
            </a:avLst>
          </a:prstGeom>
          <a:noFill/>
          <a:ln w="9525">
            <a:solidFill>
              <a:srgbClr val="FFFF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20541" name="AutoShape 61"/>
          <p:cNvSpPr>
            <a:spLocks/>
          </p:cNvSpPr>
          <p:nvPr/>
        </p:nvSpPr>
        <p:spPr bwMode="auto">
          <a:xfrm>
            <a:off x="971550" y="3860800"/>
            <a:ext cx="142875" cy="625475"/>
          </a:xfrm>
          <a:prstGeom prst="leftBrace">
            <a:avLst>
              <a:gd name="adj1" fmla="val 36481"/>
              <a:gd name="adj2" fmla="val 50000"/>
            </a:avLst>
          </a:prstGeom>
          <a:noFill/>
          <a:ln w="9525">
            <a:solidFill>
              <a:srgbClr val="FFFF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42" name="Text Box 62"/>
          <p:cNvSpPr txBox="1">
            <a:spLocks noChangeArrowheads="1"/>
          </p:cNvSpPr>
          <p:nvPr/>
        </p:nvSpPr>
        <p:spPr bwMode="auto">
          <a:xfrm>
            <a:off x="735013" y="2741613"/>
            <a:ext cx="317716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/>
              <a:t>A</a:t>
            </a:r>
          </a:p>
        </p:txBody>
      </p:sp>
      <p:sp>
        <p:nvSpPr>
          <p:cNvPr id="20544" name="Text Box 64"/>
          <p:cNvSpPr txBox="1">
            <a:spLocks noChangeArrowheads="1"/>
          </p:cNvSpPr>
          <p:nvPr/>
        </p:nvSpPr>
        <p:spPr bwMode="auto">
          <a:xfrm>
            <a:off x="879475" y="3533775"/>
            <a:ext cx="309700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/>
              <a:t>B</a:t>
            </a:r>
          </a:p>
        </p:txBody>
      </p:sp>
      <p:sp>
        <p:nvSpPr>
          <p:cNvPr id="20545" name="Text Box 65"/>
          <p:cNvSpPr txBox="1">
            <a:spLocks noChangeArrowheads="1"/>
          </p:cNvSpPr>
          <p:nvPr/>
        </p:nvSpPr>
        <p:spPr bwMode="auto">
          <a:xfrm>
            <a:off x="447675" y="4902200"/>
            <a:ext cx="1626023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0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Height = </a:t>
            </a:r>
            <a:r>
              <a:rPr lang="en-US" sz="2000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A-B</a:t>
            </a:r>
          </a:p>
        </p:txBody>
      </p:sp>
      <p:sp>
        <p:nvSpPr>
          <p:cNvPr id="20546" name="Line 66"/>
          <p:cNvSpPr>
            <a:spLocks noChangeShapeType="1"/>
          </p:cNvSpPr>
          <p:nvPr/>
        </p:nvSpPr>
        <p:spPr bwMode="auto">
          <a:xfrm>
            <a:off x="4859338" y="1628775"/>
            <a:ext cx="0" cy="3024188"/>
          </a:xfrm>
          <a:prstGeom prst="line">
            <a:avLst/>
          </a:prstGeom>
          <a:noFill/>
          <a:ln w="9525">
            <a:solidFill>
              <a:srgbClr val="FFFF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47" name="Line 67"/>
          <p:cNvSpPr>
            <a:spLocks noChangeShapeType="1"/>
          </p:cNvSpPr>
          <p:nvPr/>
        </p:nvSpPr>
        <p:spPr bwMode="auto">
          <a:xfrm>
            <a:off x="4932363" y="3860800"/>
            <a:ext cx="576262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48" name="Text Box 68"/>
          <p:cNvSpPr txBox="1">
            <a:spLocks noChangeArrowheads="1"/>
          </p:cNvSpPr>
          <p:nvPr/>
        </p:nvSpPr>
        <p:spPr bwMode="auto">
          <a:xfrm>
            <a:off x="4984750" y="3821113"/>
            <a:ext cx="360363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N</a:t>
            </a:r>
          </a:p>
        </p:txBody>
      </p:sp>
      <p:sp>
        <p:nvSpPr>
          <p:cNvPr id="20549" name="Arc 69"/>
          <p:cNvSpPr>
            <a:spLocks/>
          </p:cNvSpPr>
          <p:nvPr/>
        </p:nvSpPr>
        <p:spPr bwMode="auto">
          <a:xfrm rot="15184350">
            <a:off x="5196681" y="3045620"/>
            <a:ext cx="911225" cy="576262"/>
          </a:xfrm>
          <a:custGeom>
            <a:avLst/>
            <a:gdLst>
              <a:gd name="G0" fmla="+- 0 0 0"/>
              <a:gd name="G1" fmla="+- 21597 0 0"/>
              <a:gd name="G2" fmla="+- 21600 0 0"/>
              <a:gd name="T0" fmla="*/ 358 w 21600"/>
              <a:gd name="T1" fmla="*/ 0 h 21597"/>
              <a:gd name="T2" fmla="*/ 21600 w 21600"/>
              <a:gd name="T3" fmla="*/ 21597 h 21597"/>
              <a:gd name="T4" fmla="*/ 0 w 21600"/>
              <a:gd name="T5" fmla="*/ 21597 h 215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597" fill="none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</a:path>
              <a:path w="21600" h="21597" stroke="0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  <a:lnTo>
                  <a:pt x="0" y="21597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50" name="Line 70"/>
          <p:cNvSpPr>
            <a:spLocks noChangeShapeType="1"/>
          </p:cNvSpPr>
          <p:nvPr/>
        </p:nvSpPr>
        <p:spPr bwMode="auto">
          <a:xfrm>
            <a:off x="5795963" y="2781300"/>
            <a:ext cx="0" cy="10795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51" name="Text Box 71"/>
          <p:cNvSpPr txBox="1">
            <a:spLocks noChangeArrowheads="1"/>
          </p:cNvSpPr>
          <p:nvPr/>
        </p:nvSpPr>
        <p:spPr bwMode="auto">
          <a:xfrm>
            <a:off x="5795963" y="3500438"/>
            <a:ext cx="474662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000" dirty="0">
                <a:latin typeface="Tahoma" pitchFamily="34" charset="0"/>
              </a:rPr>
              <a:t>W+N</a:t>
            </a:r>
          </a:p>
        </p:txBody>
      </p:sp>
      <p:sp>
        <p:nvSpPr>
          <p:cNvPr id="20552" name="Line 72"/>
          <p:cNvSpPr>
            <a:spLocks noChangeShapeType="1"/>
          </p:cNvSpPr>
          <p:nvPr/>
        </p:nvSpPr>
        <p:spPr bwMode="auto">
          <a:xfrm>
            <a:off x="5795963" y="3860800"/>
            <a:ext cx="576262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55" name="Line 75"/>
          <p:cNvSpPr>
            <a:spLocks noChangeShapeType="1"/>
          </p:cNvSpPr>
          <p:nvPr/>
        </p:nvSpPr>
        <p:spPr bwMode="auto">
          <a:xfrm>
            <a:off x="6372225" y="3860800"/>
            <a:ext cx="57626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56" name="Text Box 76"/>
          <p:cNvSpPr txBox="1">
            <a:spLocks noChangeArrowheads="1"/>
          </p:cNvSpPr>
          <p:nvPr/>
        </p:nvSpPr>
        <p:spPr bwMode="auto">
          <a:xfrm rot="16200000">
            <a:off x="5680438" y="4352152"/>
            <a:ext cx="1697901" cy="55399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hysiostegmine</a:t>
            </a:r>
          </a:p>
          <a:p>
            <a:pPr algn="ctr"/>
            <a:r>
              <a:rPr lang="en-US" sz="12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0.1ml</a:t>
            </a:r>
          </a:p>
        </p:txBody>
      </p:sp>
      <p:sp>
        <p:nvSpPr>
          <p:cNvPr id="20558" name="Arc 78"/>
          <p:cNvSpPr>
            <a:spLocks/>
          </p:cNvSpPr>
          <p:nvPr/>
        </p:nvSpPr>
        <p:spPr bwMode="auto">
          <a:xfrm rot="15184350">
            <a:off x="6450012" y="2952751"/>
            <a:ext cx="1198563" cy="576262"/>
          </a:xfrm>
          <a:custGeom>
            <a:avLst/>
            <a:gdLst>
              <a:gd name="G0" fmla="+- 0 0 0"/>
              <a:gd name="G1" fmla="+- 21597 0 0"/>
              <a:gd name="G2" fmla="+- 21600 0 0"/>
              <a:gd name="T0" fmla="*/ 358 w 21600"/>
              <a:gd name="T1" fmla="*/ 0 h 21597"/>
              <a:gd name="T2" fmla="*/ 21600 w 21600"/>
              <a:gd name="T3" fmla="*/ 21597 h 21597"/>
              <a:gd name="T4" fmla="*/ 0 w 21600"/>
              <a:gd name="T5" fmla="*/ 21597 h 215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597" fill="none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</a:path>
              <a:path w="21600" h="21597" stroke="0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  <a:lnTo>
                  <a:pt x="0" y="21597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59" name="Line 79"/>
          <p:cNvSpPr>
            <a:spLocks noChangeShapeType="1"/>
          </p:cNvSpPr>
          <p:nvPr/>
        </p:nvSpPr>
        <p:spPr bwMode="auto">
          <a:xfrm>
            <a:off x="7164388" y="2565400"/>
            <a:ext cx="0" cy="1295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60" name="Line 80"/>
          <p:cNvSpPr>
            <a:spLocks noChangeShapeType="1"/>
          </p:cNvSpPr>
          <p:nvPr/>
        </p:nvSpPr>
        <p:spPr bwMode="auto">
          <a:xfrm>
            <a:off x="7164388" y="3860800"/>
            <a:ext cx="4318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61" name="Text Box 81"/>
          <p:cNvSpPr txBox="1">
            <a:spLocks noChangeArrowheads="1"/>
          </p:cNvSpPr>
          <p:nvPr/>
        </p:nvSpPr>
        <p:spPr bwMode="auto">
          <a:xfrm>
            <a:off x="7092950" y="3573463"/>
            <a:ext cx="474663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000" dirty="0">
                <a:latin typeface="Tahoma" pitchFamily="34" charset="0"/>
              </a:rPr>
              <a:t>W+N</a:t>
            </a:r>
          </a:p>
        </p:txBody>
      </p:sp>
      <p:sp>
        <p:nvSpPr>
          <p:cNvPr id="20562" name="Text Box 82"/>
          <p:cNvSpPr txBox="1">
            <a:spLocks noChangeArrowheads="1"/>
          </p:cNvSpPr>
          <p:nvPr/>
        </p:nvSpPr>
        <p:spPr bwMode="auto">
          <a:xfrm>
            <a:off x="5416550" y="3890963"/>
            <a:ext cx="607859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0.1ml</a:t>
            </a:r>
          </a:p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Ach</a:t>
            </a:r>
          </a:p>
        </p:txBody>
      </p:sp>
      <p:sp>
        <p:nvSpPr>
          <p:cNvPr id="20563" name="Arc 83"/>
          <p:cNvSpPr>
            <a:spLocks/>
          </p:cNvSpPr>
          <p:nvPr/>
        </p:nvSpPr>
        <p:spPr bwMode="auto">
          <a:xfrm rot="15184350">
            <a:off x="7284244" y="3045619"/>
            <a:ext cx="911225" cy="576263"/>
          </a:xfrm>
          <a:custGeom>
            <a:avLst/>
            <a:gdLst>
              <a:gd name="G0" fmla="+- 0 0 0"/>
              <a:gd name="G1" fmla="+- 21597 0 0"/>
              <a:gd name="G2" fmla="+- 21600 0 0"/>
              <a:gd name="T0" fmla="*/ 358 w 21600"/>
              <a:gd name="T1" fmla="*/ 0 h 21597"/>
              <a:gd name="T2" fmla="*/ 21600 w 21600"/>
              <a:gd name="T3" fmla="*/ 21597 h 21597"/>
              <a:gd name="T4" fmla="*/ 0 w 21600"/>
              <a:gd name="T5" fmla="*/ 21597 h 215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597" fill="none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</a:path>
              <a:path w="21600" h="21597" stroke="0" extrusionOk="0">
                <a:moveTo>
                  <a:pt x="358" y="-1"/>
                </a:moveTo>
                <a:cubicBezTo>
                  <a:pt x="12146" y="195"/>
                  <a:pt x="21600" y="9807"/>
                  <a:pt x="21600" y="21597"/>
                </a:cubicBezTo>
                <a:lnTo>
                  <a:pt x="0" y="21597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64" name="Line 84"/>
          <p:cNvSpPr>
            <a:spLocks noChangeShapeType="1"/>
          </p:cNvSpPr>
          <p:nvPr/>
        </p:nvSpPr>
        <p:spPr bwMode="auto">
          <a:xfrm>
            <a:off x="7885113" y="2781300"/>
            <a:ext cx="0" cy="10795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65" name="Text Box 85"/>
          <p:cNvSpPr txBox="1">
            <a:spLocks noChangeArrowheads="1"/>
          </p:cNvSpPr>
          <p:nvPr/>
        </p:nvSpPr>
        <p:spPr bwMode="auto">
          <a:xfrm>
            <a:off x="7451725" y="3890963"/>
            <a:ext cx="607859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0.1ml</a:t>
            </a:r>
          </a:p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Ach</a:t>
            </a:r>
          </a:p>
        </p:txBody>
      </p:sp>
      <p:sp>
        <p:nvSpPr>
          <p:cNvPr id="20566" name="Line 86"/>
          <p:cNvSpPr>
            <a:spLocks noChangeShapeType="1"/>
          </p:cNvSpPr>
          <p:nvPr/>
        </p:nvSpPr>
        <p:spPr bwMode="auto">
          <a:xfrm>
            <a:off x="7885113" y="3860800"/>
            <a:ext cx="1258887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569" name="Text Box 89"/>
          <p:cNvSpPr txBox="1">
            <a:spLocks noChangeArrowheads="1"/>
          </p:cNvSpPr>
          <p:nvPr/>
        </p:nvSpPr>
        <p:spPr bwMode="auto">
          <a:xfrm rot="16200000">
            <a:off x="7705309" y="4397475"/>
            <a:ext cx="1208921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Curare </a:t>
            </a:r>
            <a:r>
              <a:rPr lang="en-US" sz="14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0.1ml</a:t>
            </a:r>
            <a:endParaRPr lang="en-US" sz="14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70" name="Text Box 90"/>
          <p:cNvSpPr txBox="1">
            <a:spLocks noChangeArrowheads="1"/>
          </p:cNvSpPr>
          <p:nvPr/>
        </p:nvSpPr>
        <p:spPr bwMode="auto">
          <a:xfrm>
            <a:off x="8536141" y="4143380"/>
            <a:ext cx="607859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0.1ml</a:t>
            </a:r>
          </a:p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Ach</a:t>
            </a:r>
          </a:p>
        </p:txBody>
      </p:sp>
      <p:sp>
        <p:nvSpPr>
          <p:cNvPr id="20571" name="Rectangle 91"/>
          <p:cNvSpPr>
            <a:spLocks noChangeArrowheads="1"/>
          </p:cNvSpPr>
          <p:nvPr/>
        </p:nvSpPr>
        <p:spPr bwMode="auto">
          <a:xfrm>
            <a:off x="5435600" y="2276475"/>
            <a:ext cx="1944688" cy="215900"/>
          </a:xfrm>
          <a:prstGeom prst="rect">
            <a:avLst/>
          </a:prstGeom>
          <a:solidFill>
            <a:schemeClr val="accent2">
              <a:lumMod val="75000"/>
              <a:alpha val="14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20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PART 2</a:t>
            </a:r>
          </a:p>
        </p:txBody>
      </p:sp>
      <p:sp>
        <p:nvSpPr>
          <p:cNvPr id="20573" name="Text Box 93"/>
          <p:cNvSpPr txBox="1">
            <a:spLocks noChangeArrowheads="1"/>
          </p:cNvSpPr>
          <p:nvPr/>
        </p:nvSpPr>
        <p:spPr bwMode="auto">
          <a:xfrm>
            <a:off x="6659563" y="3789363"/>
            <a:ext cx="607859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0.1ml</a:t>
            </a:r>
          </a:p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Ach</a:t>
            </a:r>
          </a:p>
        </p:txBody>
      </p:sp>
      <p:sp>
        <p:nvSpPr>
          <p:cNvPr id="20574" name="Text Box 94"/>
          <p:cNvSpPr txBox="1">
            <a:spLocks noChangeArrowheads="1"/>
          </p:cNvSpPr>
          <p:nvPr/>
        </p:nvSpPr>
        <p:spPr bwMode="auto">
          <a:xfrm>
            <a:off x="7812088" y="3573463"/>
            <a:ext cx="5032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000" dirty="0">
                <a:latin typeface="Tahoma" pitchFamily="34" charset="0"/>
              </a:rPr>
              <a:t>W+N</a:t>
            </a:r>
          </a:p>
        </p:txBody>
      </p:sp>
      <p:sp>
        <p:nvSpPr>
          <p:cNvPr id="20575" name="Text Box 95"/>
          <p:cNvSpPr txBox="1">
            <a:spLocks noChangeArrowheads="1"/>
          </p:cNvSpPr>
          <p:nvPr/>
        </p:nvSpPr>
        <p:spPr bwMode="auto">
          <a:xfrm>
            <a:off x="152400" y="1295400"/>
            <a:ext cx="4165115" cy="6771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0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Dose response curve of acetylcholine</a:t>
            </a:r>
          </a:p>
          <a:p>
            <a:endParaRPr lang="en-US" b="1" dirty="0">
              <a:solidFill>
                <a:schemeClr val="hlink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0576" name="Text Box 96"/>
          <p:cNvSpPr txBox="1">
            <a:spLocks noChangeArrowheads="1"/>
          </p:cNvSpPr>
          <p:nvPr/>
        </p:nvSpPr>
        <p:spPr bwMode="auto">
          <a:xfrm>
            <a:off x="4876800" y="1295400"/>
            <a:ext cx="4057714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0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The effect of different drugs on the </a:t>
            </a:r>
          </a:p>
          <a:p>
            <a:r>
              <a:rPr lang="en-US" sz="20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isolated frog rectus abdominis</a:t>
            </a:r>
            <a:endParaRPr lang="en-US" sz="20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048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04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04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04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048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04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04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048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04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04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049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04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04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049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04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04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04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04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04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04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04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04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04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04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04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050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050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050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2050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205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205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2050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050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2050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2050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205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205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205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205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205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205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205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205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205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205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205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1000"/>
                                        <p:tgtEl>
                                          <p:spTgt spid="205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205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205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1000"/>
                                        <p:tgtEl>
                                          <p:spTgt spid="205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205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205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1000"/>
                                        <p:tgtEl>
                                          <p:spTgt spid="205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1000" fill="hold"/>
                                        <p:tgtEl>
                                          <p:spTgt spid="205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205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1000"/>
                                        <p:tgtEl>
                                          <p:spTgt spid="205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205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1000" fill="hold"/>
                                        <p:tgtEl>
                                          <p:spTgt spid="205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1000"/>
                                        <p:tgtEl>
                                          <p:spTgt spid="205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8" dur="1000" fill="hold"/>
                                        <p:tgtEl>
                                          <p:spTgt spid="205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1000" fill="hold"/>
                                        <p:tgtEl>
                                          <p:spTgt spid="205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1000"/>
                                        <p:tgtEl>
                                          <p:spTgt spid="205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3" dur="1000" fill="hold"/>
                                        <p:tgtEl>
                                          <p:spTgt spid="205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1000" fill="hold"/>
                                        <p:tgtEl>
                                          <p:spTgt spid="205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1000"/>
                                        <p:tgtEl>
                                          <p:spTgt spid="205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8" dur="1000" fill="hold"/>
                                        <p:tgtEl>
                                          <p:spTgt spid="205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1000" fill="hold"/>
                                        <p:tgtEl>
                                          <p:spTgt spid="205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1000"/>
                                        <p:tgtEl>
                                          <p:spTgt spid="205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3" dur="1000" fill="hold"/>
                                        <p:tgtEl>
                                          <p:spTgt spid="205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4" dur="1000" fill="hold"/>
                                        <p:tgtEl>
                                          <p:spTgt spid="205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9" dur="500"/>
                                        <p:tgtEl>
                                          <p:spTgt spid="205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4" dur="500"/>
                                        <p:tgtEl>
                                          <p:spTgt spid="205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9" dur="500"/>
                                        <p:tgtEl>
                                          <p:spTgt spid="205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44" dur="500"/>
                                        <p:tgtEl>
                                          <p:spTgt spid="205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5" fill="hold">
                      <p:stCondLst>
                        <p:cond delay="indefinite"/>
                      </p:stCondLst>
                      <p:childTnLst>
                        <p:par>
                          <p:cTn id="146" fill="hold">
                            <p:stCondLst>
                              <p:cond delay="0"/>
                            </p:stCondLst>
                            <p:childTnLst>
                              <p:par>
                                <p:cTn id="14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1000"/>
                                        <p:tgtEl>
                                          <p:spTgt spid="205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0" dur="1000" fill="hold"/>
                                        <p:tgtEl>
                                          <p:spTgt spid="205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1" dur="1000" fill="hold"/>
                                        <p:tgtEl>
                                          <p:spTgt spid="205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2" fill="hold">
                      <p:stCondLst>
                        <p:cond delay="indefinite"/>
                      </p:stCondLst>
                      <p:childTnLst>
                        <p:par>
                          <p:cTn id="153" fill="hold">
                            <p:stCondLst>
                              <p:cond delay="0"/>
                            </p:stCondLst>
                            <p:childTnLst>
                              <p:par>
                                <p:cTn id="1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6" dur="1000"/>
                                        <p:tgtEl>
                                          <p:spTgt spid="205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7" dur="1000" fill="hold"/>
                                        <p:tgtEl>
                                          <p:spTgt spid="205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8" dur="1000" fill="hold"/>
                                        <p:tgtEl>
                                          <p:spTgt spid="205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1" dur="1000"/>
                                        <p:tgtEl>
                                          <p:spTgt spid="205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2" dur="1000" fill="hold"/>
                                        <p:tgtEl>
                                          <p:spTgt spid="205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3" dur="1000" fill="hold"/>
                                        <p:tgtEl>
                                          <p:spTgt spid="205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6" dur="1000"/>
                                        <p:tgtEl>
                                          <p:spTgt spid="205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7" dur="1000" fill="hold"/>
                                        <p:tgtEl>
                                          <p:spTgt spid="205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8" dur="1000" fill="hold"/>
                                        <p:tgtEl>
                                          <p:spTgt spid="205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1" dur="1000"/>
                                        <p:tgtEl>
                                          <p:spTgt spid="2057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2" dur="1000" fill="hold"/>
                                        <p:tgtEl>
                                          <p:spTgt spid="205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1000" fill="hold"/>
                                        <p:tgtEl>
                                          <p:spTgt spid="205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4" fill="hold">
                      <p:stCondLst>
                        <p:cond delay="indefinite"/>
                      </p:stCondLst>
                      <p:childTnLst>
                        <p:par>
                          <p:cTn id="175" fill="hold">
                            <p:stCondLst>
                              <p:cond delay="0"/>
                            </p:stCondLst>
                            <p:childTnLst>
                              <p:par>
                                <p:cTn id="17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8" dur="500"/>
                                        <p:tgtEl>
                                          <p:spTgt spid="205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9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1" dur="500"/>
                                        <p:tgtEl>
                                          <p:spTgt spid="205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4" dur="500"/>
                                        <p:tgtEl>
                                          <p:spTgt spid="205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7" dur="500"/>
                                        <p:tgtEl>
                                          <p:spTgt spid="205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8" presetID="3" presetClass="entr" presetSubtype="1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0" dur="500"/>
                                        <p:tgtEl>
                                          <p:spTgt spid="205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3" dur="500"/>
                                        <p:tgtEl>
                                          <p:spTgt spid="205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6" dur="500"/>
                                        <p:tgtEl>
                                          <p:spTgt spid="205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9" dur="500"/>
                                        <p:tgtEl>
                                          <p:spTgt spid="205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2" dur="500"/>
                                        <p:tgtEl>
                                          <p:spTgt spid="205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5" dur="500"/>
                                        <p:tgtEl>
                                          <p:spTgt spid="205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8" dur="500"/>
                                        <p:tgtEl>
                                          <p:spTgt spid="205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9" presetID="3" presetClass="entr" presetSubtype="1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11" dur="500"/>
                                        <p:tgtEl>
                                          <p:spTgt spid="205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14" dur="500"/>
                                        <p:tgtEl>
                                          <p:spTgt spid="205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17" dur="500"/>
                                        <p:tgtEl>
                                          <p:spTgt spid="205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0" dur="500"/>
                                        <p:tgtEl>
                                          <p:spTgt spid="205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3" dur="500"/>
                                        <p:tgtEl>
                                          <p:spTgt spid="205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6" dur="500"/>
                                        <p:tgtEl>
                                          <p:spTgt spid="205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9" dur="500"/>
                                        <p:tgtEl>
                                          <p:spTgt spid="205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0" presetID="3" presetClass="entr" presetSubtype="1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2" dur="500"/>
                                        <p:tgtEl>
                                          <p:spTgt spid="205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5" dur="500"/>
                                        <p:tgtEl>
                                          <p:spTgt spid="205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8" dur="500"/>
                                        <p:tgtEl>
                                          <p:spTgt spid="205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0"/>
                                        <p:tgtEl>
                                          <p:spTgt spid="2057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2" dur="1000" fill="hold"/>
                                        <p:tgtEl>
                                          <p:spTgt spid="205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3" dur="1000" fill="hold"/>
                                        <p:tgtEl>
                                          <p:spTgt spid="205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4" presetID="3" presetClass="entr" presetSubtype="1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6" dur="500"/>
                                        <p:tgtEl>
                                          <p:spTgt spid="205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7" fill="hold">
                      <p:stCondLst>
                        <p:cond delay="indefinite"/>
                      </p:stCondLst>
                      <p:childTnLst>
                        <p:par>
                          <p:cTn id="248" fill="hold">
                            <p:stCondLst>
                              <p:cond delay="0"/>
                            </p:stCondLst>
                            <p:childTnLst>
                              <p:par>
                                <p:cTn id="24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1" dur="500"/>
                                        <p:tgtEl>
                                          <p:spTgt spid="205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4" grpId="0" animBg="1"/>
      <p:bldP spid="20485" grpId="0" animBg="1"/>
      <p:bldP spid="20486" grpId="0" animBg="1"/>
      <p:bldP spid="20487" grpId="0" animBg="1"/>
      <p:bldP spid="20490" grpId="0" animBg="1"/>
      <p:bldP spid="20491" grpId="0" animBg="1"/>
      <p:bldP spid="20492" grpId="0" animBg="1"/>
      <p:bldP spid="20493" grpId="0" animBg="1"/>
      <p:bldP spid="20494" grpId="0" animBg="1"/>
      <p:bldP spid="20501" grpId="0"/>
      <p:bldP spid="20502" grpId="0"/>
      <p:bldP spid="20503" grpId="0"/>
      <p:bldP spid="20506" grpId="0"/>
      <p:bldP spid="20510" grpId="0"/>
      <p:bldP spid="20527" grpId="0" animBg="1"/>
      <p:bldP spid="20528" grpId="0" animBg="1"/>
      <p:bldP spid="20529" grpId="0"/>
      <p:bldP spid="20530" grpId="0" animBg="1"/>
      <p:bldP spid="20531" grpId="0" animBg="1"/>
      <p:bldP spid="20532" grpId="0" animBg="1"/>
      <p:bldP spid="20533" grpId="0"/>
      <p:bldP spid="20534" grpId="0"/>
      <p:bldP spid="20535" grpId="0"/>
      <p:bldP spid="20537" grpId="0" animBg="1"/>
      <p:bldP spid="20540" grpId="0" animBg="1"/>
      <p:bldP spid="20541" grpId="0" animBg="1"/>
      <p:bldP spid="20546" grpId="0" animBg="1"/>
      <p:bldP spid="20547" grpId="0" animBg="1"/>
      <p:bldP spid="20548" grpId="0"/>
      <p:bldP spid="20549" grpId="0" animBg="1"/>
      <p:bldP spid="20550" grpId="0" animBg="1"/>
      <p:bldP spid="20551" grpId="0"/>
      <p:bldP spid="20551" grpId="1"/>
      <p:bldP spid="20552" grpId="0" animBg="1"/>
      <p:bldP spid="20555" grpId="0" animBg="1"/>
      <p:bldP spid="20556" grpId="0"/>
      <p:bldP spid="20558" grpId="0" animBg="1"/>
      <p:bldP spid="20559" grpId="0" animBg="1"/>
      <p:bldP spid="20560" grpId="0" animBg="1"/>
      <p:bldP spid="20561" grpId="0"/>
      <p:bldP spid="20561" grpId="1"/>
      <p:bldP spid="20562" grpId="0"/>
      <p:bldP spid="20563" grpId="0" animBg="1"/>
      <p:bldP spid="20564" grpId="0" animBg="1"/>
      <p:bldP spid="20565" grpId="0"/>
      <p:bldP spid="20566" grpId="0" animBg="1"/>
      <p:bldP spid="20569" grpId="0"/>
      <p:bldP spid="20570" grpId="0"/>
      <p:bldP spid="20571" grpId="0" animBg="1"/>
      <p:bldP spid="20571" grpId="1" animBg="1"/>
      <p:bldP spid="20573" grpId="0"/>
      <p:bldP spid="20574" grpId="0"/>
      <p:bldP spid="20574" grpId="1"/>
      <p:bldP spid="2057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4714876" y="1142984"/>
            <a:ext cx="1928826" cy="857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PNS</a:t>
            </a:r>
            <a:endParaRPr lang="en-GB" sz="2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1785918" y="5357826"/>
            <a:ext cx="1857388" cy="5715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SYMPATHETIC</a:t>
            </a:r>
            <a:endParaRPr lang="en-GB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785786" y="1142984"/>
            <a:ext cx="2071702" cy="857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CNS</a:t>
            </a:r>
            <a:endParaRPr lang="en-GB" sz="2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6000760" y="2285992"/>
            <a:ext cx="2071702" cy="857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AFFERENT</a:t>
            </a:r>
            <a:endParaRPr lang="en-GB" sz="24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2786050" y="2285992"/>
            <a:ext cx="2214578" cy="857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EFFERENT</a:t>
            </a:r>
            <a:endParaRPr lang="en-GB" sz="24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929190" y="3643314"/>
            <a:ext cx="3429024" cy="7143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 smtClean="0">
                <a:latin typeface="Times New Roman" pitchFamily="18" charset="0"/>
                <a:cs typeface="Times New Roman" pitchFamily="18" charset="0"/>
              </a:rPr>
              <a:t>SOMATIC NERVOUS SYSTEM</a:t>
            </a:r>
            <a:endParaRPr lang="en-GB" sz="2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857224" y="3643314"/>
            <a:ext cx="3643338" cy="78581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 smtClean="0">
                <a:latin typeface="Times New Roman" pitchFamily="18" charset="0"/>
                <a:cs typeface="Times New Roman" pitchFamily="18" charset="0"/>
              </a:rPr>
              <a:t>AUTONOMIC NERVOUS SYSTEM</a:t>
            </a:r>
            <a:endParaRPr lang="en-GB" sz="2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1785918" y="4643446"/>
            <a:ext cx="1857388" cy="5715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ENTERIC</a:t>
            </a:r>
            <a:endParaRPr lang="en-GB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1785918" y="6072206"/>
            <a:ext cx="1857388" cy="5715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PARA-SYMPATHETIC</a:t>
            </a:r>
            <a:endParaRPr lang="en-GB" sz="14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23" name="Straight Connector 22"/>
          <p:cNvCxnSpPr/>
          <p:nvPr/>
        </p:nvCxnSpPr>
        <p:spPr>
          <a:xfrm rot="10800000" flipV="1">
            <a:off x="4786314" y="2000240"/>
            <a:ext cx="357190" cy="285752"/>
          </a:xfrm>
          <a:prstGeom prst="line">
            <a:avLst/>
          </a:prstGeom>
          <a:ln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rot="16200000" flipH="1">
            <a:off x="5857884" y="2000240"/>
            <a:ext cx="285752" cy="285752"/>
          </a:xfrm>
          <a:prstGeom prst="line">
            <a:avLst/>
          </a:prstGeom>
          <a:ln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>
            <a:stCxn id="13" idx="2"/>
          </p:cNvCxnSpPr>
          <p:nvPr/>
        </p:nvCxnSpPr>
        <p:spPr>
          <a:xfrm rot="16200000" flipH="1">
            <a:off x="3679024" y="3357563"/>
            <a:ext cx="500067" cy="71436"/>
          </a:xfrm>
          <a:prstGeom prst="line">
            <a:avLst/>
          </a:prstGeom>
          <a:ln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 rot="16200000" flipH="1">
            <a:off x="4786314" y="3143248"/>
            <a:ext cx="500066" cy="500066"/>
          </a:xfrm>
          <a:prstGeom prst="line">
            <a:avLst/>
          </a:prstGeom>
          <a:ln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>
            <a:stCxn id="17" idx="2"/>
            <a:endCxn id="8" idx="0"/>
          </p:cNvCxnSpPr>
          <p:nvPr/>
        </p:nvCxnSpPr>
        <p:spPr>
          <a:xfrm rot="5400000">
            <a:off x="2643174" y="5286388"/>
            <a:ext cx="142876" cy="0"/>
          </a:xfrm>
          <a:prstGeom prst="line">
            <a:avLst/>
          </a:prstGeom>
          <a:ln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>
            <a:stCxn id="8" idx="2"/>
            <a:endCxn id="18" idx="0"/>
          </p:cNvCxnSpPr>
          <p:nvPr/>
        </p:nvCxnSpPr>
        <p:spPr>
          <a:xfrm rot="5400000">
            <a:off x="2643174" y="6000768"/>
            <a:ext cx="142876" cy="0"/>
          </a:xfrm>
          <a:prstGeom prst="line">
            <a:avLst/>
          </a:prstGeom>
          <a:ln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Rectangle 108"/>
          <p:cNvSpPr/>
          <p:nvPr/>
        </p:nvSpPr>
        <p:spPr>
          <a:xfrm>
            <a:off x="2285984" y="0"/>
            <a:ext cx="3143272" cy="92869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Nervous system</a:t>
            </a:r>
            <a:endParaRPr lang="en-GB" sz="2800" dirty="0"/>
          </a:p>
        </p:txBody>
      </p:sp>
      <p:cxnSp>
        <p:nvCxnSpPr>
          <p:cNvPr id="111" name="Straight Connector 110"/>
          <p:cNvCxnSpPr/>
          <p:nvPr/>
        </p:nvCxnSpPr>
        <p:spPr>
          <a:xfrm rot="5400000">
            <a:off x="2786050" y="928670"/>
            <a:ext cx="214314" cy="214314"/>
          </a:xfrm>
          <a:prstGeom prst="line">
            <a:avLst/>
          </a:prstGeom>
          <a:ln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Connector 112"/>
          <p:cNvCxnSpPr/>
          <p:nvPr/>
        </p:nvCxnSpPr>
        <p:spPr>
          <a:xfrm rot="16200000" flipH="1">
            <a:off x="4822033" y="964389"/>
            <a:ext cx="214314" cy="142876"/>
          </a:xfrm>
          <a:prstGeom prst="line">
            <a:avLst/>
          </a:prstGeom>
          <a:ln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Straight Connector 140"/>
          <p:cNvCxnSpPr>
            <a:endCxn id="17" idx="0"/>
          </p:cNvCxnSpPr>
          <p:nvPr/>
        </p:nvCxnSpPr>
        <p:spPr>
          <a:xfrm rot="5400000">
            <a:off x="2607457" y="4536289"/>
            <a:ext cx="214312" cy="2"/>
          </a:xfrm>
          <a:prstGeom prst="line">
            <a:avLst/>
          </a:prstGeom>
          <a:ln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8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8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43" dur="2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4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53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8" grpId="0" animBg="1"/>
      <p:bldP spid="10" grpId="0" animBg="1"/>
      <p:bldP spid="12" grpId="0" animBg="1"/>
      <p:bldP spid="13" grpId="0" animBg="1"/>
      <p:bldP spid="14" grpId="0" animBg="1"/>
      <p:bldP spid="15" grpId="0" animBg="1"/>
      <p:bldP spid="17" grpId="0" animBg="1"/>
      <p:bldP spid="18" grpId="0" animBg="1"/>
      <p:bldP spid="109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285720" y="0"/>
            <a:ext cx="7772400" cy="1066800"/>
          </a:xfrm>
        </p:spPr>
        <p:txBody>
          <a:bodyPr>
            <a:noAutofit/>
          </a:bodyPr>
          <a:lstStyle/>
          <a:p>
            <a:pPr algn="l"/>
            <a:r>
              <a:rPr lang="en-US" sz="28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Frog Rectus Abdominis:</a:t>
            </a:r>
            <a:endParaRPr lang="en-US" sz="28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285720" y="1066800"/>
            <a:ext cx="7486680" cy="5410200"/>
          </a:xfrm>
        </p:spPr>
        <p:txBody>
          <a:bodyPr>
            <a:noAutofit/>
          </a:bodyPr>
          <a:lstStyle/>
          <a:p>
            <a:pPr algn="l"/>
            <a:r>
              <a:rPr lang="en-US" sz="24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Description:</a:t>
            </a:r>
          </a:p>
          <a:p>
            <a:pPr algn="l"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solidFill>
                  <a:schemeClr val="tx1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It is a skeletal, voluntary, striated &amp; transverse muscle .</a:t>
            </a:r>
          </a:p>
          <a:p>
            <a:pPr algn="l">
              <a:buClr>
                <a:srgbClr val="FFFF00"/>
              </a:buClr>
              <a:buFont typeface="Wingdings" pitchFamily="2" charset="2"/>
              <a:buChar char="Ø"/>
            </a:pPr>
            <a:endParaRPr lang="en-US" sz="2400" dirty="0" smtClean="0">
              <a:solidFill>
                <a:schemeClr val="tx1"/>
              </a:solidFill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 algn="l"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solidFill>
                  <a:schemeClr val="tx1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It receives somatic motor innervations .</a:t>
            </a:r>
          </a:p>
          <a:p>
            <a:pPr algn="l">
              <a:buClr>
                <a:srgbClr val="FFFF00"/>
              </a:buClr>
              <a:buFont typeface="Wingdings" pitchFamily="2" charset="2"/>
              <a:buChar char="Ø"/>
            </a:pPr>
            <a:endParaRPr lang="en-US" sz="2400" dirty="0" smtClean="0">
              <a:solidFill>
                <a:schemeClr val="tx1"/>
              </a:solidFill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 algn="l"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solidFill>
                  <a:schemeClr val="tx1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The transmission is mediated through release of Ach that acts on N</a:t>
            </a:r>
            <a:r>
              <a:rPr lang="en-US" sz="1800" dirty="0" smtClean="0">
                <a:solidFill>
                  <a:schemeClr val="tx1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m</a:t>
            </a:r>
            <a:r>
              <a:rPr lang="en-US" sz="2400" dirty="0" smtClean="0">
                <a:solidFill>
                  <a:schemeClr val="tx1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Receptors present postsynaptically on the muscle . </a:t>
            </a:r>
          </a:p>
          <a:p>
            <a:pPr algn="l"/>
            <a:endParaRPr lang="en-US" sz="2400" dirty="0">
              <a:solidFill>
                <a:schemeClr val="tx1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algn="l"/>
            <a:endParaRPr lang="en-US" sz="2400" dirty="0">
              <a:solidFill>
                <a:schemeClr val="tx1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</p:txBody>
      </p:sp>
      <p:sp>
        <p:nvSpPr>
          <p:cNvPr id="8" name="Oval 4"/>
          <p:cNvSpPr>
            <a:spLocks noChangeArrowheads="1"/>
          </p:cNvSpPr>
          <p:nvPr/>
        </p:nvSpPr>
        <p:spPr bwMode="auto">
          <a:xfrm>
            <a:off x="928662" y="4357694"/>
            <a:ext cx="1008062" cy="431800"/>
          </a:xfrm>
          <a:prstGeom prst="ellipse">
            <a:avLst/>
          </a:prstGeom>
          <a:solidFill>
            <a:srgbClr val="FFFF00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b="1" dirty="0">
                <a:solidFill>
                  <a:schemeClr val="bg2"/>
                </a:solidFill>
                <a:latin typeface="Times New Roman" pitchFamily="18" charset="0"/>
                <a:cs typeface="Times New Roman" pitchFamily="18" charset="0"/>
              </a:rPr>
              <a:t>CNS</a:t>
            </a:r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1785918" y="4143380"/>
            <a:ext cx="4114800" cy="684213"/>
          </a:xfrm>
          <a:custGeom>
            <a:avLst/>
            <a:gdLst/>
            <a:ahLst/>
            <a:cxnLst>
              <a:cxn ang="0">
                <a:pos x="0" y="220"/>
              </a:cxn>
              <a:cxn ang="0">
                <a:pos x="1814" y="401"/>
              </a:cxn>
              <a:cxn ang="0">
                <a:pos x="2540" y="38"/>
              </a:cxn>
              <a:cxn ang="0">
                <a:pos x="2857" y="174"/>
              </a:cxn>
            </a:cxnLst>
            <a:rect l="0" t="0" r="r" b="b"/>
            <a:pathLst>
              <a:path w="2857" h="431">
                <a:moveTo>
                  <a:pt x="0" y="220"/>
                </a:moveTo>
                <a:cubicBezTo>
                  <a:pt x="695" y="325"/>
                  <a:pt x="1391" y="431"/>
                  <a:pt x="1814" y="401"/>
                </a:cubicBezTo>
                <a:cubicBezTo>
                  <a:pt x="2237" y="371"/>
                  <a:pt x="2366" y="76"/>
                  <a:pt x="2540" y="38"/>
                </a:cubicBezTo>
                <a:cubicBezTo>
                  <a:pt x="2714" y="0"/>
                  <a:pt x="2785" y="87"/>
                  <a:pt x="2857" y="174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 dirty="0"/>
          </a:p>
        </p:txBody>
      </p:sp>
      <p:sp>
        <p:nvSpPr>
          <p:cNvPr id="11" name="Line 11"/>
          <p:cNvSpPr>
            <a:spLocks noChangeShapeType="1"/>
          </p:cNvSpPr>
          <p:nvPr/>
        </p:nvSpPr>
        <p:spPr bwMode="auto">
          <a:xfrm>
            <a:off x="5867400" y="4419600"/>
            <a:ext cx="0" cy="144463"/>
          </a:xfrm>
          <a:prstGeom prst="line">
            <a:avLst/>
          </a:prstGeom>
          <a:noFill/>
          <a:ln w="9525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 dirty="0"/>
          </a:p>
        </p:txBody>
      </p:sp>
      <p:sp>
        <p:nvSpPr>
          <p:cNvPr id="12" name="Line 12"/>
          <p:cNvSpPr>
            <a:spLocks noChangeShapeType="1"/>
          </p:cNvSpPr>
          <p:nvPr/>
        </p:nvSpPr>
        <p:spPr bwMode="auto">
          <a:xfrm>
            <a:off x="5867400" y="4419600"/>
            <a:ext cx="144462" cy="0"/>
          </a:xfrm>
          <a:prstGeom prst="line">
            <a:avLst/>
          </a:prstGeom>
          <a:noFill/>
          <a:ln w="9525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 dirty="0"/>
          </a:p>
        </p:txBody>
      </p:sp>
      <p:sp>
        <p:nvSpPr>
          <p:cNvPr id="13" name="AutoShape 9" descr="Narrow horizontal"/>
          <p:cNvSpPr>
            <a:spLocks noChangeArrowheads="1"/>
          </p:cNvSpPr>
          <p:nvPr/>
        </p:nvSpPr>
        <p:spPr bwMode="auto">
          <a:xfrm rot="13030098">
            <a:off x="6091541" y="4289559"/>
            <a:ext cx="215900" cy="609600"/>
          </a:xfrm>
          <a:prstGeom prst="flowChartMagneticDisk">
            <a:avLst/>
          </a:prstGeom>
          <a:solidFill>
            <a:schemeClr val="accent2">
              <a:lumMod val="75000"/>
            </a:schemeClr>
          </a:solidFill>
          <a:ln w="9525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" name="Text Box 10"/>
          <p:cNvSpPr txBox="1">
            <a:spLocks noChangeArrowheads="1"/>
          </p:cNvSpPr>
          <p:nvPr/>
        </p:nvSpPr>
        <p:spPr bwMode="auto">
          <a:xfrm>
            <a:off x="2286000" y="4953000"/>
            <a:ext cx="2442015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Voluntary motor nerve</a:t>
            </a:r>
          </a:p>
        </p:txBody>
      </p:sp>
      <p:sp>
        <p:nvSpPr>
          <p:cNvPr id="15" name="Oval 15"/>
          <p:cNvSpPr>
            <a:spLocks noChangeArrowheads="1"/>
          </p:cNvSpPr>
          <p:nvPr/>
        </p:nvSpPr>
        <p:spPr bwMode="auto">
          <a:xfrm>
            <a:off x="5715008" y="4286256"/>
            <a:ext cx="360362" cy="338138"/>
          </a:xfrm>
          <a:prstGeom prst="ellipse">
            <a:avLst/>
          </a:prstGeom>
          <a:solidFill>
            <a:srgbClr val="FFFF00">
              <a:alpha val="16000"/>
            </a:srgbClr>
          </a:solidFill>
          <a:ln w="9525">
            <a:solidFill>
              <a:srgbClr val="FFFF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6" name="Line 16"/>
          <p:cNvSpPr>
            <a:spLocks noChangeShapeType="1"/>
          </p:cNvSpPr>
          <p:nvPr/>
        </p:nvSpPr>
        <p:spPr bwMode="auto">
          <a:xfrm flipV="1">
            <a:off x="5943600" y="4191000"/>
            <a:ext cx="433387" cy="7143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 dirty="0"/>
          </a:p>
        </p:txBody>
      </p:sp>
      <p:sp>
        <p:nvSpPr>
          <p:cNvPr id="17" name="Text Box 17"/>
          <p:cNvSpPr txBox="1">
            <a:spLocks noChangeArrowheads="1"/>
          </p:cNvSpPr>
          <p:nvPr/>
        </p:nvSpPr>
        <p:spPr bwMode="auto">
          <a:xfrm>
            <a:off x="6471592" y="4013472"/>
            <a:ext cx="1447800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14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Neuromuscular </a:t>
            </a:r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(myoneural)</a:t>
            </a:r>
          </a:p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junction</a:t>
            </a:r>
          </a:p>
        </p:txBody>
      </p:sp>
      <p:sp>
        <p:nvSpPr>
          <p:cNvPr id="18" name="Line 19"/>
          <p:cNvSpPr>
            <a:spLocks noChangeShapeType="1"/>
          </p:cNvSpPr>
          <p:nvPr/>
        </p:nvSpPr>
        <p:spPr bwMode="auto">
          <a:xfrm>
            <a:off x="6215074" y="4714884"/>
            <a:ext cx="685800" cy="254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 dirty="0"/>
          </a:p>
        </p:txBody>
      </p:sp>
      <p:sp>
        <p:nvSpPr>
          <p:cNvPr id="19" name="Text Box 18"/>
          <p:cNvSpPr txBox="1">
            <a:spLocks noChangeArrowheads="1"/>
          </p:cNvSpPr>
          <p:nvPr/>
        </p:nvSpPr>
        <p:spPr bwMode="auto">
          <a:xfrm>
            <a:off x="6781800" y="4876800"/>
            <a:ext cx="1295400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1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Skeletal muscle</a:t>
            </a:r>
          </a:p>
        </p:txBody>
      </p:sp>
      <p:sp>
        <p:nvSpPr>
          <p:cNvPr id="20" name="Text Box 14"/>
          <p:cNvSpPr txBox="1">
            <a:spLocks noChangeArrowheads="1"/>
          </p:cNvSpPr>
          <p:nvPr/>
        </p:nvSpPr>
        <p:spPr bwMode="auto">
          <a:xfrm>
            <a:off x="5357818" y="5072074"/>
            <a:ext cx="845103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Nm </a:t>
            </a:r>
            <a:r>
              <a:rPr lang="en-US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-R</a:t>
            </a:r>
            <a:endParaRPr lang="en-US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1" name="Line 13"/>
          <p:cNvSpPr>
            <a:spLocks noChangeShapeType="1"/>
          </p:cNvSpPr>
          <p:nvPr/>
        </p:nvSpPr>
        <p:spPr bwMode="auto">
          <a:xfrm flipH="1">
            <a:off x="5562600" y="4495800"/>
            <a:ext cx="381000" cy="609600"/>
          </a:xfrm>
          <a:prstGeom prst="line">
            <a:avLst/>
          </a:prstGeom>
          <a:noFill/>
          <a:ln w="9525">
            <a:solidFill>
              <a:schemeClr val="accent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0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5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80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1" grpId="0" animBg="1"/>
      <p:bldP spid="12" grpId="0" animBg="1"/>
      <p:bldP spid="13" grpId="0" animBg="1"/>
      <p:bldP spid="14" grpId="0"/>
      <p:bldP spid="15" grpId="0" animBg="1"/>
      <p:bldP spid="16" grpId="0" animBg="1"/>
      <p:bldP spid="17" grpId="0"/>
      <p:bldP spid="18" grpId="0" animBg="1"/>
      <p:bldP spid="19" grpId="0"/>
      <p:bldP spid="20" grpId="0"/>
      <p:bldP spid="21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 dirty="0"/>
          </a:p>
        </p:txBody>
      </p:sp>
      <p:pic>
        <p:nvPicPr>
          <p:cNvPr id="1026" name="Picture 2" descr="C:\Users\marwa\Desktop\marwa\books\pharmacology images\F71454-010-f002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85720" y="285728"/>
            <a:ext cx="8643998" cy="621510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Neuromuscular transmission:</a:t>
            </a:r>
            <a:endParaRPr lang="en-GB" sz="32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58" y="1357298"/>
            <a:ext cx="8501122" cy="5286412"/>
          </a:xfrm>
        </p:spPr>
        <p:txBody>
          <a:bodyPr>
            <a:normAutofit lnSpcReduction="10000"/>
          </a:bodyPr>
          <a:lstStyle/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Action potential propagation through nerve fiber .</a:t>
            </a: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Calcium influx into the nerve ending .</a:t>
            </a: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Release of Ach from its vesicles (fusion with membrane &amp; exocytosis) .</a:t>
            </a: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Release of Ach into synaptic cleft .</a:t>
            </a: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Ach binds to Nm-R postsynaptically .</a:t>
            </a: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Activation of Na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+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/K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+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channels</a:t>
            </a:r>
            <a:r>
              <a:rPr lang="en-US" sz="2400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→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Na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+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influx </a:t>
            </a:r>
            <a:r>
              <a:rPr lang="en-US" sz="2400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→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contraction . </a:t>
            </a: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Ach action is terminated by cholinesterase enzyme .</a:t>
            </a:r>
          </a:p>
          <a:p>
            <a:endParaRPr lang="en-GB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Comparison between Nn &amp; Nm:</a:t>
            </a:r>
            <a:endParaRPr lang="en-GB" sz="32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571472" y="1857364"/>
          <a:ext cx="8001056" cy="33954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00528"/>
                <a:gridCol w="4000528"/>
              </a:tblGrid>
              <a:tr h="854819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3200" b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Nn</a:t>
                      </a:r>
                    </a:p>
                    <a:p>
                      <a:pPr algn="ctr"/>
                      <a:endParaRPr lang="en-GB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3200" b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Nm</a:t>
                      </a:r>
                      <a:endParaRPr kumimoji="0" lang="en-US" sz="32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en-GB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accent1">
                        <a:lumMod val="75000"/>
                      </a:schemeClr>
                    </a:solidFill>
                  </a:tcPr>
                </a:tc>
              </a:tr>
              <a:tr h="11415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smooth muscle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0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Arial Unicode MS" pitchFamily="34" charset="-128"/>
                        <a:cs typeface="Times New Roman" pitchFamily="18" charset="0"/>
                      </a:endParaRPr>
                    </a:p>
                    <a:p>
                      <a:pPr algn="ctr"/>
                      <a:endParaRPr lang="en-GB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400" b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skeletal muscle</a:t>
                      </a:r>
                      <a:endParaRPr kumimoji="0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Arial Unicode MS" pitchFamily="34" charset="-128"/>
                        <a:cs typeface="Times New Roman" pitchFamily="18" charset="0"/>
                      </a:endParaRPr>
                    </a:p>
                    <a:p>
                      <a:pPr algn="ctr"/>
                      <a:endParaRPr lang="en-GB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accent1">
                        <a:lumMod val="75000"/>
                      </a:schemeClr>
                    </a:solidFill>
                  </a:tcPr>
                </a:tc>
              </a:tr>
              <a:tr h="1075418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400" b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Located in ganglia</a:t>
                      </a:r>
                      <a:endParaRPr kumimoji="0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Arial Unicode MS" pitchFamily="34" charset="-128"/>
                        <a:cs typeface="Times New Roman" pitchFamily="18" charset="0"/>
                      </a:endParaRPr>
                    </a:p>
                    <a:p>
                      <a:pPr algn="ctr"/>
                      <a:endParaRPr lang="en-GB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400" b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Located postsynaptically(MEP)</a:t>
                      </a:r>
                      <a:endParaRPr kumimoji="0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Arial Unicode MS" pitchFamily="34" charset="-128"/>
                        <a:cs typeface="Times New Roman" pitchFamily="18" charset="0"/>
                      </a:endParaRPr>
                    </a:p>
                    <a:p>
                      <a:pPr algn="ctr"/>
                      <a:endParaRPr lang="en-GB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accent1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Drugs that act on skeletal muscles:</a:t>
            </a:r>
            <a:endParaRPr lang="en-GB" sz="32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4282" y="1671638"/>
            <a:ext cx="8715436" cy="482919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1-</a:t>
            </a:r>
            <a:r>
              <a:rPr lang="en-US" sz="2800" dirty="0" smtClean="0">
                <a:solidFill>
                  <a:schemeClr val="accent5">
                    <a:lumMod val="75000"/>
                  </a:schemeClr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</a:t>
            </a:r>
            <a:r>
              <a:rPr lang="en-US" sz="28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Centrally acting drugs:</a:t>
            </a:r>
          </a:p>
          <a:p>
            <a:pPr>
              <a:buNone/>
            </a:pPr>
            <a:r>
              <a:rPr lang="en-US" sz="24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e.g. </a:t>
            </a:r>
            <a:r>
              <a:rPr lang="en-US" sz="24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Diazepam (skeletal muscle relaxant) .</a:t>
            </a:r>
          </a:p>
          <a:p>
            <a:endParaRPr lang="en-US" sz="2800" dirty="0" smtClean="0"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>
              <a:buNone/>
            </a:pPr>
            <a:r>
              <a:rPr lang="en-US" sz="28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2-</a:t>
            </a:r>
            <a:r>
              <a:rPr lang="en-US" sz="2800" dirty="0" smtClean="0">
                <a:solidFill>
                  <a:schemeClr val="accent5">
                    <a:lumMod val="75000"/>
                  </a:schemeClr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</a:t>
            </a:r>
            <a:r>
              <a:rPr lang="en-US" sz="28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Peripherally acting drugs: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   </a:t>
            </a:r>
            <a:r>
              <a:rPr lang="en-US" sz="24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a-</a:t>
            </a:r>
            <a:r>
              <a:rPr lang="en-US" sz="24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Presynaptically .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   </a:t>
            </a:r>
            <a:r>
              <a:rPr lang="en-US" sz="24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b-</a:t>
            </a:r>
            <a:r>
              <a:rPr lang="en-US" sz="24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Postsynaptically .</a:t>
            </a:r>
            <a:endParaRPr lang="en-GB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Drugs that act on skeletal muscles: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357298"/>
            <a:ext cx="8643998" cy="5143536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sz="3300" b="1" u="sng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Presynaptically acting drugs :</a:t>
            </a:r>
          </a:p>
          <a:p>
            <a:pPr>
              <a:buNone/>
            </a:pPr>
            <a:r>
              <a:rPr lang="en-US" sz="26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1- ↓</a:t>
            </a: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AP propagation</a:t>
            </a:r>
          </a:p>
          <a:p>
            <a:pPr>
              <a:buNone/>
            </a:pP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   </a:t>
            </a:r>
            <a:r>
              <a:rPr lang="en-US" sz="2600" b="1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e.g. </a:t>
            </a: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local anesthetics</a:t>
            </a:r>
          </a:p>
          <a:p>
            <a:endParaRPr lang="en-US" sz="2600" dirty="0" smtClean="0">
              <a:solidFill>
                <a:schemeClr val="accent5">
                  <a:lumMod val="75000"/>
                </a:schemeClr>
              </a:solidFill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>
              <a:buNone/>
            </a:pPr>
            <a:r>
              <a:rPr lang="en-US" sz="26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2-</a:t>
            </a: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</a:t>
            </a:r>
            <a:r>
              <a:rPr lang="en-US" sz="26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↓</a:t>
            </a: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Ach synthesis </a:t>
            </a:r>
          </a:p>
          <a:p>
            <a:pPr>
              <a:buNone/>
            </a:pP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   </a:t>
            </a:r>
            <a:r>
              <a:rPr lang="en-US" sz="2600" b="1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e.g.</a:t>
            </a: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hemicholinium, vesamicol</a:t>
            </a:r>
          </a:p>
          <a:p>
            <a:endParaRPr lang="en-US" sz="2600" dirty="0" smtClean="0"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>
              <a:buNone/>
            </a:pPr>
            <a:r>
              <a:rPr lang="en-US" sz="26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3- ↓</a:t>
            </a: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Ach release</a:t>
            </a:r>
          </a:p>
          <a:p>
            <a:pPr>
              <a:buNone/>
            </a:pP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    </a:t>
            </a:r>
            <a:r>
              <a:rPr lang="en-US" sz="2600" b="1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e.g.</a:t>
            </a: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botulinum toxin</a:t>
            </a:r>
          </a:p>
          <a:p>
            <a:endParaRPr lang="en-US" sz="2600" dirty="0" smtClean="0"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>
              <a:buNone/>
            </a:pPr>
            <a:r>
              <a:rPr lang="en-US" sz="26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4-</a:t>
            </a: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</a:t>
            </a: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↓</a:t>
            </a: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calcium conc.</a:t>
            </a:r>
          </a:p>
          <a:p>
            <a:pPr>
              <a:buNone/>
            </a:pPr>
            <a:r>
              <a:rPr lang="en-US" sz="2600" b="1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    e.g. </a:t>
            </a:r>
            <a:r>
              <a:rPr lang="en-US" sz="26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Magnesium</a:t>
            </a:r>
            <a:r>
              <a:rPr lang="en-US" sz="26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</a:t>
            </a:r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5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8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8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3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8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6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31" dur="2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8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34" dur="2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Drugs that act on skeletal muscles: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600200"/>
            <a:ext cx="8401080" cy="4525963"/>
          </a:xfrm>
        </p:spPr>
        <p:txBody>
          <a:bodyPr/>
          <a:lstStyle/>
          <a:p>
            <a:pPr>
              <a:buNone/>
            </a:pPr>
            <a:r>
              <a:rPr lang="en-US" sz="2800" b="1" u="sng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Postsynaptically acting drugs:</a:t>
            </a:r>
          </a:p>
          <a:p>
            <a:pPr>
              <a:buNone/>
            </a:pPr>
            <a:endParaRPr lang="en-US" sz="2400" b="1" u="sng" dirty="0" smtClean="0">
              <a:solidFill>
                <a:srgbClr val="FFFF00"/>
              </a:solidFill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>
              <a:buNone/>
            </a:pPr>
            <a:r>
              <a:rPr lang="en-US" sz="24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</a:t>
            </a:r>
            <a:r>
              <a:rPr lang="en-US" sz="24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A-</a:t>
            </a:r>
            <a:r>
              <a:rPr lang="en-US" sz="24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Drugs that decrease transmission .</a:t>
            </a:r>
          </a:p>
          <a:p>
            <a:pPr>
              <a:buNone/>
            </a:pPr>
            <a:endParaRPr lang="en-US" sz="2400" dirty="0" smtClean="0">
              <a:solidFill>
                <a:srgbClr val="FFFF00"/>
              </a:solidFill>
              <a:latin typeface="Times New Roman" pitchFamily="18" charset="0"/>
              <a:ea typeface="Arial Unicode MS" pitchFamily="34" charset="-128"/>
              <a:cs typeface="Times New Roman" pitchFamily="18" charset="0"/>
            </a:endParaRPr>
          </a:p>
          <a:p>
            <a:pPr>
              <a:buNone/>
            </a:pPr>
            <a:r>
              <a:rPr lang="en-US" sz="2400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 </a:t>
            </a:r>
            <a:r>
              <a:rPr lang="en-US" sz="2400" b="1" dirty="0" smtClean="0">
                <a:solidFill>
                  <a:srgbClr val="FFFF00"/>
                </a:solidFill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B-</a:t>
            </a:r>
            <a:r>
              <a:rPr lang="en-US" sz="2400" dirty="0" smtClean="0">
                <a:latin typeface="Times New Roman" pitchFamily="18" charset="0"/>
                <a:ea typeface="Arial Unicode MS" pitchFamily="34" charset="-128"/>
                <a:cs typeface="Times New Roman" pitchFamily="18" charset="0"/>
              </a:rPr>
              <a:t>Drugs that increase transmission .</a:t>
            </a:r>
          </a:p>
          <a:p>
            <a:pPr>
              <a:buNone/>
            </a:pPr>
            <a:endParaRPr lang="en-US" dirty="0" smtClean="0"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3945</TotalTime>
  <Words>427</Words>
  <Application>Microsoft Office PowerPoint</Application>
  <PresentationFormat>On-screen Show (4:3)</PresentationFormat>
  <Paragraphs>138</Paragraphs>
  <Slides>12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Lab # 5   Dose Response Curve of Ach  &amp; The Effect of Different Drugs on  Isolated Frog Rectus Abdominis</vt:lpstr>
      <vt:lpstr>Slide 2</vt:lpstr>
      <vt:lpstr>Frog Rectus Abdominis:</vt:lpstr>
      <vt:lpstr>Slide 4</vt:lpstr>
      <vt:lpstr>Neuromuscular transmission:</vt:lpstr>
      <vt:lpstr>Comparison between Nn &amp; Nm:</vt:lpstr>
      <vt:lpstr>Drugs that act on skeletal muscles:</vt:lpstr>
      <vt:lpstr>Drugs that act on skeletal muscles:</vt:lpstr>
      <vt:lpstr>Drugs that act on skeletal muscles:</vt:lpstr>
      <vt:lpstr>Drugs that act on skeletal muscles :</vt:lpstr>
      <vt:lpstr>Drugs that act on skeletal muscles :</vt:lpstr>
      <vt:lpstr>Slide 12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Lap # 5   Dose Response Curve of Ach  &amp; The Effect of Different drugs on  Isolated Frog Rectus Abdominis</dc:title>
  <dc:creator>marwa</dc:creator>
  <cp:lastModifiedBy>Hana</cp:lastModifiedBy>
  <cp:revision>33</cp:revision>
  <dcterms:created xsi:type="dcterms:W3CDTF">2010-03-30T08:33:07Z</dcterms:created>
  <dcterms:modified xsi:type="dcterms:W3CDTF">2010-11-02T18:44:23Z</dcterms:modified>
</cp:coreProperties>
</file>

<file path=docProps/thumbnail.jpeg>
</file>