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3" r:id="rId4"/>
    <p:sldId id="274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3ECBA-E788-4A08-AD5F-9840AC2FA36F}" type="datetimeFigureOut">
              <a:rPr lang="en-US" smtClean="0"/>
              <a:pPr/>
              <a:t>10/31/2010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C2714-7C77-443D-821E-FDA01A3B97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FA2E7-F082-4234-A02D-4487F120720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C2714-7C77-443D-821E-FDA01A3B9712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5CB350-0F12-4144-8C48-80474AB0BACB}" type="slidenum">
              <a:rPr lang="ar-SA"/>
              <a:pPr/>
              <a:t>10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7D3D-7735-4F7A-B59F-E405C7B003C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CC56-0E35-42A8-B8CC-FE96D3F3F87E}" type="datetimeFigureOut">
              <a:rPr lang="en-US" smtClean="0"/>
              <a:pPr/>
              <a:t>10/31/2010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FAF9-9302-4EB6-B4AB-108A16872C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CC56-0E35-42A8-B8CC-FE96D3F3F87E}" type="datetimeFigureOut">
              <a:rPr lang="en-US" smtClean="0"/>
              <a:pPr/>
              <a:t>10/31/2010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FAF9-9302-4EB6-B4AB-108A16872C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CC56-0E35-42A8-B8CC-FE96D3F3F87E}" type="datetimeFigureOut">
              <a:rPr lang="en-US" smtClean="0"/>
              <a:pPr/>
              <a:t>10/31/2010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FAF9-9302-4EB6-B4AB-108A16872C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CC56-0E35-42A8-B8CC-FE96D3F3F87E}" type="datetimeFigureOut">
              <a:rPr lang="en-US" smtClean="0"/>
              <a:pPr/>
              <a:t>10/31/2010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FAF9-9302-4EB6-B4AB-108A16872C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CC56-0E35-42A8-B8CC-FE96D3F3F87E}" type="datetimeFigureOut">
              <a:rPr lang="en-US" smtClean="0"/>
              <a:pPr/>
              <a:t>10/31/2010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FAF9-9302-4EB6-B4AB-108A16872C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CC56-0E35-42A8-B8CC-FE96D3F3F87E}" type="datetimeFigureOut">
              <a:rPr lang="en-US" smtClean="0"/>
              <a:pPr/>
              <a:t>10/31/2010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FAF9-9302-4EB6-B4AB-108A16872C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CC56-0E35-42A8-B8CC-FE96D3F3F87E}" type="datetimeFigureOut">
              <a:rPr lang="en-US" smtClean="0"/>
              <a:pPr/>
              <a:t>10/31/2010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FAF9-9302-4EB6-B4AB-108A16872C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CC56-0E35-42A8-B8CC-FE96D3F3F87E}" type="datetimeFigureOut">
              <a:rPr lang="en-US" smtClean="0"/>
              <a:pPr/>
              <a:t>10/31/2010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FAF9-9302-4EB6-B4AB-108A16872C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CC56-0E35-42A8-B8CC-FE96D3F3F87E}" type="datetimeFigureOut">
              <a:rPr lang="en-US" smtClean="0"/>
              <a:pPr/>
              <a:t>10/31/2010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FAF9-9302-4EB6-B4AB-108A16872C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CC56-0E35-42A8-B8CC-FE96D3F3F87E}" type="datetimeFigureOut">
              <a:rPr lang="en-US" smtClean="0"/>
              <a:pPr/>
              <a:t>10/31/2010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FAF9-9302-4EB6-B4AB-108A16872C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CC56-0E35-42A8-B8CC-FE96D3F3F87E}" type="datetimeFigureOut">
              <a:rPr lang="en-US" smtClean="0"/>
              <a:pPr/>
              <a:t>10/31/2010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FAF9-9302-4EB6-B4AB-108A16872C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2CC56-0E35-42A8-B8CC-FE96D3F3F87E}" type="datetimeFigureOut">
              <a:rPr lang="en-US" smtClean="0"/>
              <a:pPr/>
              <a:t>10/31/2010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8FAF9-9302-4EB6-B4AB-108A16872C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571612"/>
            <a:ext cx="8358246" cy="321471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Lab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# 5 </a:t>
            </a:r>
            <a:r>
              <a:rPr lang="en-US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Dose Response Curve of Ach </a:t>
            </a:r>
            <a:b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&amp; The Effect of Different Drugs on  Isolated Frog Rectus Abdominis</a:t>
            </a:r>
            <a:endParaRPr lang="en-GB" sz="32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Drugs that 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act on 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skeletal 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muscles :</a:t>
            </a:r>
            <a:endParaRPr lang="en-US" sz="3200" b="1" dirty="0">
              <a:solidFill>
                <a:srgbClr val="FFFF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12875"/>
            <a:ext cx="8229600" cy="5032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b="1" dirty="0">
                <a:solidFill>
                  <a:schemeClr val="folHlink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A-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Drugs that 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decrease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transmission 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i="1" u="sng" dirty="0">
              <a:solidFill>
                <a:schemeClr val="fol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7464" name="Group 56"/>
          <p:cNvGraphicFramePr>
            <a:graphicFrameLocks noGrp="1"/>
          </p:cNvGraphicFramePr>
          <p:nvPr>
            <p:ph idx="1"/>
          </p:nvPr>
        </p:nvGraphicFramePr>
        <p:xfrm>
          <a:off x="357158" y="2357430"/>
          <a:ext cx="8567739" cy="4267200"/>
        </p:xfrm>
        <a:graphic>
          <a:graphicData uri="http://schemas.openxmlformats.org/drawingml/2006/table">
            <a:tbl>
              <a:tblPr/>
              <a:tblGrid>
                <a:gridCol w="1624972"/>
                <a:gridCol w="2583999"/>
                <a:gridCol w="4358768"/>
              </a:tblGrid>
              <a:tr h="465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Non-depolarizing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(Competitive)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Depolarizing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(noncompetitive)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MOA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Competing with Ach at Nm-R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They cause initial depolarization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→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followed by persistent depolarization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→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transmission failure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→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receptor blockage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Examples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Tubocurarine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Gallamine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Succinylcholine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Decamethonium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Type of paralysis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produced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Flaccid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Spastic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Drugs that act on skeletal muscles :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8715436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B-Drugs that 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increase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transmission:</a:t>
            </a:r>
          </a:p>
          <a:p>
            <a:pPr>
              <a:buNone/>
            </a:pPr>
            <a:r>
              <a:rPr lang="en-US" sz="26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Cholinesterase inhibitors:</a:t>
            </a:r>
          </a:p>
          <a:p>
            <a:pPr>
              <a:buNone/>
            </a:pP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1-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Reversible:</a:t>
            </a:r>
          </a:p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e.g. 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neostigmine, physiostigmine</a:t>
            </a:r>
          </a:p>
          <a:p>
            <a:endParaRPr lang="en-US" sz="2600" dirty="0" smtClean="0">
              <a:solidFill>
                <a:srgbClr val="FFFF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</a:t>
            </a:r>
            <a:r>
              <a:rPr lang="en-US" sz="26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Irreversible:</a:t>
            </a:r>
          </a:p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e.g. 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organ phosphorus insecticides </a:t>
            </a:r>
          </a:p>
          <a:p>
            <a:pPr>
              <a:buNone/>
            </a:pPr>
            <a:endParaRPr lang="en-US" sz="2600" dirty="0" smtClean="0">
              <a:solidFill>
                <a:srgbClr val="FFFF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* </a:t>
            </a:r>
            <a:r>
              <a:rPr lang="en-US" sz="2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Both will lead to accumulation of Ach at myoneural junction . 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00108"/>
            <a:ext cx="8991600" cy="514828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468313" y="38608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5" name="Arc 5"/>
          <p:cNvSpPr>
            <a:spLocks/>
          </p:cNvSpPr>
          <p:nvPr/>
        </p:nvSpPr>
        <p:spPr bwMode="auto">
          <a:xfrm rot="15184350">
            <a:off x="994569" y="3166269"/>
            <a:ext cx="622300" cy="576262"/>
          </a:xfrm>
          <a:custGeom>
            <a:avLst/>
            <a:gdLst>
              <a:gd name="G0" fmla="+- 0 0 0"/>
              <a:gd name="G1" fmla="+- 21597 0 0"/>
              <a:gd name="G2" fmla="+- 21600 0 0"/>
              <a:gd name="T0" fmla="*/ 358 w 21600"/>
              <a:gd name="T1" fmla="*/ 0 h 21597"/>
              <a:gd name="T2" fmla="*/ 21600 w 21600"/>
              <a:gd name="T3" fmla="*/ 21597 h 21597"/>
              <a:gd name="T4" fmla="*/ 0 w 21600"/>
              <a:gd name="T5" fmla="*/ 21597 h 21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7" fill="none" extrusionOk="0">
                <a:moveTo>
                  <a:pt x="358" y="-1"/>
                </a:moveTo>
                <a:cubicBezTo>
                  <a:pt x="12146" y="195"/>
                  <a:pt x="21600" y="9807"/>
                  <a:pt x="21600" y="21597"/>
                </a:cubicBezTo>
              </a:path>
              <a:path w="21600" h="21597" stroke="0" extrusionOk="0">
                <a:moveTo>
                  <a:pt x="358" y="-1"/>
                </a:moveTo>
                <a:cubicBezTo>
                  <a:pt x="12146" y="195"/>
                  <a:pt x="21600" y="9807"/>
                  <a:pt x="21600" y="21597"/>
                </a:cubicBezTo>
                <a:lnTo>
                  <a:pt x="0" y="2159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1476375" y="30686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476375" y="38608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411413" y="38608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Arc 11"/>
          <p:cNvSpPr>
            <a:spLocks/>
          </p:cNvSpPr>
          <p:nvPr/>
        </p:nvSpPr>
        <p:spPr bwMode="auto">
          <a:xfrm rot="15184350">
            <a:off x="1840706" y="3096420"/>
            <a:ext cx="911225" cy="576262"/>
          </a:xfrm>
          <a:custGeom>
            <a:avLst/>
            <a:gdLst>
              <a:gd name="G0" fmla="+- 0 0 0"/>
              <a:gd name="G1" fmla="+- 21597 0 0"/>
              <a:gd name="G2" fmla="+- 21600 0 0"/>
              <a:gd name="T0" fmla="*/ 358 w 21600"/>
              <a:gd name="T1" fmla="*/ 0 h 21597"/>
              <a:gd name="T2" fmla="*/ 21600 w 21600"/>
              <a:gd name="T3" fmla="*/ 21597 h 21597"/>
              <a:gd name="T4" fmla="*/ 0 w 21600"/>
              <a:gd name="T5" fmla="*/ 21597 h 21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7" fill="none" extrusionOk="0">
                <a:moveTo>
                  <a:pt x="358" y="-1"/>
                </a:moveTo>
                <a:cubicBezTo>
                  <a:pt x="12146" y="195"/>
                  <a:pt x="21600" y="9807"/>
                  <a:pt x="21600" y="21597"/>
                </a:cubicBezTo>
              </a:path>
              <a:path w="21600" h="21597" stroke="0" extrusionOk="0">
                <a:moveTo>
                  <a:pt x="358" y="-1"/>
                </a:moveTo>
                <a:cubicBezTo>
                  <a:pt x="12146" y="195"/>
                  <a:pt x="21600" y="9807"/>
                  <a:pt x="21600" y="21597"/>
                </a:cubicBezTo>
                <a:lnTo>
                  <a:pt x="0" y="2159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2411413" y="28527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2771775" y="38608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3419475" y="38608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447675" y="3540125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  <a:latin typeface="Tahoma" pitchFamily="34" charset="0"/>
              </a:rPr>
              <a:t>N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1023938" y="3905250"/>
            <a:ext cx="6976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Ach </a:t>
            </a:r>
          </a:p>
          <a:p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0.05ml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1384300" y="3592513"/>
            <a:ext cx="5191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>
                <a:latin typeface="Tahoma" pitchFamily="34" charset="0"/>
              </a:rPr>
              <a:t>W  N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1763713" y="4149725"/>
            <a:ext cx="10070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Ach  0.1ml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2428860" y="3571876"/>
            <a:ext cx="47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>
                <a:latin typeface="Tahoma" pitchFamily="34" charset="0"/>
              </a:rPr>
              <a:t>W+N</a:t>
            </a:r>
          </a:p>
        </p:txBody>
      </p:sp>
      <p:sp>
        <p:nvSpPr>
          <p:cNvPr id="20527" name="Arc 47"/>
          <p:cNvSpPr>
            <a:spLocks/>
          </p:cNvSpPr>
          <p:nvPr/>
        </p:nvSpPr>
        <p:spPr bwMode="auto">
          <a:xfrm rot="15184350">
            <a:off x="2712244" y="2983706"/>
            <a:ext cx="1127125" cy="576263"/>
          </a:xfrm>
          <a:custGeom>
            <a:avLst/>
            <a:gdLst>
              <a:gd name="G0" fmla="+- 0 0 0"/>
              <a:gd name="G1" fmla="+- 21597 0 0"/>
              <a:gd name="G2" fmla="+- 21600 0 0"/>
              <a:gd name="T0" fmla="*/ 358 w 21600"/>
              <a:gd name="T1" fmla="*/ 0 h 21597"/>
              <a:gd name="T2" fmla="*/ 21600 w 21600"/>
              <a:gd name="T3" fmla="*/ 21597 h 21597"/>
              <a:gd name="T4" fmla="*/ 0 w 21600"/>
              <a:gd name="T5" fmla="*/ 21597 h 21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7" fill="none" extrusionOk="0">
                <a:moveTo>
                  <a:pt x="358" y="-1"/>
                </a:moveTo>
                <a:cubicBezTo>
                  <a:pt x="12146" y="195"/>
                  <a:pt x="21600" y="9807"/>
                  <a:pt x="21600" y="21597"/>
                </a:cubicBezTo>
              </a:path>
              <a:path w="21600" h="21597" stroke="0" extrusionOk="0">
                <a:moveTo>
                  <a:pt x="358" y="-1"/>
                </a:moveTo>
                <a:cubicBezTo>
                  <a:pt x="12146" y="195"/>
                  <a:pt x="21600" y="9807"/>
                  <a:pt x="21600" y="21597"/>
                </a:cubicBezTo>
                <a:lnTo>
                  <a:pt x="0" y="2159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Line 48"/>
          <p:cNvSpPr>
            <a:spLocks noChangeShapeType="1"/>
          </p:cNvSpPr>
          <p:nvPr/>
        </p:nvSpPr>
        <p:spPr bwMode="auto">
          <a:xfrm>
            <a:off x="3419475" y="26368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3348038" y="3500438"/>
            <a:ext cx="4746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>
                <a:latin typeface="Tahoma" pitchFamily="34" charset="0"/>
              </a:rPr>
              <a:t>W+N</a:t>
            </a:r>
          </a:p>
        </p:txBody>
      </p:sp>
      <p:sp>
        <p:nvSpPr>
          <p:cNvPr id="20530" name="Line 50"/>
          <p:cNvSpPr>
            <a:spLocks noChangeShapeType="1"/>
          </p:cNvSpPr>
          <p:nvPr/>
        </p:nvSpPr>
        <p:spPr bwMode="auto">
          <a:xfrm>
            <a:off x="4284663" y="38608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1" name="Arc 51"/>
          <p:cNvSpPr>
            <a:spLocks/>
          </p:cNvSpPr>
          <p:nvPr/>
        </p:nvSpPr>
        <p:spPr bwMode="auto">
          <a:xfrm rot="15184350">
            <a:off x="3577431" y="2983707"/>
            <a:ext cx="1127125" cy="576262"/>
          </a:xfrm>
          <a:custGeom>
            <a:avLst/>
            <a:gdLst>
              <a:gd name="G0" fmla="+- 0 0 0"/>
              <a:gd name="G1" fmla="+- 21597 0 0"/>
              <a:gd name="G2" fmla="+- 21600 0 0"/>
              <a:gd name="T0" fmla="*/ 358 w 21600"/>
              <a:gd name="T1" fmla="*/ 0 h 21597"/>
              <a:gd name="T2" fmla="*/ 21600 w 21600"/>
              <a:gd name="T3" fmla="*/ 21597 h 21597"/>
              <a:gd name="T4" fmla="*/ 0 w 21600"/>
              <a:gd name="T5" fmla="*/ 21597 h 21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7" fill="none" extrusionOk="0">
                <a:moveTo>
                  <a:pt x="358" y="-1"/>
                </a:moveTo>
                <a:cubicBezTo>
                  <a:pt x="12146" y="195"/>
                  <a:pt x="21600" y="9807"/>
                  <a:pt x="21600" y="21597"/>
                </a:cubicBezTo>
              </a:path>
              <a:path w="21600" h="21597" stroke="0" extrusionOk="0">
                <a:moveTo>
                  <a:pt x="358" y="-1"/>
                </a:moveTo>
                <a:cubicBezTo>
                  <a:pt x="12146" y="195"/>
                  <a:pt x="21600" y="9807"/>
                  <a:pt x="21600" y="21597"/>
                </a:cubicBezTo>
                <a:lnTo>
                  <a:pt x="0" y="2159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2" name="Line 52"/>
          <p:cNvSpPr>
            <a:spLocks noChangeShapeType="1"/>
          </p:cNvSpPr>
          <p:nvPr/>
        </p:nvSpPr>
        <p:spPr bwMode="auto">
          <a:xfrm>
            <a:off x="4284663" y="26368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3" name="Text Box 53"/>
          <p:cNvSpPr txBox="1">
            <a:spLocks noChangeArrowheads="1"/>
          </p:cNvSpPr>
          <p:nvPr/>
        </p:nvSpPr>
        <p:spPr bwMode="auto">
          <a:xfrm>
            <a:off x="4213225" y="3500438"/>
            <a:ext cx="47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>
                <a:latin typeface="Tahoma" pitchFamily="34" charset="0"/>
              </a:rPr>
              <a:t>W+N</a:t>
            </a:r>
          </a:p>
        </p:txBody>
      </p:sp>
      <p:sp>
        <p:nvSpPr>
          <p:cNvPr id="20534" name="Text Box 54"/>
          <p:cNvSpPr txBox="1">
            <a:spLocks noChangeArrowheads="1"/>
          </p:cNvSpPr>
          <p:nvPr/>
        </p:nvSpPr>
        <p:spPr bwMode="auto">
          <a:xfrm>
            <a:off x="2987675" y="3933825"/>
            <a:ext cx="6078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0.2ml</a:t>
            </a:r>
          </a:p>
          <a:p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Ach</a:t>
            </a:r>
          </a:p>
        </p:txBody>
      </p:sp>
      <p:sp>
        <p:nvSpPr>
          <p:cNvPr id="20535" name="Text Box 55"/>
          <p:cNvSpPr txBox="1">
            <a:spLocks noChangeArrowheads="1"/>
          </p:cNvSpPr>
          <p:nvPr/>
        </p:nvSpPr>
        <p:spPr bwMode="auto">
          <a:xfrm>
            <a:off x="3779838" y="3933825"/>
            <a:ext cx="6078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0.4ml</a:t>
            </a:r>
          </a:p>
          <a:p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Ach</a:t>
            </a:r>
          </a:p>
        </p:txBody>
      </p:sp>
      <p:sp>
        <p:nvSpPr>
          <p:cNvPr id="20537" name="Rectangle 57"/>
          <p:cNvSpPr>
            <a:spLocks noChangeArrowheads="1"/>
          </p:cNvSpPr>
          <p:nvPr/>
        </p:nvSpPr>
        <p:spPr bwMode="auto">
          <a:xfrm>
            <a:off x="1258888" y="2276475"/>
            <a:ext cx="1944687" cy="215900"/>
          </a:xfrm>
          <a:prstGeom prst="rect">
            <a:avLst/>
          </a:prstGeom>
          <a:solidFill>
            <a:schemeClr val="accent2">
              <a:lumMod val="75000"/>
              <a:alpha val="14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 1</a:t>
            </a:r>
          </a:p>
        </p:txBody>
      </p:sp>
      <p:sp>
        <p:nvSpPr>
          <p:cNvPr id="20540" name="AutoShape 60"/>
          <p:cNvSpPr>
            <a:spLocks/>
          </p:cNvSpPr>
          <p:nvPr/>
        </p:nvSpPr>
        <p:spPr bwMode="auto">
          <a:xfrm>
            <a:off x="827088" y="3068638"/>
            <a:ext cx="142875" cy="1417637"/>
          </a:xfrm>
          <a:prstGeom prst="leftBrace">
            <a:avLst>
              <a:gd name="adj1" fmla="val 82685"/>
              <a:gd name="adj2" fmla="val 50000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541" name="AutoShape 61"/>
          <p:cNvSpPr>
            <a:spLocks/>
          </p:cNvSpPr>
          <p:nvPr/>
        </p:nvSpPr>
        <p:spPr bwMode="auto">
          <a:xfrm>
            <a:off x="971550" y="3860800"/>
            <a:ext cx="142875" cy="625475"/>
          </a:xfrm>
          <a:prstGeom prst="leftBrace">
            <a:avLst>
              <a:gd name="adj1" fmla="val 36481"/>
              <a:gd name="adj2" fmla="val 50000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2" name="Text Box 62"/>
          <p:cNvSpPr txBox="1">
            <a:spLocks noChangeArrowheads="1"/>
          </p:cNvSpPr>
          <p:nvPr/>
        </p:nvSpPr>
        <p:spPr bwMode="auto">
          <a:xfrm>
            <a:off x="735013" y="2741613"/>
            <a:ext cx="317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0544" name="Text Box 64"/>
          <p:cNvSpPr txBox="1">
            <a:spLocks noChangeArrowheads="1"/>
          </p:cNvSpPr>
          <p:nvPr/>
        </p:nvSpPr>
        <p:spPr bwMode="auto">
          <a:xfrm>
            <a:off x="879475" y="3533775"/>
            <a:ext cx="309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0545" name="Text Box 65"/>
          <p:cNvSpPr txBox="1">
            <a:spLocks noChangeArrowheads="1"/>
          </p:cNvSpPr>
          <p:nvPr/>
        </p:nvSpPr>
        <p:spPr bwMode="auto">
          <a:xfrm>
            <a:off x="447675" y="4902200"/>
            <a:ext cx="16260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Height =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A-B</a:t>
            </a:r>
          </a:p>
        </p:txBody>
      </p:sp>
      <p:sp>
        <p:nvSpPr>
          <p:cNvPr id="20546" name="Line 66"/>
          <p:cNvSpPr>
            <a:spLocks noChangeShapeType="1"/>
          </p:cNvSpPr>
          <p:nvPr/>
        </p:nvSpPr>
        <p:spPr bwMode="auto">
          <a:xfrm>
            <a:off x="4859338" y="1628775"/>
            <a:ext cx="0" cy="30241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7" name="Line 67"/>
          <p:cNvSpPr>
            <a:spLocks noChangeShapeType="1"/>
          </p:cNvSpPr>
          <p:nvPr/>
        </p:nvSpPr>
        <p:spPr bwMode="auto">
          <a:xfrm>
            <a:off x="4932363" y="38608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8" name="Text Box 68"/>
          <p:cNvSpPr txBox="1">
            <a:spLocks noChangeArrowheads="1"/>
          </p:cNvSpPr>
          <p:nvPr/>
        </p:nvSpPr>
        <p:spPr bwMode="auto">
          <a:xfrm>
            <a:off x="4984750" y="38211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0549" name="Arc 69"/>
          <p:cNvSpPr>
            <a:spLocks/>
          </p:cNvSpPr>
          <p:nvPr/>
        </p:nvSpPr>
        <p:spPr bwMode="auto">
          <a:xfrm rot="15184350">
            <a:off x="5196681" y="3045620"/>
            <a:ext cx="911225" cy="576262"/>
          </a:xfrm>
          <a:custGeom>
            <a:avLst/>
            <a:gdLst>
              <a:gd name="G0" fmla="+- 0 0 0"/>
              <a:gd name="G1" fmla="+- 21597 0 0"/>
              <a:gd name="G2" fmla="+- 21600 0 0"/>
              <a:gd name="T0" fmla="*/ 358 w 21600"/>
              <a:gd name="T1" fmla="*/ 0 h 21597"/>
              <a:gd name="T2" fmla="*/ 21600 w 21600"/>
              <a:gd name="T3" fmla="*/ 21597 h 21597"/>
              <a:gd name="T4" fmla="*/ 0 w 21600"/>
              <a:gd name="T5" fmla="*/ 21597 h 21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7" fill="none" extrusionOk="0">
                <a:moveTo>
                  <a:pt x="358" y="-1"/>
                </a:moveTo>
                <a:cubicBezTo>
                  <a:pt x="12146" y="195"/>
                  <a:pt x="21600" y="9807"/>
                  <a:pt x="21600" y="21597"/>
                </a:cubicBezTo>
              </a:path>
              <a:path w="21600" h="21597" stroke="0" extrusionOk="0">
                <a:moveTo>
                  <a:pt x="358" y="-1"/>
                </a:moveTo>
                <a:cubicBezTo>
                  <a:pt x="12146" y="195"/>
                  <a:pt x="21600" y="9807"/>
                  <a:pt x="21600" y="21597"/>
                </a:cubicBezTo>
                <a:lnTo>
                  <a:pt x="0" y="2159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0" name="Line 70"/>
          <p:cNvSpPr>
            <a:spLocks noChangeShapeType="1"/>
          </p:cNvSpPr>
          <p:nvPr/>
        </p:nvSpPr>
        <p:spPr bwMode="auto">
          <a:xfrm>
            <a:off x="5795963" y="27813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1" name="Text Box 71"/>
          <p:cNvSpPr txBox="1">
            <a:spLocks noChangeArrowheads="1"/>
          </p:cNvSpPr>
          <p:nvPr/>
        </p:nvSpPr>
        <p:spPr bwMode="auto">
          <a:xfrm>
            <a:off x="5795963" y="3500438"/>
            <a:ext cx="4746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>
                <a:latin typeface="Tahoma" pitchFamily="34" charset="0"/>
              </a:rPr>
              <a:t>W+N</a:t>
            </a:r>
          </a:p>
        </p:txBody>
      </p:sp>
      <p:sp>
        <p:nvSpPr>
          <p:cNvPr id="20552" name="Line 72"/>
          <p:cNvSpPr>
            <a:spLocks noChangeShapeType="1"/>
          </p:cNvSpPr>
          <p:nvPr/>
        </p:nvSpPr>
        <p:spPr bwMode="auto">
          <a:xfrm>
            <a:off x="5795963" y="38608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5" name="Line 75"/>
          <p:cNvSpPr>
            <a:spLocks noChangeShapeType="1"/>
          </p:cNvSpPr>
          <p:nvPr/>
        </p:nvSpPr>
        <p:spPr bwMode="auto">
          <a:xfrm>
            <a:off x="6372225" y="38608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6" name="Text Box 76"/>
          <p:cNvSpPr txBox="1">
            <a:spLocks noChangeArrowheads="1"/>
          </p:cNvSpPr>
          <p:nvPr/>
        </p:nvSpPr>
        <p:spPr bwMode="auto">
          <a:xfrm rot="16200000">
            <a:off x="5680438" y="4352152"/>
            <a:ext cx="169790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hysiostegmine</a:t>
            </a:r>
          </a:p>
          <a:p>
            <a:pPr algn="ctr"/>
            <a:r>
              <a:rPr lang="en-US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0.1ml</a:t>
            </a:r>
          </a:p>
        </p:txBody>
      </p:sp>
      <p:sp>
        <p:nvSpPr>
          <p:cNvPr id="20558" name="Arc 78"/>
          <p:cNvSpPr>
            <a:spLocks/>
          </p:cNvSpPr>
          <p:nvPr/>
        </p:nvSpPr>
        <p:spPr bwMode="auto">
          <a:xfrm rot="15184350">
            <a:off x="6450012" y="2952751"/>
            <a:ext cx="1198563" cy="576262"/>
          </a:xfrm>
          <a:custGeom>
            <a:avLst/>
            <a:gdLst>
              <a:gd name="G0" fmla="+- 0 0 0"/>
              <a:gd name="G1" fmla="+- 21597 0 0"/>
              <a:gd name="G2" fmla="+- 21600 0 0"/>
              <a:gd name="T0" fmla="*/ 358 w 21600"/>
              <a:gd name="T1" fmla="*/ 0 h 21597"/>
              <a:gd name="T2" fmla="*/ 21600 w 21600"/>
              <a:gd name="T3" fmla="*/ 21597 h 21597"/>
              <a:gd name="T4" fmla="*/ 0 w 21600"/>
              <a:gd name="T5" fmla="*/ 21597 h 21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7" fill="none" extrusionOk="0">
                <a:moveTo>
                  <a:pt x="358" y="-1"/>
                </a:moveTo>
                <a:cubicBezTo>
                  <a:pt x="12146" y="195"/>
                  <a:pt x="21600" y="9807"/>
                  <a:pt x="21600" y="21597"/>
                </a:cubicBezTo>
              </a:path>
              <a:path w="21600" h="21597" stroke="0" extrusionOk="0">
                <a:moveTo>
                  <a:pt x="358" y="-1"/>
                </a:moveTo>
                <a:cubicBezTo>
                  <a:pt x="12146" y="195"/>
                  <a:pt x="21600" y="9807"/>
                  <a:pt x="21600" y="21597"/>
                </a:cubicBezTo>
                <a:lnTo>
                  <a:pt x="0" y="2159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9" name="Line 79"/>
          <p:cNvSpPr>
            <a:spLocks noChangeShapeType="1"/>
          </p:cNvSpPr>
          <p:nvPr/>
        </p:nvSpPr>
        <p:spPr bwMode="auto">
          <a:xfrm>
            <a:off x="7164388" y="2565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0" name="Line 80"/>
          <p:cNvSpPr>
            <a:spLocks noChangeShapeType="1"/>
          </p:cNvSpPr>
          <p:nvPr/>
        </p:nvSpPr>
        <p:spPr bwMode="auto">
          <a:xfrm>
            <a:off x="7164388" y="38608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1" name="Text Box 81"/>
          <p:cNvSpPr txBox="1">
            <a:spLocks noChangeArrowheads="1"/>
          </p:cNvSpPr>
          <p:nvPr/>
        </p:nvSpPr>
        <p:spPr bwMode="auto">
          <a:xfrm>
            <a:off x="7092950" y="3573463"/>
            <a:ext cx="47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>
                <a:latin typeface="Tahoma" pitchFamily="34" charset="0"/>
              </a:rPr>
              <a:t>W+N</a:t>
            </a:r>
          </a:p>
        </p:txBody>
      </p:sp>
      <p:sp>
        <p:nvSpPr>
          <p:cNvPr id="20562" name="Text Box 82"/>
          <p:cNvSpPr txBox="1">
            <a:spLocks noChangeArrowheads="1"/>
          </p:cNvSpPr>
          <p:nvPr/>
        </p:nvSpPr>
        <p:spPr bwMode="auto">
          <a:xfrm>
            <a:off x="5416550" y="3890963"/>
            <a:ext cx="6078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0.1ml</a:t>
            </a:r>
          </a:p>
          <a:p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Ach</a:t>
            </a:r>
          </a:p>
        </p:txBody>
      </p:sp>
      <p:sp>
        <p:nvSpPr>
          <p:cNvPr id="20563" name="Arc 83"/>
          <p:cNvSpPr>
            <a:spLocks/>
          </p:cNvSpPr>
          <p:nvPr/>
        </p:nvSpPr>
        <p:spPr bwMode="auto">
          <a:xfrm rot="15184350">
            <a:off x="7284244" y="3045619"/>
            <a:ext cx="911225" cy="576263"/>
          </a:xfrm>
          <a:custGeom>
            <a:avLst/>
            <a:gdLst>
              <a:gd name="G0" fmla="+- 0 0 0"/>
              <a:gd name="G1" fmla="+- 21597 0 0"/>
              <a:gd name="G2" fmla="+- 21600 0 0"/>
              <a:gd name="T0" fmla="*/ 358 w 21600"/>
              <a:gd name="T1" fmla="*/ 0 h 21597"/>
              <a:gd name="T2" fmla="*/ 21600 w 21600"/>
              <a:gd name="T3" fmla="*/ 21597 h 21597"/>
              <a:gd name="T4" fmla="*/ 0 w 21600"/>
              <a:gd name="T5" fmla="*/ 21597 h 21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7" fill="none" extrusionOk="0">
                <a:moveTo>
                  <a:pt x="358" y="-1"/>
                </a:moveTo>
                <a:cubicBezTo>
                  <a:pt x="12146" y="195"/>
                  <a:pt x="21600" y="9807"/>
                  <a:pt x="21600" y="21597"/>
                </a:cubicBezTo>
              </a:path>
              <a:path w="21600" h="21597" stroke="0" extrusionOk="0">
                <a:moveTo>
                  <a:pt x="358" y="-1"/>
                </a:moveTo>
                <a:cubicBezTo>
                  <a:pt x="12146" y="195"/>
                  <a:pt x="21600" y="9807"/>
                  <a:pt x="21600" y="21597"/>
                </a:cubicBezTo>
                <a:lnTo>
                  <a:pt x="0" y="2159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4" name="Line 84"/>
          <p:cNvSpPr>
            <a:spLocks noChangeShapeType="1"/>
          </p:cNvSpPr>
          <p:nvPr/>
        </p:nvSpPr>
        <p:spPr bwMode="auto">
          <a:xfrm>
            <a:off x="7885113" y="27813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5" name="Text Box 85"/>
          <p:cNvSpPr txBox="1">
            <a:spLocks noChangeArrowheads="1"/>
          </p:cNvSpPr>
          <p:nvPr/>
        </p:nvSpPr>
        <p:spPr bwMode="auto">
          <a:xfrm>
            <a:off x="7451725" y="3890963"/>
            <a:ext cx="6078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0.1ml</a:t>
            </a:r>
          </a:p>
          <a:p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Ach</a:t>
            </a:r>
          </a:p>
        </p:txBody>
      </p:sp>
      <p:sp>
        <p:nvSpPr>
          <p:cNvPr id="20566" name="Line 86"/>
          <p:cNvSpPr>
            <a:spLocks noChangeShapeType="1"/>
          </p:cNvSpPr>
          <p:nvPr/>
        </p:nvSpPr>
        <p:spPr bwMode="auto">
          <a:xfrm>
            <a:off x="7885113" y="3860800"/>
            <a:ext cx="1258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9" name="Text Box 89"/>
          <p:cNvSpPr txBox="1">
            <a:spLocks noChangeArrowheads="1"/>
          </p:cNvSpPr>
          <p:nvPr/>
        </p:nvSpPr>
        <p:spPr bwMode="auto">
          <a:xfrm rot="16200000">
            <a:off x="7705309" y="4397475"/>
            <a:ext cx="12089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Curare </a:t>
            </a:r>
            <a:r>
              <a:rPr lang="en-US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0.1ml</a:t>
            </a:r>
            <a:endParaRPr lang="en-US" sz="1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0" name="Text Box 90"/>
          <p:cNvSpPr txBox="1">
            <a:spLocks noChangeArrowheads="1"/>
          </p:cNvSpPr>
          <p:nvPr/>
        </p:nvSpPr>
        <p:spPr bwMode="auto">
          <a:xfrm>
            <a:off x="8536141" y="4143380"/>
            <a:ext cx="6078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0.1ml</a:t>
            </a:r>
          </a:p>
          <a:p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Ach</a:t>
            </a:r>
          </a:p>
        </p:txBody>
      </p:sp>
      <p:sp>
        <p:nvSpPr>
          <p:cNvPr id="20571" name="Rectangle 91"/>
          <p:cNvSpPr>
            <a:spLocks noChangeArrowheads="1"/>
          </p:cNvSpPr>
          <p:nvPr/>
        </p:nvSpPr>
        <p:spPr bwMode="auto">
          <a:xfrm>
            <a:off x="5435600" y="2276475"/>
            <a:ext cx="1944688" cy="215900"/>
          </a:xfrm>
          <a:prstGeom prst="rect">
            <a:avLst/>
          </a:prstGeom>
          <a:solidFill>
            <a:schemeClr val="accent2">
              <a:lumMod val="75000"/>
              <a:alpha val="14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 2</a:t>
            </a:r>
          </a:p>
        </p:txBody>
      </p:sp>
      <p:sp>
        <p:nvSpPr>
          <p:cNvPr id="20573" name="Text Box 93"/>
          <p:cNvSpPr txBox="1">
            <a:spLocks noChangeArrowheads="1"/>
          </p:cNvSpPr>
          <p:nvPr/>
        </p:nvSpPr>
        <p:spPr bwMode="auto">
          <a:xfrm>
            <a:off x="6659563" y="3789363"/>
            <a:ext cx="6078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0.1ml</a:t>
            </a:r>
          </a:p>
          <a:p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Ach</a:t>
            </a:r>
          </a:p>
        </p:txBody>
      </p:sp>
      <p:sp>
        <p:nvSpPr>
          <p:cNvPr id="20574" name="Text Box 94"/>
          <p:cNvSpPr txBox="1">
            <a:spLocks noChangeArrowheads="1"/>
          </p:cNvSpPr>
          <p:nvPr/>
        </p:nvSpPr>
        <p:spPr bwMode="auto">
          <a:xfrm>
            <a:off x="7812088" y="3573463"/>
            <a:ext cx="503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>
                <a:latin typeface="Tahoma" pitchFamily="34" charset="0"/>
              </a:rPr>
              <a:t>W+N</a:t>
            </a:r>
          </a:p>
        </p:txBody>
      </p:sp>
      <p:sp>
        <p:nvSpPr>
          <p:cNvPr id="20575" name="Text Box 95"/>
          <p:cNvSpPr txBox="1">
            <a:spLocks noChangeArrowheads="1"/>
          </p:cNvSpPr>
          <p:nvPr/>
        </p:nvSpPr>
        <p:spPr bwMode="auto">
          <a:xfrm>
            <a:off x="152400" y="1295400"/>
            <a:ext cx="416511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Dose response curve of acetylcholine</a:t>
            </a:r>
          </a:p>
          <a:p>
            <a:endParaRPr lang="en-US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76" name="Text Box 96"/>
          <p:cNvSpPr txBox="1">
            <a:spLocks noChangeArrowheads="1"/>
          </p:cNvSpPr>
          <p:nvPr/>
        </p:nvSpPr>
        <p:spPr bwMode="auto">
          <a:xfrm>
            <a:off x="4876800" y="1295400"/>
            <a:ext cx="40577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effect of different drugs on the 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isolated frog rectus abdominis</a:t>
            </a:r>
            <a:endParaRPr lang="en-US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0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0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0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0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0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0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0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0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05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0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0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20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0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0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20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0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0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2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2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2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2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2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2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2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2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20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20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20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2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2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2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2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20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20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20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20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20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20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20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20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 animBg="1"/>
      <p:bldP spid="20487" grpId="0" animBg="1"/>
      <p:bldP spid="20490" grpId="0" animBg="1"/>
      <p:bldP spid="20491" grpId="0" animBg="1"/>
      <p:bldP spid="20492" grpId="0" animBg="1"/>
      <p:bldP spid="20493" grpId="0" animBg="1"/>
      <p:bldP spid="20494" grpId="0" animBg="1"/>
      <p:bldP spid="20501" grpId="0"/>
      <p:bldP spid="20502" grpId="0"/>
      <p:bldP spid="20503" grpId="0"/>
      <p:bldP spid="20506" grpId="0"/>
      <p:bldP spid="20510" grpId="0"/>
      <p:bldP spid="20527" grpId="0" animBg="1"/>
      <p:bldP spid="20528" grpId="0" animBg="1"/>
      <p:bldP spid="20529" grpId="0"/>
      <p:bldP spid="20530" grpId="0" animBg="1"/>
      <p:bldP spid="20531" grpId="0" animBg="1"/>
      <p:bldP spid="20532" grpId="0" animBg="1"/>
      <p:bldP spid="20533" grpId="0"/>
      <p:bldP spid="20534" grpId="0"/>
      <p:bldP spid="20535" grpId="0"/>
      <p:bldP spid="20537" grpId="0" animBg="1"/>
      <p:bldP spid="20540" grpId="0" animBg="1"/>
      <p:bldP spid="20541" grpId="0" animBg="1"/>
      <p:bldP spid="20546" grpId="0" animBg="1"/>
      <p:bldP spid="20547" grpId="0" animBg="1"/>
      <p:bldP spid="20548" grpId="0"/>
      <p:bldP spid="20549" grpId="0" animBg="1"/>
      <p:bldP spid="20550" grpId="0" animBg="1"/>
      <p:bldP spid="20551" grpId="0"/>
      <p:bldP spid="20551" grpId="1"/>
      <p:bldP spid="20552" grpId="0" animBg="1"/>
      <p:bldP spid="20555" grpId="0" animBg="1"/>
      <p:bldP spid="20556" grpId="0"/>
      <p:bldP spid="20558" grpId="0" animBg="1"/>
      <p:bldP spid="20559" grpId="0" animBg="1"/>
      <p:bldP spid="20560" grpId="0" animBg="1"/>
      <p:bldP spid="20561" grpId="0"/>
      <p:bldP spid="20561" grpId="1"/>
      <p:bldP spid="20562" grpId="0"/>
      <p:bldP spid="20563" grpId="0" animBg="1"/>
      <p:bldP spid="20564" grpId="0" animBg="1"/>
      <p:bldP spid="20565" grpId="0"/>
      <p:bldP spid="20566" grpId="0" animBg="1"/>
      <p:bldP spid="20569" grpId="0"/>
      <p:bldP spid="20570" grpId="0"/>
      <p:bldP spid="20571" grpId="0" animBg="1"/>
      <p:bldP spid="20571" grpId="1" animBg="1"/>
      <p:bldP spid="20573" grpId="0"/>
      <p:bldP spid="20574" grpId="0"/>
      <p:bldP spid="20574" grpId="1"/>
      <p:bldP spid="205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4876" y="1142984"/>
            <a:ext cx="192882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PNS</a:t>
            </a:r>
            <a:endParaRPr lang="en-GB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85918" y="5357826"/>
            <a:ext cx="185738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SYMPATHETIC</a:t>
            </a:r>
            <a:endParaRPr lang="en-GB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5786" y="1142984"/>
            <a:ext cx="207170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CNS</a:t>
            </a:r>
            <a:endParaRPr lang="en-GB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00760" y="2285992"/>
            <a:ext cx="207170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AFFERENT</a:t>
            </a:r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86050" y="2285992"/>
            <a:ext cx="221457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EFFERENT</a:t>
            </a:r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29190" y="3643314"/>
            <a:ext cx="342902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SOMATIC NERVOUS SYSTEM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57224" y="3643314"/>
            <a:ext cx="364333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AUTONOMIC NERVOUS SYSTEM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85918" y="4643446"/>
            <a:ext cx="185738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ENTERIC</a:t>
            </a:r>
            <a:endParaRPr lang="en-GB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85918" y="6072206"/>
            <a:ext cx="185738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PARA-SYMPATHETIC</a:t>
            </a:r>
            <a:endParaRPr lang="en-GB" sz="1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10800000" flipV="1">
            <a:off x="4786314" y="2000240"/>
            <a:ext cx="357190" cy="28575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5857884" y="2000240"/>
            <a:ext cx="285752" cy="28575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2"/>
          </p:cNvCxnSpPr>
          <p:nvPr/>
        </p:nvCxnSpPr>
        <p:spPr>
          <a:xfrm rot="16200000" flipH="1">
            <a:off x="3679024" y="3357563"/>
            <a:ext cx="500067" cy="7143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4786314" y="3143248"/>
            <a:ext cx="500066" cy="50006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7" idx="2"/>
            <a:endCxn id="8" idx="0"/>
          </p:cNvCxnSpPr>
          <p:nvPr/>
        </p:nvCxnSpPr>
        <p:spPr>
          <a:xfrm rot="5400000">
            <a:off x="2643174" y="5286388"/>
            <a:ext cx="14287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8" idx="2"/>
            <a:endCxn id="18" idx="0"/>
          </p:cNvCxnSpPr>
          <p:nvPr/>
        </p:nvCxnSpPr>
        <p:spPr>
          <a:xfrm rot="5400000">
            <a:off x="2643174" y="6000768"/>
            <a:ext cx="14287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2285984" y="0"/>
            <a:ext cx="314327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Nervous system</a:t>
            </a:r>
            <a:endParaRPr lang="en-GB" sz="2800" dirty="0"/>
          </a:p>
        </p:txBody>
      </p:sp>
      <p:cxnSp>
        <p:nvCxnSpPr>
          <p:cNvPr id="111" name="Straight Connector 110"/>
          <p:cNvCxnSpPr/>
          <p:nvPr/>
        </p:nvCxnSpPr>
        <p:spPr>
          <a:xfrm rot="5400000">
            <a:off x="2786050" y="928670"/>
            <a:ext cx="214314" cy="21431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6200000" flipH="1">
            <a:off x="4822033" y="964389"/>
            <a:ext cx="214314" cy="14287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endCxn id="17" idx="0"/>
          </p:cNvCxnSpPr>
          <p:nvPr/>
        </p:nvCxnSpPr>
        <p:spPr>
          <a:xfrm rot="5400000">
            <a:off x="2607457" y="4536289"/>
            <a:ext cx="214312" cy="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0"/>
            <a:ext cx="7772400" cy="10668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Frog Rectus Abdominis: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066800"/>
            <a:ext cx="7486680" cy="54102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Description: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It is a skeletal, voluntary, striated &amp; transverse muscle .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It receives somatic motor innervations .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The transmission is mediated through release of Ach that acts on 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Receptors present postsynaptically on the muscle . 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928662" y="4357694"/>
            <a:ext cx="1008062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CNS</a:t>
            </a: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785918" y="4143380"/>
            <a:ext cx="4114800" cy="684213"/>
          </a:xfrm>
          <a:custGeom>
            <a:avLst/>
            <a:gdLst/>
            <a:ahLst/>
            <a:cxnLst>
              <a:cxn ang="0">
                <a:pos x="0" y="220"/>
              </a:cxn>
              <a:cxn ang="0">
                <a:pos x="1814" y="401"/>
              </a:cxn>
              <a:cxn ang="0">
                <a:pos x="2540" y="38"/>
              </a:cxn>
              <a:cxn ang="0">
                <a:pos x="2857" y="174"/>
              </a:cxn>
            </a:cxnLst>
            <a:rect l="0" t="0" r="r" b="b"/>
            <a:pathLst>
              <a:path w="2857" h="431">
                <a:moveTo>
                  <a:pt x="0" y="220"/>
                </a:moveTo>
                <a:cubicBezTo>
                  <a:pt x="695" y="325"/>
                  <a:pt x="1391" y="431"/>
                  <a:pt x="1814" y="401"/>
                </a:cubicBezTo>
                <a:cubicBezTo>
                  <a:pt x="2237" y="371"/>
                  <a:pt x="2366" y="76"/>
                  <a:pt x="2540" y="38"/>
                </a:cubicBezTo>
                <a:cubicBezTo>
                  <a:pt x="2714" y="0"/>
                  <a:pt x="2785" y="87"/>
                  <a:pt x="2857" y="17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867400" y="4419600"/>
            <a:ext cx="0" cy="14446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867400" y="4419600"/>
            <a:ext cx="144462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" name="AutoShape 9" descr="Narrow horizontal"/>
          <p:cNvSpPr>
            <a:spLocks noChangeArrowheads="1"/>
          </p:cNvSpPr>
          <p:nvPr/>
        </p:nvSpPr>
        <p:spPr bwMode="auto">
          <a:xfrm rot="13030098">
            <a:off x="6091541" y="4289559"/>
            <a:ext cx="215900" cy="609600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86000" y="4953000"/>
            <a:ext cx="24420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Voluntary motor nerve</a:t>
            </a:r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5715008" y="4286256"/>
            <a:ext cx="360362" cy="338138"/>
          </a:xfrm>
          <a:prstGeom prst="ellipse">
            <a:avLst/>
          </a:prstGeom>
          <a:solidFill>
            <a:srgbClr val="FFFF00">
              <a:alpha val="16000"/>
            </a:srgbClr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5943600" y="4191000"/>
            <a:ext cx="43338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471592" y="4013472"/>
            <a:ext cx="1447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Neuromuscular 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(myoneural)</a:t>
            </a:r>
          </a:p>
          <a:p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junction</a:t>
            </a: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6215074" y="4714884"/>
            <a:ext cx="68580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6781800" y="4876800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Skeletal muscle</a:t>
            </a: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5357818" y="5072074"/>
            <a:ext cx="8451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Nm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-R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 flipH="1">
            <a:off x="5562600" y="4495800"/>
            <a:ext cx="381000" cy="609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/>
      <p:bldP spid="18" grpId="0" animBg="1"/>
      <p:bldP spid="19" grpId="0"/>
      <p:bldP spid="20" grpId="0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marwa\Desktop\marwa\books\pharmacology images\F71454-010-f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8643998" cy="6215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Neuromuscular transmission:</a:t>
            </a:r>
            <a:endParaRPr lang="en-GB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501122" cy="52864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Action potential propagation through nerve fiber .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Calcium influx into the nerve ending .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Release of Ach from its vesicles (fusion with membrane &amp; exocytosis) .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Release of Ach into synaptic cleft .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Ach binds to Nm-R postsynaptically .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Activation of 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channels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influx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contraction . 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Ach action is terminated by cholinesterase enzyme .</a:t>
            </a:r>
          </a:p>
          <a:p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Comparison between Nn &amp; Nm:</a:t>
            </a:r>
            <a:endParaRPr lang="en-GB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472" y="1857364"/>
          <a:ext cx="8001056" cy="33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000528"/>
              </a:tblGrid>
              <a:tr h="8548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Nn</a:t>
                      </a:r>
                    </a:p>
                    <a:p>
                      <a:pPr algn="ctr"/>
                      <a:endParaRPr lang="en-GB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Nm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GB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41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smooth muscle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skeletal muscle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75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Located in ganglia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Located postsynaptically(MEP)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Drugs that act on skeletal muscles:</a:t>
            </a:r>
            <a:endParaRPr lang="en-GB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71638"/>
            <a:ext cx="8715436" cy="48291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1-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Centrally acting drugs: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e.g. </a:t>
            </a:r>
            <a:r>
              <a:rPr 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Diazepam (skeletal muscle relaxant) .</a:t>
            </a:r>
          </a:p>
          <a:p>
            <a:endParaRPr lang="en-US" sz="28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2-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Peripherally acting drugs: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a-</a:t>
            </a:r>
            <a:r>
              <a:rPr 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Presynaptically 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b-</a:t>
            </a:r>
            <a:r>
              <a:rPr 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Postsynaptically 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Drugs that act on skeletal muscles: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143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300" b="1" u="sng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Presynaptically acting drugs :</a:t>
            </a:r>
          </a:p>
          <a:p>
            <a:pPr>
              <a:buNone/>
            </a:pP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1- ↓</a:t>
            </a:r>
            <a:r>
              <a:rPr lang="en-US" sz="2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AP propagation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r>
              <a:rPr lang="en-US" sz="26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e.g. 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local anesthetics</a:t>
            </a:r>
          </a:p>
          <a:p>
            <a:endParaRPr lang="en-US" sz="2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2-</a:t>
            </a:r>
            <a:r>
              <a:rPr lang="en-US" sz="2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↓</a:t>
            </a:r>
            <a:r>
              <a:rPr lang="en-US" sz="2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Ach synthesis </a:t>
            </a:r>
          </a:p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r>
              <a:rPr lang="en-US" sz="26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e.g.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hemicholinium, vesamicol</a:t>
            </a:r>
          </a:p>
          <a:p>
            <a:endParaRPr lang="en-US" sz="26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3- ↓</a:t>
            </a:r>
            <a:r>
              <a:rPr lang="en-US" sz="2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Ach release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</a:t>
            </a:r>
            <a:r>
              <a:rPr lang="en-US" sz="26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e.g.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botulinum toxin</a:t>
            </a:r>
          </a:p>
          <a:p>
            <a:endParaRPr lang="en-US" sz="26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4-</a:t>
            </a:r>
            <a:r>
              <a:rPr lang="en-US" sz="2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↓</a:t>
            </a:r>
            <a:r>
              <a:rPr lang="en-US" sz="2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calcium conc.</a:t>
            </a:r>
          </a:p>
          <a:p>
            <a:pPr>
              <a:buNone/>
            </a:pPr>
            <a:r>
              <a:rPr lang="en-US" sz="26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e.g. 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Magnesium</a:t>
            </a:r>
            <a:r>
              <a:rPr lang="en-US" sz="2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Drugs that act on skeletal muscles: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Postsynaptically acting drugs:</a:t>
            </a:r>
          </a:p>
          <a:p>
            <a:pPr>
              <a:buNone/>
            </a:pPr>
            <a:endParaRPr lang="en-US" sz="2400" b="1" u="sng" dirty="0" smtClean="0">
              <a:solidFill>
                <a:srgbClr val="FFFF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A-</a:t>
            </a:r>
            <a:r>
              <a:rPr 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Drugs that decrease transmission .</a:t>
            </a:r>
          </a:p>
          <a:p>
            <a:pPr>
              <a:buNone/>
            </a:pPr>
            <a:endParaRPr lang="en-US" sz="2400" dirty="0" smtClean="0">
              <a:solidFill>
                <a:srgbClr val="FFFF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B-</a:t>
            </a:r>
            <a:r>
              <a:rPr 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Drugs that increase transmission 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3945</TotalTime>
  <Words>427</Words>
  <Application>Microsoft Office PowerPoint</Application>
  <PresentationFormat>On-screen Show (4:3)</PresentationFormat>
  <Paragraphs>138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Lab # 5   Dose Response Curve of Ach  &amp; The Effect of Different Drugs on  Isolated Frog Rectus Abdominis</vt:lpstr>
      <vt:lpstr>Slide 2</vt:lpstr>
      <vt:lpstr>Frog Rectus Abdominis:</vt:lpstr>
      <vt:lpstr>Slide 4</vt:lpstr>
      <vt:lpstr>Neuromuscular transmission:</vt:lpstr>
      <vt:lpstr>Comparison between Nn &amp; Nm:</vt:lpstr>
      <vt:lpstr>Drugs that act on skeletal muscles:</vt:lpstr>
      <vt:lpstr>Drugs that act on skeletal muscles:</vt:lpstr>
      <vt:lpstr>Drugs that act on skeletal muscles:</vt:lpstr>
      <vt:lpstr>Drugs that act on skeletal muscles :</vt:lpstr>
      <vt:lpstr>Drugs that act on skeletal muscles :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 # 5   Dose Response Curve of Ach  &amp; The Effect of Different drugs on  Isolated Frog Rectus Abdominis</dc:title>
  <dc:creator>marwa</dc:creator>
  <cp:lastModifiedBy>Hana</cp:lastModifiedBy>
  <cp:revision>33</cp:revision>
  <dcterms:created xsi:type="dcterms:W3CDTF">2010-03-30T08:33:07Z</dcterms:created>
  <dcterms:modified xsi:type="dcterms:W3CDTF">2010-11-02T18:44:23Z</dcterms:modified>
</cp:coreProperties>
</file>