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 id="2147483660" r:id="rId2"/>
    <p:sldMasterId id="2147483672" r:id="rId3"/>
    <p:sldMasterId id="2147483684" r:id="rId4"/>
    <p:sldMasterId id="2147483696" r:id="rId5"/>
    <p:sldMasterId id="2147483708" r:id="rId6"/>
    <p:sldMasterId id="2147483720" r:id="rId7"/>
    <p:sldMasterId id="2147483732" r:id="rId8"/>
  </p:sldMasterIdLst>
  <p:sldIdLst>
    <p:sldId id="256" r:id="rId9"/>
    <p:sldId id="257" r:id="rId10"/>
    <p:sldId id="258" r:id="rId11"/>
    <p:sldId id="259" r:id="rId12"/>
    <p:sldId id="260" r:id="rId13"/>
    <p:sldId id="262" r:id="rId14"/>
    <p:sldId id="263" r:id="rId15"/>
    <p:sldId id="264" r:id="rId16"/>
    <p:sldId id="265" r:id="rId17"/>
    <p:sldId id="266" r:id="rId18"/>
    <p:sldId id="267" r:id="rId19"/>
    <p:sldId id="268" r:id="rId2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2" d="100"/>
          <a:sy n="72" d="100"/>
        </p:scale>
        <p:origin x="-131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193EE6-510C-480C-A2C7-50ECF5B5B2F2}"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61C695FB-AA27-498D-BD34-36E20A6581D1}">
      <dgm:prSet/>
      <dgm:spPr/>
      <dgm:t>
        <a:bodyPr/>
        <a:lstStyle/>
        <a:p>
          <a:pPr rtl="1"/>
          <a:r>
            <a:rPr lang="ar-SA" b="1" dirty="0" smtClean="0"/>
            <a:t>استخدام </a:t>
          </a:r>
          <a:r>
            <a:rPr lang="ar-SA" b="1" dirty="0" err="1" smtClean="0"/>
            <a:t>هيدروكسيد</a:t>
          </a:r>
          <a:r>
            <a:rPr lang="ar-SA" b="1" dirty="0" smtClean="0"/>
            <a:t> الصوديوم</a:t>
          </a:r>
          <a:endParaRPr lang="en-US" dirty="0"/>
        </a:p>
      </dgm:t>
    </dgm:pt>
    <dgm:pt modelId="{48ACC3F3-FC63-4DED-816F-2F4AB35B7C93}" type="parTrans" cxnId="{5AF947F4-459A-48A4-9274-BC5249F34ADE}">
      <dgm:prSet/>
      <dgm:spPr/>
      <dgm:t>
        <a:bodyPr/>
        <a:lstStyle/>
        <a:p>
          <a:pPr rtl="1"/>
          <a:endParaRPr lang="ar-SA"/>
        </a:p>
      </dgm:t>
    </dgm:pt>
    <dgm:pt modelId="{6518B687-E20B-4C44-BC66-3D9D9C17F7E4}" type="sibTrans" cxnId="{5AF947F4-459A-48A4-9274-BC5249F34ADE}">
      <dgm:prSet/>
      <dgm:spPr/>
      <dgm:t>
        <a:bodyPr/>
        <a:lstStyle/>
        <a:p>
          <a:pPr rtl="1"/>
          <a:endParaRPr lang="ar-SA"/>
        </a:p>
      </dgm:t>
    </dgm:pt>
    <dgm:pt modelId="{91219660-00A6-46CD-8446-671AA9353CA5}">
      <dgm:prSet/>
      <dgm:spPr/>
      <dgm:t>
        <a:bodyPr/>
        <a:lstStyle/>
        <a:p>
          <a:pPr rtl="1"/>
          <a:r>
            <a:rPr lang="ar-SA" b="1" dirty="0" smtClean="0"/>
            <a:t>استخدام ورق تباع الشمس</a:t>
          </a:r>
          <a:endParaRPr lang="en-US" dirty="0"/>
        </a:p>
      </dgm:t>
    </dgm:pt>
    <dgm:pt modelId="{ABD6925C-59EC-49BB-9E2B-1FF276019825}" type="parTrans" cxnId="{36B438D8-F943-4854-B78A-A10D5A0F0102}">
      <dgm:prSet/>
      <dgm:spPr/>
      <dgm:t>
        <a:bodyPr/>
        <a:lstStyle/>
        <a:p>
          <a:pPr rtl="1"/>
          <a:endParaRPr lang="ar-SA"/>
        </a:p>
      </dgm:t>
    </dgm:pt>
    <dgm:pt modelId="{BD5C4936-FFF0-4455-A027-7A750DD48D6B}" type="sibTrans" cxnId="{36B438D8-F943-4854-B78A-A10D5A0F0102}">
      <dgm:prSet/>
      <dgm:spPr/>
      <dgm:t>
        <a:bodyPr/>
        <a:lstStyle/>
        <a:p>
          <a:pPr rtl="1"/>
          <a:endParaRPr lang="ar-SA"/>
        </a:p>
      </dgm:t>
    </dgm:pt>
    <dgm:pt modelId="{0C4C7ABB-F2AE-4F4C-8CAB-E4CFB73AE1CB}" type="pres">
      <dgm:prSet presAssocID="{99193EE6-510C-480C-A2C7-50ECF5B5B2F2}" presName="linear" presStyleCnt="0">
        <dgm:presLayoutVars>
          <dgm:animLvl val="lvl"/>
          <dgm:resizeHandles val="exact"/>
        </dgm:presLayoutVars>
      </dgm:prSet>
      <dgm:spPr/>
      <dgm:t>
        <a:bodyPr/>
        <a:lstStyle/>
        <a:p>
          <a:pPr rtl="1"/>
          <a:endParaRPr lang="ar-SA"/>
        </a:p>
      </dgm:t>
    </dgm:pt>
    <dgm:pt modelId="{12E98AF9-734D-45A7-9A8E-51CCABCD5D75}" type="pres">
      <dgm:prSet presAssocID="{61C695FB-AA27-498D-BD34-36E20A6581D1}" presName="parentText" presStyleLbl="node1" presStyleIdx="0" presStyleCnt="2">
        <dgm:presLayoutVars>
          <dgm:chMax val="0"/>
          <dgm:bulletEnabled val="1"/>
        </dgm:presLayoutVars>
      </dgm:prSet>
      <dgm:spPr/>
      <dgm:t>
        <a:bodyPr/>
        <a:lstStyle/>
        <a:p>
          <a:pPr rtl="1"/>
          <a:endParaRPr lang="ar-SA"/>
        </a:p>
      </dgm:t>
    </dgm:pt>
    <dgm:pt modelId="{ADBE3D93-EA22-4037-BC62-21ADFE483992}" type="pres">
      <dgm:prSet presAssocID="{6518B687-E20B-4C44-BC66-3D9D9C17F7E4}" presName="spacer" presStyleCnt="0"/>
      <dgm:spPr/>
    </dgm:pt>
    <dgm:pt modelId="{8C634C7E-07A8-467E-B8AC-6B0C898C7B96}" type="pres">
      <dgm:prSet presAssocID="{91219660-00A6-46CD-8446-671AA9353CA5}" presName="parentText" presStyleLbl="node1" presStyleIdx="1" presStyleCnt="2">
        <dgm:presLayoutVars>
          <dgm:chMax val="0"/>
          <dgm:bulletEnabled val="1"/>
        </dgm:presLayoutVars>
      </dgm:prSet>
      <dgm:spPr/>
      <dgm:t>
        <a:bodyPr/>
        <a:lstStyle/>
        <a:p>
          <a:pPr rtl="1"/>
          <a:endParaRPr lang="ar-SA"/>
        </a:p>
      </dgm:t>
    </dgm:pt>
  </dgm:ptLst>
  <dgm:cxnLst>
    <dgm:cxn modelId="{36B438D8-F943-4854-B78A-A10D5A0F0102}" srcId="{99193EE6-510C-480C-A2C7-50ECF5B5B2F2}" destId="{91219660-00A6-46CD-8446-671AA9353CA5}" srcOrd="1" destOrd="0" parTransId="{ABD6925C-59EC-49BB-9E2B-1FF276019825}" sibTransId="{BD5C4936-FFF0-4455-A027-7A750DD48D6B}"/>
    <dgm:cxn modelId="{847FE95A-B5D3-4AC9-926A-6C7C3C34879F}" type="presOf" srcId="{91219660-00A6-46CD-8446-671AA9353CA5}" destId="{8C634C7E-07A8-467E-B8AC-6B0C898C7B96}" srcOrd="0" destOrd="0" presId="urn:microsoft.com/office/officeart/2005/8/layout/vList2"/>
    <dgm:cxn modelId="{5AF947F4-459A-48A4-9274-BC5249F34ADE}" srcId="{99193EE6-510C-480C-A2C7-50ECF5B5B2F2}" destId="{61C695FB-AA27-498D-BD34-36E20A6581D1}" srcOrd="0" destOrd="0" parTransId="{48ACC3F3-FC63-4DED-816F-2F4AB35B7C93}" sibTransId="{6518B687-E20B-4C44-BC66-3D9D9C17F7E4}"/>
    <dgm:cxn modelId="{9802BD40-5B37-4E10-AD9F-44FF101B9BF8}" type="presOf" srcId="{99193EE6-510C-480C-A2C7-50ECF5B5B2F2}" destId="{0C4C7ABB-F2AE-4F4C-8CAB-E4CFB73AE1CB}" srcOrd="0" destOrd="0" presId="urn:microsoft.com/office/officeart/2005/8/layout/vList2"/>
    <dgm:cxn modelId="{9574F224-ACCE-427B-9D00-EF1341EA22FB}" type="presOf" srcId="{61C695FB-AA27-498D-BD34-36E20A6581D1}" destId="{12E98AF9-734D-45A7-9A8E-51CCABCD5D75}" srcOrd="0" destOrd="0" presId="urn:microsoft.com/office/officeart/2005/8/layout/vList2"/>
    <dgm:cxn modelId="{D81A88EC-10AC-4FF0-9E77-639CC2E78D13}" type="presParOf" srcId="{0C4C7ABB-F2AE-4F4C-8CAB-E4CFB73AE1CB}" destId="{12E98AF9-734D-45A7-9A8E-51CCABCD5D75}" srcOrd="0" destOrd="0" presId="urn:microsoft.com/office/officeart/2005/8/layout/vList2"/>
    <dgm:cxn modelId="{283E882F-F559-4EEB-99DB-A5D3DA051D54}" type="presParOf" srcId="{0C4C7ABB-F2AE-4F4C-8CAB-E4CFB73AE1CB}" destId="{ADBE3D93-EA22-4037-BC62-21ADFE483992}" srcOrd="1" destOrd="0" presId="urn:microsoft.com/office/officeart/2005/8/layout/vList2"/>
    <dgm:cxn modelId="{1EBC20AA-BA0B-4635-83C4-3B7FB07B9D65}" type="presParOf" srcId="{0C4C7ABB-F2AE-4F4C-8CAB-E4CFB73AE1CB}" destId="{8C634C7E-07A8-467E-B8AC-6B0C898C7B96}"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E8ED220-0493-40C5-AD0A-F3E2D2F631ED}" type="doc">
      <dgm:prSet loTypeId="urn:microsoft.com/office/officeart/2005/8/layout/hChevron3" loCatId="process" qsTypeId="urn:microsoft.com/office/officeart/2005/8/quickstyle/simple1" qsCatId="simple" csTypeId="urn:microsoft.com/office/officeart/2005/8/colors/accent1_2" csCatId="accent1" phldr="1"/>
      <dgm:spPr/>
      <dgm:t>
        <a:bodyPr/>
        <a:lstStyle/>
        <a:p>
          <a:pPr rtl="1"/>
          <a:endParaRPr lang="ar-SA"/>
        </a:p>
      </dgm:t>
    </dgm:pt>
    <dgm:pt modelId="{5CFCF95D-EDB9-4A7F-923C-0BEB8EB03814}">
      <dgm:prSet/>
      <dgm:spPr/>
      <dgm:t>
        <a:bodyPr/>
        <a:lstStyle/>
        <a:p>
          <a:pPr rtl="1"/>
          <a:r>
            <a:rPr lang="ar-SA" b="1" baseline="0" dirty="0" smtClean="0"/>
            <a:t>استخدام </a:t>
          </a:r>
          <a:r>
            <a:rPr lang="ar-SA" b="1" baseline="0" dirty="0" err="1" smtClean="0"/>
            <a:t>هيدروكسيد</a:t>
          </a:r>
          <a:r>
            <a:rPr lang="ar-SA" b="1" baseline="0" dirty="0" smtClean="0"/>
            <a:t> الصوديوم</a:t>
          </a:r>
          <a:r>
            <a:rPr lang="ar-SA" dirty="0" smtClean="0"/>
            <a:t> </a:t>
          </a:r>
          <a:endParaRPr lang="ar-SA" dirty="0"/>
        </a:p>
      </dgm:t>
    </dgm:pt>
    <dgm:pt modelId="{3A0FE882-65C2-49E8-8F8D-5CB9D7F51797}" type="sibTrans" cxnId="{E4946F42-5259-40EF-9F0C-4494DF43D6DC}">
      <dgm:prSet/>
      <dgm:spPr/>
      <dgm:t>
        <a:bodyPr/>
        <a:lstStyle/>
        <a:p>
          <a:pPr rtl="1"/>
          <a:endParaRPr lang="ar-SA"/>
        </a:p>
      </dgm:t>
    </dgm:pt>
    <dgm:pt modelId="{C2640B13-62BE-4F88-BA6D-F4BE6D1EB290}" type="parTrans" cxnId="{E4946F42-5259-40EF-9F0C-4494DF43D6DC}">
      <dgm:prSet/>
      <dgm:spPr/>
      <dgm:t>
        <a:bodyPr/>
        <a:lstStyle/>
        <a:p>
          <a:pPr rtl="1"/>
          <a:endParaRPr lang="ar-SA"/>
        </a:p>
      </dgm:t>
    </dgm:pt>
    <dgm:pt modelId="{E213AF97-4A07-497C-B37D-4779F083EB36}" type="pres">
      <dgm:prSet presAssocID="{EE8ED220-0493-40C5-AD0A-F3E2D2F631ED}" presName="Name0" presStyleCnt="0">
        <dgm:presLayoutVars>
          <dgm:dir/>
          <dgm:resizeHandles val="exact"/>
        </dgm:presLayoutVars>
      </dgm:prSet>
      <dgm:spPr/>
      <dgm:t>
        <a:bodyPr/>
        <a:lstStyle/>
        <a:p>
          <a:pPr rtl="1"/>
          <a:endParaRPr lang="ar-SA"/>
        </a:p>
      </dgm:t>
    </dgm:pt>
    <dgm:pt modelId="{08139851-E711-4298-85D3-62C3A688B662}" type="pres">
      <dgm:prSet presAssocID="{5CFCF95D-EDB9-4A7F-923C-0BEB8EB03814}" presName="parTxOnly" presStyleLbl="node1" presStyleIdx="0" presStyleCnt="1">
        <dgm:presLayoutVars>
          <dgm:bulletEnabled val="1"/>
        </dgm:presLayoutVars>
      </dgm:prSet>
      <dgm:spPr/>
      <dgm:t>
        <a:bodyPr/>
        <a:lstStyle/>
        <a:p>
          <a:pPr rtl="1"/>
          <a:endParaRPr lang="ar-SA"/>
        </a:p>
      </dgm:t>
    </dgm:pt>
  </dgm:ptLst>
  <dgm:cxnLst>
    <dgm:cxn modelId="{CE072446-0EBC-4273-A36C-D218B7D6B42F}" type="presOf" srcId="{EE8ED220-0493-40C5-AD0A-F3E2D2F631ED}" destId="{E213AF97-4A07-497C-B37D-4779F083EB36}" srcOrd="0" destOrd="0" presId="urn:microsoft.com/office/officeart/2005/8/layout/hChevron3"/>
    <dgm:cxn modelId="{ACC1BB20-ED0D-41FC-A34B-5791B9C2462F}" type="presOf" srcId="{5CFCF95D-EDB9-4A7F-923C-0BEB8EB03814}" destId="{08139851-E711-4298-85D3-62C3A688B662}" srcOrd="0" destOrd="0" presId="urn:microsoft.com/office/officeart/2005/8/layout/hChevron3"/>
    <dgm:cxn modelId="{E4946F42-5259-40EF-9F0C-4494DF43D6DC}" srcId="{EE8ED220-0493-40C5-AD0A-F3E2D2F631ED}" destId="{5CFCF95D-EDB9-4A7F-923C-0BEB8EB03814}" srcOrd="0" destOrd="0" parTransId="{C2640B13-62BE-4F88-BA6D-F4BE6D1EB290}" sibTransId="{3A0FE882-65C2-49E8-8F8D-5CB9D7F51797}"/>
    <dgm:cxn modelId="{EE008D95-6AAA-450D-B984-5E7953C3B03A}" type="presParOf" srcId="{E213AF97-4A07-497C-B37D-4779F083EB36}" destId="{08139851-E711-4298-85D3-62C3A688B662}" srcOrd="0" destOrd="0" presId="urn:microsoft.com/office/officeart/2005/8/layout/hChevr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94C02D5-6DD3-401C-A362-C2CE5CC35147}" type="doc">
      <dgm:prSet loTypeId="urn:microsoft.com/office/officeart/2005/8/layout/vList2" loCatId="list" qsTypeId="urn:microsoft.com/office/officeart/2005/8/quickstyle/simple1" qsCatId="simple" csTypeId="urn:microsoft.com/office/officeart/2005/8/colors/accent1_2" csCatId="accent1" phldr="1"/>
      <dgm:spPr/>
      <dgm:t>
        <a:bodyPr/>
        <a:lstStyle/>
        <a:p>
          <a:pPr rtl="1"/>
          <a:endParaRPr lang="ar-SA"/>
        </a:p>
      </dgm:t>
    </dgm:pt>
    <dgm:pt modelId="{473E4556-141B-41B0-87F5-77FE3B59E2EF}">
      <dgm:prSet/>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b="1" dirty="0" smtClean="0">
              <a:effectLst>
                <a:outerShdw blurRad="38100" dist="38100" dir="2700000" algn="tl">
                  <a:srgbClr val="C0C0C0"/>
                </a:outerShdw>
              </a:effectLst>
            </a:rPr>
            <a:t>طريقة العمل :</a:t>
          </a:r>
          <a:endParaRPr lang="en-US" dirty="0" smtClean="0"/>
        </a:p>
        <a:p>
          <a:pPr defTabSz="2711450" rtl="1">
            <a:lnSpc>
              <a:spcPct val="90000"/>
            </a:lnSpc>
            <a:spcAft>
              <a:spcPct val="35000"/>
            </a:spcAft>
          </a:pPr>
          <a:endParaRPr lang="ar-SA" b="1" baseline="0" dirty="0"/>
        </a:p>
      </dgm:t>
    </dgm:pt>
    <dgm:pt modelId="{F6A6F757-C57B-46F4-BD9B-97AA445DF7A4}" type="parTrans" cxnId="{E7B21C37-B8D2-48CD-9F21-4E0A5745DDD2}">
      <dgm:prSet/>
      <dgm:spPr/>
      <dgm:t>
        <a:bodyPr/>
        <a:lstStyle/>
        <a:p>
          <a:pPr rtl="1"/>
          <a:endParaRPr lang="ar-SA"/>
        </a:p>
      </dgm:t>
    </dgm:pt>
    <dgm:pt modelId="{15B61C89-F977-4425-94F4-147A221DA3B4}" type="sibTrans" cxnId="{E7B21C37-B8D2-48CD-9F21-4E0A5745DDD2}">
      <dgm:prSet/>
      <dgm:spPr/>
      <dgm:t>
        <a:bodyPr/>
        <a:lstStyle/>
        <a:p>
          <a:pPr rtl="1"/>
          <a:endParaRPr lang="ar-SA"/>
        </a:p>
      </dgm:t>
    </dgm:pt>
    <dgm:pt modelId="{7058A044-6C85-4A70-B261-76AB0C85736F}" type="pres">
      <dgm:prSet presAssocID="{F94C02D5-6DD3-401C-A362-C2CE5CC35147}" presName="linear" presStyleCnt="0">
        <dgm:presLayoutVars>
          <dgm:animLvl val="lvl"/>
          <dgm:resizeHandles val="exact"/>
        </dgm:presLayoutVars>
      </dgm:prSet>
      <dgm:spPr/>
      <dgm:t>
        <a:bodyPr/>
        <a:lstStyle/>
        <a:p>
          <a:pPr rtl="1"/>
          <a:endParaRPr lang="ar-SA"/>
        </a:p>
      </dgm:t>
    </dgm:pt>
    <dgm:pt modelId="{5F5E6B8A-D504-48B7-BEA8-C89CC53FC820}" type="pres">
      <dgm:prSet presAssocID="{473E4556-141B-41B0-87F5-77FE3B59E2EF}" presName="parentText" presStyleLbl="node1" presStyleIdx="0" presStyleCnt="1" custLinFactNeighborX="-348" custLinFactNeighborY="-2579">
        <dgm:presLayoutVars>
          <dgm:chMax val="0"/>
          <dgm:bulletEnabled val="1"/>
        </dgm:presLayoutVars>
      </dgm:prSet>
      <dgm:spPr/>
      <dgm:t>
        <a:bodyPr/>
        <a:lstStyle/>
        <a:p>
          <a:pPr rtl="1"/>
          <a:endParaRPr lang="ar-SA"/>
        </a:p>
      </dgm:t>
    </dgm:pt>
  </dgm:ptLst>
  <dgm:cxnLst>
    <dgm:cxn modelId="{30E11171-0E39-4A6B-9728-8DEBFC880DFD}" type="presOf" srcId="{F94C02D5-6DD3-401C-A362-C2CE5CC35147}" destId="{7058A044-6C85-4A70-B261-76AB0C85736F}" srcOrd="0" destOrd="0" presId="urn:microsoft.com/office/officeart/2005/8/layout/vList2"/>
    <dgm:cxn modelId="{E5962F7C-9C5E-4BD3-86FF-BD2416E7E98F}" type="presOf" srcId="{473E4556-141B-41B0-87F5-77FE3B59E2EF}" destId="{5F5E6B8A-D504-48B7-BEA8-C89CC53FC820}" srcOrd="0" destOrd="0" presId="urn:microsoft.com/office/officeart/2005/8/layout/vList2"/>
    <dgm:cxn modelId="{E7B21C37-B8D2-48CD-9F21-4E0A5745DDD2}" srcId="{F94C02D5-6DD3-401C-A362-C2CE5CC35147}" destId="{473E4556-141B-41B0-87F5-77FE3B59E2EF}" srcOrd="0" destOrd="0" parTransId="{F6A6F757-C57B-46F4-BD9B-97AA445DF7A4}" sibTransId="{15B61C89-F977-4425-94F4-147A221DA3B4}"/>
    <dgm:cxn modelId="{F1290D5E-5CAF-4444-AD7F-DE10F539D092}" type="presParOf" srcId="{7058A044-6C85-4A70-B261-76AB0C85736F}" destId="{5F5E6B8A-D504-48B7-BEA8-C89CC53FC820}"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DF21555-C975-480D-86ED-55356A8D7956}"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441D07CC-07D4-4C6E-9CFA-BC52A8B2E060}">
      <dgm:prSet/>
      <dgm:spPr/>
      <dgm:t>
        <a:bodyPr/>
        <a:lstStyle/>
        <a:p>
          <a:pPr rtl="1"/>
          <a:r>
            <a:rPr lang="ar-SA" dirty="0" smtClean="0"/>
            <a:t>ألوان الكاشف فينول </a:t>
          </a:r>
          <a:r>
            <a:rPr lang="ar-SA" dirty="0" err="1" smtClean="0"/>
            <a:t>فيثالين</a:t>
          </a:r>
          <a:r>
            <a:rPr lang="ar-SA" dirty="0" smtClean="0"/>
            <a:t> بناء على  حمضية وقاعدية الوسط</a:t>
          </a:r>
          <a:endParaRPr lang="en-US" dirty="0"/>
        </a:p>
      </dgm:t>
    </dgm:pt>
    <dgm:pt modelId="{D086070F-F030-47BD-8A19-8EB994B7F08A}" type="parTrans" cxnId="{FAF308BC-4B9A-4764-9ECA-85054DC4D5F1}">
      <dgm:prSet/>
      <dgm:spPr/>
      <dgm:t>
        <a:bodyPr/>
        <a:lstStyle/>
        <a:p>
          <a:pPr rtl="1"/>
          <a:endParaRPr lang="ar-SA"/>
        </a:p>
      </dgm:t>
    </dgm:pt>
    <dgm:pt modelId="{F0BF3D49-8AB0-4DE9-8D49-A156FA3521C0}" type="sibTrans" cxnId="{FAF308BC-4B9A-4764-9ECA-85054DC4D5F1}">
      <dgm:prSet/>
      <dgm:spPr/>
      <dgm:t>
        <a:bodyPr/>
        <a:lstStyle/>
        <a:p>
          <a:pPr rtl="1"/>
          <a:endParaRPr lang="ar-SA"/>
        </a:p>
      </dgm:t>
    </dgm:pt>
    <dgm:pt modelId="{5C95C616-6B33-48B8-AD5E-BDCE9033AECD}" type="pres">
      <dgm:prSet presAssocID="{9DF21555-C975-480D-86ED-55356A8D7956}" presName="linear" presStyleCnt="0">
        <dgm:presLayoutVars>
          <dgm:animLvl val="lvl"/>
          <dgm:resizeHandles val="exact"/>
        </dgm:presLayoutVars>
      </dgm:prSet>
      <dgm:spPr/>
      <dgm:t>
        <a:bodyPr/>
        <a:lstStyle/>
        <a:p>
          <a:pPr rtl="1"/>
          <a:endParaRPr lang="ar-SA"/>
        </a:p>
      </dgm:t>
    </dgm:pt>
    <dgm:pt modelId="{9AFB94FC-341F-4E22-865C-EA5231FE6F3D}" type="pres">
      <dgm:prSet presAssocID="{441D07CC-07D4-4C6E-9CFA-BC52A8B2E060}" presName="parentText" presStyleLbl="node1" presStyleIdx="0" presStyleCnt="1">
        <dgm:presLayoutVars>
          <dgm:chMax val="0"/>
          <dgm:bulletEnabled val="1"/>
        </dgm:presLayoutVars>
      </dgm:prSet>
      <dgm:spPr/>
      <dgm:t>
        <a:bodyPr/>
        <a:lstStyle/>
        <a:p>
          <a:pPr rtl="1"/>
          <a:endParaRPr lang="ar-SA"/>
        </a:p>
      </dgm:t>
    </dgm:pt>
  </dgm:ptLst>
  <dgm:cxnLst>
    <dgm:cxn modelId="{FAF308BC-4B9A-4764-9ECA-85054DC4D5F1}" srcId="{9DF21555-C975-480D-86ED-55356A8D7956}" destId="{441D07CC-07D4-4C6E-9CFA-BC52A8B2E060}" srcOrd="0" destOrd="0" parTransId="{D086070F-F030-47BD-8A19-8EB994B7F08A}" sibTransId="{F0BF3D49-8AB0-4DE9-8D49-A156FA3521C0}"/>
    <dgm:cxn modelId="{D29CBF4D-C7CE-448F-A972-04099805D575}" type="presOf" srcId="{9DF21555-C975-480D-86ED-55356A8D7956}" destId="{5C95C616-6B33-48B8-AD5E-BDCE9033AECD}" srcOrd="0" destOrd="0" presId="urn:microsoft.com/office/officeart/2005/8/layout/vList2"/>
    <dgm:cxn modelId="{A58DF394-7F0C-4251-99FB-2C79EA5CB761}" type="presOf" srcId="{441D07CC-07D4-4C6E-9CFA-BC52A8B2E060}" destId="{9AFB94FC-341F-4E22-865C-EA5231FE6F3D}" srcOrd="0" destOrd="0" presId="urn:microsoft.com/office/officeart/2005/8/layout/vList2"/>
    <dgm:cxn modelId="{BA55BD9A-6D66-4CB2-AF4D-EA5F52D25DE9}" type="presParOf" srcId="{5C95C616-6B33-48B8-AD5E-BDCE9033AECD}" destId="{9AFB94FC-341F-4E22-865C-EA5231FE6F3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683C238-14A1-4FF1-B420-3B2021083A9B}" type="doc">
      <dgm:prSet loTypeId="urn:microsoft.com/office/officeart/2005/8/layout/vList2" loCatId="list" qsTypeId="urn:microsoft.com/office/officeart/2005/8/quickstyle/simple1" qsCatId="simple" csTypeId="urn:microsoft.com/office/officeart/2005/8/colors/accent1_2" csCatId="accent1"/>
      <dgm:spPr/>
      <dgm:t>
        <a:bodyPr/>
        <a:lstStyle/>
        <a:p>
          <a:pPr rtl="1"/>
          <a:endParaRPr lang="ar-SA"/>
        </a:p>
      </dgm:t>
    </dgm:pt>
    <dgm:pt modelId="{8D1EAC3B-78C6-47F6-8254-A974C277077B}">
      <dgm:prSet/>
      <dgm:spPr/>
      <dgm:t>
        <a:bodyPr/>
        <a:lstStyle/>
        <a:p>
          <a:pPr rtl="1"/>
          <a:r>
            <a:rPr lang="ar-SA" b="1" baseline="0" dirty="0" smtClean="0"/>
            <a:t>استخدام ورق تباع الشمس</a:t>
          </a:r>
          <a:endParaRPr lang="ar-SA" b="1" baseline="0" dirty="0"/>
        </a:p>
      </dgm:t>
    </dgm:pt>
    <dgm:pt modelId="{4DEC0EDA-F4A4-46F5-B1BD-C1E99BEEEAA8}" type="parTrans" cxnId="{440B3151-150B-4659-AD65-1BC64D61BA1C}">
      <dgm:prSet/>
      <dgm:spPr/>
      <dgm:t>
        <a:bodyPr/>
        <a:lstStyle/>
        <a:p>
          <a:pPr rtl="1"/>
          <a:endParaRPr lang="ar-SA"/>
        </a:p>
      </dgm:t>
    </dgm:pt>
    <dgm:pt modelId="{751F7B74-970F-4E01-B4D9-BA4F9F88380F}" type="sibTrans" cxnId="{440B3151-150B-4659-AD65-1BC64D61BA1C}">
      <dgm:prSet/>
      <dgm:spPr/>
      <dgm:t>
        <a:bodyPr/>
        <a:lstStyle/>
        <a:p>
          <a:pPr rtl="1"/>
          <a:endParaRPr lang="ar-SA"/>
        </a:p>
      </dgm:t>
    </dgm:pt>
    <dgm:pt modelId="{7F265CE1-7A23-4836-B0A3-5846B4D084D6}" type="pres">
      <dgm:prSet presAssocID="{4683C238-14A1-4FF1-B420-3B2021083A9B}" presName="linear" presStyleCnt="0">
        <dgm:presLayoutVars>
          <dgm:animLvl val="lvl"/>
          <dgm:resizeHandles val="exact"/>
        </dgm:presLayoutVars>
      </dgm:prSet>
      <dgm:spPr/>
      <dgm:t>
        <a:bodyPr/>
        <a:lstStyle/>
        <a:p>
          <a:pPr rtl="1"/>
          <a:endParaRPr lang="ar-SA"/>
        </a:p>
      </dgm:t>
    </dgm:pt>
    <dgm:pt modelId="{C04B2D4F-B0D4-40DC-8F52-ACC68EBBAAE1}" type="pres">
      <dgm:prSet presAssocID="{8D1EAC3B-78C6-47F6-8254-A974C277077B}" presName="parentText" presStyleLbl="node1" presStyleIdx="0" presStyleCnt="1">
        <dgm:presLayoutVars>
          <dgm:chMax val="0"/>
          <dgm:bulletEnabled val="1"/>
        </dgm:presLayoutVars>
      </dgm:prSet>
      <dgm:spPr/>
      <dgm:t>
        <a:bodyPr/>
        <a:lstStyle/>
        <a:p>
          <a:pPr rtl="1"/>
          <a:endParaRPr lang="ar-SA"/>
        </a:p>
      </dgm:t>
    </dgm:pt>
  </dgm:ptLst>
  <dgm:cxnLst>
    <dgm:cxn modelId="{440B3151-150B-4659-AD65-1BC64D61BA1C}" srcId="{4683C238-14A1-4FF1-B420-3B2021083A9B}" destId="{8D1EAC3B-78C6-47F6-8254-A974C277077B}" srcOrd="0" destOrd="0" parTransId="{4DEC0EDA-F4A4-46F5-B1BD-C1E99BEEEAA8}" sibTransId="{751F7B74-970F-4E01-B4D9-BA4F9F88380F}"/>
    <dgm:cxn modelId="{39A99A6B-6579-491A-B652-B2498C337E8A}" type="presOf" srcId="{8D1EAC3B-78C6-47F6-8254-A974C277077B}" destId="{C04B2D4F-B0D4-40DC-8F52-ACC68EBBAAE1}" srcOrd="0" destOrd="0" presId="urn:microsoft.com/office/officeart/2005/8/layout/vList2"/>
    <dgm:cxn modelId="{EE64A23D-6659-40AC-A940-7D74BF61DD18}" type="presOf" srcId="{4683C238-14A1-4FF1-B420-3B2021083A9B}" destId="{7F265CE1-7A23-4836-B0A3-5846B4D084D6}" srcOrd="0" destOrd="0" presId="urn:microsoft.com/office/officeart/2005/8/layout/vList2"/>
    <dgm:cxn modelId="{A4A6DCD5-A5A3-480F-9F6A-9FD5A5359B9A}" type="presParOf" srcId="{7F265CE1-7A23-4836-B0A3-5846B4D084D6}" destId="{C04B2D4F-B0D4-40DC-8F52-ACC68EBBAAE1}"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98AF9-734D-45A7-9A8E-51CCABCD5D75}">
      <dsp:nvSpPr>
        <dsp:cNvPr id="0" name=""/>
        <dsp:cNvSpPr/>
      </dsp:nvSpPr>
      <dsp:spPr>
        <a:xfrm>
          <a:off x="0" y="747741"/>
          <a:ext cx="8229600" cy="14274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2410" tIns="232410" rIns="232410" bIns="232410" numCol="1" spcCol="1270" anchor="ctr" anchorCtr="0">
          <a:noAutofit/>
        </a:bodyPr>
        <a:lstStyle/>
        <a:p>
          <a:pPr lvl="0" algn="r" defTabSz="2711450" rtl="1">
            <a:lnSpc>
              <a:spcPct val="90000"/>
            </a:lnSpc>
            <a:spcBef>
              <a:spcPct val="0"/>
            </a:spcBef>
            <a:spcAft>
              <a:spcPct val="35000"/>
            </a:spcAft>
          </a:pPr>
          <a:r>
            <a:rPr lang="ar-SA" sz="6100" b="1" kern="1200" dirty="0" smtClean="0"/>
            <a:t>استخدام </a:t>
          </a:r>
          <a:r>
            <a:rPr lang="ar-SA" sz="6100" b="1" kern="1200" dirty="0" err="1" smtClean="0"/>
            <a:t>هيدروكسيد</a:t>
          </a:r>
          <a:r>
            <a:rPr lang="ar-SA" sz="6100" b="1" kern="1200" dirty="0" smtClean="0"/>
            <a:t> الصوديوم</a:t>
          </a:r>
          <a:endParaRPr lang="en-US" sz="6100" kern="1200" dirty="0"/>
        </a:p>
      </dsp:txBody>
      <dsp:txXfrm>
        <a:off x="69680" y="817421"/>
        <a:ext cx="8090240" cy="1288040"/>
      </dsp:txXfrm>
    </dsp:sp>
    <dsp:sp modelId="{8C634C7E-07A8-467E-B8AC-6B0C898C7B96}">
      <dsp:nvSpPr>
        <dsp:cNvPr id="0" name=""/>
        <dsp:cNvSpPr/>
      </dsp:nvSpPr>
      <dsp:spPr>
        <a:xfrm>
          <a:off x="0" y="2350821"/>
          <a:ext cx="8229600" cy="14274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2410" tIns="232410" rIns="232410" bIns="232410" numCol="1" spcCol="1270" anchor="ctr" anchorCtr="0">
          <a:noAutofit/>
        </a:bodyPr>
        <a:lstStyle/>
        <a:p>
          <a:pPr lvl="0" algn="r" defTabSz="2711450" rtl="1">
            <a:lnSpc>
              <a:spcPct val="90000"/>
            </a:lnSpc>
            <a:spcBef>
              <a:spcPct val="0"/>
            </a:spcBef>
            <a:spcAft>
              <a:spcPct val="35000"/>
            </a:spcAft>
          </a:pPr>
          <a:r>
            <a:rPr lang="ar-SA" sz="6100" b="1" kern="1200" dirty="0" smtClean="0"/>
            <a:t>استخدام ورق تباع الشمس</a:t>
          </a:r>
          <a:endParaRPr lang="en-US" sz="6100" kern="1200" dirty="0"/>
        </a:p>
      </dsp:txBody>
      <dsp:txXfrm>
        <a:off x="69680" y="2420501"/>
        <a:ext cx="8090240" cy="12880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139851-E711-4298-85D3-62C3A688B662}">
      <dsp:nvSpPr>
        <dsp:cNvPr id="0" name=""/>
        <dsp:cNvSpPr/>
      </dsp:nvSpPr>
      <dsp:spPr>
        <a:xfrm>
          <a:off x="4018" y="0"/>
          <a:ext cx="8221563" cy="1143000"/>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25374" tIns="162687" rIns="81344" bIns="162687" numCol="1" spcCol="1270" anchor="ctr" anchorCtr="0">
          <a:noAutofit/>
        </a:bodyPr>
        <a:lstStyle/>
        <a:p>
          <a:pPr lvl="0" algn="ctr" defTabSz="2711450" rtl="1">
            <a:lnSpc>
              <a:spcPct val="90000"/>
            </a:lnSpc>
            <a:spcBef>
              <a:spcPct val="0"/>
            </a:spcBef>
            <a:spcAft>
              <a:spcPct val="35000"/>
            </a:spcAft>
          </a:pPr>
          <a:r>
            <a:rPr lang="ar-SA" sz="6100" b="1" kern="1200" baseline="0" dirty="0" smtClean="0"/>
            <a:t>استخدام </a:t>
          </a:r>
          <a:r>
            <a:rPr lang="ar-SA" sz="6100" b="1" kern="1200" baseline="0" dirty="0" err="1" smtClean="0"/>
            <a:t>هيدروكسيد</a:t>
          </a:r>
          <a:r>
            <a:rPr lang="ar-SA" sz="6100" b="1" kern="1200" baseline="0" dirty="0" smtClean="0"/>
            <a:t> الصوديوم</a:t>
          </a:r>
          <a:r>
            <a:rPr lang="ar-SA" sz="6100" kern="1200" dirty="0" smtClean="0"/>
            <a:t> </a:t>
          </a:r>
          <a:endParaRPr lang="ar-SA" sz="6100" kern="1200" dirty="0"/>
        </a:p>
      </dsp:txBody>
      <dsp:txXfrm>
        <a:off x="4018" y="0"/>
        <a:ext cx="7935813" cy="1143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5E6B8A-D504-48B7-BEA8-C89CC53FC820}">
      <dsp:nvSpPr>
        <dsp:cNvPr id="0" name=""/>
        <dsp:cNvSpPr/>
      </dsp:nvSpPr>
      <dsp:spPr>
        <a:xfrm>
          <a:off x="0" y="0"/>
          <a:ext cx="8229600" cy="11138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lang="ar-SA" sz="2800" b="1" kern="1200" dirty="0" smtClean="0">
              <a:effectLst>
                <a:outerShdw blurRad="38100" dist="38100" dir="2700000" algn="tl">
                  <a:srgbClr val="C0C0C0"/>
                </a:outerShdw>
              </a:effectLst>
            </a:rPr>
            <a:t>طريقة العمل :</a:t>
          </a:r>
          <a:endParaRPr lang="en-US" sz="2800" kern="1200" dirty="0" smtClean="0"/>
        </a:p>
        <a:p>
          <a:pPr lvl="0" algn="r" defTabSz="2711450" rtl="1">
            <a:lnSpc>
              <a:spcPct val="90000"/>
            </a:lnSpc>
            <a:spcBef>
              <a:spcPct val="0"/>
            </a:spcBef>
            <a:spcAft>
              <a:spcPct val="35000"/>
            </a:spcAft>
          </a:pPr>
          <a:endParaRPr lang="ar-SA" sz="2800" b="1" kern="1200" baseline="0" dirty="0"/>
        </a:p>
      </dsp:txBody>
      <dsp:txXfrm>
        <a:off x="54373" y="54373"/>
        <a:ext cx="8120854" cy="100509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FB94FC-341F-4E22-865C-EA5231FE6F3D}">
      <dsp:nvSpPr>
        <dsp:cNvPr id="0" name=""/>
        <dsp:cNvSpPr/>
      </dsp:nvSpPr>
      <dsp:spPr>
        <a:xfrm>
          <a:off x="0" y="197099"/>
          <a:ext cx="8229600" cy="7488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r" defTabSz="1422400" rtl="1">
            <a:lnSpc>
              <a:spcPct val="90000"/>
            </a:lnSpc>
            <a:spcBef>
              <a:spcPct val="0"/>
            </a:spcBef>
            <a:spcAft>
              <a:spcPct val="35000"/>
            </a:spcAft>
          </a:pPr>
          <a:r>
            <a:rPr lang="ar-SA" sz="3200" kern="1200" dirty="0" smtClean="0"/>
            <a:t>ألوان الكاشف فينول </a:t>
          </a:r>
          <a:r>
            <a:rPr lang="ar-SA" sz="3200" kern="1200" dirty="0" err="1" smtClean="0"/>
            <a:t>فيثالين</a:t>
          </a:r>
          <a:r>
            <a:rPr lang="ar-SA" sz="3200" kern="1200" dirty="0" smtClean="0"/>
            <a:t> بناء على  حمضية وقاعدية الوسط</a:t>
          </a:r>
          <a:endParaRPr lang="en-US" sz="3200" kern="1200" dirty="0"/>
        </a:p>
      </dsp:txBody>
      <dsp:txXfrm>
        <a:off x="36553" y="233652"/>
        <a:ext cx="8156494" cy="67569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4B2D4F-B0D4-40DC-8F52-ACC68EBBAAE1}">
      <dsp:nvSpPr>
        <dsp:cNvPr id="0" name=""/>
        <dsp:cNvSpPr/>
      </dsp:nvSpPr>
      <dsp:spPr>
        <a:xfrm>
          <a:off x="0" y="9900"/>
          <a:ext cx="8229600" cy="11231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2880" tIns="182880" rIns="182880" bIns="182880" numCol="1" spcCol="1270" anchor="ctr" anchorCtr="0">
          <a:noAutofit/>
        </a:bodyPr>
        <a:lstStyle/>
        <a:p>
          <a:pPr lvl="0" algn="r" defTabSz="2133600" rtl="1">
            <a:lnSpc>
              <a:spcPct val="90000"/>
            </a:lnSpc>
            <a:spcBef>
              <a:spcPct val="0"/>
            </a:spcBef>
            <a:spcAft>
              <a:spcPct val="35000"/>
            </a:spcAft>
          </a:pPr>
          <a:r>
            <a:rPr lang="ar-SA" sz="4800" b="1" kern="1200" baseline="0" dirty="0" smtClean="0"/>
            <a:t>استخدام ورق تباع الشمس</a:t>
          </a:r>
          <a:endParaRPr lang="ar-SA" sz="4800" b="1" kern="1200" baseline="0" dirty="0"/>
        </a:p>
      </dsp:txBody>
      <dsp:txXfrm>
        <a:off x="54830" y="64730"/>
        <a:ext cx="8119940" cy="101353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6ED11F8B-E56B-41A1-B0E7-9C0E9527FF1B}" type="datetimeFigureOut">
              <a:rPr lang="ar-SA" smtClean="0"/>
              <a:t>2/5/1439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226AA28-970E-4C04-9931-C0AABFD11D84}" type="slidenum">
              <a:rPr lang="ar-SA" smtClean="0"/>
              <a:t>‹#›</a:t>
            </a:fld>
            <a:endParaRPr lang="ar-SA"/>
          </a:p>
        </p:txBody>
      </p:sp>
    </p:spTree>
    <p:extLst>
      <p:ext uri="{BB962C8B-B14F-4D97-AF65-F5344CB8AC3E}">
        <p14:creationId xmlns:p14="http://schemas.microsoft.com/office/powerpoint/2010/main" val="595068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ED11F8B-E56B-41A1-B0E7-9C0E9527FF1B}" type="datetimeFigureOut">
              <a:rPr lang="ar-SA" smtClean="0"/>
              <a:t>2/5/1439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226AA28-970E-4C04-9931-C0AABFD11D84}" type="slidenum">
              <a:rPr lang="ar-SA" smtClean="0"/>
              <a:t>‹#›</a:t>
            </a:fld>
            <a:endParaRPr lang="ar-SA"/>
          </a:p>
        </p:txBody>
      </p:sp>
    </p:spTree>
    <p:extLst>
      <p:ext uri="{BB962C8B-B14F-4D97-AF65-F5344CB8AC3E}">
        <p14:creationId xmlns:p14="http://schemas.microsoft.com/office/powerpoint/2010/main" val="1270585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ED11F8B-E56B-41A1-B0E7-9C0E9527FF1B}" type="datetimeFigureOut">
              <a:rPr lang="ar-SA" smtClean="0"/>
              <a:t>2/5/1439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226AA28-970E-4C04-9931-C0AABFD11D84}" type="slidenum">
              <a:rPr lang="ar-SA" smtClean="0"/>
              <a:t>‹#›</a:t>
            </a:fld>
            <a:endParaRPr lang="ar-SA"/>
          </a:p>
        </p:txBody>
      </p:sp>
    </p:spTree>
    <p:extLst>
      <p:ext uri="{BB962C8B-B14F-4D97-AF65-F5344CB8AC3E}">
        <p14:creationId xmlns:p14="http://schemas.microsoft.com/office/powerpoint/2010/main" val="688427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9490035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644179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0415970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1115926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9931969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9011397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2410757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079464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6ED11F8B-E56B-41A1-B0E7-9C0E9527FF1B}" type="datetimeFigureOut">
              <a:rPr lang="ar-SA" smtClean="0"/>
              <a:t>2/5/1439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226AA28-970E-4C04-9931-C0AABFD11D84}" type="slidenum">
              <a:rPr lang="ar-SA" smtClean="0"/>
              <a:t>‹#›</a:t>
            </a:fld>
            <a:endParaRPr lang="ar-SA"/>
          </a:p>
        </p:txBody>
      </p:sp>
    </p:spTree>
    <p:extLst>
      <p:ext uri="{BB962C8B-B14F-4D97-AF65-F5344CB8AC3E}">
        <p14:creationId xmlns:p14="http://schemas.microsoft.com/office/powerpoint/2010/main" val="34828701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3987715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394742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5066122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5043706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55935060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2766245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910049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49471352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2541387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888061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6ED11F8B-E56B-41A1-B0E7-9C0E9527FF1B}" type="datetimeFigureOut">
              <a:rPr lang="ar-SA" smtClean="0"/>
              <a:t>2/5/1439</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F226AA28-970E-4C04-9931-C0AABFD11D84}" type="slidenum">
              <a:rPr lang="ar-SA" smtClean="0"/>
              <a:t>‹#›</a:t>
            </a:fld>
            <a:endParaRPr lang="ar-SA"/>
          </a:p>
        </p:txBody>
      </p:sp>
    </p:spTree>
    <p:extLst>
      <p:ext uri="{BB962C8B-B14F-4D97-AF65-F5344CB8AC3E}">
        <p14:creationId xmlns:p14="http://schemas.microsoft.com/office/powerpoint/2010/main" val="28904696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6670485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2298325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8617173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9033613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53647615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4375483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2696457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30155520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04249965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1937200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6ED11F8B-E56B-41A1-B0E7-9C0E9527FF1B}" type="datetimeFigureOut">
              <a:rPr lang="ar-SA" smtClean="0"/>
              <a:t>2/5/1439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226AA28-970E-4C04-9931-C0AABFD11D84}" type="slidenum">
              <a:rPr lang="ar-SA" smtClean="0"/>
              <a:t>‹#›</a:t>
            </a:fld>
            <a:endParaRPr lang="ar-SA"/>
          </a:p>
        </p:txBody>
      </p:sp>
    </p:spTree>
    <p:extLst>
      <p:ext uri="{BB962C8B-B14F-4D97-AF65-F5344CB8AC3E}">
        <p14:creationId xmlns:p14="http://schemas.microsoft.com/office/powerpoint/2010/main" val="398178715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9437070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859249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16116592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11250641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72845612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91007066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78113399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54346766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72722530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172957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6ED11F8B-E56B-41A1-B0E7-9C0E9527FF1B}" type="datetimeFigureOut">
              <a:rPr lang="ar-SA" smtClean="0"/>
              <a:t>2/5/1439</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F226AA28-970E-4C04-9931-C0AABFD11D84}" type="slidenum">
              <a:rPr lang="ar-SA" smtClean="0"/>
              <a:t>‹#›</a:t>
            </a:fld>
            <a:endParaRPr lang="ar-SA"/>
          </a:p>
        </p:txBody>
      </p:sp>
    </p:spTree>
    <p:extLst>
      <p:ext uri="{BB962C8B-B14F-4D97-AF65-F5344CB8AC3E}">
        <p14:creationId xmlns:p14="http://schemas.microsoft.com/office/powerpoint/2010/main" val="424568628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11268830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33161627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80400380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6735931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27529474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70422950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2825053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24194128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14747277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090985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6ED11F8B-E56B-41A1-B0E7-9C0E9527FF1B}" type="datetimeFigureOut">
              <a:rPr lang="ar-SA" smtClean="0"/>
              <a:t>2/5/1439</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F226AA28-970E-4C04-9931-C0AABFD11D84}" type="slidenum">
              <a:rPr lang="ar-SA" smtClean="0"/>
              <a:t>‹#›</a:t>
            </a:fld>
            <a:endParaRPr lang="ar-SA"/>
          </a:p>
        </p:txBody>
      </p:sp>
    </p:spTree>
    <p:extLst>
      <p:ext uri="{BB962C8B-B14F-4D97-AF65-F5344CB8AC3E}">
        <p14:creationId xmlns:p14="http://schemas.microsoft.com/office/powerpoint/2010/main" val="2485955633"/>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96351580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87761052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10932826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32293395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2962243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18127735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29191428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86100144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0808291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426237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6ED11F8B-E56B-41A1-B0E7-9C0E9527FF1B}" type="datetimeFigureOut">
              <a:rPr lang="ar-SA" smtClean="0"/>
              <a:t>2/5/1439</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F226AA28-970E-4C04-9931-C0AABFD11D84}" type="slidenum">
              <a:rPr lang="ar-SA" smtClean="0"/>
              <a:t>‹#›</a:t>
            </a:fld>
            <a:endParaRPr lang="ar-SA"/>
          </a:p>
        </p:txBody>
      </p:sp>
    </p:spTree>
    <p:extLst>
      <p:ext uri="{BB962C8B-B14F-4D97-AF65-F5344CB8AC3E}">
        <p14:creationId xmlns:p14="http://schemas.microsoft.com/office/powerpoint/2010/main" val="239062121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00926871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85945621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4505231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01274172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23641748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51065575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5989858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27569212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3912239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136893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ED11F8B-E56B-41A1-B0E7-9C0E9527FF1B}" type="datetimeFigureOut">
              <a:rPr lang="ar-SA" smtClean="0"/>
              <a:t>2/5/1439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226AA28-970E-4C04-9931-C0AABFD11D84}" type="slidenum">
              <a:rPr lang="ar-SA" smtClean="0"/>
              <a:t>‹#›</a:t>
            </a:fld>
            <a:endParaRPr lang="ar-SA"/>
          </a:p>
        </p:txBody>
      </p:sp>
    </p:spTree>
    <p:extLst>
      <p:ext uri="{BB962C8B-B14F-4D97-AF65-F5344CB8AC3E}">
        <p14:creationId xmlns:p14="http://schemas.microsoft.com/office/powerpoint/2010/main" val="70999572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30029995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7501012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8" name="عنصر نائب للتذييل 7"/>
          <p:cNvSpPr>
            <a:spLocks noGrp="1"/>
          </p:cNvSpPr>
          <p:nvPr>
            <p:ph type="ftr" sz="quarter" idx="11"/>
          </p:nvPr>
        </p:nvSpPr>
        <p:spPr/>
        <p:txBody>
          <a:bodyPr/>
          <a:lstStyle/>
          <a:p>
            <a:endParaRPr lang="ar-SA">
              <a:solidFill>
                <a:prstClr val="black">
                  <a:tint val="75000"/>
                </a:prstClr>
              </a:solidFill>
            </a:endParaRPr>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4740964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4" name="عنصر نائب للتذييل 3"/>
          <p:cNvSpPr>
            <a:spLocks noGrp="1"/>
          </p:cNvSpPr>
          <p:nvPr>
            <p:ph type="ftr" sz="quarter" idx="11"/>
          </p:nvPr>
        </p:nvSpPr>
        <p:spPr/>
        <p:txBody>
          <a:bodyPr/>
          <a:lstStyle/>
          <a:p>
            <a:endParaRPr lang="ar-SA">
              <a:solidFill>
                <a:prstClr val="black">
                  <a:tint val="75000"/>
                </a:prstClr>
              </a:solidFill>
            </a:endParaRPr>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392180318"/>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3" name="عنصر نائب للتذييل 2"/>
          <p:cNvSpPr>
            <a:spLocks noGrp="1"/>
          </p:cNvSpPr>
          <p:nvPr>
            <p:ph type="ftr" sz="quarter" idx="11"/>
          </p:nvPr>
        </p:nvSpPr>
        <p:spPr/>
        <p:txBody>
          <a:bodyPr/>
          <a:lstStyle/>
          <a:p>
            <a:endParaRPr lang="ar-SA">
              <a:solidFill>
                <a:prstClr val="black">
                  <a:tint val="75000"/>
                </a:prstClr>
              </a:solidFill>
            </a:endParaRPr>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55480477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77991715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6" name="عنصر نائب للتذييل 5"/>
          <p:cNvSpPr>
            <a:spLocks noGrp="1"/>
          </p:cNvSpPr>
          <p:nvPr>
            <p:ph type="ftr" sz="quarter" idx="11"/>
          </p:nvPr>
        </p:nvSpPr>
        <p:spPr/>
        <p:txBody>
          <a:bodyPr/>
          <a:lstStyle/>
          <a:p>
            <a:endParaRPr lang="ar-SA">
              <a:solidFill>
                <a:prstClr val="black">
                  <a:tint val="75000"/>
                </a:prstClr>
              </a:solidFill>
            </a:endParaRPr>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28889695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49531478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11"/>
          </p:nvPr>
        </p:nvSpPr>
        <p:spPr/>
        <p:txBody>
          <a:bodyPr/>
          <a:lstStyle/>
          <a:p>
            <a:endParaRPr lang="ar-SA">
              <a:solidFill>
                <a:prstClr val="black">
                  <a:tint val="75000"/>
                </a:prstClr>
              </a:solidFill>
            </a:endParaRPr>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347523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6ED11F8B-E56B-41A1-B0E7-9C0E9527FF1B}" type="datetimeFigureOut">
              <a:rPr lang="ar-SA" smtClean="0"/>
              <a:t>2/5/1439</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F226AA28-970E-4C04-9931-C0AABFD11D84}" type="slidenum">
              <a:rPr lang="ar-SA" smtClean="0"/>
              <a:t>‹#›</a:t>
            </a:fld>
            <a:endParaRPr lang="ar-SA"/>
          </a:p>
        </p:txBody>
      </p:sp>
    </p:spTree>
    <p:extLst>
      <p:ext uri="{BB962C8B-B14F-4D97-AF65-F5344CB8AC3E}">
        <p14:creationId xmlns:p14="http://schemas.microsoft.com/office/powerpoint/2010/main" val="6665100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6ED11F8B-E56B-41A1-B0E7-9C0E9527FF1B}" type="datetimeFigureOut">
              <a:rPr lang="ar-SA" smtClean="0"/>
              <a:t>2/5/1439</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F226AA28-970E-4C04-9931-C0AABFD11D84}" type="slidenum">
              <a:rPr lang="ar-SA" smtClean="0"/>
              <a:t>‹#›</a:t>
            </a:fld>
            <a:endParaRPr lang="ar-SA"/>
          </a:p>
        </p:txBody>
      </p:sp>
    </p:spTree>
    <p:extLst>
      <p:ext uri="{BB962C8B-B14F-4D97-AF65-F5344CB8AC3E}">
        <p14:creationId xmlns:p14="http://schemas.microsoft.com/office/powerpoint/2010/main" val="5749582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CC">
            <a:alpha val="0"/>
          </a:srgb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4807316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CC">
            <a:alpha val="0"/>
          </a:srgb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16970595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CC">
            <a:alpha val="0"/>
          </a:srgb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4113999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CC">
            <a:alpha val="0"/>
          </a:srgb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294188622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CC">
            <a:alpha val="0"/>
          </a:srgb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25690323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CC">
            <a:alpha val="0"/>
          </a:srgb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788852095"/>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CC">
            <a:alpha val="0"/>
          </a:srgb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solidFill>
                  <a:prstClr val="black">
                    <a:tint val="75000"/>
                  </a:prstClr>
                </a:solidFill>
              </a:rPr>
              <a:pPr/>
              <a:t>2/5/1439</a:t>
            </a:fld>
            <a:endParaRPr lang="ar-SA">
              <a:solidFill>
                <a:prstClr val="black">
                  <a:tint val="75000"/>
                </a:prstClr>
              </a:solidFill>
            </a:endParaRPr>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solidFill>
                <a:prstClr val="black">
                  <a:tint val="75000"/>
                </a:prstClr>
              </a:solidFill>
            </a:endParaRPr>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551250133"/>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5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4.jpeg"/><Relationship Id="rId2" Type="http://schemas.openxmlformats.org/officeDocument/2006/relationships/diagramData" Target="../diagrams/data5.xml"/><Relationship Id="rId1" Type="http://schemas.openxmlformats.org/officeDocument/2006/relationships/slideLayout" Target="../slideLayouts/slideLayout79.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xml.rels><?xml version="1.0" encoding="UTF-8" standalone="yes"?>
<Relationships xmlns="http://schemas.openxmlformats.org/package/2006/relationships"><Relationship Id="rId3" Type="http://schemas.openxmlformats.org/officeDocument/2006/relationships/hyperlink" Target="https://ar.wikipedia.org/wiki/%D8%B2%D9%8A%D8%AA" TargetMode="External"/><Relationship Id="rId2" Type="http://schemas.openxmlformats.org/officeDocument/2006/relationships/hyperlink" Target="https://ar.wikipedia.org/w/index.php?title=%D8%B4%D8%AD%D9%88%D9%85&amp;action=edit&amp;redlink=1"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5.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2167152" y="2492896"/>
            <a:ext cx="4673074" cy="830997"/>
          </a:xfrm>
          <a:prstGeom prst="rect">
            <a:avLst/>
          </a:prstGeom>
        </p:spPr>
        <p:style>
          <a:lnRef idx="1">
            <a:schemeClr val="dk1"/>
          </a:lnRef>
          <a:fillRef idx="2">
            <a:schemeClr val="dk1"/>
          </a:fillRef>
          <a:effectRef idx="1">
            <a:schemeClr val="dk1"/>
          </a:effectRef>
          <a:fontRef idx="minor">
            <a:schemeClr val="dk1"/>
          </a:fontRef>
        </p:style>
        <p:txBody>
          <a:bodyPr wrap="none">
            <a:spAutoFit/>
          </a:bodyPr>
          <a:lstStyle/>
          <a:p>
            <a:pPr lvl="0">
              <a:spcBef>
                <a:spcPct val="20000"/>
              </a:spcBef>
            </a:pPr>
            <a:r>
              <a:rPr lang="ar-SA" sz="4800" dirty="0">
                <a:solidFill>
                  <a:prstClr val="black">
                    <a:tint val="75000"/>
                  </a:prstClr>
                </a:solidFill>
                <a:latin typeface="Cambria"/>
                <a:cs typeface="Times New Roman"/>
              </a:rPr>
              <a:t>الدهون</a:t>
            </a:r>
            <a:r>
              <a:rPr lang="ar-SA" sz="4400" dirty="0">
                <a:solidFill>
                  <a:prstClr val="black">
                    <a:tint val="75000"/>
                  </a:prstClr>
                </a:solidFill>
                <a:latin typeface="Cambria"/>
                <a:cs typeface="Times New Roman"/>
              </a:rPr>
              <a:t> والزيوت </a:t>
            </a:r>
            <a:r>
              <a:rPr lang="en-US" sz="4400" dirty="0">
                <a:solidFill>
                  <a:prstClr val="black">
                    <a:tint val="75000"/>
                  </a:prstClr>
                </a:solidFill>
                <a:latin typeface="Cambria"/>
              </a:rPr>
              <a:t>lipids</a:t>
            </a:r>
            <a:endParaRPr lang="ar-SA" sz="4400" dirty="0">
              <a:solidFill>
                <a:prstClr val="black">
                  <a:tint val="75000"/>
                </a:prstClr>
              </a:solidFill>
              <a:latin typeface="Cambria"/>
              <a:cs typeface="Times New Roman"/>
            </a:endParaRPr>
          </a:p>
        </p:txBody>
      </p:sp>
    </p:spTree>
    <p:extLst>
      <p:ext uri="{BB962C8B-B14F-4D97-AF65-F5344CB8AC3E}">
        <p14:creationId xmlns:p14="http://schemas.microsoft.com/office/powerpoint/2010/main" val="42826507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عنصر نائب للمحتوى 4"/>
          <p:cNvGraphicFramePr>
            <a:graphicFrameLocks noGrp="1"/>
          </p:cNvGraphicFramePr>
          <p:nvPr>
            <p:ph idx="1"/>
          </p:nvPr>
        </p:nvGraphicFramePr>
        <p:xfrm>
          <a:off x="1500188" y="2357438"/>
          <a:ext cx="6286500" cy="2270760"/>
        </p:xfrm>
        <a:graphic>
          <a:graphicData uri="http://schemas.openxmlformats.org/drawingml/2006/table">
            <a:tbl>
              <a:tblPr/>
              <a:tblGrid>
                <a:gridCol w="1571625"/>
                <a:gridCol w="1571625"/>
                <a:gridCol w="1571625"/>
                <a:gridCol w="1571625"/>
              </a:tblGrid>
              <a:tr h="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000000"/>
                          </a:solidFill>
                          <a:effectLst/>
                          <a:latin typeface="Times New Roman" pitchFamily="18" charset="0"/>
                          <a:cs typeface="Times New Roman" pitchFamily="18" charset="0"/>
                        </a:rPr>
                        <a:t>اللون</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Times New Roman" pitchFamily="18" charset="0"/>
                          <a:cs typeface="Times New Roman" pitchFamily="18" charset="0"/>
                        </a:rPr>
                        <a:t>Color</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000000"/>
                          </a:solidFill>
                          <a:effectLst/>
                          <a:latin typeface="Times New Roman" pitchFamily="18" charset="0"/>
                          <a:cs typeface="Times New Roman" pitchFamily="18" charset="0"/>
                        </a:rPr>
                        <a:t>الرمز</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Symbol</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000000"/>
                          </a:solidFill>
                          <a:effectLst/>
                          <a:latin typeface="Times New Roman" pitchFamily="18" charset="0"/>
                          <a:cs typeface="Times New Roman" pitchFamily="18" charset="0"/>
                        </a:rPr>
                        <a:t>الوصف</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Description</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err="1" smtClean="0">
                          <a:ln>
                            <a:noFill/>
                          </a:ln>
                          <a:solidFill>
                            <a:srgbClr val="000000"/>
                          </a:solidFill>
                          <a:effectLst/>
                          <a:latin typeface="Times New Roman" pitchFamily="18" charset="0"/>
                          <a:cs typeface="Times New Roman" pitchFamily="18" charset="0"/>
                        </a:rPr>
                        <a:t>الاحماضة</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Times New Roman" pitchFamily="18" charset="0"/>
                          <a:cs typeface="Times New Roman" pitchFamily="18" charset="0"/>
                        </a:rPr>
                        <a:t>PH </a:t>
                      </a:r>
                      <a:endParaRPr kumimoji="0" lang="en-US"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r>
              <a:tr h="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000000"/>
                          </a:solidFill>
                          <a:effectLst/>
                          <a:latin typeface="Times New Roman" pitchFamily="18" charset="0"/>
                          <a:cs typeface="Times New Roman" pitchFamily="18" charset="0"/>
                        </a:rPr>
                        <a:t>عديم اللون</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Clear</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000000"/>
                          </a:solidFill>
                          <a:effectLst/>
                          <a:latin typeface="Times New Roman" pitchFamily="18" charset="0"/>
                          <a:cs typeface="Times New Roman" pitchFamily="18" charset="0"/>
                        </a:rPr>
                        <a:t>حمض</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Acid</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r>
              <a:tr h="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   </a:t>
                      </a:r>
                      <a:r>
                        <a:rPr kumimoji="0" lang="en-US" sz="1800" b="0" i="0" u="none" strike="noStrike" cap="none" normalizeH="0" baseline="0" smtClean="0">
                          <a:ln>
                            <a:noFill/>
                          </a:ln>
                          <a:solidFill>
                            <a:srgbClr val="FFFFFF"/>
                          </a:solidFill>
                          <a:effectLst/>
                          <a:latin typeface="Times New Roman" pitchFamily="18" charset="0"/>
                          <a:cs typeface="Times New Roman" pitchFamily="18" charset="0"/>
                        </a:rPr>
                        <a:t>111111       </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000000"/>
                          </a:solidFill>
                          <a:effectLst/>
                          <a:latin typeface="Times New Roman" pitchFamily="18" charset="0"/>
                          <a:cs typeface="Times New Roman" pitchFamily="18" charset="0"/>
                        </a:rPr>
                        <a:t>عديم اللون</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Clear </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000000"/>
                          </a:solidFill>
                          <a:effectLst/>
                          <a:latin typeface="Times New Roman" pitchFamily="18" charset="0"/>
                          <a:cs typeface="Times New Roman" pitchFamily="18" charset="0"/>
                        </a:rPr>
                        <a:t>متعادل</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Neutral </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r>
              <a:tr h="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99CC"/>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000000"/>
                          </a:solidFill>
                          <a:effectLst/>
                          <a:latin typeface="Times New Roman" pitchFamily="18" charset="0"/>
                          <a:cs typeface="Times New Roman" pitchFamily="18" charset="0"/>
                        </a:rPr>
                        <a:t>زهري ، أحمر</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Pink , Red </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000000"/>
                          </a:solidFill>
                          <a:effectLst/>
                          <a:latin typeface="Times New Roman" pitchFamily="18" charset="0"/>
                          <a:cs typeface="Times New Roman" pitchFamily="18" charset="0"/>
                        </a:rPr>
                        <a:t>قاعدي</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Alkaline</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9525" marR="9525" marT="9525" marB="9525" anchor="ctr" horzOverflow="overflow">
                    <a:lnL>
                      <a:noFill/>
                    </a:lnL>
                    <a:lnR>
                      <a:noFill/>
                    </a:lnR>
                    <a:lnT>
                      <a:noFill/>
                    </a:lnT>
                    <a:lnB>
                      <a:noFill/>
                    </a:lnB>
                    <a:lnTlToBr>
                      <a:noFill/>
                    </a:lnTlToBr>
                    <a:lnBlToTr>
                      <a:noFill/>
                    </a:lnBlToTr>
                    <a:solidFill>
                      <a:srgbClr val="FFFFFF"/>
                    </a:solidFill>
                  </a:tcPr>
                </a:tc>
              </a:tr>
            </a:tbl>
          </a:graphicData>
        </a:graphic>
      </p:graphicFrame>
    </p:spTree>
    <p:extLst>
      <p:ext uri="{BB962C8B-B14F-4D97-AF65-F5344CB8AC3E}">
        <p14:creationId xmlns:p14="http://schemas.microsoft.com/office/powerpoint/2010/main" val="11305207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scene3d>
              <a:camera prst="orthographicFront"/>
              <a:lightRig rig="soft" dir="t">
                <a:rot lat="0" lon="0" rev="2100000"/>
              </a:lightRig>
            </a:scene3d>
            <a:sp3d prstMaterial="matte"/>
          </a:bodyPr>
          <a:lstStyle/>
          <a:p>
            <a:pPr fontAlgn="auto">
              <a:spcBef>
                <a:spcPts val="0"/>
              </a:spcBef>
              <a:spcAft>
                <a:spcPts val="0"/>
              </a:spcAft>
              <a:defRPr/>
            </a:pPr>
            <a:r>
              <a:rPr lang="ar-SA">
                <a:solidFill>
                  <a:schemeClr val="tx2">
                    <a:shade val="85000"/>
                    <a:satMod val="150000"/>
                  </a:schemeClr>
                </a:solidFill>
                <a:cs typeface="+mj-lt"/>
              </a:rPr>
              <a:t>تجارب سابقة</a:t>
            </a:r>
          </a:p>
        </p:txBody>
      </p:sp>
      <p:pic>
        <p:nvPicPr>
          <p:cNvPr id="14339" name="عنصر نائب للمحتوى 3" descr="تجربة انزيو اللايبوز.jpg"/>
          <p:cNvPicPr>
            <a:picLocks noGrp="1" noChangeAspect="1"/>
          </p:cNvPicPr>
          <p:nvPr>
            <p:ph idx="1"/>
          </p:nvPr>
        </p:nvPicPr>
        <p:blipFill>
          <a:blip r:embed="rId2"/>
          <a:srcRect/>
          <a:stretch>
            <a:fillRect/>
          </a:stretch>
        </p:blipFill>
        <p:spPr>
          <a:xfrm>
            <a:off x="1541463" y="1600200"/>
            <a:ext cx="6061075" cy="4525963"/>
          </a:xfrm>
        </p:spPr>
      </p:pic>
    </p:spTree>
    <p:extLst>
      <p:ext uri="{BB962C8B-B14F-4D97-AF65-F5344CB8AC3E}">
        <p14:creationId xmlns:p14="http://schemas.microsoft.com/office/powerpoint/2010/main" val="13897859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nvGraphicFramePr>
        <p:xfrm>
          <a:off x="457200" y="30480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عنصر نائب للمحتوى 3"/>
          <p:cNvGraphicFramePr>
            <a:graphicFrameLocks noGrp="1"/>
          </p:cNvGraphicFramePr>
          <p:nvPr>
            <p:ph idx="1"/>
          </p:nvPr>
        </p:nvGraphicFramePr>
        <p:xfrm>
          <a:off x="214313" y="2286000"/>
          <a:ext cx="5286375" cy="2194560"/>
        </p:xfrm>
        <a:graphic>
          <a:graphicData uri="http://schemas.openxmlformats.org/drawingml/2006/table">
            <a:tbl>
              <a:tblPr/>
              <a:tblGrid>
                <a:gridCol w="1744662"/>
                <a:gridCol w="1744663"/>
                <a:gridCol w="1797050"/>
              </a:tblGrid>
              <a:tr h="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Times New Roman" pitchFamily="18" charset="0"/>
                        </a:rPr>
                        <a:t>اللون</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Color</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solidFill>
                      <a:srgbClr val="E6FBDD"/>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Times New Roman" pitchFamily="18" charset="0"/>
                        </a:rPr>
                        <a:t>تباع شمس أزرق</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Blue Litmus</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solidFill>
                      <a:srgbClr val="6699FF"/>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Times New Roman" pitchFamily="18" charset="0"/>
                        </a:rPr>
                        <a:t>تباع شمس أحمر</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Red Litmus</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solidFill>
                      <a:srgbClr val="FF6699"/>
                    </a:solidFill>
                  </a:tcPr>
                </a:tc>
              </a:tr>
              <a:tr h="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Times New Roman" pitchFamily="18" charset="0"/>
                        </a:rPr>
                        <a:t>حمضي</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Acid</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solidFill>
                      <a:srgbClr val="E6FBDD"/>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FF6699"/>
                          </a:solidFill>
                          <a:effectLst/>
                          <a:latin typeface="Times New Roman" pitchFamily="18" charset="0"/>
                          <a:cs typeface="Times New Roman" pitchFamily="18" charset="0"/>
                        </a:rPr>
                        <a:t>تتحول إلى الأحمر</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6699"/>
                          </a:solidFill>
                          <a:effectLst/>
                          <a:latin typeface="Times New Roman" pitchFamily="18" charset="0"/>
                          <a:cs typeface="Times New Roman" pitchFamily="18" charset="0"/>
                        </a:rPr>
                        <a:t>turns red</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FF6699"/>
                          </a:solidFill>
                          <a:effectLst/>
                          <a:latin typeface="Times New Roman" pitchFamily="18" charset="0"/>
                          <a:cs typeface="Times New Roman" pitchFamily="18" charset="0"/>
                        </a:rPr>
                        <a:t>تبقى على حالها</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6699"/>
                          </a:solidFill>
                          <a:effectLst/>
                          <a:latin typeface="Times New Roman" pitchFamily="18" charset="0"/>
                          <a:cs typeface="Times New Roman" pitchFamily="18" charset="0"/>
                        </a:rPr>
                        <a:t>stays same</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noFill/>
                  </a:tcPr>
                </a:tc>
              </a:tr>
              <a:tr h="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Times New Roman" pitchFamily="18" charset="0"/>
                        </a:rPr>
                        <a:t>متعادل</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Neutral</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solidFill>
                      <a:srgbClr val="E6FBDD"/>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3399FF"/>
                          </a:solidFill>
                          <a:effectLst/>
                          <a:latin typeface="Times New Roman" pitchFamily="18" charset="0"/>
                          <a:cs typeface="Times New Roman" pitchFamily="18" charset="0"/>
                        </a:rPr>
                        <a:t>تبقى على حالها</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3399FF"/>
                          </a:solidFill>
                          <a:effectLst/>
                          <a:latin typeface="Times New Roman" pitchFamily="18" charset="0"/>
                          <a:cs typeface="Times New Roman" pitchFamily="18" charset="0"/>
                        </a:rPr>
                        <a:t>stays same</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FF6699"/>
                          </a:solidFill>
                          <a:effectLst/>
                          <a:latin typeface="Times New Roman" pitchFamily="18" charset="0"/>
                          <a:cs typeface="Times New Roman" pitchFamily="18" charset="0"/>
                        </a:rPr>
                        <a:t>تبقى على حالها</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FF6699"/>
                          </a:solidFill>
                          <a:effectLst/>
                          <a:latin typeface="Times New Roman" pitchFamily="18" charset="0"/>
                          <a:cs typeface="Times New Roman" pitchFamily="18" charset="0"/>
                        </a:rPr>
                        <a:t>stays same</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noFill/>
                  </a:tcPr>
                </a:tc>
              </a:tr>
              <a:tr h="0">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cs typeface="Times New Roman" pitchFamily="18" charset="0"/>
                        </a:rPr>
                        <a:t>قاعدي</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Times New Roman" pitchFamily="18" charset="0"/>
                          <a:cs typeface="Times New Roman" pitchFamily="18" charset="0"/>
                        </a:rPr>
                        <a:t>Base</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solidFill>
                      <a:srgbClr val="E6FBDD"/>
                    </a:solid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3399FF"/>
                          </a:solidFill>
                          <a:effectLst/>
                          <a:latin typeface="Times New Roman" pitchFamily="18" charset="0"/>
                          <a:cs typeface="Times New Roman" pitchFamily="18" charset="0"/>
                        </a:rPr>
                        <a:t>تبقى على حالها</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3399FF"/>
                          </a:solidFill>
                          <a:effectLst/>
                          <a:latin typeface="Times New Roman" pitchFamily="18" charset="0"/>
                          <a:cs typeface="Times New Roman" pitchFamily="18" charset="0"/>
                        </a:rPr>
                        <a:t>stays same</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noFill/>
                  </a:tcPr>
                </a:tc>
                <a:tc>
                  <a:txBody>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3399FF"/>
                          </a:solidFill>
                          <a:effectLst/>
                          <a:latin typeface="Times New Roman" pitchFamily="18" charset="0"/>
                          <a:cs typeface="Times New Roman" pitchFamily="18" charset="0"/>
                        </a:rPr>
                        <a:t>تتحول إلى الأزرق</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3399FF"/>
                          </a:solidFill>
                          <a:effectLst/>
                          <a:latin typeface="Times New Roman" pitchFamily="18" charset="0"/>
                          <a:cs typeface="Times New Roman" pitchFamily="18" charset="0"/>
                        </a:rPr>
                        <a:t>turns blue</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0" marR="0" marT="0" marB="0" anchor="ctr" horzOverflow="overflow">
                    <a:lnL>
                      <a:noFill/>
                    </a:lnL>
                    <a:lnR>
                      <a:noFill/>
                    </a:lnR>
                    <a:lnT>
                      <a:noFill/>
                    </a:lnT>
                    <a:lnB>
                      <a:noFill/>
                    </a:lnB>
                    <a:lnTlToBr>
                      <a:noFill/>
                    </a:lnTlToBr>
                    <a:lnBlToTr>
                      <a:noFill/>
                    </a:lnBlToTr>
                    <a:noFill/>
                  </a:tcPr>
                </a:tc>
              </a:tr>
            </a:tbl>
          </a:graphicData>
        </a:graphic>
      </p:graphicFrame>
      <p:pic>
        <p:nvPicPr>
          <p:cNvPr id="18434" name="Picture 2" descr="gcsechem_59"/>
          <p:cNvPicPr>
            <a:picLocks noChangeAspect="1" noChangeArrowheads="1"/>
          </p:cNvPicPr>
          <p:nvPr/>
        </p:nvPicPr>
        <p:blipFill>
          <a:blip r:embed="rId7"/>
          <a:srcRect/>
          <a:stretch>
            <a:fillRect/>
          </a:stretch>
        </p:blipFill>
        <p:spPr bwMode="auto">
          <a:xfrm>
            <a:off x="5715000" y="2143125"/>
            <a:ext cx="3057525" cy="2500313"/>
          </a:xfrm>
          <a:prstGeom prst="rect">
            <a:avLst/>
          </a:prstGeom>
          <a:noFill/>
          <a:ln w="19050">
            <a:solidFill>
              <a:srgbClr val="000000"/>
            </a:solidFill>
            <a:miter lim="800000"/>
            <a:headEnd/>
            <a:tailEnd/>
          </a:ln>
          <a:effectLst>
            <a:outerShdw dist="107763" dir="18900000" algn="ctr" rotWithShape="0">
              <a:srgbClr val="808080">
                <a:alpha val="50000"/>
              </a:srgbClr>
            </a:outerShdw>
          </a:effectLst>
        </p:spPr>
      </p:pic>
    </p:spTree>
    <p:extLst>
      <p:ext uri="{BB962C8B-B14F-4D97-AF65-F5344CB8AC3E}">
        <p14:creationId xmlns:p14="http://schemas.microsoft.com/office/powerpoint/2010/main" val="3658929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06738" y="2132856"/>
            <a:ext cx="8424936" cy="2308324"/>
          </a:xfrm>
          <a:prstGeom prst="rect">
            <a:avLst/>
          </a:prstGeom>
        </p:spPr>
        <p:style>
          <a:lnRef idx="0">
            <a:schemeClr val="accent5"/>
          </a:lnRef>
          <a:fillRef idx="3">
            <a:schemeClr val="accent5"/>
          </a:fillRef>
          <a:effectRef idx="3">
            <a:schemeClr val="accent5"/>
          </a:effectRef>
          <a:fontRef idx="minor">
            <a:schemeClr val="lt1"/>
          </a:fontRef>
        </p:style>
        <p:txBody>
          <a:bodyPr wrap="square">
            <a:spAutoFit/>
          </a:bodyPr>
          <a:lstStyle/>
          <a:p>
            <a:pPr lvl="0"/>
            <a:r>
              <a:rPr lang="ar-SA" sz="2400" b="1" dirty="0">
                <a:ln w="18000">
                  <a:solidFill>
                    <a:schemeClr val="accent2">
                      <a:satMod val="140000"/>
                    </a:schemeClr>
                  </a:solidFill>
                  <a:prstDash val="solid"/>
                  <a:miter lim="800000"/>
                </a:ln>
                <a:noFill/>
                <a:effectLst>
                  <a:outerShdw blurRad="25500" dist="23000" dir="7020000" algn="tl">
                    <a:srgbClr val="000000">
                      <a:alpha val="50000"/>
                    </a:srgbClr>
                  </a:outerShdw>
                </a:effectLst>
              </a:rPr>
              <a:t>توجد الدهون والزيوت في </a:t>
            </a:r>
            <a:r>
              <a:rPr lang="ar-SA" sz="2400" b="1" dirty="0"/>
              <a:t>الخلايا الحيوانية والنباتية ويمكن الحصول على الدهون التي تعتبر موادا صلبة من مصادر حيوانية اما الزيوت (مواد سائلة) فيمكن الحصول عليها من مصادر نباتية كزيت الخروع والنخيل والزيتون وكما يمكن الحصول عليها من مصادر حيوانية كزيت الحوت</a:t>
            </a:r>
            <a:r>
              <a:rPr lang="ar-SA" sz="2400" b="1" dirty="0" smtClean="0"/>
              <a:t>.</a:t>
            </a:r>
          </a:p>
          <a:p>
            <a:pPr lvl="0"/>
            <a:endParaRPr lang="ar-SA" sz="2400" b="1" dirty="0" smtClean="0"/>
          </a:p>
          <a:p>
            <a:pPr lvl="0"/>
            <a:r>
              <a:rPr lang="ar-SA" sz="2400" b="1" dirty="0"/>
              <a:t>-</a:t>
            </a:r>
            <a:r>
              <a:rPr lang="ar-SA" sz="2400" b="1" dirty="0" smtClean="0"/>
              <a:t> </a:t>
            </a:r>
            <a:r>
              <a:rPr lang="ar-SA" sz="2400" b="1" dirty="0"/>
              <a:t>تجمعها صفة عدم الذوبان في الماء ولكنها تذوب بالمذيبات </a:t>
            </a:r>
            <a:r>
              <a:rPr lang="ar-SA" sz="2400" b="1" dirty="0" smtClean="0"/>
              <a:t>العضوية . </a:t>
            </a:r>
            <a:endParaRPr lang="en-US" sz="2400" b="1" dirty="0"/>
          </a:p>
        </p:txBody>
      </p:sp>
      <p:sp>
        <p:nvSpPr>
          <p:cNvPr id="3" name="مستطيل 2"/>
          <p:cNvSpPr/>
          <p:nvPr/>
        </p:nvSpPr>
        <p:spPr>
          <a:xfrm>
            <a:off x="3892544" y="4629329"/>
            <a:ext cx="5030544" cy="4616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lvl="0"/>
            <a:r>
              <a:rPr lang="ar-SA" sz="2400" b="1" dirty="0" smtClean="0"/>
              <a:t>تدخل في تركيب </a:t>
            </a:r>
            <a:r>
              <a:rPr lang="ar-SA" sz="2400" b="1" dirty="0" err="1" smtClean="0"/>
              <a:t>البروتوبلازم</a:t>
            </a:r>
            <a:r>
              <a:rPr lang="ar-SA" sz="2400" b="1" dirty="0" smtClean="0"/>
              <a:t> </a:t>
            </a:r>
            <a:r>
              <a:rPr lang="ar-SA" sz="2400" b="1" dirty="0" err="1" smtClean="0"/>
              <a:t>والاغشيه</a:t>
            </a:r>
            <a:r>
              <a:rPr lang="ar-SA" sz="2400" b="1" dirty="0" smtClean="0"/>
              <a:t> </a:t>
            </a:r>
            <a:r>
              <a:rPr lang="ar-SA" sz="2400" b="1" dirty="0" err="1" smtClean="0"/>
              <a:t>البلازميه</a:t>
            </a:r>
            <a:r>
              <a:rPr lang="ar-SA" sz="2400" b="1" dirty="0" smtClean="0"/>
              <a:t>.</a:t>
            </a:r>
            <a:endParaRPr lang="en-US" sz="2400" b="1" dirty="0"/>
          </a:p>
        </p:txBody>
      </p:sp>
      <p:sp>
        <p:nvSpPr>
          <p:cNvPr id="4" name="مستطيل 3"/>
          <p:cNvSpPr/>
          <p:nvPr/>
        </p:nvSpPr>
        <p:spPr>
          <a:xfrm>
            <a:off x="999931" y="332656"/>
            <a:ext cx="7923157" cy="1631216"/>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r>
              <a:rPr lang="ar-SA" sz="28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الدهون </a:t>
            </a:r>
          </a:p>
          <a:p>
            <a:r>
              <a:rPr lang="ar-SA" sz="2400" dirty="0" smtClean="0">
                <a:solidFill>
                  <a:schemeClr val="bg1"/>
                </a:solidFill>
                <a:effectLst/>
              </a:rPr>
              <a:t>هي عبارة عن مركبات عضوية قوامها صلب (</a:t>
            </a:r>
            <a:r>
              <a:rPr lang="ar-SA" sz="2400" dirty="0" smtClean="0">
                <a:solidFill>
                  <a:schemeClr val="bg1"/>
                </a:solidFill>
                <a:effectLst/>
                <a:hlinkClick r:id="rId2" tooltip="شحوم (الصفحة غير موجودة)"/>
              </a:rPr>
              <a:t>شحمي</a:t>
            </a:r>
            <a:r>
              <a:rPr lang="ar-SA" sz="2400" dirty="0" smtClean="0">
                <a:solidFill>
                  <a:schemeClr val="bg1"/>
                </a:solidFill>
                <a:effectLst/>
              </a:rPr>
              <a:t>) أو سائل (</a:t>
            </a:r>
            <a:r>
              <a:rPr lang="ar-SA" sz="2400" dirty="0" smtClean="0">
                <a:solidFill>
                  <a:schemeClr val="bg1"/>
                </a:solidFill>
                <a:effectLst/>
                <a:hlinkClick r:id="rId3" tooltip="زيت"/>
              </a:rPr>
              <a:t>زيتي</a:t>
            </a:r>
            <a:r>
              <a:rPr lang="ar-SA" sz="2400" dirty="0" smtClean="0">
                <a:solidFill>
                  <a:schemeClr val="bg1"/>
                </a:solidFill>
                <a:effectLst/>
              </a:rPr>
              <a:t>)، تتكون من العناصر ذاتها التي تكون الكربوهيدرات (كربون، وهيدروجين، وأكسجين). إلا أن نسبة </a:t>
            </a:r>
            <a:r>
              <a:rPr lang="ar-SA" sz="2400" dirty="0" err="1" smtClean="0">
                <a:solidFill>
                  <a:schemeClr val="bg1"/>
                </a:solidFill>
                <a:effectLst/>
              </a:rPr>
              <a:t>اليهدروجين</a:t>
            </a:r>
            <a:r>
              <a:rPr lang="ar-SA" sz="2400" dirty="0" smtClean="0">
                <a:solidFill>
                  <a:schemeClr val="bg1"/>
                </a:solidFill>
                <a:effectLst/>
              </a:rPr>
              <a:t> فيها أعلى، وبالتالي فإنها تحتوي كمية أكبر من الطاقة.</a:t>
            </a:r>
            <a:endParaRPr lang="ar-SA" sz="2400" dirty="0">
              <a:solidFill>
                <a:schemeClr val="bg1"/>
              </a:solidFill>
              <a:effectLst/>
            </a:endParaRPr>
          </a:p>
        </p:txBody>
      </p:sp>
      <p:sp>
        <p:nvSpPr>
          <p:cNvPr id="5" name="مستطيل 4"/>
          <p:cNvSpPr/>
          <p:nvPr/>
        </p:nvSpPr>
        <p:spPr>
          <a:xfrm>
            <a:off x="1754073" y="5301207"/>
            <a:ext cx="7169015" cy="1200329"/>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pPr lvl="0"/>
            <a:r>
              <a:rPr lang="ar-SA" sz="2400" b="1" dirty="0"/>
              <a:t>يتراكم الدهون والزيوت في أعضاء </a:t>
            </a:r>
            <a:r>
              <a:rPr lang="ar-SA" sz="2400" b="1" dirty="0" smtClean="0"/>
              <a:t>التخزين</a:t>
            </a:r>
          </a:p>
          <a:p>
            <a:pPr lvl="0">
              <a:spcBef>
                <a:spcPct val="0"/>
              </a:spcBef>
            </a:pPr>
            <a:r>
              <a:rPr lang="ar-SA" sz="2400" b="1" dirty="0" smtClean="0">
                <a:solidFill>
                  <a:prstClr val="black"/>
                </a:solidFill>
                <a:latin typeface="Cambria"/>
                <a:cs typeface="Times New Roman"/>
              </a:rPr>
              <a:t>توجد الدهون(الزيت) كمادة </a:t>
            </a:r>
            <a:r>
              <a:rPr lang="ar-SA" sz="2400" b="1" dirty="0">
                <a:solidFill>
                  <a:prstClr val="black"/>
                </a:solidFill>
                <a:latin typeface="Cambria"/>
                <a:cs typeface="Times New Roman"/>
              </a:rPr>
              <a:t>مخزنة </a:t>
            </a:r>
            <a:r>
              <a:rPr lang="ar-SA" sz="2400" b="1" dirty="0" err="1">
                <a:solidFill>
                  <a:prstClr val="black"/>
                </a:solidFill>
                <a:latin typeface="Cambria"/>
                <a:cs typeface="Times New Roman"/>
              </a:rPr>
              <a:t>فى</a:t>
            </a:r>
            <a:r>
              <a:rPr lang="ar-SA" sz="2400" b="1" dirty="0">
                <a:solidFill>
                  <a:prstClr val="black"/>
                </a:solidFill>
                <a:latin typeface="Cambria"/>
                <a:cs typeface="Times New Roman"/>
              </a:rPr>
              <a:t> النباتات الراقية خاصة </a:t>
            </a:r>
            <a:r>
              <a:rPr lang="ar-SA" sz="2400" b="1" dirty="0" err="1">
                <a:solidFill>
                  <a:prstClr val="black"/>
                </a:solidFill>
                <a:latin typeface="Cambria"/>
                <a:cs typeface="Times New Roman"/>
              </a:rPr>
              <a:t>فى</a:t>
            </a:r>
            <a:r>
              <a:rPr lang="ar-SA" sz="2400" b="1" dirty="0">
                <a:solidFill>
                  <a:prstClr val="black"/>
                </a:solidFill>
                <a:latin typeface="Cambria"/>
                <a:cs typeface="Times New Roman"/>
              </a:rPr>
              <a:t> البذور</a:t>
            </a:r>
          </a:p>
          <a:p>
            <a:pPr lvl="0"/>
            <a:endParaRPr lang="en-US" sz="2400" b="1" dirty="0"/>
          </a:p>
        </p:txBody>
      </p:sp>
    </p:spTree>
    <p:extLst>
      <p:ext uri="{BB962C8B-B14F-4D97-AF65-F5344CB8AC3E}">
        <p14:creationId xmlns:p14="http://schemas.microsoft.com/office/powerpoint/2010/main" val="1531553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randombar(horizontal)">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randombar(horizontal)">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691680" y="332656"/>
            <a:ext cx="6264696" cy="95410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ar-SA" sz="2800" b="1" i="0" u="none" strike="noStrike" kern="0" normalizeH="0" baseline="0" noProof="0"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uLnTx/>
                <a:uFillTx/>
                <a:ea typeface="+mj-ea"/>
              </a:rPr>
              <a:t>تقسيم الدهون</a:t>
            </a:r>
            <a:br>
              <a:rPr kumimoji="0" lang="ar-SA" sz="2800" b="1" i="0" u="none" strike="noStrike" kern="0" normalizeH="0" baseline="0" noProof="0"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uLnTx/>
                <a:uFillTx/>
                <a:ea typeface="+mj-ea"/>
              </a:rPr>
            </a:br>
            <a:r>
              <a:rPr kumimoji="0" lang="ar-SA" sz="2800" b="1" i="0" u="none" strike="noStrike" kern="0" normalizeH="0" baseline="0" noProof="0"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uLnTx/>
                <a:uFillTx/>
                <a:ea typeface="+mj-ea"/>
              </a:rPr>
              <a:t> يمكن تقسيم الدهون حسب تركيبها الكيميائي إلى </a:t>
            </a:r>
            <a:endParaRPr kumimoji="0" lang="ar-SA" sz="2800" b="1" i="0" u="none" strike="noStrike" kern="0" normalizeH="0" baseline="0" noProof="0"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uLnTx/>
              <a:uFillTx/>
            </a:endParaRPr>
          </a:p>
        </p:txBody>
      </p:sp>
      <p:sp>
        <p:nvSpPr>
          <p:cNvPr id="3" name="مستطيل 2"/>
          <p:cNvSpPr/>
          <p:nvPr/>
        </p:nvSpPr>
        <p:spPr>
          <a:xfrm>
            <a:off x="395536" y="1556792"/>
            <a:ext cx="8478688" cy="193899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lvl="0"/>
            <a:r>
              <a:rPr lang="ar-SA"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 </a:t>
            </a:r>
            <a:r>
              <a:rPr lang="ar-SA" sz="2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الليبيدات</a:t>
            </a:r>
            <a:r>
              <a:rPr lang="ar-SA"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البسيطة : </a:t>
            </a:r>
            <a:r>
              <a:rPr lang="ar-SA" sz="2400" b="1" dirty="0" smtClean="0"/>
              <a:t>وهى </a:t>
            </a:r>
            <a:r>
              <a:rPr lang="ar-SA" sz="2400" b="1" dirty="0" err="1" smtClean="0"/>
              <a:t>استرات</a:t>
            </a:r>
            <a:r>
              <a:rPr lang="ar-SA" sz="2400" b="1" dirty="0" smtClean="0"/>
              <a:t> الأحماض الدهنية مع </a:t>
            </a:r>
            <a:r>
              <a:rPr lang="ar-SA" sz="2400" b="1" dirty="0" err="1" smtClean="0"/>
              <a:t>كحولات</a:t>
            </a:r>
            <a:r>
              <a:rPr lang="ar-SA" sz="2400" b="1" dirty="0" smtClean="0"/>
              <a:t> مختلفة وتنقسم الى :</a:t>
            </a:r>
          </a:p>
          <a:p>
            <a:pPr lvl="0"/>
            <a:r>
              <a:rPr lang="ar-SA"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الدهون والزيوت </a:t>
            </a:r>
            <a:r>
              <a:rPr lang="en-US"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fats&amp; oils </a:t>
            </a:r>
            <a:r>
              <a:rPr lang="ar-SA" sz="2400" b="1" dirty="0" smtClean="0"/>
              <a:t>: </a:t>
            </a:r>
            <a:r>
              <a:rPr lang="ar-SA" sz="2400" b="1" dirty="0" err="1" smtClean="0"/>
              <a:t>هى</a:t>
            </a:r>
            <a:r>
              <a:rPr lang="ar-SA" sz="2400" b="1" dirty="0" smtClean="0"/>
              <a:t> </a:t>
            </a:r>
            <a:r>
              <a:rPr lang="ar-SA" sz="2400" b="1" dirty="0" err="1" smtClean="0"/>
              <a:t>استرات</a:t>
            </a:r>
            <a:r>
              <a:rPr lang="ar-SA" sz="2400" b="1" dirty="0" smtClean="0"/>
              <a:t> الأحماض الدهنية مع كحول </a:t>
            </a:r>
            <a:r>
              <a:rPr lang="ar-SA" sz="2400" b="1" dirty="0" err="1" smtClean="0"/>
              <a:t>الجليسرول</a:t>
            </a:r>
            <a:r>
              <a:rPr lang="ar-SA" sz="2400" b="1" dirty="0" smtClean="0"/>
              <a:t> </a:t>
            </a:r>
          </a:p>
          <a:p>
            <a:pPr lvl="0"/>
            <a:r>
              <a:rPr lang="ar-SA"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الشموع </a:t>
            </a:r>
            <a:r>
              <a:rPr lang="en-US"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waxes </a:t>
            </a:r>
            <a:r>
              <a:rPr lang="ar-SA"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ar-SA" sz="2400" b="1" dirty="0" err="1" smtClean="0"/>
              <a:t>استرات</a:t>
            </a:r>
            <a:r>
              <a:rPr lang="ar-SA" sz="2400" b="1" dirty="0" smtClean="0"/>
              <a:t> الأحماض الدهنية مع </a:t>
            </a:r>
            <a:r>
              <a:rPr lang="ar-SA" sz="2400" b="1" dirty="0" err="1" smtClean="0"/>
              <a:t>كحولات</a:t>
            </a:r>
            <a:r>
              <a:rPr lang="ar-SA" sz="2400" b="1" dirty="0" smtClean="0"/>
              <a:t> اخرى غير </a:t>
            </a:r>
            <a:r>
              <a:rPr lang="ar-SA" sz="2400" b="1" dirty="0" err="1" smtClean="0"/>
              <a:t>الجليسرول</a:t>
            </a:r>
            <a:r>
              <a:rPr lang="ar-SA" sz="2400" b="1" dirty="0" smtClean="0"/>
              <a:t> </a:t>
            </a:r>
          </a:p>
          <a:p>
            <a:pPr lvl="0"/>
            <a:endParaRPr lang="en-US" sz="2400" dirty="0"/>
          </a:p>
        </p:txBody>
      </p:sp>
      <p:sp>
        <p:nvSpPr>
          <p:cNvPr id="4" name="مستطيل 3"/>
          <p:cNvSpPr/>
          <p:nvPr/>
        </p:nvSpPr>
        <p:spPr>
          <a:xfrm>
            <a:off x="434977" y="3645024"/>
            <a:ext cx="8445242" cy="3046988"/>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lvl="0"/>
            <a:r>
              <a:rPr lang="ar-SA" sz="24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2- </a:t>
            </a:r>
            <a:r>
              <a:rPr lang="ar-SA" sz="2400" b="1" spc="100" dirty="0" err="1"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اليبيدات</a:t>
            </a:r>
            <a:r>
              <a:rPr lang="ar-SA" sz="24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 المركبة : </a:t>
            </a:r>
            <a:r>
              <a:rPr lang="ar-SA" sz="2400" b="1" dirty="0" smtClean="0"/>
              <a:t>وهى دهون تربط مع مركبات اخرى مثل :</a:t>
            </a:r>
          </a:p>
          <a:p>
            <a:pPr lvl="0"/>
            <a:r>
              <a:rPr lang="ar-SA" sz="2400" b="1" dirty="0" smtClean="0"/>
              <a:t> </a:t>
            </a:r>
            <a:r>
              <a:rPr lang="ar-SA" sz="2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الفوسفوليبيدات</a:t>
            </a:r>
            <a:r>
              <a:rPr lang="ar-SA"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en-US" sz="2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phospho</a:t>
            </a:r>
            <a:r>
              <a:rPr lang="en-US"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-lipids </a:t>
            </a:r>
            <a:r>
              <a:rPr lang="ar-SA" sz="2400" b="1" dirty="0" smtClean="0"/>
              <a:t>:دهون (مشتقات </a:t>
            </a:r>
            <a:r>
              <a:rPr lang="ar-SA" sz="2400" b="1" dirty="0" err="1" smtClean="0"/>
              <a:t>الجليسرول</a:t>
            </a:r>
            <a:r>
              <a:rPr lang="ar-SA" sz="2400" b="1" dirty="0" smtClean="0"/>
              <a:t> ) يستبدل فيه احد الأحماض الدهنية بحمض الفوسفوريك .</a:t>
            </a:r>
          </a:p>
          <a:p>
            <a:pPr lvl="0"/>
            <a:r>
              <a:rPr lang="ar-SA" sz="2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الجليكوليبيدات</a:t>
            </a:r>
            <a:r>
              <a:rPr lang="ar-SA"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en-US"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Glycolipids </a:t>
            </a:r>
            <a:r>
              <a:rPr lang="ar-SA" sz="2400" b="1" dirty="0" smtClean="0"/>
              <a:t>:</a:t>
            </a:r>
            <a:r>
              <a:rPr lang="ar-SA" sz="2400" b="1" dirty="0" err="1" smtClean="0"/>
              <a:t>هى</a:t>
            </a:r>
            <a:r>
              <a:rPr lang="ar-SA" sz="2400" b="1" dirty="0" smtClean="0"/>
              <a:t> مركبات تحتوى على الدهون مرتبطة مع الكربوهيدرات . </a:t>
            </a:r>
          </a:p>
          <a:p>
            <a:pPr lvl="0"/>
            <a:r>
              <a:rPr lang="ar-SA" sz="2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الكيوتين</a:t>
            </a:r>
            <a:r>
              <a:rPr lang="ar-SA"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ar-SA" sz="2400" b="1"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والسوبرين</a:t>
            </a:r>
            <a:r>
              <a:rPr lang="ar-SA" sz="24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 :</a:t>
            </a:r>
            <a:r>
              <a:rPr lang="ar-SA" sz="2400" b="1" dirty="0" smtClean="0"/>
              <a:t> عبارة عن مخلوط من احماض دهنية حرة وناتج من تكاثف الأحماض الدهنية مثل الشموع والفارق </a:t>
            </a:r>
            <a:r>
              <a:rPr lang="ar-SA" sz="2400" b="1" dirty="0" err="1" smtClean="0"/>
              <a:t>الكيميائى</a:t>
            </a:r>
            <a:r>
              <a:rPr lang="ar-SA" sz="2400" b="1" dirty="0" smtClean="0"/>
              <a:t> بين </a:t>
            </a:r>
            <a:r>
              <a:rPr lang="ar-SA" sz="2400" b="1" dirty="0" err="1" smtClean="0"/>
              <a:t>الكيوتين</a:t>
            </a:r>
            <a:r>
              <a:rPr lang="ar-SA" sz="2400" b="1" dirty="0" smtClean="0"/>
              <a:t> </a:t>
            </a:r>
            <a:r>
              <a:rPr lang="ar-SA" sz="2400" b="1" dirty="0" err="1" smtClean="0"/>
              <a:t>والسوبرين</a:t>
            </a:r>
            <a:r>
              <a:rPr lang="ar-SA" sz="2400" b="1" dirty="0" smtClean="0"/>
              <a:t> هو الاختلاف </a:t>
            </a:r>
            <a:r>
              <a:rPr lang="ar-SA" sz="2400" b="1" dirty="0" err="1" smtClean="0"/>
              <a:t>فى</a:t>
            </a:r>
            <a:r>
              <a:rPr lang="ar-SA" sz="2400" b="1" dirty="0" smtClean="0"/>
              <a:t> الأحماض الدهنية </a:t>
            </a:r>
            <a:r>
              <a:rPr lang="ar-SA" sz="2400" b="1" dirty="0" err="1" smtClean="0"/>
              <a:t>التى</a:t>
            </a:r>
            <a:r>
              <a:rPr lang="ar-SA" sz="2400" b="1" dirty="0" smtClean="0"/>
              <a:t> تكون كل منهما . </a:t>
            </a:r>
            <a:endParaRPr lang="ar-SA" sz="2400" dirty="0" smtClean="0"/>
          </a:p>
        </p:txBody>
      </p:sp>
      <p:sp>
        <p:nvSpPr>
          <p:cNvPr id="5" name="AutoShape 2" descr="نتيجة بحث الصور عن التركيب الفوسفوليبيدات"/>
          <p:cNvSpPr>
            <a:spLocks noChangeAspect="1" noChangeArrowheads="1"/>
          </p:cNvSpPr>
          <p:nvPr/>
        </p:nvSpPr>
        <p:spPr bwMode="auto">
          <a:xfrm>
            <a:off x="-61913" y="-136525"/>
            <a:ext cx="304801"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Tree>
    <p:extLst>
      <p:ext uri="{BB962C8B-B14F-4D97-AF65-F5344CB8AC3E}">
        <p14:creationId xmlns:p14="http://schemas.microsoft.com/office/powerpoint/2010/main" val="1531553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randombar(horizontal)">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291499" y="265067"/>
            <a:ext cx="4572000" cy="64633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ar-SA" sz="3600" b="1" i="0" u="none" strike="noStrike" kern="0" cap="none" spc="0" normalizeH="0" baseline="0" noProof="0" dirty="0" smtClean="0">
                <a:ln>
                  <a:noFill/>
                </a:ln>
                <a:solidFill>
                  <a:prstClr val="black"/>
                </a:solidFill>
                <a:effectLst/>
                <a:uLnTx/>
                <a:uFillTx/>
                <a:ea typeface="+mj-ea"/>
              </a:rPr>
              <a:t>بناء وتكوين الدهن في النبات</a:t>
            </a:r>
            <a:endParaRPr kumimoji="0" lang="ar-SA" sz="3600" b="0" i="0" u="none" strike="noStrike" kern="0" cap="none" spc="0" normalizeH="0" baseline="0" noProof="0" dirty="0" smtClean="0">
              <a:ln>
                <a:noFill/>
              </a:ln>
              <a:solidFill>
                <a:sysClr val="windowText" lastClr="000000"/>
              </a:solidFill>
              <a:effectLst/>
              <a:uLnTx/>
              <a:uFillTx/>
            </a:endParaRPr>
          </a:p>
        </p:txBody>
      </p:sp>
      <p:sp>
        <p:nvSpPr>
          <p:cNvPr id="3" name="مستطيل 2"/>
          <p:cNvSpPr/>
          <p:nvPr/>
        </p:nvSpPr>
        <p:spPr>
          <a:xfrm>
            <a:off x="395536" y="1196752"/>
            <a:ext cx="8496944" cy="2862322"/>
          </a:xfrm>
          <a:prstGeom prst="rect">
            <a:avLst/>
          </a:prstGeom>
        </p:spPr>
        <p:style>
          <a:lnRef idx="2">
            <a:schemeClr val="accent3"/>
          </a:lnRef>
          <a:fillRef idx="1">
            <a:schemeClr val="lt1"/>
          </a:fillRef>
          <a:effectRef idx="0">
            <a:schemeClr val="accent3"/>
          </a:effectRef>
          <a:fontRef idx="minor">
            <a:schemeClr val="dk1"/>
          </a:fontRef>
        </p:style>
        <p:txBody>
          <a:bodyPr wrap="square">
            <a:spAutoFit/>
          </a:bodyPr>
          <a:lstStyle/>
          <a:p>
            <a:pPr lvl="0">
              <a:lnSpc>
                <a:spcPct val="150000"/>
              </a:lnSpc>
            </a:pPr>
            <a:r>
              <a:rPr lang="ar-SA" sz="2400" b="1" dirty="0" smtClean="0"/>
              <a:t>يتكون جزى الدهن بتكثيف جزى واحد من كحول </a:t>
            </a:r>
            <a:r>
              <a:rPr lang="ar-SA" sz="2400" b="1" dirty="0" err="1" smtClean="0"/>
              <a:t>الجليسرول</a:t>
            </a:r>
            <a:r>
              <a:rPr lang="ar-SA" sz="2400" b="1" dirty="0" smtClean="0"/>
              <a:t> </a:t>
            </a:r>
            <a:r>
              <a:rPr lang="ar-SA" sz="2400" b="1" dirty="0" err="1" smtClean="0"/>
              <a:t>الثلاثى</a:t>
            </a:r>
            <a:r>
              <a:rPr lang="ar-SA" sz="2400" b="1" dirty="0" smtClean="0"/>
              <a:t> </a:t>
            </a:r>
            <a:r>
              <a:rPr lang="ar-SA" sz="2400" b="1" dirty="0" err="1" smtClean="0"/>
              <a:t>الايدروكسيل</a:t>
            </a:r>
            <a:r>
              <a:rPr lang="ar-SA" sz="2400" b="1" dirty="0" smtClean="0"/>
              <a:t> مع ثلاثة جزيئات من نفس الحمض </a:t>
            </a:r>
            <a:r>
              <a:rPr lang="ar-SA" sz="2400" b="1" dirty="0" err="1" smtClean="0"/>
              <a:t>الدهنى</a:t>
            </a:r>
            <a:r>
              <a:rPr lang="ar-SA" sz="2400" b="1" dirty="0" smtClean="0"/>
              <a:t> أو أحماض دهنية مختلفة .</a:t>
            </a:r>
          </a:p>
          <a:p>
            <a:pPr lvl="0">
              <a:lnSpc>
                <a:spcPct val="150000"/>
              </a:lnSpc>
            </a:pPr>
            <a:r>
              <a:rPr lang="ar-SA" sz="240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rPr>
              <a:t> ويشتق </a:t>
            </a:r>
            <a:r>
              <a:rPr lang="ar-SA" sz="240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rPr>
              <a:t>الجليسرول</a:t>
            </a:r>
            <a:r>
              <a:rPr lang="ar-SA" sz="240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rPr>
              <a:t> والحمض </a:t>
            </a:r>
            <a:r>
              <a:rPr lang="ar-SA" sz="2400" dirty="0" err="1"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rPr>
              <a:t>الدهنى</a:t>
            </a:r>
            <a:r>
              <a:rPr lang="ar-SA" sz="240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rPr>
              <a:t> من الكربوهيدرات اثناء التنفس</a:t>
            </a:r>
          </a:p>
          <a:p>
            <a:pPr lvl="0"/>
            <a:r>
              <a:rPr lang="ar-SA"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ويؤيد </a:t>
            </a:r>
            <a:r>
              <a:rPr lang="ar-SA"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هذه النظرية انه أثناء نضج البذور الزيتية تكون الزيادة </a:t>
            </a:r>
            <a:r>
              <a:rPr lang="ar-SA" sz="24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فى</a:t>
            </a:r>
            <a:r>
              <a:rPr lang="ar-SA"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المحتوى </a:t>
            </a:r>
            <a:r>
              <a:rPr lang="ar-SA" sz="24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الزيتى</a:t>
            </a:r>
            <a:r>
              <a:rPr lang="ar-SA"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مرتبطة بنقص كمية الكربوهيدرات مما يدل على ان الكربوهيدرات </a:t>
            </a:r>
            <a:r>
              <a:rPr lang="ar-SA" sz="2400" b="1" dirty="0" err="1">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فى</a:t>
            </a:r>
            <a:r>
              <a:rPr lang="ar-SA"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 البذور تحولت إلى </a:t>
            </a:r>
            <a:r>
              <a:rPr lang="ar-SA" sz="2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دهون</a:t>
            </a:r>
            <a:endParaRPr lang="ar-SA" sz="24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5" name="Picture 2" descr="Triglycerol"/>
          <p:cNvPicPr>
            <a:picLocks noChangeAspect="1" noChangeArrowheads="1"/>
          </p:cNvPicPr>
          <p:nvPr/>
        </p:nvPicPr>
        <p:blipFill>
          <a:blip r:embed="rId2"/>
          <a:srcRect/>
          <a:stretch>
            <a:fillRect/>
          </a:stretch>
        </p:blipFill>
        <p:spPr bwMode="auto">
          <a:xfrm>
            <a:off x="576271" y="4797152"/>
            <a:ext cx="8072438" cy="1826693"/>
          </a:xfrm>
          <a:prstGeom prst="rect">
            <a:avLst/>
          </a:prstGeom>
          <a:noFill/>
          <a:ln w="19050">
            <a:solidFill>
              <a:srgbClr val="000000"/>
            </a:solidFill>
            <a:miter lim="800000"/>
            <a:headEnd/>
            <a:tailEnd/>
          </a:ln>
          <a:effectLst>
            <a:outerShdw dist="107763" dir="18900000" algn="ctr" rotWithShape="0">
              <a:srgbClr val="808080">
                <a:alpha val="50000"/>
              </a:srgbClr>
            </a:outerShdw>
          </a:effectLst>
        </p:spPr>
      </p:pic>
    </p:spTree>
    <p:extLst>
      <p:ext uri="{BB962C8B-B14F-4D97-AF65-F5344CB8AC3E}">
        <p14:creationId xmlns:p14="http://schemas.microsoft.com/office/powerpoint/2010/main" val="15315533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635896" y="379983"/>
            <a:ext cx="2398412" cy="76944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ar-SA" sz="4400" b="0" i="0" u="none" strike="noStrike" kern="0" cap="none" spc="0" normalizeH="0" baseline="0" noProof="0" dirty="0" smtClean="0">
                <a:ln>
                  <a:noFill/>
                </a:ln>
                <a:solidFill>
                  <a:srgbClr val="575F6D">
                    <a:shade val="85000"/>
                    <a:satMod val="150000"/>
                  </a:srgbClr>
                </a:solidFill>
                <a:effectLst>
                  <a:outerShdw blurRad="50800" dist="38100" algn="tr" rotWithShape="0">
                    <a:prstClr val="black">
                      <a:alpha val="40000"/>
                    </a:prstClr>
                  </a:outerShdw>
                </a:effectLst>
                <a:uLnTx/>
                <a:uFillTx/>
                <a:ea typeface="+mj-ea"/>
                <a:cs typeface="+mj-lt"/>
              </a:rPr>
              <a:t>تحلل الدهون</a:t>
            </a:r>
            <a:endParaRPr kumimoji="0" lang="ar-SA" sz="1800" b="0" i="0" u="none" strike="noStrike" kern="0" cap="none" spc="0" normalizeH="0" baseline="0" noProof="0" dirty="0" smtClean="0">
              <a:ln>
                <a:noFill/>
              </a:ln>
              <a:solidFill>
                <a:sysClr val="windowText" lastClr="000000"/>
              </a:solidFill>
              <a:effectLst/>
              <a:uLnTx/>
              <a:uFillTx/>
            </a:endParaRPr>
          </a:p>
        </p:txBody>
      </p:sp>
      <p:sp>
        <p:nvSpPr>
          <p:cNvPr id="3" name="مستطيل 2"/>
          <p:cNvSpPr/>
          <p:nvPr/>
        </p:nvSpPr>
        <p:spPr>
          <a:xfrm>
            <a:off x="467544" y="2276872"/>
            <a:ext cx="8280920" cy="1200329"/>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pPr>
              <a:spcBef>
                <a:spcPct val="0"/>
              </a:spcBef>
            </a:pPr>
            <a:r>
              <a:rPr lang="ar-SA" sz="2400" b="1" dirty="0" smtClean="0"/>
              <a:t>- </a:t>
            </a:r>
            <a:r>
              <a:rPr lang="ar-SA" sz="2400" b="1" dirty="0" smtClean="0">
                <a:solidFill>
                  <a:schemeClr val="accent4">
                    <a:lumMod val="75000"/>
                  </a:schemeClr>
                </a:solidFill>
              </a:rPr>
              <a:t>يبدأ تحلل الدهون </a:t>
            </a:r>
            <a:r>
              <a:rPr lang="ar-SA" sz="2400" b="1" dirty="0" err="1" smtClean="0">
                <a:solidFill>
                  <a:schemeClr val="accent4">
                    <a:lumMod val="75000"/>
                  </a:schemeClr>
                </a:solidFill>
              </a:rPr>
              <a:t>بتكسيرالرابطه</a:t>
            </a:r>
            <a:r>
              <a:rPr lang="ar-SA" sz="2400" b="1" dirty="0" smtClean="0">
                <a:solidFill>
                  <a:schemeClr val="accent4">
                    <a:lumMod val="75000"/>
                  </a:schemeClr>
                </a:solidFill>
              </a:rPr>
              <a:t> </a:t>
            </a:r>
            <a:r>
              <a:rPr lang="ar-SA" sz="2400" b="1" dirty="0" err="1" smtClean="0">
                <a:solidFill>
                  <a:schemeClr val="accent4">
                    <a:lumMod val="75000"/>
                  </a:schemeClr>
                </a:solidFill>
              </a:rPr>
              <a:t>الاستريه</a:t>
            </a:r>
            <a:r>
              <a:rPr lang="ar-SA" sz="2400" b="1" dirty="0" smtClean="0">
                <a:solidFill>
                  <a:schemeClr val="accent4">
                    <a:lumMod val="75000"/>
                  </a:schemeClr>
                </a:solidFill>
              </a:rPr>
              <a:t> الى </a:t>
            </a:r>
            <a:r>
              <a:rPr lang="ar-SA" sz="2400" b="1" dirty="0" err="1" smtClean="0">
                <a:solidFill>
                  <a:schemeClr val="accent4">
                    <a:lumMod val="75000"/>
                  </a:schemeClr>
                </a:solidFill>
              </a:rPr>
              <a:t>جليسرول</a:t>
            </a:r>
            <a:r>
              <a:rPr lang="ar-SA" sz="2400" b="1" dirty="0" smtClean="0">
                <a:solidFill>
                  <a:schemeClr val="accent4">
                    <a:lumMod val="75000"/>
                  </a:schemeClr>
                </a:solidFill>
              </a:rPr>
              <a:t> واحماض دهنية بمساعدة انزيمات </a:t>
            </a:r>
            <a:r>
              <a:rPr lang="en-US" sz="2400" b="1" dirty="0" smtClean="0">
                <a:solidFill>
                  <a:schemeClr val="accent4">
                    <a:lumMod val="75000"/>
                  </a:schemeClr>
                </a:solidFill>
              </a:rPr>
              <a:t>Lipase </a:t>
            </a:r>
            <a:endParaRPr lang="ar-SA" sz="2400" b="1" dirty="0" smtClean="0">
              <a:solidFill>
                <a:schemeClr val="accent4">
                  <a:lumMod val="75000"/>
                </a:schemeClr>
              </a:solidFill>
            </a:endParaRPr>
          </a:p>
          <a:p>
            <a:pPr>
              <a:spcBef>
                <a:spcPct val="0"/>
              </a:spcBef>
            </a:pPr>
            <a:endParaRPr lang="ar-SA" sz="2400" dirty="0" smtClean="0">
              <a:solidFill>
                <a:schemeClr val="accent4">
                  <a:lumMod val="75000"/>
                </a:schemeClr>
              </a:solidFill>
            </a:endParaRPr>
          </a:p>
        </p:txBody>
      </p:sp>
      <p:pic>
        <p:nvPicPr>
          <p:cNvPr id="5" name="Picture 2" descr="Triglycerol"/>
          <p:cNvPicPr>
            <a:picLocks noChangeAspect="1" noChangeArrowheads="1"/>
          </p:cNvPicPr>
          <p:nvPr/>
        </p:nvPicPr>
        <p:blipFill>
          <a:blip r:embed="rId2"/>
          <a:srcRect/>
          <a:stretch>
            <a:fillRect/>
          </a:stretch>
        </p:blipFill>
        <p:spPr bwMode="auto">
          <a:xfrm>
            <a:off x="576565" y="3933056"/>
            <a:ext cx="8072438" cy="2186733"/>
          </a:xfrm>
          <a:prstGeom prst="rect">
            <a:avLst/>
          </a:prstGeom>
          <a:noFill/>
          <a:ln w="19050">
            <a:solidFill>
              <a:srgbClr val="000000"/>
            </a:solidFill>
            <a:miter lim="800000"/>
            <a:headEnd/>
            <a:tailEnd/>
          </a:ln>
          <a:effectLst>
            <a:outerShdw dist="107763" dir="18900000" algn="ctr" rotWithShape="0">
              <a:srgbClr val="808080">
                <a:alpha val="50000"/>
              </a:srgbClr>
            </a:outerShdw>
          </a:effectLst>
        </p:spPr>
      </p:pic>
    </p:spTree>
    <p:extLst>
      <p:ext uri="{BB962C8B-B14F-4D97-AF65-F5344CB8AC3E}">
        <p14:creationId xmlns:p14="http://schemas.microsoft.com/office/powerpoint/2010/main" val="1531553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571480"/>
            <a:ext cx="8229600" cy="1143000"/>
          </a:xfrm>
        </p:spPr>
        <p:txBody>
          <a:bodyPr>
            <a:normAutofit fontScale="90000"/>
            <a:scene3d>
              <a:camera prst="orthographicFront"/>
              <a:lightRig rig="soft" dir="t">
                <a:rot lat="0" lon="0" rev="2100000"/>
              </a:lightRig>
            </a:scene3d>
            <a:sp3d prstMaterial="matte"/>
          </a:bodyPr>
          <a:lstStyle/>
          <a:p>
            <a:pPr algn="r" fontAlgn="auto">
              <a:spcBef>
                <a:spcPts val="0"/>
              </a:spcBef>
              <a:spcAft>
                <a:spcPts val="0"/>
              </a:spcAft>
              <a:defRPr/>
            </a:pPr>
            <a:r>
              <a:rPr lang="ar-SA" dirty="0" smtClean="0">
                <a:solidFill>
                  <a:schemeClr val="tx2">
                    <a:shade val="85000"/>
                    <a:satMod val="150000"/>
                  </a:schemeClr>
                </a:solidFill>
                <a:effectLst>
                  <a:outerShdw blurRad="50800" dist="38100" algn="tr" rotWithShape="0">
                    <a:prstClr val="black">
                      <a:alpha val="40000"/>
                    </a:prstClr>
                  </a:outerShdw>
                </a:effectLst>
                <a:cs typeface="+mj-lt"/>
              </a:rPr>
              <a:t>تجربة تحلل الدهون :</a:t>
            </a:r>
            <a:br>
              <a:rPr lang="ar-SA" dirty="0" smtClean="0">
                <a:solidFill>
                  <a:schemeClr val="tx2">
                    <a:shade val="85000"/>
                    <a:satMod val="150000"/>
                  </a:schemeClr>
                </a:solidFill>
                <a:effectLst>
                  <a:outerShdw blurRad="50800" dist="38100" algn="tr" rotWithShape="0">
                    <a:prstClr val="black">
                      <a:alpha val="40000"/>
                    </a:prstClr>
                  </a:outerShdw>
                </a:effectLst>
                <a:cs typeface="+mj-lt"/>
              </a:rPr>
            </a:br>
            <a:r>
              <a:rPr lang="ar-SA" dirty="0" smtClean="0">
                <a:solidFill>
                  <a:schemeClr val="tx2">
                    <a:shade val="85000"/>
                    <a:satMod val="150000"/>
                  </a:schemeClr>
                </a:solidFill>
                <a:effectLst>
                  <a:outerShdw blurRad="50800" dist="38100" algn="tr" rotWithShape="0">
                    <a:prstClr val="black">
                      <a:alpha val="40000"/>
                    </a:prstClr>
                  </a:outerShdw>
                </a:effectLst>
                <a:cs typeface="+mj-lt"/>
              </a:rPr>
              <a:t>يمكن </a:t>
            </a:r>
            <a:r>
              <a:rPr lang="ar-SA" dirty="0">
                <a:solidFill>
                  <a:schemeClr val="tx2">
                    <a:shade val="85000"/>
                    <a:satMod val="150000"/>
                  </a:schemeClr>
                </a:solidFill>
                <a:effectLst>
                  <a:outerShdw blurRad="50800" dist="38100" algn="tr" rotWithShape="0">
                    <a:prstClr val="black">
                      <a:alpha val="40000"/>
                    </a:prstClr>
                  </a:outerShdw>
                </a:effectLst>
                <a:cs typeface="+mj-lt"/>
              </a:rPr>
              <a:t>استخدام طريقتين مختلفتين </a:t>
            </a:r>
            <a:endParaRPr>
              <a:solidFill>
                <a:schemeClr val="tx2">
                  <a:shade val="85000"/>
                  <a:satMod val="150000"/>
                </a:schemeClr>
              </a:solidFill>
              <a:cs typeface="+mj-lt"/>
            </a:endParaRPr>
          </a:p>
        </p:txBody>
      </p:sp>
      <p:graphicFrame>
        <p:nvGraphicFramePr>
          <p:cNvPr id="4" name="عنصر نائب للمحتوى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74181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عنصر نائب للمحتوى 2"/>
          <p:cNvSpPr>
            <a:spLocks noGrp="1"/>
          </p:cNvSpPr>
          <p:nvPr>
            <p:ph idx="1"/>
          </p:nvPr>
        </p:nvSpPr>
        <p:spPr/>
        <p:txBody>
          <a:bodyPr>
            <a:normAutofit/>
          </a:bodyPr>
          <a:lstStyle/>
          <a:p>
            <a:pPr>
              <a:spcBef>
                <a:spcPct val="0"/>
              </a:spcBef>
              <a:buFont typeface="Wingdings 2" pitchFamily="18" charset="2"/>
              <a:buNone/>
            </a:pPr>
            <a:r>
              <a:rPr lang="ar-SA" b="1" dirty="0" smtClean="0">
                <a:effectLst>
                  <a:outerShdw blurRad="38100" dist="38100" dir="2700000" algn="tl">
                    <a:srgbClr val="C0C0C0"/>
                  </a:outerShdw>
                </a:effectLst>
              </a:rPr>
              <a:t>الأدوات :</a:t>
            </a:r>
            <a:endParaRPr lang="en-US" dirty="0" smtClean="0"/>
          </a:p>
          <a:p>
            <a:pPr>
              <a:spcBef>
                <a:spcPct val="0"/>
              </a:spcBef>
            </a:pPr>
            <a:r>
              <a:rPr lang="ar-SA" b="1" dirty="0" smtClean="0"/>
              <a:t>إنزيم </a:t>
            </a:r>
            <a:r>
              <a:rPr lang="ar-SA" b="1" dirty="0" err="1" smtClean="0"/>
              <a:t>اللايبيز</a:t>
            </a:r>
            <a:r>
              <a:rPr lang="ar-SA" b="1" dirty="0" smtClean="0"/>
              <a:t> </a:t>
            </a:r>
            <a:endParaRPr lang="en-US" dirty="0" smtClean="0"/>
          </a:p>
          <a:p>
            <a:pPr>
              <a:spcBef>
                <a:spcPct val="0"/>
              </a:spcBef>
            </a:pPr>
            <a:r>
              <a:rPr lang="ar-SA" b="1" dirty="0" smtClean="0"/>
              <a:t>زيت زيتون ( مادة الأساس )</a:t>
            </a:r>
            <a:endParaRPr lang="en-US" dirty="0" smtClean="0"/>
          </a:p>
          <a:p>
            <a:pPr>
              <a:spcBef>
                <a:spcPct val="0"/>
              </a:spcBef>
            </a:pPr>
            <a:r>
              <a:rPr lang="ar-SA" b="1" dirty="0" smtClean="0"/>
              <a:t>ماء مقطر</a:t>
            </a:r>
            <a:endParaRPr lang="en-US" dirty="0" smtClean="0"/>
          </a:p>
          <a:p>
            <a:pPr>
              <a:spcBef>
                <a:spcPct val="0"/>
              </a:spcBef>
            </a:pPr>
            <a:r>
              <a:rPr lang="ar-SA" b="1" dirty="0" err="1" smtClean="0"/>
              <a:t>حضان</a:t>
            </a:r>
            <a:r>
              <a:rPr lang="ar-SA" b="1" dirty="0" smtClean="0"/>
              <a:t> </a:t>
            </a:r>
            <a:endParaRPr lang="en-US" dirty="0" smtClean="0"/>
          </a:p>
          <a:p>
            <a:pPr>
              <a:spcBef>
                <a:spcPct val="0"/>
              </a:spcBef>
            </a:pPr>
            <a:r>
              <a:rPr lang="ar-SA" b="1" dirty="0" smtClean="0"/>
              <a:t>أنابيب اختبار</a:t>
            </a:r>
            <a:endParaRPr lang="en-US" dirty="0" smtClean="0"/>
          </a:p>
          <a:p>
            <a:pPr>
              <a:spcBef>
                <a:spcPct val="0"/>
              </a:spcBef>
            </a:pPr>
            <a:r>
              <a:rPr lang="ar-SA" b="1" dirty="0" smtClean="0"/>
              <a:t>كاشف فينول </a:t>
            </a:r>
            <a:r>
              <a:rPr lang="ar-SA" b="1" dirty="0" err="1" smtClean="0"/>
              <a:t>فيثالين</a:t>
            </a:r>
            <a:endParaRPr lang="en-US" dirty="0" smtClean="0"/>
          </a:p>
          <a:p>
            <a:pPr>
              <a:spcBef>
                <a:spcPct val="0"/>
              </a:spcBef>
            </a:pPr>
            <a:r>
              <a:rPr lang="ar-SA" b="1" dirty="0" err="1" smtClean="0"/>
              <a:t>هيدروكسيد</a:t>
            </a:r>
            <a:r>
              <a:rPr lang="ar-SA" b="1" dirty="0" smtClean="0"/>
              <a:t> الصوديوم</a:t>
            </a:r>
            <a:endParaRPr lang="en-US" dirty="0" smtClean="0"/>
          </a:p>
          <a:p>
            <a:pPr>
              <a:spcBef>
                <a:spcPct val="0"/>
              </a:spcBef>
            </a:pPr>
            <a:endParaRPr lang="ar-SA" dirty="0" smtClean="0"/>
          </a:p>
        </p:txBody>
      </p:sp>
    </p:spTree>
    <p:extLst>
      <p:ext uri="{BB962C8B-B14F-4D97-AF65-F5344CB8AC3E}">
        <p14:creationId xmlns:p14="http://schemas.microsoft.com/office/powerpoint/2010/main" val="8096032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رسم تخطيطي 6"/>
          <p:cNvGraphicFramePr/>
          <p:nvPr/>
        </p:nvGraphicFramePr>
        <p:xfrm>
          <a:off x="457200" y="304800"/>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عنصر نائب للمحتوى 5"/>
          <p:cNvSpPr>
            <a:spLocks noGrp="1"/>
          </p:cNvSpPr>
          <p:nvPr>
            <p:ph idx="1"/>
          </p:nvPr>
        </p:nvSpPr>
        <p:spPr/>
        <p:txBody>
          <a:bodyPr>
            <a:normAutofit/>
          </a:bodyPr>
          <a:lstStyle/>
          <a:p>
            <a:pPr>
              <a:spcBef>
                <a:spcPct val="0"/>
              </a:spcBef>
              <a:buFont typeface="Bodoni MT" pitchFamily="18" charset="0"/>
              <a:buAutoNum type="arabicPeriod"/>
            </a:pPr>
            <a:r>
              <a:rPr lang="ar-SA" b="1" dirty="0" smtClean="0"/>
              <a:t>نضع 5 مل من إنزيم </a:t>
            </a:r>
            <a:r>
              <a:rPr lang="ar-SA" b="1" dirty="0" err="1" smtClean="0"/>
              <a:t>اللايبيز</a:t>
            </a:r>
            <a:r>
              <a:rPr lang="ar-SA" b="1" dirty="0" smtClean="0"/>
              <a:t> في </a:t>
            </a:r>
            <a:r>
              <a:rPr lang="ar-SA" b="1" dirty="0" err="1" smtClean="0"/>
              <a:t>انبوبة</a:t>
            </a:r>
            <a:r>
              <a:rPr lang="ar-SA" b="1" dirty="0" smtClean="0"/>
              <a:t> + 1 مل ماء مقطر + 1 مل زيت زيتون</a:t>
            </a:r>
            <a:endParaRPr lang="en-US" dirty="0" smtClean="0"/>
          </a:p>
          <a:p>
            <a:pPr>
              <a:spcBef>
                <a:spcPct val="0"/>
              </a:spcBef>
              <a:buFont typeface="Bodoni MT" pitchFamily="18" charset="0"/>
              <a:buAutoNum type="arabicPeriod"/>
            </a:pPr>
            <a:r>
              <a:rPr lang="ar-SA" b="1" dirty="0" smtClean="0"/>
              <a:t>في أنبوبة الكنترول نضع 1مل ماء مقطر + 1مل زيت زيتون</a:t>
            </a:r>
            <a:endParaRPr lang="en-US" dirty="0" smtClean="0"/>
          </a:p>
          <a:p>
            <a:pPr>
              <a:spcBef>
                <a:spcPct val="0"/>
              </a:spcBef>
              <a:buFont typeface="Bodoni MT" pitchFamily="18" charset="0"/>
              <a:buAutoNum type="arabicPeriod"/>
            </a:pPr>
            <a:r>
              <a:rPr lang="ar-SA" b="1" dirty="0" smtClean="0"/>
              <a:t>نحضن الأنبوبتان في </a:t>
            </a:r>
            <a:r>
              <a:rPr lang="ar-SA" b="1" dirty="0" err="1" smtClean="0"/>
              <a:t>الحضان</a:t>
            </a:r>
            <a:r>
              <a:rPr lang="ar-SA" b="1" dirty="0" smtClean="0"/>
              <a:t> في درجة 35 </a:t>
            </a:r>
            <a:r>
              <a:rPr lang="ar-SA" b="1" dirty="0" err="1" smtClean="0"/>
              <a:t>م</a:t>
            </a:r>
            <a:r>
              <a:rPr lang="ar-SA" b="1" dirty="0" smtClean="0"/>
              <a:t> لمدة 24 ساعة</a:t>
            </a:r>
            <a:endParaRPr lang="en-US" dirty="0" smtClean="0"/>
          </a:p>
          <a:p>
            <a:pPr>
              <a:spcBef>
                <a:spcPct val="0"/>
              </a:spcBef>
              <a:buFont typeface="Bodoni MT" pitchFamily="18" charset="0"/>
              <a:buAutoNum type="arabicPeriod"/>
            </a:pPr>
            <a:r>
              <a:rPr lang="ar-SA" b="1" dirty="0" smtClean="0"/>
              <a:t>نأخذ الأنبوبتان ونأخذ من كل منهما 3 مل ونضيف إليها 3 نقاط من كاشف فينول </a:t>
            </a:r>
            <a:r>
              <a:rPr lang="ar-SA" b="1" dirty="0" err="1" smtClean="0"/>
              <a:t>فيثالين</a:t>
            </a:r>
            <a:r>
              <a:rPr lang="ar-SA" b="1" dirty="0" smtClean="0"/>
              <a:t> ونرجها فتختفي اللون</a:t>
            </a:r>
            <a:endParaRPr lang="en-US" dirty="0" smtClean="0"/>
          </a:p>
          <a:p>
            <a:pPr>
              <a:spcBef>
                <a:spcPct val="0"/>
              </a:spcBef>
              <a:buFont typeface="Bodoni MT" pitchFamily="18" charset="0"/>
              <a:buAutoNum type="arabicPeriod"/>
            </a:pPr>
            <a:r>
              <a:rPr lang="ar-SA" b="1" dirty="0" smtClean="0"/>
              <a:t>نضيف 1 مل من </a:t>
            </a:r>
            <a:r>
              <a:rPr lang="en-US" b="1" dirty="0" err="1" smtClean="0"/>
              <a:t>NaOH</a:t>
            </a:r>
            <a:r>
              <a:rPr lang="ar-SA" b="1" dirty="0" smtClean="0"/>
              <a:t> إلى أن يتحول اللون إلى الوردي</a:t>
            </a:r>
            <a:endParaRPr lang="en-US" dirty="0" smtClean="0"/>
          </a:p>
          <a:p>
            <a:pPr>
              <a:spcBef>
                <a:spcPct val="0"/>
              </a:spcBef>
            </a:pPr>
            <a:endParaRPr lang="ar-SA" dirty="0" smtClean="0"/>
          </a:p>
        </p:txBody>
      </p:sp>
    </p:spTree>
    <p:extLst>
      <p:ext uri="{BB962C8B-B14F-4D97-AF65-F5344CB8AC3E}">
        <p14:creationId xmlns:p14="http://schemas.microsoft.com/office/powerpoint/2010/main" val="35574864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عنصر نائب للمحتوى 2"/>
          <p:cNvSpPr>
            <a:spLocks noGrp="1"/>
          </p:cNvSpPr>
          <p:nvPr>
            <p:ph idx="1"/>
          </p:nvPr>
        </p:nvSpPr>
        <p:spPr/>
        <p:txBody>
          <a:bodyPr/>
          <a:lstStyle/>
          <a:p>
            <a:pPr>
              <a:spcBef>
                <a:spcPct val="0"/>
              </a:spcBef>
            </a:pPr>
            <a:endParaRPr lang="ar-SA" smtClean="0"/>
          </a:p>
        </p:txBody>
      </p:sp>
      <p:pic>
        <p:nvPicPr>
          <p:cNvPr id="17410" name="Picture 2" descr="Lipase work"/>
          <p:cNvPicPr>
            <a:picLocks noChangeAspect="1" noChangeArrowheads="1"/>
          </p:cNvPicPr>
          <p:nvPr/>
        </p:nvPicPr>
        <p:blipFill>
          <a:blip r:embed="rId2"/>
          <a:srcRect/>
          <a:stretch>
            <a:fillRect/>
          </a:stretch>
        </p:blipFill>
        <p:spPr bwMode="auto">
          <a:xfrm>
            <a:off x="428625" y="1143000"/>
            <a:ext cx="8286750" cy="5072063"/>
          </a:xfrm>
          <a:prstGeom prst="rect">
            <a:avLst/>
          </a:prstGeom>
          <a:noFill/>
          <a:ln w="19050">
            <a:solidFill>
              <a:srgbClr val="000000"/>
            </a:solidFill>
            <a:miter lim="800000"/>
            <a:headEnd/>
            <a:tailEnd/>
          </a:ln>
          <a:effectLst>
            <a:outerShdw dist="107763" dir="18900000" algn="ctr" rotWithShape="0">
              <a:srgbClr val="808080">
                <a:alpha val="50000"/>
              </a:srgbClr>
            </a:outerShdw>
          </a:effectLst>
        </p:spPr>
      </p:pic>
    </p:spTree>
    <p:extLst>
      <p:ext uri="{BB962C8B-B14F-4D97-AF65-F5344CB8AC3E}">
        <p14:creationId xmlns:p14="http://schemas.microsoft.com/office/powerpoint/2010/main" val="1239333138"/>
      </p:ext>
    </p:extLst>
  </p:cSld>
  <p:clrMapOvr>
    <a:masterClrMapping/>
  </p:clrMapOvr>
  <p:timing>
    <p:tnLst>
      <p:par>
        <p:cTn id="1" dur="indefinite" restart="never" nodeType="tmRoot"/>
      </p:par>
    </p:tnLst>
  </p:timing>
</p:sld>
</file>

<file path=ppt/theme/theme1.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سمة Office">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سمة Office">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سمة Office">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سمة Office">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5_سمة Office">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6_سمة Office">
  <a:themeElements>
    <a:clrScheme name="مشربية">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234</TotalTime>
  <Words>521</Words>
  <Application>Microsoft Office PowerPoint</Application>
  <PresentationFormat>عرض على الشاشة (3:4)‏</PresentationFormat>
  <Paragraphs>94</Paragraphs>
  <Slides>12</Slides>
  <Notes>0</Notes>
  <HiddenSlides>0</HiddenSlides>
  <MMClips>0</MMClips>
  <ScaleCrop>false</ScaleCrop>
  <HeadingPairs>
    <vt:vector size="4" baseType="variant">
      <vt:variant>
        <vt:lpstr>نسق</vt:lpstr>
      </vt:variant>
      <vt:variant>
        <vt:i4>8</vt:i4>
      </vt:variant>
      <vt:variant>
        <vt:lpstr>عناوين الشرائح</vt:lpstr>
      </vt:variant>
      <vt:variant>
        <vt:i4>12</vt:i4>
      </vt:variant>
    </vt:vector>
  </HeadingPairs>
  <TitlesOfParts>
    <vt:vector size="20" baseType="lpstr">
      <vt:lpstr>نسق Office</vt:lpstr>
      <vt:lpstr>سمة Office</vt:lpstr>
      <vt:lpstr>1_سمة Office</vt:lpstr>
      <vt:lpstr>2_سمة Office</vt:lpstr>
      <vt:lpstr>3_سمة Office</vt:lpstr>
      <vt:lpstr>4_سمة Office</vt:lpstr>
      <vt:lpstr>5_سمة Office</vt:lpstr>
      <vt:lpstr>6_سمة Office</vt:lpstr>
      <vt:lpstr>عرض تقديمي في PowerPoint</vt:lpstr>
      <vt:lpstr>عرض تقديمي في PowerPoint</vt:lpstr>
      <vt:lpstr>عرض تقديمي في PowerPoint</vt:lpstr>
      <vt:lpstr>عرض تقديمي في PowerPoint</vt:lpstr>
      <vt:lpstr>عرض تقديمي في PowerPoint</vt:lpstr>
      <vt:lpstr>تجربة تحلل الدهون : يمكن استخدام طريقتين مختلفتين </vt:lpstr>
      <vt:lpstr>عرض تقديمي في PowerPoint</vt:lpstr>
      <vt:lpstr>عرض تقديمي في PowerPoint</vt:lpstr>
      <vt:lpstr>عرض تقديمي في PowerPoint</vt:lpstr>
      <vt:lpstr>عرض تقديمي في PowerPoint</vt:lpstr>
      <vt:lpstr>تجارب سابقة</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pc</dc:creator>
  <cp:lastModifiedBy>pc</cp:lastModifiedBy>
  <cp:revision>12</cp:revision>
  <dcterms:created xsi:type="dcterms:W3CDTF">2016-10-26T05:47:40Z</dcterms:created>
  <dcterms:modified xsi:type="dcterms:W3CDTF">2017-10-25T08:24:23Z</dcterms:modified>
</cp:coreProperties>
</file>