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34"/>
  </p:notesMasterIdLst>
  <p:sldIdLst>
    <p:sldId id="256" r:id="rId2"/>
    <p:sldId id="257" r:id="rId3"/>
    <p:sldId id="258" r:id="rId4"/>
    <p:sldId id="267" r:id="rId5"/>
    <p:sldId id="268" r:id="rId6"/>
    <p:sldId id="269" r:id="rId7"/>
    <p:sldId id="270" r:id="rId8"/>
    <p:sldId id="271" r:id="rId9"/>
    <p:sldId id="259" r:id="rId10"/>
    <p:sldId id="260" r:id="rId11"/>
    <p:sldId id="261" r:id="rId12"/>
    <p:sldId id="262" r:id="rId13"/>
    <p:sldId id="265" r:id="rId14"/>
    <p:sldId id="263" r:id="rId15"/>
    <p:sldId id="266" r:id="rId16"/>
    <p:sldId id="264" r:id="rId17"/>
    <p:sldId id="273" r:id="rId18"/>
    <p:sldId id="274" r:id="rId19"/>
    <p:sldId id="275" r:id="rId20"/>
    <p:sldId id="276" r:id="rId21"/>
    <p:sldId id="272" r:id="rId22"/>
    <p:sldId id="277" r:id="rId23"/>
    <p:sldId id="278" r:id="rId24"/>
    <p:sldId id="279" r:id="rId25"/>
    <p:sldId id="281" r:id="rId26"/>
    <p:sldId id="280"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88" autoAdjust="0"/>
  </p:normalViewPr>
  <p:slideViewPr>
    <p:cSldViewPr snapToGrid="0" snapToObjects="1">
      <p:cViewPr varScale="1">
        <p:scale>
          <a:sx n="80" d="100"/>
          <a:sy n="80" d="100"/>
        </p:scale>
        <p:origin x="-10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6D54C5-9C99-6746-9D5D-66A635941731}" type="datetimeFigureOut">
              <a:rPr lang="en-US" smtClean="0"/>
              <a:t>2/10/19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B6D17C-F95D-9842-AA29-2BB2447F4778}" type="slidenum">
              <a:rPr lang="en-US" smtClean="0"/>
              <a:t>‹#›</a:t>
            </a:fld>
            <a:endParaRPr lang="en-US"/>
          </a:p>
        </p:txBody>
      </p:sp>
    </p:spTree>
    <p:extLst>
      <p:ext uri="{BB962C8B-B14F-4D97-AF65-F5344CB8AC3E}">
        <p14:creationId xmlns:p14="http://schemas.microsoft.com/office/powerpoint/2010/main" val="42822168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Dynamic routing protocols work well in any type of network consisting of several routers. They are scalable and automatically determine better routes if there is a change in the topology. Although there is more to the configuration of dynamic routing protocols, they are simpler to configure in a large network.</a:t>
            </a:r>
          </a:p>
          <a:p>
            <a:endParaRPr lang="en-US" dirty="0" smtClean="0"/>
          </a:p>
          <a:p>
            <a:r>
              <a:rPr lang="en-US" dirty="0" smtClean="0"/>
              <a:t>There are disadvantages to dynamic routing. Dynamic routing requires knowledge of additional commands. It is also less secure than static routing because the interfaces identified by the routing protocol send routing updates out. Routes taken may differ between packets. The routing algorithm uses additional CPU, RAM, and link bandwidth.</a:t>
            </a:r>
          </a:p>
          <a:p>
            <a:endParaRPr lang="en-US" dirty="0" smtClean="0"/>
          </a:p>
          <a:p>
            <a:r>
              <a:rPr lang="en-US" dirty="0" smtClean="0"/>
              <a:t>Notice how dynamic routing addresses the disadvantages of static routing.</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t>3</a:t>
            </a:fld>
            <a:endParaRPr lang="en-US"/>
          </a:p>
        </p:txBody>
      </p:sp>
    </p:spTree>
    <p:extLst>
      <p:ext uri="{BB962C8B-B14F-4D97-AF65-F5344CB8AC3E}">
        <p14:creationId xmlns:p14="http://schemas.microsoft.com/office/powerpoint/2010/main" val="1234916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RIPv2 automatically summarizes networks at major network boundaries by default, just like RIPv1.</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t>25</a:t>
            </a:fld>
            <a:endParaRPr lang="en-US"/>
          </a:p>
        </p:txBody>
      </p:sp>
    </p:spTree>
    <p:extLst>
      <p:ext uri="{BB962C8B-B14F-4D97-AF65-F5344CB8AC3E}">
        <p14:creationId xmlns:p14="http://schemas.microsoft.com/office/powerpoint/2010/main" val="1269069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command has no effect when using RIPv1. When automatic summarization has been disabled, RIPv2 no longer summarizes networks to their </a:t>
            </a:r>
            <a:r>
              <a:rPr lang="en-US" dirty="0" err="1" smtClean="0"/>
              <a:t>classful</a:t>
            </a:r>
            <a:r>
              <a:rPr lang="en-US" dirty="0" smtClean="0"/>
              <a:t> address at boundary routers. RIPv2 now includes all subnets and their appropriate masks in its routing updates.</a:t>
            </a:r>
          </a:p>
          <a:p>
            <a:endParaRPr lang="en-US" dirty="0" smtClean="0"/>
          </a:p>
          <a:p>
            <a:r>
              <a:rPr lang="en-US" dirty="0" smtClean="0"/>
              <a:t>Note: RIPv2 must be enabled before automatic summarization is disabled. </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t>26</a:t>
            </a:fld>
            <a:endParaRPr lang="en-US"/>
          </a:p>
        </p:txBody>
      </p:sp>
    </p:spTree>
    <p:extLst>
      <p:ext uri="{BB962C8B-B14F-4D97-AF65-F5344CB8AC3E}">
        <p14:creationId xmlns:p14="http://schemas.microsoft.com/office/powerpoint/2010/main" val="35331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Wasted Bandwidth - Bandwidth is used to transport unnecessary updates. Because RIP updates are either broadcasted or </a:t>
            </a:r>
            <a:r>
              <a:rPr lang="en-US" dirty="0" err="1" smtClean="0"/>
              <a:t>multicasted</a:t>
            </a:r>
            <a:r>
              <a:rPr lang="en-US" dirty="0" smtClean="0"/>
              <a:t>; therefore, switches also forward the updates out all ports.</a:t>
            </a:r>
          </a:p>
          <a:p>
            <a:r>
              <a:rPr lang="en-US" dirty="0" smtClean="0"/>
              <a:t>Wasted Resources - All devices on the LAN must process the update up to the transport layers, at which point the devices will discard the update.</a:t>
            </a:r>
          </a:p>
          <a:p>
            <a:r>
              <a:rPr lang="en-US" dirty="0" smtClean="0"/>
              <a:t>Security Risk - Advertising updates on a broadcast network is a security risk. RIP updates can be intercepted with packet sniffing software. Routing updates can be modified and sent back to the router, corrupting the routing table with false metrics that misdirect traffic.</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t>28</a:t>
            </a:fld>
            <a:endParaRPr lang="en-US"/>
          </a:p>
        </p:txBody>
      </p:sp>
    </p:spTree>
    <p:extLst>
      <p:ext uri="{BB962C8B-B14F-4D97-AF65-F5344CB8AC3E}">
        <p14:creationId xmlns:p14="http://schemas.microsoft.com/office/powerpoint/2010/main" val="2966154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passive-interface router configuration command to prevent the transmission of routing updates through a router interface, but still allow that network to be advertised to other routers. The command stops routing updates out the specified interface. However, the network that the specified interface belongs to is still advertised in routing updates that are sent out other interfaces.</a:t>
            </a:r>
          </a:p>
          <a:p>
            <a:endParaRPr lang="en-US" dirty="0" smtClean="0"/>
          </a:p>
          <a:p>
            <a:r>
              <a:rPr lang="en-US" dirty="0" smtClean="0"/>
              <a:t>As an alternative, all interfaces can be made passive using the passive-interface default command. Interfaces that should not be passive can be re-enabled using the no passive-interface command.</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t>29</a:t>
            </a:fld>
            <a:endParaRPr lang="en-US"/>
          </a:p>
        </p:txBody>
      </p:sp>
    </p:spTree>
    <p:extLst>
      <p:ext uri="{BB962C8B-B14F-4D97-AF65-F5344CB8AC3E}">
        <p14:creationId xmlns:p14="http://schemas.microsoft.com/office/powerpoint/2010/main" val="153170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9D347020-6B8F-D94D-A750-9F603CD97B58}" type="slidenum">
              <a:rPr lang="en-US">
                <a:solidFill>
                  <a:srgbClr val="000000"/>
                </a:solidFill>
                <a:latin typeface="Times New Roman" charset="0"/>
                <a:cs typeface="DejaVu Sans" charset="0"/>
              </a:rPr>
              <a:pPr eaLnBrk="1"/>
              <a:t>5</a:t>
            </a:fld>
            <a:endParaRPr lang="en-US">
              <a:solidFill>
                <a:srgbClr val="000000"/>
              </a:solidFill>
              <a:latin typeface="Times New Roman" charset="0"/>
              <a:cs typeface="DejaVu Sans" charset="0"/>
            </a:endParaRPr>
          </a:p>
        </p:txBody>
      </p:sp>
      <p:sp>
        <p:nvSpPr>
          <p:cNvPr id="128001"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C2B31023-CEBD-694B-8DEB-5F1ABD04B653}" type="slidenum">
              <a:rPr lang="en-US" sz="2400">
                <a:solidFill>
                  <a:srgbClr val="000000"/>
                </a:solidFill>
              </a:rPr>
              <a:pPr algn="ctr" eaLnBrk="1">
                <a:lnSpc>
                  <a:spcPct val="90000"/>
                </a:lnSpc>
              </a:pPr>
              <a:t>5</a:t>
            </a:fld>
            <a:endParaRPr lang="en-US" sz="2400">
              <a:solidFill>
                <a:srgbClr val="000000"/>
              </a:solidFill>
            </a:endParaRPr>
          </a:p>
        </p:txBody>
      </p:sp>
      <p:sp>
        <p:nvSpPr>
          <p:cNvPr id="128004"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128005"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a:latin typeface="Arial" charset="0"/>
                <a:cs typeface="文泉驛正黑" charset="0"/>
              </a:rPr>
              <a:t>7.1.4.5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E57DAC8B-4DFB-914A-9433-6A3FB6A867B2}" type="slidenum">
              <a:rPr lang="en-US">
                <a:solidFill>
                  <a:srgbClr val="000000"/>
                </a:solidFill>
                <a:latin typeface="Times New Roman" charset="0"/>
                <a:cs typeface="DejaVu Sans" charset="0"/>
              </a:rPr>
              <a:pPr eaLnBrk="1"/>
              <a:t>6</a:t>
            </a:fld>
            <a:endParaRPr lang="en-US">
              <a:solidFill>
                <a:srgbClr val="000000"/>
              </a:solidFill>
              <a:latin typeface="Times New Roman" charset="0"/>
              <a:cs typeface="DejaVu Sans" charset="0"/>
            </a:endParaRPr>
          </a:p>
        </p:txBody>
      </p:sp>
      <p:sp>
        <p:nvSpPr>
          <p:cNvPr id="129025"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EC6FE0D8-A4D7-5E4C-82EA-73D8B740F041}" type="slidenum">
              <a:rPr lang="en-US" sz="2400">
                <a:solidFill>
                  <a:srgbClr val="000000"/>
                </a:solidFill>
              </a:rPr>
              <a:pPr algn="ctr" eaLnBrk="1">
                <a:lnSpc>
                  <a:spcPct val="90000"/>
                </a:lnSpc>
              </a:pPr>
              <a:t>6</a:t>
            </a:fld>
            <a:endParaRPr lang="en-US" sz="2400">
              <a:solidFill>
                <a:srgbClr val="000000"/>
              </a:solidFill>
            </a:endParaRPr>
          </a:p>
        </p:txBody>
      </p:sp>
      <p:sp>
        <p:nvSpPr>
          <p:cNvPr id="129028"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129029"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a:latin typeface="Arial" charset="0"/>
                <a:cs typeface="文泉驛正黑" charset="0"/>
              </a:rPr>
              <a:t>7.1.4.6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router powers up, it knows nothing about the network topology. It does not even know that there are devices on the other end of its links. The only information that a router has is from its own saved configuration file stored in NVRAM. After a router boots successfully, it applies the saved configuration. If the IP addressing is configured correctly, then the router initially discovers its own directly connected networks.</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t>9</a:t>
            </a:fld>
            <a:endParaRPr lang="en-US"/>
          </a:p>
        </p:txBody>
      </p:sp>
    </p:spTree>
    <p:extLst>
      <p:ext uri="{BB962C8B-B14F-4D97-AF65-F5344CB8AC3E}">
        <p14:creationId xmlns:p14="http://schemas.microsoft.com/office/powerpoint/2010/main" val="131264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routing protocol is configured, the next step is for the router to begin exchanging routing updates to learn about any remote routes.</a:t>
            </a:r>
          </a:p>
          <a:p>
            <a:r>
              <a:rPr lang="en-US" dirty="0" smtClean="0"/>
              <a:t>The router sends an update packet out all interfaces that are enabled on the router. The update contains the information in the routing table, which currently are all directly connected networks.</a:t>
            </a:r>
          </a:p>
          <a:p>
            <a:endParaRPr lang="en-US" dirty="0" smtClean="0"/>
          </a:p>
          <a:p>
            <a:r>
              <a:rPr lang="en-US" dirty="0" smtClean="0"/>
              <a:t>At the same time, the router also receives and processes similar updates from other connected routers. Upon receiving an update, the router checks it for new network information. Any networks that are not currently listed in the routing table are added.</a:t>
            </a:r>
          </a:p>
          <a:p>
            <a:endParaRPr lang="en-US" dirty="0" smtClean="0"/>
          </a:p>
          <a:p>
            <a:r>
              <a:rPr lang="en-US" dirty="0" smtClean="0"/>
              <a:t>After this first round of update exchanges, each router knows about the connected networks of their directly connected neighbors.</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t>10</a:t>
            </a:fld>
            <a:endParaRPr lang="en-US"/>
          </a:p>
        </p:txBody>
      </p:sp>
    </p:spTree>
    <p:extLst>
      <p:ext uri="{BB962C8B-B14F-4D97-AF65-F5344CB8AC3E}">
        <p14:creationId xmlns:p14="http://schemas.microsoft.com/office/powerpoint/2010/main" val="2132480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command does not directly start the RIP process. Instead, it provides access to the router configuration mode where the RIP routing settings are configured.</a:t>
            </a:r>
          </a:p>
          <a:p>
            <a:r>
              <a:rPr lang="en-US" dirty="0" smtClean="0"/>
              <a:t>To disable and eliminate RIP, use the no router rip global configuration command. This command stops the RIP process and erases all existing RIP configurations.</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t>18</a:t>
            </a:fld>
            <a:endParaRPr lang="en-US"/>
          </a:p>
        </p:txBody>
      </p:sp>
    </p:spTree>
    <p:extLst>
      <p:ext uri="{BB962C8B-B14F-4D97-AF65-F5344CB8AC3E}">
        <p14:creationId xmlns:p14="http://schemas.microsoft.com/office/powerpoint/2010/main" val="80948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A91DA95B-BEDA-2641-A180-AB6DF043CAC1}" type="slidenum">
              <a:rPr lang="en-US">
                <a:solidFill>
                  <a:srgbClr val="000000"/>
                </a:solidFill>
                <a:latin typeface="Times New Roman" charset="0"/>
                <a:cs typeface="DejaVu Sans" charset="0"/>
              </a:rPr>
              <a:pPr eaLnBrk="1"/>
              <a:t>21</a:t>
            </a:fld>
            <a:endParaRPr lang="en-US">
              <a:solidFill>
                <a:srgbClr val="000000"/>
              </a:solidFill>
              <a:latin typeface="Times New Roman" charset="0"/>
              <a:cs typeface="DejaVu Sans" charset="0"/>
            </a:endParaRPr>
          </a:p>
        </p:txBody>
      </p:sp>
      <p:sp>
        <p:nvSpPr>
          <p:cNvPr id="144385"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0401576A-EC90-0846-85B6-921A0EEA8273}" type="slidenum">
              <a:rPr lang="en-US" sz="2400">
                <a:solidFill>
                  <a:srgbClr val="000000"/>
                </a:solidFill>
              </a:rPr>
              <a:pPr algn="ctr" eaLnBrk="1">
                <a:lnSpc>
                  <a:spcPct val="90000"/>
                </a:lnSpc>
              </a:pPr>
              <a:t>21</a:t>
            </a:fld>
            <a:endParaRPr lang="en-US" sz="2400">
              <a:solidFill>
                <a:srgbClr val="000000"/>
              </a:solidFill>
            </a:endParaRPr>
          </a:p>
        </p:txBody>
      </p:sp>
      <p:sp>
        <p:nvSpPr>
          <p:cNvPr id="144388"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144389"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317" tIns="44159" rIns="88317" bIns="44159"/>
          <a:lstStyle/>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dirty="0" smtClean="0">
                <a:latin typeface="Arial" charset="0"/>
                <a:cs typeface="文泉驛正黑" charset="0"/>
              </a:rPr>
              <a:t>By entering the RIP router configuration mode, the router is instructed to run RIP. But the router still needs to know which local interfaces it should use for communication with other routers, as well as which locally connected networks it should advertise to those routers.</a:t>
            </a: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sz="2000" dirty="0" smtClean="0">
              <a:latin typeface="Arial" charset="0"/>
              <a:cs typeface="文泉驛正黑" charset="0"/>
            </a:endParaRP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dirty="0" smtClean="0">
                <a:latin typeface="Arial" charset="0"/>
                <a:cs typeface="文泉驛正黑" charset="0"/>
              </a:rPr>
              <a:t>the network command is used to advertise the R1 directly connected networks.</a:t>
            </a: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sz="2000" dirty="0" smtClean="0">
              <a:latin typeface="Arial" charset="0"/>
              <a:cs typeface="文泉驛正黑" charset="0"/>
            </a:endParaRP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dirty="0" smtClean="0">
                <a:latin typeface="Arial" charset="0"/>
                <a:cs typeface="文泉驛正黑" charset="0"/>
              </a:rPr>
              <a:t>To enable RIP routing for a network, use the network network-address router configuration mode command. Enter the </a:t>
            </a:r>
            <a:r>
              <a:rPr lang="en-US" sz="2000" dirty="0" err="1" smtClean="0">
                <a:latin typeface="Arial" charset="0"/>
                <a:cs typeface="文泉驛正黑" charset="0"/>
              </a:rPr>
              <a:t>classful</a:t>
            </a:r>
            <a:r>
              <a:rPr lang="en-US" sz="2000" dirty="0" smtClean="0">
                <a:latin typeface="Arial" charset="0"/>
                <a:cs typeface="文泉驛正黑" charset="0"/>
              </a:rPr>
              <a:t> network address for each directly connected network. This command:</a:t>
            </a: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sz="2000" dirty="0" smtClean="0">
              <a:latin typeface="Arial" charset="0"/>
              <a:cs typeface="文泉驛正黑" charset="0"/>
            </a:endParaRP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dirty="0" smtClean="0">
                <a:latin typeface="Arial" charset="0"/>
                <a:cs typeface="文泉驛正黑" charset="0"/>
              </a:rPr>
              <a:t>Enables RIP on all interfaces that belong to a specific network. Associated interfaces now both send and receive RIP updates.</a:t>
            </a: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dirty="0" smtClean="0">
                <a:latin typeface="Arial" charset="0"/>
                <a:cs typeface="文泉驛正黑" charset="0"/>
              </a:rPr>
              <a:t>Advertises the specified network in RIP routing updates sent to other routers every 30 seconds.</a:t>
            </a: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sz="2000" dirty="0" smtClean="0">
              <a:latin typeface="Arial" charset="0"/>
              <a:cs typeface="文泉驛正黑" charset="0"/>
            </a:endParaRP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dirty="0" smtClean="0">
                <a:latin typeface="Arial" charset="0"/>
                <a:cs typeface="文泉驛正黑" charset="0"/>
              </a:rPr>
              <a:t>Note: If a subnet address is entered, the IOS automatically converts it to the </a:t>
            </a:r>
            <a:r>
              <a:rPr lang="en-US" sz="2000" dirty="0" err="1" smtClean="0">
                <a:latin typeface="Arial" charset="0"/>
                <a:cs typeface="文泉驛正黑" charset="0"/>
              </a:rPr>
              <a:t>classful</a:t>
            </a:r>
            <a:r>
              <a:rPr lang="en-US" sz="2000" dirty="0" smtClean="0">
                <a:latin typeface="Arial" charset="0"/>
                <a:cs typeface="文泉驛正黑" charset="0"/>
              </a:rPr>
              <a:t> network address. Remember RIPv1 is a </a:t>
            </a:r>
            <a:r>
              <a:rPr lang="en-US" sz="2000" dirty="0" err="1" smtClean="0">
                <a:latin typeface="Arial" charset="0"/>
                <a:cs typeface="文泉驛正黑" charset="0"/>
              </a:rPr>
              <a:t>classful</a:t>
            </a:r>
            <a:r>
              <a:rPr lang="en-US" sz="2000" dirty="0" smtClean="0">
                <a:latin typeface="Arial" charset="0"/>
                <a:cs typeface="文泉驛正黑" charset="0"/>
              </a:rPr>
              <a:t> routing protocol for IPv4. For example, entering the network 192.168.1.32 command would automatically be converted to network 192.168.1.0 in the running configuration file. The IOS does not give an error message, but instead corrects the input and enters the </a:t>
            </a:r>
            <a:r>
              <a:rPr lang="en-US" sz="2000" dirty="0" err="1" smtClean="0">
                <a:latin typeface="Arial" charset="0"/>
                <a:cs typeface="文泉驛正黑" charset="0"/>
              </a:rPr>
              <a:t>classful</a:t>
            </a:r>
            <a:r>
              <a:rPr lang="en-US" sz="2000" dirty="0" smtClean="0">
                <a:latin typeface="Arial" charset="0"/>
                <a:cs typeface="文泉驛正黑" charset="0"/>
              </a:rPr>
              <a:t> network address.</a:t>
            </a:r>
            <a:endParaRPr lang="en-US" sz="2000" dirty="0">
              <a:latin typeface="Arial" charset="0"/>
              <a:cs typeface="文泉驛正黑"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show </a:t>
            </a:r>
            <a:r>
              <a:rPr lang="en-US" dirty="0" err="1" smtClean="0"/>
              <a:t>ip</a:t>
            </a:r>
            <a:r>
              <a:rPr lang="en-US" dirty="0" smtClean="0"/>
              <a:t> protocols command displays the IPv4 routing protocol settings currently configured on the router. This output displayed in Figure 1 confirms most RIP parameters including:</a:t>
            </a:r>
          </a:p>
          <a:p>
            <a:endParaRPr lang="en-US" dirty="0" smtClean="0"/>
          </a:p>
          <a:p>
            <a:r>
              <a:rPr lang="en-US" dirty="0" smtClean="0"/>
              <a:t>1. RIP routing is configured and running on router R1.</a:t>
            </a:r>
          </a:p>
          <a:p>
            <a:endParaRPr lang="en-US" dirty="0" smtClean="0"/>
          </a:p>
          <a:p>
            <a:r>
              <a:rPr lang="en-US" dirty="0" smtClean="0"/>
              <a:t>2. The values of various timers; for example, the next routing update, is sent by R1 in 16 seconds.</a:t>
            </a:r>
          </a:p>
          <a:p>
            <a:endParaRPr lang="en-US" dirty="0" smtClean="0"/>
          </a:p>
          <a:p>
            <a:r>
              <a:rPr lang="en-US" dirty="0" smtClean="0"/>
              <a:t>3. The version of RIP configured is currently RIPv1.</a:t>
            </a:r>
          </a:p>
          <a:p>
            <a:endParaRPr lang="en-US" dirty="0" smtClean="0"/>
          </a:p>
          <a:p>
            <a:r>
              <a:rPr lang="en-US" dirty="0" smtClean="0"/>
              <a:t>4. R1 is currently summarizing at the </a:t>
            </a:r>
            <a:r>
              <a:rPr lang="en-US" dirty="0" err="1" smtClean="0"/>
              <a:t>classful</a:t>
            </a:r>
            <a:r>
              <a:rPr lang="en-US" dirty="0" smtClean="0"/>
              <a:t> network boundary.</a:t>
            </a:r>
          </a:p>
          <a:p>
            <a:endParaRPr lang="en-US" dirty="0" smtClean="0"/>
          </a:p>
          <a:p>
            <a:r>
              <a:rPr lang="en-US" dirty="0" smtClean="0"/>
              <a:t>5. The </a:t>
            </a:r>
            <a:r>
              <a:rPr lang="en-US" dirty="0" err="1" smtClean="0"/>
              <a:t>classful</a:t>
            </a:r>
            <a:r>
              <a:rPr lang="en-US" dirty="0" smtClean="0"/>
              <a:t> networks are advertised by R1. These are the networks that R1 include in its RIP updates.</a:t>
            </a:r>
          </a:p>
          <a:p>
            <a:endParaRPr lang="en-US" dirty="0" smtClean="0"/>
          </a:p>
          <a:p>
            <a:r>
              <a:rPr lang="en-US" dirty="0" smtClean="0"/>
              <a:t>6. The RIP neighbors are listed including their next-hop IP address, the associated AD that R2 uses for updates sent by this neighbor and when the last update was received from this neighbor.</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t>22</a:t>
            </a:fld>
            <a:endParaRPr lang="en-US"/>
          </a:p>
        </p:txBody>
      </p:sp>
    </p:spTree>
    <p:extLst>
      <p:ext uri="{BB962C8B-B14F-4D97-AF65-F5344CB8AC3E}">
        <p14:creationId xmlns:p14="http://schemas.microsoft.com/office/powerpoint/2010/main" val="276982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default, when a RIP process is configured on a Cisco router, it is running RIPv1, as shown in Figure 1. However, even though the router only sends RIPv1 messages, it can interpret both RIPv1 and RIPv2 messages. A RIPv1 router ignores the RIPv2 fields in the route entry.</a:t>
            </a:r>
          </a:p>
          <a:p>
            <a:endParaRPr lang="en-US" dirty="0" smtClean="0"/>
          </a:p>
          <a:p>
            <a:r>
              <a:rPr lang="en-US" dirty="0" smtClean="0"/>
              <a:t>Use the version 2 router configuration mode command to enable RIPv2, as shown in Figure 2. Notice how the show </a:t>
            </a:r>
            <a:r>
              <a:rPr lang="en-US" dirty="0" err="1" smtClean="0"/>
              <a:t>ip</a:t>
            </a:r>
            <a:r>
              <a:rPr lang="en-US" dirty="0" smtClean="0"/>
              <a:t> protocols command verifies that R2 is now configured to send and receive version 2 messages only. The RIP process now includes the subnet mask in all updates, making RIPv2 a classless routing protocol.</a:t>
            </a:r>
          </a:p>
          <a:p>
            <a:endParaRPr lang="en-US" dirty="0" smtClean="0"/>
          </a:p>
          <a:p>
            <a:r>
              <a:rPr lang="en-US" dirty="0" smtClean="0"/>
              <a:t>Note: Configuring version 1 enables RIPv1 only, while configuring no version returns the router to the default setting of sending version 1 updates but listening for version 1 or version 2 updates.</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t>24</a:t>
            </a:fld>
            <a:endParaRPr lang="en-US"/>
          </a:p>
        </p:txBody>
      </p:sp>
    </p:spTree>
    <p:extLst>
      <p:ext uri="{BB962C8B-B14F-4D97-AF65-F5344CB8AC3E}">
        <p14:creationId xmlns:p14="http://schemas.microsoft.com/office/powerpoint/2010/main" val="53206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DDC85A-7A0E-7043-A29D-D7ED899EA0B8}" type="datetimeFigureOut">
              <a:rPr lang="en-US" smtClean="0"/>
              <a:t>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DC85A-7A0E-7043-A29D-D7ED899EA0B8}" type="datetimeFigureOut">
              <a:rPr lang="en-US" smtClean="0"/>
              <a:t>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9FDB-5335-4C4B-9CC4-C0313699F3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DDC85A-7A0E-7043-A29D-D7ED899EA0B8}" type="datetimeFigureOut">
              <a:rPr lang="en-US" smtClean="0"/>
              <a:t>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9FDB-5335-4C4B-9CC4-C0313699F3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DC85A-7A0E-7043-A29D-D7ED899EA0B8}" type="datetimeFigureOut">
              <a:rPr lang="en-US" smtClean="0"/>
              <a:t>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9FDB-5335-4C4B-9CC4-C0313699F30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DC85A-7A0E-7043-A29D-D7ED899EA0B8}" type="datetimeFigureOut">
              <a:rPr lang="en-US" smtClean="0"/>
              <a:t>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9FDB-5335-4C4B-9CC4-C0313699F309}"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DDC85A-7A0E-7043-A29D-D7ED899EA0B8}" type="datetimeFigureOut">
              <a:rPr lang="en-US" smtClean="0"/>
              <a:t>2/10/19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09FDB-5335-4C4B-9CC4-C0313699F30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DDC85A-7A0E-7043-A29D-D7ED899EA0B8}" type="datetimeFigureOut">
              <a:rPr lang="en-US" smtClean="0"/>
              <a:t>2/10/19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09FDB-5335-4C4B-9CC4-C0313699F309}"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DDC85A-7A0E-7043-A29D-D7ED899EA0B8}" type="datetimeFigureOut">
              <a:rPr lang="en-US" smtClean="0"/>
              <a:t>2/10/19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09FDB-5335-4C4B-9CC4-C0313699F30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DC85A-7A0E-7043-A29D-D7ED899EA0B8}" type="datetimeFigureOut">
              <a:rPr lang="en-US" smtClean="0"/>
              <a:t>2/10/19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09FDB-5335-4C4B-9CC4-C0313699F3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DC85A-7A0E-7043-A29D-D7ED899EA0B8}" type="datetimeFigureOut">
              <a:rPr lang="en-US" smtClean="0"/>
              <a:t>2/10/19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DC85A-7A0E-7043-A29D-D7ED899EA0B8}" type="datetimeFigureOut">
              <a:rPr lang="en-US" smtClean="0"/>
              <a:t>2/10/19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09FDB-5335-4C4B-9CC4-C0313699F30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7DDC85A-7A0E-7043-A29D-D7ED899EA0B8}" type="datetimeFigureOut">
              <a:rPr lang="en-US" smtClean="0"/>
              <a:t>2/10/19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2609FDB-5335-4C4B-9CC4-C0313699F3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RIP</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77317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Discovery</a:t>
            </a: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89" y="1636713"/>
            <a:ext cx="7294591" cy="273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Rectangle 3"/>
          <p:cNvSpPr/>
          <p:nvPr/>
        </p:nvSpPr>
        <p:spPr>
          <a:xfrm>
            <a:off x="652598" y="4815058"/>
            <a:ext cx="8229600" cy="1754327"/>
          </a:xfrm>
          <a:prstGeom prst="rect">
            <a:avLst/>
          </a:prstGeom>
        </p:spPr>
        <p:txBody>
          <a:bodyPr wrap="square">
            <a:spAutoFit/>
          </a:bodyPr>
          <a:lstStyle/>
          <a:p>
            <a:pPr marL="342900" indent="-341313">
              <a:lnSpc>
                <a:spcPct val="100000"/>
              </a:lnSpc>
              <a:tabLst>
                <a:tab pos="723900" algn="l"/>
                <a:tab pos="1447800" algn="l"/>
                <a:tab pos="2171700" algn="l"/>
                <a:tab pos="2895600" algn="l"/>
              </a:tabLst>
            </a:pPr>
            <a:r>
              <a:rPr lang="en-US" dirty="0" smtClean="0">
                <a:solidFill>
                  <a:srgbClr val="000000"/>
                </a:solidFill>
              </a:rPr>
              <a:t>R1: </a:t>
            </a:r>
          </a:p>
          <a:p>
            <a:pPr marL="342900" indent="-341313">
              <a:lnSpc>
                <a:spcPct val="100000"/>
              </a:lnSpc>
              <a:buFont typeface="Wingdings" charset="0"/>
              <a:buChar char=""/>
              <a:tabLst>
                <a:tab pos="723900" algn="l"/>
                <a:tab pos="1447800" algn="l"/>
                <a:tab pos="2171700" algn="l"/>
                <a:tab pos="2895600" algn="l"/>
              </a:tabLst>
            </a:pPr>
            <a:r>
              <a:rPr lang="en-US" dirty="0" smtClean="0">
                <a:solidFill>
                  <a:srgbClr val="000000"/>
                </a:solidFill>
              </a:rPr>
              <a:t>Sends an update about network 10.1.0.0 out the Serial0/0/0 interface</a:t>
            </a:r>
          </a:p>
          <a:p>
            <a:pPr marL="342900" indent="-341313">
              <a:lnSpc>
                <a:spcPct val="100000"/>
              </a:lnSpc>
              <a:buFont typeface="Wingdings" charset="0"/>
              <a:buChar char=""/>
              <a:tabLst>
                <a:tab pos="723900" algn="l"/>
                <a:tab pos="1447800" algn="l"/>
                <a:tab pos="2171700" algn="l"/>
                <a:tab pos="2895600" algn="l"/>
              </a:tabLst>
            </a:pPr>
            <a:r>
              <a:rPr lang="en-US" dirty="0" smtClean="0">
                <a:solidFill>
                  <a:srgbClr val="000000"/>
                </a:solidFill>
              </a:rPr>
              <a:t>Sends an update about network 10.2.0.0 out the FastEthernet0/0 interface</a:t>
            </a:r>
          </a:p>
          <a:p>
            <a:pPr marL="342900" indent="-341313">
              <a:lnSpc>
                <a:spcPct val="100000"/>
              </a:lnSpc>
              <a:buFont typeface="Wingdings" charset="0"/>
              <a:buChar char=""/>
              <a:tabLst>
                <a:tab pos="723900" algn="l"/>
                <a:tab pos="1447800" algn="l"/>
                <a:tab pos="2171700" algn="l"/>
                <a:tab pos="2895600" algn="l"/>
              </a:tabLst>
            </a:pPr>
            <a:r>
              <a:rPr lang="en-US" dirty="0" smtClean="0">
                <a:solidFill>
                  <a:srgbClr val="000000"/>
                </a:solidFill>
              </a:rPr>
              <a:t>Receives update from R2 about network 10.3.0.0 with a metric of </a:t>
            </a:r>
            <a:r>
              <a:rPr lang="en-US" dirty="0">
                <a:solidFill>
                  <a:srgbClr val="000000"/>
                </a:solidFill>
              </a:rPr>
              <a:t>0</a:t>
            </a:r>
            <a:endParaRPr lang="en-US" dirty="0" smtClean="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dirty="0" smtClean="0">
                <a:solidFill>
                  <a:srgbClr val="000000"/>
                </a:solidFill>
              </a:rPr>
              <a:t>Stores network 10.3.0.0 in the routing table with a metric of 1</a:t>
            </a:r>
          </a:p>
          <a:p>
            <a:pPr marL="342900" indent="-341313">
              <a:lnSpc>
                <a:spcPct val="100000"/>
              </a:lnSpc>
              <a:buClrTx/>
              <a:buSzTx/>
              <a:buFontTx/>
              <a:buNone/>
              <a:tabLst>
                <a:tab pos="723900" algn="l"/>
                <a:tab pos="1447800" algn="l"/>
                <a:tab pos="2171700" algn="l"/>
                <a:tab pos="2895600" algn="l"/>
              </a:tabLst>
            </a:pP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40465499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Discovery</a:t>
            </a:r>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744" y="1783202"/>
            <a:ext cx="7482534" cy="27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AutoShape 3"/>
          <p:cNvSpPr>
            <a:spLocks noChangeArrowheads="1"/>
          </p:cNvSpPr>
          <p:nvPr/>
        </p:nvSpPr>
        <p:spPr bwMode="auto">
          <a:xfrm>
            <a:off x="457200" y="4567929"/>
            <a:ext cx="8518525" cy="2060649"/>
          </a:xfrm>
          <a:custGeom>
            <a:avLst/>
            <a:gdLst>
              <a:gd name="T0" fmla="*/ 3243262 w 3243262"/>
              <a:gd name="T1" fmla="*/ 2666206 h 5332412"/>
              <a:gd name="T2" fmla="*/ 1621631 w 3243262"/>
              <a:gd name="T3" fmla="*/ 5332412 h 5332412"/>
              <a:gd name="T4" fmla="*/ 0 w 3243262"/>
              <a:gd name="T5" fmla="*/ 2666206 h 5332412"/>
              <a:gd name="T6" fmla="*/ 1621631 w 3243262"/>
              <a:gd name="T7" fmla="*/ 0 h 5332412"/>
              <a:gd name="T8" fmla="*/ 0 60000 65536"/>
              <a:gd name="T9" fmla="*/ 5898240 60000 65536"/>
              <a:gd name="T10" fmla="*/ 11796480 60000 65536"/>
              <a:gd name="T11" fmla="*/ 17694720 60000 65536"/>
              <a:gd name="T12" fmla="*/ 0 w 3243262"/>
              <a:gd name="T13" fmla="*/ 0 h 5332412"/>
              <a:gd name="T14" fmla="*/ 3243262 w 3243262"/>
              <a:gd name="T15" fmla="*/ 5332412 h 5332412"/>
            </a:gdLst>
            <a:ahLst/>
            <a:cxnLst>
              <a:cxn ang="T8">
                <a:pos x="T0" y="T1"/>
              </a:cxn>
              <a:cxn ang="T9">
                <a:pos x="T2" y="T3"/>
              </a:cxn>
              <a:cxn ang="T10">
                <a:pos x="T4" y="T5"/>
              </a:cxn>
              <a:cxn ang="T11">
                <a:pos x="T6" y="T7"/>
              </a:cxn>
            </a:cxnLst>
            <a:rect l="T12" t="T13" r="T14" b="T15"/>
            <a:pathLst>
              <a:path w="3243262" h="5332412">
                <a:moveTo>
                  <a:pt x="0" y="0"/>
                </a:moveTo>
                <a:lnTo>
                  <a:pt x="9011" y="0"/>
                </a:lnTo>
                <a:lnTo>
                  <a:pt x="9011" y="14813"/>
                </a:lnTo>
                <a:lnTo>
                  <a:pt x="0" y="1481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5000" rIns="90000" bIns="45000">
            <a:spAutoFit/>
          </a:bodyPr>
          <a:lstStyle/>
          <a:p>
            <a:pPr marL="342900" indent="-341313">
              <a:lnSpc>
                <a:spcPct val="100000"/>
              </a:lnSpc>
              <a:tabLst>
                <a:tab pos="723900" algn="l"/>
                <a:tab pos="1447800" algn="l"/>
                <a:tab pos="2171700" algn="l"/>
                <a:tab pos="2895600" algn="l"/>
              </a:tabLst>
            </a:pPr>
            <a:r>
              <a:rPr lang="en-US" sz="2000" dirty="0">
                <a:solidFill>
                  <a:srgbClr val="000000"/>
                </a:solidFill>
              </a:rPr>
              <a:t>R2: </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Sends an update about network 10.3.0.0 out the Serial 0/0/0 interface</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Sends an update about network 10.2.0.0 out the Serial 0/0/1 interface</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Receives an update from R1 about network 10.1.0.0 with a metric of </a:t>
            </a:r>
            <a:r>
              <a:rPr lang="en-US" dirty="0" smtClean="0">
                <a:solidFill>
                  <a:srgbClr val="000000"/>
                </a:solidFill>
              </a:rPr>
              <a:t>0</a:t>
            </a:r>
            <a:endParaRPr lang="en-US" dirty="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Stores network 10.1.0.0 in the routing table with a metric of </a:t>
            </a:r>
            <a:r>
              <a:rPr lang="en-US" dirty="0" smtClean="0">
                <a:solidFill>
                  <a:srgbClr val="000000"/>
                </a:solidFill>
              </a:rPr>
              <a:t>1</a:t>
            </a:r>
            <a:endParaRPr lang="en-US" dirty="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Receives an update from R3 about network 10.4.0.0 with a metric of </a:t>
            </a:r>
            <a:r>
              <a:rPr lang="en-US" dirty="0" smtClean="0">
                <a:solidFill>
                  <a:srgbClr val="000000"/>
                </a:solidFill>
              </a:rPr>
              <a:t>0</a:t>
            </a:r>
            <a:endParaRPr lang="en-US" dirty="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Stores network 10.4.0.0 in the routing table with a metric of </a:t>
            </a:r>
            <a:r>
              <a:rPr lang="en-US" dirty="0" smtClean="0">
                <a:solidFill>
                  <a:srgbClr val="000000"/>
                </a:solidFill>
              </a:rPr>
              <a:t>1</a:t>
            </a:r>
            <a:endParaRPr lang="en-US" dirty="0">
              <a:solidFill>
                <a:srgbClr val="000000"/>
              </a:solidFill>
            </a:endParaRPr>
          </a:p>
        </p:txBody>
      </p:sp>
    </p:spTree>
    <p:extLst>
      <p:ext uri="{BB962C8B-B14F-4D97-AF65-F5344CB8AC3E}">
        <p14:creationId xmlns:p14="http://schemas.microsoft.com/office/powerpoint/2010/main" val="33719803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Discovery</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567" y="1880987"/>
            <a:ext cx="7311559" cy="285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Box 3"/>
          <p:cNvSpPr txBox="1"/>
          <p:nvPr/>
        </p:nvSpPr>
        <p:spPr>
          <a:xfrm>
            <a:off x="10258377" y="2955719"/>
            <a:ext cx="184666" cy="369332"/>
          </a:xfrm>
          <a:prstGeom prst="rect">
            <a:avLst/>
          </a:prstGeom>
          <a:noFill/>
        </p:spPr>
        <p:txBody>
          <a:bodyPr wrap="none" rtlCol="0">
            <a:spAutoFit/>
          </a:bodyPr>
          <a:lstStyle/>
          <a:p>
            <a:endParaRPr lang="en-US" dirty="0"/>
          </a:p>
        </p:txBody>
      </p:sp>
      <p:sp>
        <p:nvSpPr>
          <p:cNvPr id="5" name="AutoShape 2"/>
          <p:cNvSpPr>
            <a:spLocks noChangeArrowheads="1"/>
          </p:cNvSpPr>
          <p:nvPr/>
        </p:nvSpPr>
        <p:spPr bwMode="auto">
          <a:xfrm>
            <a:off x="457200" y="4557777"/>
            <a:ext cx="8404225" cy="1937538"/>
          </a:xfrm>
          <a:custGeom>
            <a:avLst/>
            <a:gdLst>
              <a:gd name="T0" fmla="*/ 3113087 w 3113087"/>
              <a:gd name="T1" fmla="*/ 2636840 h 5273675"/>
              <a:gd name="T2" fmla="*/ 1556545 w 3113087"/>
              <a:gd name="T3" fmla="*/ 5273675 h 5273675"/>
              <a:gd name="T4" fmla="*/ 0 w 3113087"/>
              <a:gd name="T5" fmla="*/ 2636840 h 5273675"/>
              <a:gd name="T6" fmla="*/ 1556545 w 3113087"/>
              <a:gd name="T7" fmla="*/ 0 h 5273675"/>
              <a:gd name="T8" fmla="*/ 0 60000 65536"/>
              <a:gd name="T9" fmla="*/ 5898240 60000 65536"/>
              <a:gd name="T10" fmla="*/ 11796480 60000 65536"/>
              <a:gd name="T11" fmla="*/ 17694720 60000 65536"/>
              <a:gd name="T12" fmla="*/ 0 w 3113087"/>
              <a:gd name="T13" fmla="*/ 0 h 5273675"/>
              <a:gd name="T14" fmla="*/ 3113087 w 3113087"/>
              <a:gd name="T15" fmla="*/ 5273675 h 5273675"/>
            </a:gdLst>
            <a:ahLst/>
            <a:cxnLst>
              <a:cxn ang="T8">
                <a:pos x="T0" y="T1"/>
              </a:cxn>
              <a:cxn ang="T9">
                <a:pos x="T2" y="T3"/>
              </a:cxn>
              <a:cxn ang="T10">
                <a:pos x="T4" y="T5"/>
              </a:cxn>
              <a:cxn ang="T11">
                <a:pos x="T6" y="T7"/>
              </a:cxn>
            </a:cxnLst>
            <a:rect l="T12" t="T13" r="T14" b="T15"/>
            <a:pathLst>
              <a:path w="3113087" h="5273675">
                <a:moveTo>
                  <a:pt x="0" y="0"/>
                </a:moveTo>
                <a:lnTo>
                  <a:pt x="8648" y="0"/>
                </a:lnTo>
                <a:lnTo>
                  <a:pt x="8648" y="14649"/>
                </a:lnTo>
                <a:lnTo>
                  <a:pt x="0" y="1464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5000" rIns="90000" bIns="45000">
            <a:spAutoFit/>
          </a:bodyPr>
          <a:lstStyle/>
          <a:p>
            <a:pPr marL="342900" indent="-341313">
              <a:lnSpc>
                <a:spcPct val="100000"/>
              </a:lnSpc>
              <a:tabLst>
                <a:tab pos="723900" algn="l"/>
                <a:tab pos="1447800" algn="l"/>
                <a:tab pos="2171700" algn="l"/>
                <a:tab pos="2895600" algn="l"/>
              </a:tabLst>
            </a:pPr>
            <a:endParaRPr lang="en-US" sz="2000" dirty="0">
              <a:solidFill>
                <a:srgbClr val="000000"/>
              </a:solidFill>
            </a:endParaRPr>
          </a:p>
          <a:p>
            <a:pPr marL="342900" indent="-341313">
              <a:lnSpc>
                <a:spcPct val="100000"/>
              </a:lnSpc>
              <a:tabLst>
                <a:tab pos="723900" algn="l"/>
                <a:tab pos="1447800" algn="l"/>
                <a:tab pos="2171700" algn="l"/>
                <a:tab pos="2895600" algn="l"/>
              </a:tabLst>
            </a:pPr>
            <a:r>
              <a:rPr lang="en-US" sz="2000" dirty="0">
                <a:solidFill>
                  <a:srgbClr val="000000"/>
                </a:solidFill>
              </a:rPr>
              <a:t>R3: </a:t>
            </a:r>
          </a:p>
          <a:p>
            <a:pPr marL="342900" indent="-341313">
              <a:lnSpc>
                <a:spcPct val="100000"/>
              </a:lnSpc>
              <a:buFont typeface="Wingdings" charset="0"/>
              <a:buChar char=""/>
              <a:tabLst>
                <a:tab pos="723900" algn="l"/>
                <a:tab pos="1447800" algn="l"/>
                <a:tab pos="2171700" algn="l"/>
                <a:tab pos="2895600" algn="l"/>
              </a:tabLst>
            </a:pPr>
            <a:r>
              <a:rPr lang="en-US" sz="2000" dirty="0">
                <a:solidFill>
                  <a:srgbClr val="000000"/>
                </a:solidFill>
              </a:rPr>
              <a:t>Sends an update about network 10.4.0.0 out the Serial 0/0/1 interface</a:t>
            </a:r>
          </a:p>
          <a:p>
            <a:pPr marL="342900" indent="-341313">
              <a:lnSpc>
                <a:spcPct val="100000"/>
              </a:lnSpc>
              <a:buFont typeface="Wingdings" charset="0"/>
              <a:buChar char=""/>
              <a:tabLst>
                <a:tab pos="723900" algn="l"/>
                <a:tab pos="1447800" algn="l"/>
                <a:tab pos="2171700" algn="l"/>
                <a:tab pos="2895600" algn="l"/>
              </a:tabLst>
            </a:pPr>
            <a:r>
              <a:rPr lang="en-US" sz="2000" dirty="0">
                <a:solidFill>
                  <a:srgbClr val="000000"/>
                </a:solidFill>
              </a:rPr>
              <a:t>Sends an update about network 10.3.0.0 out the FastEthernet0/0</a:t>
            </a:r>
          </a:p>
          <a:p>
            <a:pPr marL="342900" indent="-341313">
              <a:lnSpc>
                <a:spcPct val="100000"/>
              </a:lnSpc>
              <a:buFont typeface="Wingdings" charset="0"/>
              <a:buChar char=""/>
              <a:tabLst>
                <a:tab pos="723900" algn="l"/>
                <a:tab pos="1447800" algn="l"/>
                <a:tab pos="2171700" algn="l"/>
                <a:tab pos="2895600" algn="l"/>
              </a:tabLst>
            </a:pPr>
            <a:r>
              <a:rPr lang="en-US" sz="2000" dirty="0">
                <a:solidFill>
                  <a:srgbClr val="000000"/>
                </a:solidFill>
              </a:rPr>
              <a:t>Receives an update from R2 about network 10.2.0.0 with a metric of </a:t>
            </a:r>
            <a:r>
              <a:rPr lang="en-US" sz="2000" dirty="0" smtClean="0">
                <a:solidFill>
                  <a:srgbClr val="000000"/>
                </a:solidFill>
              </a:rPr>
              <a:t>0</a:t>
            </a:r>
            <a:endParaRPr lang="en-US" sz="2000" dirty="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sz="2000" dirty="0">
                <a:solidFill>
                  <a:srgbClr val="000000"/>
                </a:solidFill>
              </a:rPr>
              <a:t>Stores network 10.2.0.0 in the routing table with a metric of </a:t>
            </a:r>
            <a:r>
              <a:rPr lang="en-US" sz="2000" dirty="0" smtClean="0">
                <a:solidFill>
                  <a:srgbClr val="000000"/>
                </a:solidFill>
              </a:rPr>
              <a:t>1</a:t>
            </a:r>
            <a:endParaRPr lang="en-US" sz="2000" dirty="0">
              <a:solidFill>
                <a:srgbClr val="000000"/>
              </a:solidFill>
            </a:endParaRPr>
          </a:p>
        </p:txBody>
      </p:sp>
    </p:spTree>
    <p:extLst>
      <p:ext uri="{BB962C8B-B14F-4D97-AF65-F5344CB8AC3E}">
        <p14:creationId xmlns:p14="http://schemas.microsoft.com/office/powerpoint/2010/main" val="8732069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Discovery</a:t>
            </a:r>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339" y="1524000"/>
            <a:ext cx="6680417" cy="282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AutoShape 3"/>
          <p:cNvSpPr>
            <a:spLocks noChangeArrowheads="1"/>
          </p:cNvSpPr>
          <p:nvPr/>
        </p:nvSpPr>
        <p:spPr bwMode="auto">
          <a:xfrm>
            <a:off x="457200" y="4345948"/>
            <a:ext cx="8458521" cy="2060649"/>
          </a:xfrm>
          <a:custGeom>
            <a:avLst/>
            <a:gdLst>
              <a:gd name="T0" fmla="*/ 3409950 w 3409950"/>
              <a:gd name="T1" fmla="*/ 2384543 h 5881687"/>
              <a:gd name="T2" fmla="*/ 1704975 w 3409950"/>
              <a:gd name="T3" fmla="*/ 4769083 h 5881687"/>
              <a:gd name="T4" fmla="*/ 0 w 3409950"/>
              <a:gd name="T5" fmla="*/ 2384543 h 5881687"/>
              <a:gd name="T6" fmla="*/ 1704975 w 3409950"/>
              <a:gd name="T7" fmla="*/ 0 h 5881687"/>
              <a:gd name="T8" fmla="*/ 0 60000 65536"/>
              <a:gd name="T9" fmla="*/ 5898240 60000 65536"/>
              <a:gd name="T10" fmla="*/ 11796480 60000 65536"/>
              <a:gd name="T11" fmla="*/ 17694720 60000 65536"/>
              <a:gd name="T12" fmla="*/ 0 w 3409950"/>
              <a:gd name="T13" fmla="*/ 0 h 5881687"/>
              <a:gd name="T14" fmla="*/ 3409950 w 3409950"/>
              <a:gd name="T15" fmla="*/ 5881687 h 5881687"/>
            </a:gdLst>
            <a:ahLst/>
            <a:cxnLst>
              <a:cxn ang="T8">
                <a:pos x="T0" y="T1"/>
              </a:cxn>
              <a:cxn ang="T9">
                <a:pos x="T2" y="T3"/>
              </a:cxn>
              <a:cxn ang="T10">
                <a:pos x="T4" y="T5"/>
              </a:cxn>
              <a:cxn ang="T11">
                <a:pos x="T6" y="T7"/>
              </a:cxn>
            </a:cxnLst>
            <a:rect l="T12" t="T13" r="T14" b="T15"/>
            <a:pathLst>
              <a:path w="3409950" h="5881687">
                <a:moveTo>
                  <a:pt x="0" y="0"/>
                </a:moveTo>
                <a:lnTo>
                  <a:pt x="9475" y="0"/>
                </a:lnTo>
                <a:lnTo>
                  <a:pt x="9475" y="16337"/>
                </a:lnTo>
                <a:lnTo>
                  <a:pt x="0" y="1633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5000" rIns="90000" bIns="45000">
            <a:spAutoFit/>
          </a:bodyPr>
          <a:lstStyle/>
          <a:p>
            <a:pPr marL="342900" indent="-341313">
              <a:lnSpc>
                <a:spcPct val="100000"/>
              </a:lnSpc>
              <a:tabLst>
                <a:tab pos="723900" algn="l"/>
                <a:tab pos="1447800" algn="l"/>
                <a:tab pos="2171700" algn="l"/>
                <a:tab pos="2895600" algn="l"/>
              </a:tabLst>
            </a:pPr>
            <a:r>
              <a:rPr lang="en-US" sz="1600" dirty="0">
                <a:solidFill>
                  <a:srgbClr val="000000"/>
                </a:solidFill>
              </a:rPr>
              <a:t>R1:</a:t>
            </a:r>
          </a:p>
          <a:p>
            <a:pPr marL="342900" indent="-341313">
              <a:lnSpc>
                <a:spcPct val="100000"/>
              </a:lnSpc>
              <a:buFont typeface="Wingdings" charset="0"/>
              <a:buChar char=""/>
              <a:tabLst>
                <a:tab pos="723900" algn="l"/>
                <a:tab pos="1447800" algn="l"/>
                <a:tab pos="2171700" algn="l"/>
                <a:tab pos="2895600" algn="l"/>
              </a:tabLst>
            </a:pPr>
            <a:r>
              <a:rPr lang="en-US" sz="1600" dirty="0">
                <a:solidFill>
                  <a:srgbClr val="000000"/>
                </a:solidFill>
              </a:rPr>
              <a:t>Sends an update about network 10. 1. 0. 0 out the Serial 0/0/0 interface</a:t>
            </a:r>
          </a:p>
          <a:p>
            <a:pPr marL="342900" indent="-341313">
              <a:lnSpc>
                <a:spcPct val="100000"/>
              </a:lnSpc>
              <a:buFont typeface="Wingdings" charset="0"/>
              <a:buChar char=""/>
              <a:tabLst>
                <a:tab pos="723900" algn="l"/>
                <a:tab pos="1447800" algn="l"/>
                <a:tab pos="2171700" algn="l"/>
                <a:tab pos="2895600" algn="l"/>
              </a:tabLst>
            </a:pPr>
            <a:r>
              <a:rPr lang="en-US" sz="1600" dirty="0">
                <a:solidFill>
                  <a:srgbClr val="000000"/>
                </a:solidFill>
              </a:rPr>
              <a:t>Sends an update about networks 10. 2. 0. 0 and 10. 3. 0. 0 out the FastEthernet0/0 interface</a:t>
            </a:r>
          </a:p>
          <a:p>
            <a:pPr marL="342900" indent="-341313">
              <a:lnSpc>
                <a:spcPct val="100000"/>
              </a:lnSpc>
              <a:buFont typeface="Wingdings" charset="0"/>
              <a:buChar char=""/>
              <a:tabLst>
                <a:tab pos="723900" algn="l"/>
                <a:tab pos="1447800" algn="l"/>
                <a:tab pos="2171700" algn="l"/>
                <a:tab pos="2895600" algn="l"/>
              </a:tabLst>
            </a:pPr>
            <a:r>
              <a:rPr lang="en-US" sz="1600" dirty="0">
                <a:solidFill>
                  <a:srgbClr val="000000"/>
                </a:solidFill>
              </a:rPr>
              <a:t>Receives an update from R2 about network 10. 4. 0. 0 with a metric of </a:t>
            </a:r>
            <a:r>
              <a:rPr lang="en-US" sz="1600" dirty="0" smtClean="0">
                <a:solidFill>
                  <a:srgbClr val="000000"/>
                </a:solidFill>
              </a:rPr>
              <a:t>1</a:t>
            </a:r>
            <a:endParaRPr lang="en-US" sz="1600" dirty="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sz="1600" dirty="0">
                <a:solidFill>
                  <a:srgbClr val="000000"/>
                </a:solidFill>
              </a:rPr>
              <a:t>Stores network 10. 4. 0. 0 in the routing table with a metric of </a:t>
            </a:r>
            <a:r>
              <a:rPr lang="en-US" sz="1600" dirty="0" smtClean="0">
                <a:solidFill>
                  <a:srgbClr val="000000"/>
                </a:solidFill>
              </a:rPr>
              <a:t>2</a:t>
            </a:r>
            <a:endParaRPr lang="en-US" sz="1600" dirty="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sz="1600" dirty="0">
                <a:solidFill>
                  <a:srgbClr val="000000"/>
                </a:solidFill>
              </a:rPr>
              <a:t>Same update from R2 contains information about network 10. 3. 0. 0 with a metric of </a:t>
            </a:r>
            <a:r>
              <a:rPr lang="en-US" sz="1600" dirty="0" smtClean="0">
                <a:solidFill>
                  <a:srgbClr val="000000"/>
                </a:solidFill>
              </a:rPr>
              <a:t>0. </a:t>
            </a:r>
            <a:r>
              <a:rPr lang="en-US" sz="1600" dirty="0">
                <a:solidFill>
                  <a:srgbClr val="000000"/>
                </a:solidFill>
              </a:rPr>
              <a:t>There is no change; therefore, the routing information remains the same</a:t>
            </a:r>
          </a:p>
        </p:txBody>
      </p:sp>
    </p:spTree>
    <p:extLst>
      <p:ext uri="{BB962C8B-B14F-4D97-AF65-F5344CB8AC3E}">
        <p14:creationId xmlns:p14="http://schemas.microsoft.com/office/powerpoint/2010/main" val="34801147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Discovery</a:t>
            </a:r>
          </a:p>
        </p:txBody>
      </p:sp>
      <p:sp>
        <p:nvSpPr>
          <p:cNvPr id="4" name="AutoShape 2"/>
          <p:cNvSpPr>
            <a:spLocks noChangeArrowheads="1"/>
          </p:cNvSpPr>
          <p:nvPr/>
        </p:nvSpPr>
        <p:spPr bwMode="auto">
          <a:xfrm>
            <a:off x="457200" y="4243353"/>
            <a:ext cx="8686800" cy="2614647"/>
          </a:xfrm>
          <a:custGeom>
            <a:avLst/>
            <a:gdLst>
              <a:gd name="T0" fmla="*/ 3425825 w 3425825"/>
              <a:gd name="T1" fmla="*/ 2940846 h 5881687"/>
              <a:gd name="T2" fmla="*/ 1712914 w 3425825"/>
              <a:gd name="T3" fmla="*/ 5881687 h 5881687"/>
              <a:gd name="T4" fmla="*/ 0 w 3425825"/>
              <a:gd name="T5" fmla="*/ 2940846 h 5881687"/>
              <a:gd name="T6" fmla="*/ 1712914 w 3425825"/>
              <a:gd name="T7" fmla="*/ 0 h 5881687"/>
              <a:gd name="T8" fmla="*/ 0 60000 65536"/>
              <a:gd name="T9" fmla="*/ 5898240 60000 65536"/>
              <a:gd name="T10" fmla="*/ 11796480 60000 65536"/>
              <a:gd name="T11" fmla="*/ 17694720 60000 65536"/>
              <a:gd name="T12" fmla="*/ 0 w 3425825"/>
              <a:gd name="T13" fmla="*/ 0 h 5881687"/>
              <a:gd name="T14" fmla="*/ 3425825 w 3425825"/>
              <a:gd name="T15" fmla="*/ 5881687 h 5881687"/>
            </a:gdLst>
            <a:ahLst/>
            <a:cxnLst>
              <a:cxn ang="T8">
                <a:pos x="T0" y="T1"/>
              </a:cxn>
              <a:cxn ang="T9">
                <a:pos x="T2" y="T3"/>
              </a:cxn>
              <a:cxn ang="T10">
                <a:pos x="T4" y="T5"/>
              </a:cxn>
              <a:cxn ang="T11">
                <a:pos x="T6" y="T7"/>
              </a:cxn>
            </a:cxnLst>
            <a:rect l="T12" t="T13" r="T14" b="T15"/>
            <a:pathLst>
              <a:path w="3425825" h="5881687">
                <a:moveTo>
                  <a:pt x="0" y="0"/>
                </a:moveTo>
                <a:lnTo>
                  <a:pt x="9515" y="0"/>
                </a:lnTo>
                <a:lnTo>
                  <a:pt x="9515" y="16337"/>
                </a:lnTo>
                <a:lnTo>
                  <a:pt x="0" y="1633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5000" rIns="90000" bIns="45000">
            <a:spAutoFit/>
          </a:bodyPr>
          <a:lstStyle/>
          <a:p>
            <a:pPr marL="342900" indent="-341313">
              <a:lnSpc>
                <a:spcPct val="100000"/>
              </a:lnSpc>
              <a:tabLst>
                <a:tab pos="723900" algn="l"/>
                <a:tab pos="1447800" algn="l"/>
                <a:tab pos="2171700" algn="l"/>
                <a:tab pos="2895600" algn="l"/>
              </a:tabLst>
            </a:pPr>
            <a:r>
              <a:rPr lang="en-US" sz="2000" dirty="0">
                <a:solidFill>
                  <a:srgbClr val="000000"/>
                </a:solidFill>
              </a:rPr>
              <a:t>R2:</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Sends an update about networks 10. 3. 0. 0 and 10. 4. 0. 0 out of Serial 0/0/0 interface</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Sends an update about networks 10. 1. 0. 0 and 10. 2. 0. 0 out of Serial 0/0/1 interface</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Receives an update from R1 about network 10. 1. 0. 0. There is no change; therefore, the routing information remains the same.</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Receives an update from R3 about network 10. 4. 0. 0. There is no change; therefore, the routing information remains the same.</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564" y="1723613"/>
            <a:ext cx="6955439" cy="271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0780052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Discovery</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06" y="1600775"/>
            <a:ext cx="7199821" cy="262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AutoShape 2"/>
          <p:cNvSpPr>
            <a:spLocks noChangeArrowheads="1"/>
          </p:cNvSpPr>
          <p:nvPr/>
        </p:nvSpPr>
        <p:spPr bwMode="auto">
          <a:xfrm>
            <a:off x="628173" y="4222372"/>
            <a:ext cx="8686800" cy="2614647"/>
          </a:xfrm>
          <a:custGeom>
            <a:avLst/>
            <a:gdLst>
              <a:gd name="T0" fmla="*/ 3302000 w 3302000"/>
              <a:gd name="T1" fmla="*/ 2940846 h 5881687"/>
              <a:gd name="T2" fmla="*/ 1651000 w 3302000"/>
              <a:gd name="T3" fmla="*/ 5881687 h 5881687"/>
              <a:gd name="T4" fmla="*/ 0 w 3302000"/>
              <a:gd name="T5" fmla="*/ 2940846 h 5881687"/>
              <a:gd name="T6" fmla="*/ 1651000 w 3302000"/>
              <a:gd name="T7" fmla="*/ 0 h 5881687"/>
              <a:gd name="T8" fmla="*/ 0 60000 65536"/>
              <a:gd name="T9" fmla="*/ 5898240 60000 65536"/>
              <a:gd name="T10" fmla="*/ 11796480 60000 65536"/>
              <a:gd name="T11" fmla="*/ 17694720 60000 65536"/>
              <a:gd name="T12" fmla="*/ 0 w 3302000"/>
              <a:gd name="T13" fmla="*/ 0 h 5881687"/>
              <a:gd name="T14" fmla="*/ 3302000 w 3302000"/>
              <a:gd name="T15" fmla="*/ 5881687 h 5881687"/>
            </a:gdLst>
            <a:ahLst/>
            <a:cxnLst>
              <a:cxn ang="T8">
                <a:pos x="T0" y="T1"/>
              </a:cxn>
              <a:cxn ang="T9">
                <a:pos x="T2" y="T3"/>
              </a:cxn>
              <a:cxn ang="T10">
                <a:pos x="T4" y="T5"/>
              </a:cxn>
              <a:cxn ang="T11">
                <a:pos x="T6" y="T7"/>
              </a:cxn>
            </a:cxnLst>
            <a:rect l="T12" t="T13" r="T14" b="T15"/>
            <a:pathLst>
              <a:path w="3302000" h="5881687">
                <a:moveTo>
                  <a:pt x="0" y="0"/>
                </a:moveTo>
                <a:lnTo>
                  <a:pt x="9172" y="0"/>
                </a:lnTo>
                <a:lnTo>
                  <a:pt x="9172" y="16337"/>
                </a:lnTo>
                <a:lnTo>
                  <a:pt x="0" y="1633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5000" rIns="90000" bIns="45000">
            <a:spAutoFit/>
          </a:bodyPr>
          <a:lstStyle/>
          <a:p>
            <a:pPr marL="342900" indent="-341313">
              <a:lnSpc>
                <a:spcPct val="100000"/>
              </a:lnSpc>
              <a:tabLst>
                <a:tab pos="723900" algn="l"/>
                <a:tab pos="1447800" algn="l"/>
                <a:tab pos="2171700" algn="l"/>
                <a:tab pos="2895600" algn="l"/>
              </a:tabLst>
            </a:pPr>
            <a:r>
              <a:rPr lang="en-US" sz="2000" dirty="0">
                <a:solidFill>
                  <a:srgbClr val="000000"/>
                </a:solidFill>
              </a:rPr>
              <a:t>R3:</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Sends an update about network 10. 4. 0. 0 out the Serial 0/0/1 interface</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Sends an update about networks 10. 2. 0. 0 and 10. 3. 0. 0 out the FastEthernet0/0 interface</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Receives an update from R2 about network 10. 1. 0. 0 with a metric of </a:t>
            </a:r>
            <a:r>
              <a:rPr lang="en-US" dirty="0" smtClean="0">
                <a:solidFill>
                  <a:srgbClr val="000000"/>
                </a:solidFill>
              </a:rPr>
              <a:t>1</a:t>
            </a:r>
            <a:endParaRPr lang="en-US" dirty="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Stores network 10. 1. 0. 0 in the routing table with a metric of </a:t>
            </a:r>
            <a:r>
              <a:rPr lang="en-US" dirty="0" smtClean="0">
                <a:solidFill>
                  <a:srgbClr val="000000"/>
                </a:solidFill>
              </a:rPr>
              <a:t>2</a:t>
            </a:r>
            <a:endParaRPr lang="en-US" dirty="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Same update from R2 contains information about network 10. 2. 0. 0 with a metric of </a:t>
            </a:r>
            <a:r>
              <a:rPr lang="en-US" dirty="0" smtClean="0">
                <a:solidFill>
                  <a:srgbClr val="000000"/>
                </a:solidFill>
              </a:rPr>
              <a:t>0. </a:t>
            </a:r>
            <a:r>
              <a:rPr lang="en-US" dirty="0">
                <a:solidFill>
                  <a:srgbClr val="000000"/>
                </a:solidFill>
              </a:rPr>
              <a:t>There is no change; therefore, the routing information remains the same.</a:t>
            </a:r>
          </a:p>
        </p:txBody>
      </p:sp>
    </p:spTree>
    <p:extLst>
      <p:ext uri="{BB962C8B-B14F-4D97-AF65-F5344CB8AC3E}">
        <p14:creationId xmlns:p14="http://schemas.microsoft.com/office/powerpoint/2010/main" val="29753590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latin typeface="Arial" charset="0"/>
                <a:cs typeface="文泉驛正黑" charset="0"/>
              </a:rPr>
              <a:t>Configuring the RIP Protocol</a:t>
            </a:r>
            <a:endParaRPr lang="en-US" dirty="0">
              <a:solidFill>
                <a:schemeClr val="tx1"/>
              </a:solidFill>
            </a:endParaRPr>
          </a:p>
        </p:txBody>
      </p:sp>
    </p:spTree>
    <p:extLst>
      <p:ext uri="{BB962C8B-B14F-4D97-AF65-F5344CB8AC3E}">
        <p14:creationId xmlns:p14="http://schemas.microsoft.com/office/powerpoint/2010/main" val="29832925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36775"/>
          <a:stretch/>
        </p:blipFill>
        <p:spPr>
          <a:xfrm>
            <a:off x="1193800" y="1524000"/>
            <a:ext cx="6426200" cy="2514600"/>
          </a:xfrm>
          <a:prstGeom prst="rect">
            <a:avLst/>
          </a:prstGeom>
        </p:spPr>
      </p:pic>
      <p:sp>
        <p:nvSpPr>
          <p:cNvPr id="7" name="Title 6"/>
          <p:cNvSpPr>
            <a:spLocks noGrp="1"/>
          </p:cNvSpPr>
          <p:nvPr>
            <p:ph type="title"/>
          </p:nvPr>
        </p:nvSpPr>
        <p:spPr/>
        <p:txBody>
          <a:bodyPr/>
          <a:lstStyle/>
          <a:p>
            <a:r>
              <a:rPr lang="en-US" dirty="0" smtClean="0"/>
              <a:t>Reference Topology</a:t>
            </a:r>
            <a:endParaRPr lang="en-US" dirty="0"/>
          </a:p>
        </p:txBody>
      </p:sp>
      <p:pic>
        <p:nvPicPr>
          <p:cNvPr id="8" name="Picture 7"/>
          <p:cNvPicPr>
            <a:picLocks noChangeAspect="1"/>
          </p:cNvPicPr>
          <p:nvPr/>
        </p:nvPicPr>
        <p:blipFill>
          <a:blip r:embed="rId3"/>
          <a:stretch>
            <a:fillRect/>
          </a:stretch>
        </p:blipFill>
        <p:spPr>
          <a:xfrm>
            <a:off x="1600200" y="4241800"/>
            <a:ext cx="6019800" cy="2417685"/>
          </a:xfrm>
          <a:prstGeom prst="rect">
            <a:avLst/>
          </a:prstGeom>
        </p:spPr>
      </p:pic>
    </p:spTree>
    <p:extLst>
      <p:ext uri="{BB962C8B-B14F-4D97-AF65-F5344CB8AC3E}">
        <p14:creationId xmlns:p14="http://schemas.microsoft.com/office/powerpoint/2010/main" val="11858723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Routing Configuration Mode</a:t>
            </a:r>
            <a:endParaRPr lang="en-US" dirty="0"/>
          </a:p>
        </p:txBody>
      </p:sp>
      <p:pic>
        <p:nvPicPr>
          <p:cNvPr id="3" name="Picture 2"/>
          <p:cNvPicPr>
            <a:picLocks noChangeAspect="1"/>
          </p:cNvPicPr>
          <p:nvPr/>
        </p:nvPicPr>
        <p:blipFill>
          <a:blip r:embed="rId3"/>
          <a:stretch>
            <a:fillRect/>
          </a:stretch>
        </p:blipFill>
        <p:spPr>
          <a:xfrm>
            <a:off x="0" y="2349500"/>
            <a:ext cx="9144000" cy="2141034"/>
          </a:xfrm>
          <a:prstGeom prst="rect">
            <a:avLst/>
          </a:prstGeom>
        </p:spPr>
      </p:pic>
    </p:spTree>
    <p:extLst>
      <p:ext uri="{BB962C8B-B14F-4D97-AF65-F5344CB8AC3E}">
        <p14:creationId xmlns:p14="http://schemas.microsoft.com/office/powerpoint/2010/main" val="10448310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 Configuration Options</a:t>
            </a:r>
            <a:endParaRPr lang="en-US" dirty="0"/>
          </a:p>
        </p:txBody>
      </p:sp>
      <p:pic>
        <p:nvPicPr>
          <p:cNvPr id="3" name="Picture 2"/>
          <p:cNvPicPr>
            <a:picLocks noChangeAspect="1"/>
          </p:cNvPicPr>
          <p:nvPr/>
        </p:nvPicPr>
        <p:blipFill>
          <a:blip r:embed="rId2"/>
          <a:stretch>
            <a:fillRect/>
          </a:stretch>
        </p:blipFill>
        <p:spPr>
          <a:xfrm>
            <a:off x="711201" y="1955800"/>
            <a:ext cx="7772400" cy="4343400"/>
          </a:xfrm>
          <a:prstGeom prst="rect">
            <a:avLst/>
          </a:prstGeom>
        </p:spPr>
      </p:pic>
    </p:spTree>
    <p:extLst>
      <p:ext uri="{BB962C8B-B14F-4D97-AF65-F5344CB8AC3E}">
        <p14:creationId xmlns:p14="http://schemas.microsoft.com/office/powerpoint/2010/main" val="289560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Static Routing</a:t>
            </a:r>
            <a:endParaRPr lang="en-US" dirty="0"/>
          </a:p>
        </p:txBody>
      </p:sp>
      <p:pic>
        <p:nvPicPr>
          <p:cNvPr id="6" name="Picture 5"/>
          <p:cNvPicPr>
            <a:picLocks noChangeAspect="1"/>
          </p:cNvPicPr>
          <p:nvPr/>
        </p:nvPicPr>
        <p:blipFill>
          <a:blip r:embed="rId2"/>
          <a:stretch>
            <a:fillRect/>
          </a:stretch>
        </p:blipFill>
        <p:spPr>
          <a:xfrm>
            <a:off x="286227" y="1784005"/>
            <a:ext cx="8686800" cy="4882136"/>
          </a:xfrm>
          <a:prstGeom prst="rect">
            <a:avLst/>
          </a:prstGeom>
        </p:spPr>
      </p:pic>
    </p:spTree>
    <p:extLst>
      <p:ext uri="{BB962C8B-B14F-4D97-AF65-F5344CB8AC3E}">
        <p14:creationId xmlns:p14="http://schemas.microsoft.com/office/powerpoint/2010/main" val="34737117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RIP Configuration Options</a:t>
            </a:r>
          </a:p>
        </p:txBody>
      </p:sp>
      <p:pic>
        <p:nvPicPr>
          <p:cNvPr id="3" name="Picture 2"/>
          <p:cNvPicPr>
            <a:picLocks noChangeAspect="1"/>
          </p:cNvPicPr>
          <p:nvPr/>
        </p:nvPicPr>
        <p:blipFill>
          <a:blip r:embed="rId2"/>
          <a:stretch>
            <a:fillRect/>
          </a:stretch>
        </p:blipFill>
        <p:spPr>
          <a:xfrm>
            <a:off x="533743" y="1524000"/>
            <a:ext cx="8153057" cy="4978400"/>
          </a:xfrm>
          <a:prstGeom prst="rect">
            <a:avLst/>
          </a:prstGeom>
        </p:spPr>
      </p:pic>
    </p:spTree>
    <p:extLst>
      <p:ext uri="{BB962C8B-B14F-4D97-AF65-F5344CB8AC3E}">
        <p14:creationId xmlns:p14="http://schemas.microsoft.com/office/powerpoint/2010/main" val="609931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idx="4294967295"/>
          </p:nvPr>
        </p:nvSpPr>
        <p:spPr>
          <a:xfrm>
            <a:off x="352425" y="623888"/>
            <a:ext cx="8456613" cy="1112837"/>
          </a:xfrm>
        </p:spPr>
        <p:txBody>
          <a:bodyPr>
            <a:noAutofit/>
          </a:bodyPr>
          <a:lstStyle/>
          <a:p>
            <a:pPr>
              <a:lnSpc>
                <a:spcPct val="100000"/>
              </a:lnSpc>
              <a:tabLst>
                <a:tab pos="4803775" algn="l"/>
                <a:tab pos="5067300" algn="l"/>
                <a:tab pos="5791200" algn="l"/>
                <a:tab pos="6515100" algn="l"/>
                <a:tab pos="7239000" algn="l"/>
                <a:tab pos="7962900" algn="l"/>
              </a:tabLst>
            </a:pPr>
            <a:r>
              <a:rPr lang="en-US" dirty="0" smtClean="0"/>
              <a:t>Advertising </a:t>
            </a:r>
            <a:r>
              <a:rPr lang="en-US" dirty="0"/>
              <a:t>Networks</a:t>
            </a:r>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90" y="2989450"/>
            <a:ext cx="7094364" cy="342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1"/>
          <p:cNvSpPr/>
          <p:nvPr/>
        </p:nvSpPr>
        <p:spPr>
          <a:xfrm>
            <a:off x="552090" y="1789122"/>
            <a:ext cx="7646455" cy="1200328"/>
          </a:xfrm>
          <a:prstGeom prst="rect">
            <a:avLst/>
          </a:prstGeom>
        </p:spPr>
        <p:txBody>
          <a:bodyPr wrap="square">
            <a:spAutoFit/>
          </a:bodyPr>
          <a:lstStyle/>
          <a:p>
            <a:pPr marL="342900" indent="-342900">
              <a:buFont typeface="Arial"/>
              <a:buChar char="•"/>
            </a:pPr>
            <a:r>
              <a:rPr lang="en-US" sz="2400" dirty="0" smtClean="0"/>
              <a:t>To enable RIP routing for a network</a:t>
            </a:r>
          </a:p>
          <a:p>
            <a:pPr marL="342900" indent="-342900">
              <a:buFont typeface="Arial"/>
              <a:buChar char="•"/>
            </a:pPr>
            <a:r>
              <a:rPr lang="en-US" sz="2400" dirty="0" smtClean="0"/>
              <a:t>Enter the </a:t>
            </a:r>
            <a:r>
              <a:rPr lang="en-US" sz="2400" dirty="0" err="1" smtClean="0"/>
              <a:t>classful</a:t>
            </a:r>
            <a:r>
              <a:rPr lang="en-US" sz="2400" dirty="0" smtClean="0"/>
              <a:t> network address for each directly connected network.</a:t>
            </a:r>
            <a:endParaRPr lang="en-US" sz="2400" dirty="0"/>
          </a:p>
        </p:txBody>
      </p:sp>
    </p:spTree>
    <p:extLst>
      <p:ext uri="{BB962C8B-B14F-4D97-AF65-F5344CB8AC3E}">
        <p14:creationId xmlns:p14="http://schemas.microsoft.com/office/powerpoint/2010/main" val="184414842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RIP Setting</a:t>
            </a:r>
            <a:endParaRPr lang="en-US" dirty="0"/>
          </a:p>
        </p:txBody>
      </p:sp>
      <p:pic>
        <p:nvPicPr>
          <p:cNvPr id="4" name="Picture 3"/>
          <p:cNvPicPr>
            <a:picLocks noChangeAspect="1"/>
          </p:cNvPicPr>
          <p:nvPr/>
        </p:nvPicPr>
        <p:blipFill>
          <a:blip r:embed="rId3"/>
          <a:stretch>
            <a:fillRect/>
          </a:stretch>
        </p:blipFill>
        <p:spPr>
          <a:xfrm>
            <a:off x="482600" y="1524000"/>
            <a:ext cx="7301877" cy="5102754"/>
          </a:xfrm>
          <a:prstGeom prst="rect">
            <a:avLst/>
          </a:prstGeom>
        </p:spPr>
      </p:pic>
    </p:spTree>
    <p:extLst>
      <p:ext uri="{BB962C8B-B14F-4D97-AF65-F5344CB8AC3E}">
        <p14:creationId xmlns:p14="http://schemas.microsoft.com/office/powerpoint/2010/main" val="7090793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Verifying RIP Setting</a:t>
            </a:r>
          </a:p>
        </p:txBody>
      </p:sp>
      <p:pic>
        <p:nvPicPr>
          <p:cNvPr id="6" name="Picture 5"/>
          <p:cNvPicPr>
            <a:picLocks noChangeAspect="1"/>
          </p:cNvPicPr>
          <p:nvPr/>
        </p:nvPicPr>
        <p:blipFill>
          <a:blip r:embed="rId2"/>
          <a:stretch>
            <a:fillRect/>
          </a:stretch>
        </p:blipFill>
        <p:spPr>
          <a:xfrm>
            <a:off x="457200" y="2097775"/>
            <a:ext cx="8229600" cy="3975652"/>
          </a:xfrm>
          <a:prstGeom prst="rect">
            <a:avLst/>
          </a:prstGeom>
        </p:spPr>
      </p:pic>
    </p:spTree>
    <p:extLst>
      <p:ext uri="{BB962C8B-B14F-4D97-AF65-F5344CB8AC3E}">
        <p14:creationId xmlns:p14="http://schemas.microsoft.com/office/powerpoint/2010/main" val="38017729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RIPv2</a:t>
            </a:r>
          </a:p>
        </p:txBody>
      </p:sp>
      <p:pic>
        <p:nvPicPr>
          <p:cNvPr id="4" name="Picture 3"/>
          <p:cNvPicPr>
            <a:picLocks noChangeAspect="1"/>
          </p:cNvPicPr>
          <p:nvPr/>
        </p:nvPicPr>
        <p:blipFill>
          <a:blip r:embed="rId3"/>
          <a:stretch>
            <a:fillRect/>
          </a:stretch>
        </p:blipFill>
        <p:spPr>
          <a:xfrm>
            <a:off x="717718" y="1877581"/>
            <a:ext cx="7701663" cy="4417836"/>
          </a:xfrm>
          <a:prstGeom prst="rect">
            <a:avLst/>
          </a:prstGeom>
        </p:spPr>
      </p:pic>
    </p:spTree>
    <p:extLst>
      <p:ext uri="{BB962C8B-B14F-4D97-AF65-F5344CB8AC3E}">
        <p14:creationId xmlns:p14="http://schemas.microsoft.com/office/powerpoint/2010/main" val="31796767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Summarization with RIPv2 </a:t>
            </a:r>
            <a:endParaRPr lang="en-US" dirty="0"/>
          </a:p>
        </p:txBody>
      </p:sp>
      <p:pic>
        <p:nvPicPr>
          <p:cNvPr id="3" name="Picture 2"/>
          <p:cNvPicPr>
            <a:picLocks noChangeAspect="1"/>
          </p:cNvPicPr>
          <p:nvPr/>
        </p:nvPicPr>
        <p:blipFill>
          <a:blip r:embed="rId3"/>
          <a:stretch>
            <a:fillRect/>
          </a:stretch>
        </p:blipFill>
        <p:spPr>
          <a:xfrm>
            <a:off x="721073" y="1524000"/>
            <a:ext cx="7753518" cy="4952808"/>
          </a:xfrm>
          <a:prstGeom prst="rect">
            <a:avLst/>
          </a:prstGeom>
        </p:spPr>
      </p:pic>
    </p:spTree>
    <p:extLst>
      <p:ext uri="{BB962C8B-B14F-4D97-AF65-F5344CB8AC3E}">
        <p14:creationId xmlns:p14="http://schemas.microsoft.com/office/powerpoint/2010/main" val="1962703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Disabling Auto Summarization</a:t>
            </a:r>
          </a:p>
        </p:txBody>
      </p:sp>
      <p:sp>
        <p:nvSpPr>
          <p:cNvPr id="3" name="Rectangle 2"/>
          <p:cNvSpPr/>
          <p:nvPr/>
        </p:nvSpPr>
        <p:spPr>
          <a:xfrm>
            <a:off x="626278" y="1808096"/>
            <a:ext cx="8060522" cy="830997"/>
          </a:xfrm>
          <a:prstGeom prst="rect">
            <a:avLst/>
          </a:prstGeom>
        </p:spPr>
        <p:txBody>
          <a:bodyPr wrap="square">
            <a:spAutoFit/>
          </a:bodyPr>
          <a:lstStyle/>
          <a:p>
            <a:r>
              <a:rPr lang="en-US" sz="2400" dirty="0" smtClean="0"/>
              <a:t>To modify the default RIPv2 behavior of automatic summarization</a:t>
            </a:r>
            <a:endParaRPr lang="en-US" sz="2400" dirty="0"/>
          </a:p>
        </p:txBody>
      </p:sp>
      <p:pic>
        <p:nvPicPr>
          <p:cNvPr id="4" name="Picture 3"/>
          <p:cNvPicPr>
            <a:picLocks noChangeAspect="1"/>
          </p:cNvPicPr>
          <p:nvPr/>
        </p:nvPicPr>
        <p:blipFill>
          <a:blip r:embed="rId3"/>
          <a:stretch>
            <a:fillRect/>
          </a:stretch>
        </p:blipFill>
        <p:spPr>
          <a:xfrm>
            <a:off x="847113" y="2899205"/>
            <a:ext cx="7599871" cy="3175319"/>
          </a:xfrm>
          <a:prstGeom prst="rect">
            <a:avLst/>
          </a:prstGeom>
        </p:spPr>
      </p:pic>
    </p:spTree>
    <p:extLst>
      <p:ext uri="{BB962C8B-B14F-4D97-AF65-F5344CB8AC3E}">
        <p14:creationId xmlns:p14="http://schemas.microsoft.com/office/powerpoint/2010/main" val="234465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Passive Interfaces</a:t>
            </a:r>
          </a:p>
        </p:txBody>
      </p:sp>
      <p:sp>
        <p:nvSpPr>
          <p:cNvPr id="3" name="Rectangle 2"/>
          <p:cNvSpPr/>
          <p:nvPr/>
        </p:nvSpPr>
        <p:spPr>
          <a:xfrm>
            <a:off x="457200" y="1905506"/>
            <a:ext cx="7969082" cy="1569660"/>
          </a:xfrm>
          <a:prstGeom prst="rect">
            <a:avLst/>
          </a:prstGeom>
        </p:spPr>
        <p:txBody>
          <a:bodyPr wrap="square">
            <a:spAutoFit/>
          </a:bodyPr>
          <a:lstStyle/>
          <a:p>
            <a:pPr marL="342900" indent="-342900">
              <a:buFont typeface="Arial"/>
              <a:buChar char="•"/>
            </a:pPr>
            <a:r>
              <a:rPr lang="en-US" sz="2400" dirty="0" smtClean="0"/>
              <a:t>By default, RIP updates are forwarded out all RIP enabled interfaces. </a:t>
            </a:r>
          </a:p>
          <a:p>
            <a:pPr marL="342900" indent="-342900">
              <a:buFont typeface="Arial"/>
              <a:buChar char="•"/>
            </a:pPr>
            <a:r>
              <a:rPr lang="en-US" sz="2400" dirty="0" smtClean="0"/>
              <a:t>However, RIP updates really only need to be sent out interfaces connecting to other RIP enabled routers.</a:t>
            </a:r>
            <a:endParaRPr lang="en-US" sz="2400" dirty="0"/>
          </a:p>
        </p:txBody>
      </p:sp>
      <p:pic>
        <p:nvPicPr>
          <p:cNvPr id="4" name="Picture 3"/>
          <p:cNvPicPr>
            <a:picLocks noChangeAspect="1"/>
          </p:cNvPicPr>
          <p:nvPr/>
        </p:nvPicPr>
        <p:blipFill>
          <a:blip r:embed="rId2"/>
          <a:stretch>
            <a:fillRect/>
          </a:stretch>
        </p:blipFill>
        <p:spPr>
          <a:xfrm>
            <a:off x="733245" y="3756734"/>
            <a:ext cx="7134045" cy="2825151"/>
          </a:xfrm>
          <a:prstGeom prst="rect">
            <a:avLst/>
          </a:prstGeom>
        </p:spPr>
      </p:pic>
    </p:spTree>
    <p:extLst>
      <p:ext uri="{BB962C8B-B14F-4D97-AF65-F5344CB8AC3E}">
        <p14:creationId xmlns:p14="http://schemas.microsoft.com/office/powerpoint/2010/main" val="1079338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Passive Interfaces</a:t>
            </a:r>
          </a:p>
        </p:txBody>
      </p:sp>
      <p:sp>
        <p:nvSpPr>
          <p:cNvPr id="3" name="Content Placeholder 2"/>
          <p:cNvSpPr>
            <a:spLocks noGrp="1"/>
          </p:cNvSpPr>
          <p:nvPr>
            <p:ph idx="1"/>
          </p:nvPr>
        </p:nvSpPr>
        <p:spPr/>
        <p:txBody>
          <a:bodyPr>
            <a:normAutofit/>
          </a:bodyPr>
          <a:lstStyle/>
          <a:p>
            <a:pPr>
              <a:spcAft>
                <a:spcPts val="1200"/>
              </a:spcAft>
            </a:pPr>
            <a:r>
              <a:rPr lang="en-US" sz="2800" dirty="0"/>
              <a:t>RIP sends updates out of its G0/0 interface even though no RIP device exists on that LAN. </a:t>
            </a:r>
            <a:endParaRPr lang="en-US" sz="2800" dirty="0" smtClean="0"/>
          </a:p>
          <a:p>
            <a:pPr>
              <a:spcAft>
                <a:spcPts val="1200"/>
              </a:spcAft>
            </a:pPr>
            <a:r>
              <a:rPr lang="en-US" sz="2800" dirty="0" smtClean="0"/>
              <a:t>R1 </a:t>
            </a:r>
            <a:r>
              <a:rPr lang="en-US" sz="2800" dirty="0"/>
              <a:t>has no way of knowing this and, as a result, sends an update every 30 seconds</a:t>
            </a:r>
            <a:r>
              <a:rPr lang="en-US" sz="2800" dirty="0" smtClean="0"/>
              <a:t>.</a:t>
            </a:r>
          </a:p>
          <a:p>
            <a:pPr>
              <a:spcAft>
                <a:spcPts val="1200"/>
              </a:spcAft>
            </a:pPr>
            <a:r>
              <a:rPr lang="en-US" sz="2800" dirty="0" smtClean="0"/>
              <a:t> </a:t>
            </a:r>
            <a:r>
              <a:rPr lang="en-US" sz="2800" dirty="0"/>
              <a:t>Sending out unneeded updates on a LAN impacts the network in three ways</a:t>
            </a:r>
            <a:r>
              <a:rPr lang="en-US" sz="2800" dirty="0" smtClean="0"/>
              <a:t>:</a:t>
            </a:r>
          </a:p>
          <a:p>
            <a:pPr lvl="1">
              <a:spcAft>
                <a:spcPts val="1200"/>
              </a:spcAft>
            </a:pPr>
            <a:r>
              <a:rPr lang="en-US" dirty="0"/>
              <a:t>Wasted Bandwidth </a:t>
            </a:r>
            <a:endParaRPr lang="en-US" dirty="0" smtClean="0"/>
          </a:p>
          <a:p>
            <a:pPr lvl="1">
              <a:spcAft>
                <a:spcPts val="1200"/>
              </a:spcAft>
            </a:pPr>
            <a:r>
              <a:rPr lang="en-US" dirty="0"/>
              <a:t>Wasted Resources </a:t>
            </a:r>
            <a:endParaRPr lang="en-US" dirty="0" smtClean="0"/>
          </a:p>
          <a:p>
            <a:pPr lvl="1">
              <a:spcAft>
                <a:spcPts val="1200"/>
              </a:spcAft>
            </a:pPr>
            <a:r>
              <a:rPr lang="en-US" dirty="0"/>
              <a:t>Security Risk </a:t>
            </a:r>
          </a:p>
        </p:txBody>
      </p:sp>
    </p:spTree>
    <p:extLst>
      <p:ext uri="{BB962C8B-B14F-4D97-AF65-F5344CB8AC3E}">
        <p14:creationId xmlns:p14="http://schemas.microsoft.com/office/powerpoint/2010/main" val="3744023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Passive Interfaces</a:t>
            </a:r>
          </a:p>
        </p:txBody>
      </p:sp>
      <p:pic>
        <p:nvPicPr>
          <p:cNvPr id="4" name="Picture 3"/>
          <p:cNvPicPr>
            <a:picLocks noChangeAspect="1"/>
          </p:cNvPicPr>
          <p:nvPr/>
        </p:nvPicPr>
        <p:blipFill>
          <a:blip r:embed="rId3"/>
          <a:stretch>
            <a:fillRect/>
          </a:stretch>
        </p:blipFill>
        <p:spPr>
          <a:xfrm>
            <a:off x="457200" y="1767135"/>
            <a:ext cx="8170940" cy="4859620"/>
          </a:xfrm>
          <a:prstGeom prst="rect">
            <a:avLst/>
          </a:prstGeom>
        </p:spPr>
      </p:pic>
    </p:spTree>
    <p:extLst>
      <p:ext uri="{BB962C8B-B14F-4D97-AF65-F5344CB8AC3E}">
        <p14:creationId xmlns:p14="http://schemas.microsoft.com/office/powerpoint/2010/main" val="4133767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Routing Protocols</a:t>
            </a:r>
            <a:endParaRPr lang="en-US" dirty="0"/>
          </a:p>
        </p:txBody>
      </p:sp>
      <p:pic>
        <p:nvPicPr>
          <p:cNvPr id="3" name="Picture 2"/>
          <p:cNvPicPr>
            <a:picLocks noChangeAspect="1"/>
          </p:cNvPicPr>
          <p:nvPr/>
        </p:nvPicPr>
        <p:blipFill>
          <a:blip r:embed="rId3"/>
          <a:stretch>
            <a:fillRect/>
          </a:stretch>
        </p:blipFill>
        <p:spPr>
          <a:xfrm>
            <a:off x="195397" y="2187488"/>
            <a:ext cx="8686800" cy="4221940"/>
          </a:xfrm>
          <a:prstGeom prst="rect">
            <a:avLst/>
          </a:prstGeom>
        </p:spPr>
      </p:pic>
    </p:spTree>
    <p:extLst>
      <p:ext uri="{BB962C8B-B14F-4D97-AF65-F5344CB8AC3E}">
        <p14:creationId xmlns:p14="http://schemas.microsoft.com/office/powerpoint/2010/main" val="26857912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Propagating a Default Route</a:t>
            </a:r>
          </a:p>
        </p:txBody>
      </p:sp>
      <p:pic>
        <p:nvPicPr>
          <p:cNvPr id="3" name="Picture 2"/>
          <p:cNvPicPr>
            <a:picLocks noChangeAspect="1"/>
          </p:cNvPicPr>
          <p:nvPr/>
        </p:nvPicPr>
        <p:blipFill>
          <a:blip r:embed="rId2"/>
          <a:stretch>
            <a:fillRect/>
          </a:stretch>
        </p:blipFill>
        <p:spPr>
          <a:xfrm>
            <a:off x="1016191" y="1524000"/>
            <a:ext cx="7244464" cy="2984056"/>
          </a:xfrm>
          <a:prstGeom prst="rect">
            <a:avLst/>
          </a:prstGeom>
        </p:spPr>
      </p:pic>
      <p:sp>
        <p:nvSpPr>
          <p:cNvPr id="4" name="Rectangle 3"/>
          <p:cNvSpPr/>
          <p:nvPr/>
        </p:nvSpPr>
        <p:spPr>
          <a:xfrm>
            <a:off x="1016191" y="4908596"/>
            <a:ext cx="7244464" cy="369332"/>
          </a:xfrm>
          <a:prstGeom prst="rect">
            <a:avLst/>
          </a:prstGeom>
        </p:spPr>
        <p:txBody>
          <a:bodyPr wrap="square">
            <a:spAutoFit/>
          </a:bodyPr>
          <a:lstStyle/>
          <a:p>
            <a:r>
              <a:rPr lang="en-US" dirty="0" smtClean="0"/>
              <a:t>R1 has is a default static route going out of the Serial 0/0/1 interface</a:t>
            </a:r>
            <a:endParaRPr lang="en-US" dirty="0"/>
          </a:p>
        </p:txBody>
      </p:sp>
      <p:sp>
        <p:nvSpPr>
          <p:cNvPr id="5" name="Rectangle 4"/>
          <p:cNvSpPr/>
          <p:nvPr/>
        </p:nvSpPr>
        <p:spPr>
          <a:xfrm>
            <a:off x="650433" y="5382441"/>
            <a:ext cx="8229600" cy="923330"/>
          </a:xfrm>
          <a:prstGeom prst="rect">
            <a:avLst/>
          </a:prstGeom>
        </p:spPr>
        <p:txBody>
          <a:bodyPr wrap="square">
            <a:spAutoFit/>
          </a:bodyPr>
          <a:lstStyle/>
          <a:p>
            <a:r>
              <a:rPr lang="en-US" dirty="0" smtClean="0"/>
              <a:t>Similar default static routes could be configured on R2 and R3, but it is much more scalable to enter it one time on the edge router R1 and then have R1 propagate it to all other routers using RIP. </a:t>
            </a:r>
            <a:endParaRPr lang="en-US" dirty="0"/>
          </a:p>
        </p:txBody>
      </p:sp>
    </p:spTree>
    <p:extLst>
      <p:ext uri="{BB962C8B-B14F-4D97-AF65-F5344CB8AC3E}">
        <p14:creationId xmlns:p14="http://schemas.microsoft.com/office/powerpoint/2010/main" val="322640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Propagating a Default Route</a:t>
            </a:r>
          </a:p>
        </p:txBody>
      </p:sp>
      <p:pic>
        <p:nvPicPr>
          <p:cNvPr id="3" name="Picture 2"/>
          <p:cNvPicPr>
            <a:picLocks noChangeAspect="1"/>
          </p:cNvPicPr>
          <p:nvPr/>
        </p:nvPicPr>
        <p:blipFill>
          <a:blip r:embed="rId2"/>
          <a:stretch>
            <a:fillRect/>
          </a:stretch>
        </p:blipFill>
        <p:spPr>
          <a:xfrm>
            <a:off x="561723" y="1905193"/>
            <a:ext cx="8125077" cy="4952807"/>
          </a:xfrm>
          <a:prstGeom prst="rect">
            <a:avLst/>
          </a:prstGeom>
        </p:spPr>
      </p:pic>
    </p:spTree>
    <p:extLst>
      <p:ext uri="{BB962C8B-B14F-4D97-AF65-F5344CB8AC3E}">
        <p14:creationId xmlns:p14="http://schemas.microsoft.com/office/powerpoint/2010/main" val="865385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Propagating a Default Route</a:t>
            </a:r>
          </a:p>
        </p:txBody>
      </p:sp>
      <p:pic>
        <p:nvPicPr>
          <p:cNvPr id="3" name="Picture 2"/>
          <p:cNvPicPr>
            <a:picLocks noChangeAspect="1"/>
          </p:cNvPicPr>
          <p:nvPr/>
        </p:nvPicPr>
        <p:blipFill>
          <a:blip r:embed="rId2"/>
          <a:stretch>
            <a:fillRect/>
          </a:stretch>
        </p:blipFill>
        <p:spPr>
          <a:xfrm>
            <a:off x="457200" y="3490921"/>
            <a:ext cx="8229600" cy="1422400"/>
          </a:xfrm>
          <a:prstGeom prst="rect">
            <a:avLst/>
          </a:prstGeom>
        </p:spPr>
      </p:pic>
      <p:pic>
        <p:nvPicPr>
          <p:cNvPr id="4" name="Picture 3"/>
          <p:cNvPicPr>
            <a:picLocks noChangeAspect="1"/>
          </p:cNvPicPr>
          <p:nvPr/>
        </p:nvPicPr>
        <p:blipFill>
          <a:blip r:embed="rId3"/>
          <a:stretch>
            <a:fillRect/>
          </a:stretch>
        </p:blipFill>
        <p:spPr>
          <a:xfrm>
            <a:off x="752655" y="2133600"/>
            <a:ext cx="7086600" cy="863600"/>
          </a:xfrm>
          <a:prstGeom prst="rect">
            <a:avLst/>
          </a:prstGeom>
        </p:spPr>
      </p:pic>
    </p:spTree>
    <p:extLst>
      <p:ext uri="{BB962C8B-B14F-4D97-AF65-F5344CB8AC3E}">
        <p14:creationId xmlns:p14="http://schemas.microsoft.com/office/powerpoint/2010/main" val="123399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Routing Protocols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1727200"/>
            <a:ext cx="6646862"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08309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idx="4294967295"/>
          </p:nvPr>
        </p:nvSpPr>
        <p:spPr>
          <a:xfrm>
            <a:off x="339725" y="492125"/>
            <a:ext cx="8456613" cy="871538"/>
          </a:xfrm>
        </p:spPr>
        <p:txBody>
          <a:bodyPr>
            <a:normAutofit/>
          </a:bodyPr>
          <a:lstStyle/>
          <a:p>
            <a:pPr algn="l" eaLnBrk="1" hangingPunct="1">
              <a:lnSpc>
                <a:spcPct val="100000"/>
              </a:lnSpc>
              <a:tabLst>
                <a:tab pos="4803775" algn="l"/>
                <a:tab pos="5067300" algn="l"/>
                <a:tab pos="5791200" algn="l"/>
                <a:tab pos="6515100" algn="l"/>
                <a:tab pos="7239000" algn="l"/>
                <a:tab pos="7962900" algn="l"/>
              </a:tabLst>
            </a:pPr>
            <a:r>
              <a:rPr lang="en-US" dirty="0" err="1"/>
              <a:t>Classful</a:t>
            </a:r>
            <a:r>
              <a:rPr lang="en-US" dirty="0"/>
              <a:t> Routing Protocols</a:t>
            </a:r>
          </a:p>
        </p:txBody>
      </p:sp>
      <p:sp>
        <p:nvSpPr>
          <p:cNvPr id="33795" name="AutoShape 2"/>
          <p:cNvSpPr>
            <a:spLocks noChangeArrowheads="1"/>
          </p:cNvSpPr>
          <p:nvPr/>
        </p:nvSpPr>
        <p:spPr bwMode="auto">
          <a:xfrm>
            <a:off x="479425" y="1843088"/>
            <a:ext cx="8331200" cy="3624154"/>
          </a:xfrm>
          <a:custGeom>
            <a:avLst/>
            <a:gdLst>
              <a:gd name="T0" fmla="*/ 8331200 w 8331200"/>
              <a:gd name="T1" fmla="*/ 1690689 h 3381375"/>
              <a:gd name="T2" fmla="*/ 4165600 w 8331200"/>
              <a:gd name="T3" fmla="*/ 3381375 h 3381375"/>
              <a:gd name="T4" fmla="*/ 0 w 8331200"/>
              <a:gd name="T5" fmla="*/ 1690689 h 3381375"/>
              <a:gd name="T6" fmla="*/ 4165600 w 8331200"/>
              <a:gd name="T7" fmla="*/ 0 h 3381375"/>
              <a:gd name="T8" fmla="*/ 0 60000 65536"/>
              <a:gd name="T9" fmla="*/ 5898240 60000 65536"/>
              <a:gd name="T10" fmla="*/ 11796480 60000 65536"/>
              <a:gd name="T11" fmla="*/ 17694720 60000 65536"/>
              <a:gd name="T12" fmla="*/ 0 w 8331200"/>
              <a:gd name="T13" fmla="*/ 0 h 3381375"/>
              <a:gd name="T14" fmla="*/ 8331200 w 8331200"/>
              <a:gd name="T15" fmla="*/ 3381375 h 3381375"/>
            </a:gdLst>
            <a:ahLst/>
            <a:cxnLst>
              <a:cxn ang="T8">
                <a:pos x="T0" y="T1"/>
              </a:cxn>
              <a:cxn ang="T9">
                <a:pos x="T2" y="T3"/>
              </a:cxn>
              <a:cxn ang="T10">
                <a:pos x="T4" y="T5"/>
              </a:cxn>
              <a:cxn ang="T11">
                <a:pos x="T6" y="T7"/>
              </a:cxn>
            </a:cxnLst>
            <a:rect l="T12" t="T13" r="T14" b="T15"/>
            <a:pathLst>
              <a:path w="8331200" h="3381375">
                <a:moveTo>
                  <a:pt x="0" y="0"/>
                </a:moveTo>
                <a:lnTo>
                  <a:pt x="23142" y="0"/>
                </a:lnTo>
                <a:lnTo>
                  <a:pt x="23142" y="9394"/>
                </a:lnTo>
                <a:lnTo>
                  <a:pt x="0" y="939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marL="342900" indent="-341313">
              <a:lnSpc>
                <a:spcPct val="120000"/>
              </a:lnSpc>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err="1">
                <a:solidFill>
                  <a:srgbClr val="000000"/>
                </a:solidFill>
              </a:rPr>
              <a:t>Classful</a:t>
            </a:r>
            <a:r>
              <a:rPr lang="en-US" sz="2400" dirty="0">
                <a:solidFill>
                  <a:srgbClr val="000000"/>
                </a:solidFill>
              </a:rPr>
              <a:t> routing protocols do not send subnet mask information in their routing updates </a:t>
            </a:r>
          </a:p>
          <a:p>
            <a:pPr marL="800100" lvl="1" indent="-34131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rPr>
              <a:t>Only RIPv1 and IGRP are </a:t>
            </a:r>
            <a:r>
              <a:rPr lang="en-US" sz="2400" dirty="0" err="1">
                <a:solidFill>
                  <a:srgbClr val="000000"/>
                </a:solidFill>
              </a:rPr>
              <a:t>classful</a:t>
            </a:r>
            <a:endParaRPr lang="en-US" sz="2400" dirty="0">
              <a:solidFill>
                <a:srgbClr val="000000"/>
              </a:solidFill>
            </a:endParaRPr>
          </a:p>
          <a:p>
            <a:pPr marL="800100" lvl="1" indent="-34131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rPr>
              <a:t>Created when network addresses were allocated based on classes (class A, B, or C)</a:t>
            </a:r>
          </a:p>
          <a:p>
            <a:pPr marL="800100" lvl="1" indent="-34131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rPr>
              <a:t>Cannot provide variable length subnet masks (VLSMs) and classless </a:t>
            </a:r>
            <a:r>
              <a:rPr lang="en-US" sz="2400" dirty="0" err="1">
                <a:solidFill>
                  <a:srgbClr val="000000"/>
                </a:solidFill>
              </a:rPr>
              <a:t>interdomain</a:t>
            </a:r>
            <a:r>
              <a:rPr lang="en-US" sz="2400" dirty="0">
                <a:solidFill>
                  <a:srgbClr val="000000"/>
                </a:solidFill>
              </a:rPr>
              <a:t> routing (CIDR)</a:t>
            </a:r>
          </a:p>
          <a:p>
            <a:pPr marL="342900" indent="-341313">
              <a:lnSpc>
                <a:spcPct val="12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p:txBody>
      </p:sp>
    </p:spTree>
    <p:extLst>
      <p:ext uri="{BB962C8B-B14F-4D97-AF65-F5344CB8AC3E}">
        <p14:creationId xmlns:p14="http://schemas.microsoft.com/office/powerpoint/2010/main" val="370974529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idx="4294967295"/>
          </p:nvPr>
        </p:nvSpPr>
        <p:spPr>
          <a:xfrm>
            <a:off x="339725" y="492125"/>
            <a:ext cx="8456613" cy="871538"/>
          </a:xfrm>
        </p:spPr>
        <p:txBody>
          <a:bodyPr>
            <a:normAutofit/>
          </a:bodyPr>
          <a:lstStyle/>
          <a:p>
            <a:pPr>
              <a:tabLst>
                <a:tab pos="4803775" algn="l"/>
                <a:tab pos="5067300" algn="l"/>
                <a:tab pos="5791200" algn="l"/>
                <a:tab pos="6515100" algn="l"/>
                <a:tab pos="7239000" algn="l"/>
                <a:tab pos="7962900" algn="l"/>
              </a:tabLst>
            </a:pPr>
            <a:r>
              <a:rPr lang="en-US" dirty="0"/>
              <a:t>Classless Routing Protocols</a:t>
            </a:r>
          </a:p>
        </p:txBody>
      </p:sp>
      <p:sp>
        <p:nvSpPr>
          <p:cNvPr id="34819" name="AutoShape 2"/>
          <p:cNvSpPr>
            <a:spLocks noChangeArrowheads="1"/>
          </p:cNvSpPr>
          <p:nvPr/>
        </p:nvSpPr>
        <p:spPr bwMode="auto">
          <a:xfrm>
            <a:off x="479425" y="1843088"/>
            <a:ext cx="8331200" cy="2294559"/>
          </a:xfrm>
          <a:custGeom>
            <a:avLst/>
            <a:gdLst>
              <a:gd name="T0" fmla="*/ 8331200 w 8331200"/>
              <a:gd name="T1" fmla="*/ 958850 h 1917700"/>
              <a:gd name="T2" fmla="*/ 4165600 w 8331200"/>
              <a:gd name="T3" fmla="*/ 1917700 h 1917700"/>
              <a:gd name="T4" fmla="*/ 0 w 8331200"/>
              <a:gd name="T5" fmla="*/ 958850 h 1917700"/>
              <a:gd name="T6" fmla="*/ 4165600 w 8331200"/>
              <a:gd name="T7" fmla="*/ 0 h 1917700"/>
              <a:gd name="T8" fmla="*/ 0 60000 65536"/>
              <a:gd name="T9" fmla="*/ 5898240 60000 65536"/>
              <a:gd name="T10" fmla="*/ 11796480 60000 65536"/>
              <a:gd name="T11" fmla="*/ 17694720 60000 65536"/>
              <a:gd name="T12" fmla="*/ 0 w 8331200"/>
              <a:gd name="T13" fmla="*/ 0 h 1917700"/>
              <a:gd name="T14" fmla="*/ 8331200 w 8331200"/>
              <a:gd name="T15" fmla="*/ 1917700 h 1917700"/>
            </a:gdLst>
            <a:ahLst/>
            <a:cxnLst>
              <a:cxn ang="T8">
                <a:pos x="T0" y="T1"/>
              </a:cxn>
              <a:cxn ang="T9">
                <a:pos x="T2" y="T3"/>
              </a:cxn>
              <a:cxn ang="T10">
                <a:pos x="T4" y="T5"/>
              </a:cxn>
              <a:cxn ang="T11">
                <a:pos x="T6" y="T7"/>
              </a:cxn>
            </a:cxnLst>
            <a:rect l="T12" t="T13" r="T14" b="T15"/>
            <a:pathLst>
              <a:path w="8331200" h="1917700">
                <a:moveTo>
                  <a:pt x="0" y="0"/>
                </a:moveTo>
                <a:lnTo>
                  <a:pt x="23142" y="0"/>
                </a:lnTo>
                <a:lnTo>
                  <a:pt x="23142" y="5330"/>
                </a:lnTo>
                <a:lnTo>
                  <a:pt x="0" y="533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marL="342900" indent="-341313">
              <a:lnSpc>
                <a:spcPct val="120000"/>
              </a:lnSpc>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rPr>
              <a:t>Classless routing protocols include subnet mask information in the routing updates</a:t>
            </a:r>
          </a:p>
          <a:p>
            <a:pPr marL="800100" lvl="1" indent="-34131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rPr>
              <a:t>RIPv2, EIGRP, OSPF, and IS_IS</a:t>
            </a:r>
          </a:p>
          <a:p>
            <a:pPr marL="800100" lvl="1" indent="-34131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rPr>
              <a:t>Support VLSM and CIDR</a:t>
            </a:r>
          </a:p>
          <a:p>
            <a:pPr marL="800100" lvl="1" indent="-34131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rPr>
              <a:t>IPv6 routing protocols</a:t>
            </a:r>
          </a:p>
        </p:txBody>
      </p:sp>
    </p:spTree>
    <p:extLst>
      <p:ext uri="{BB962C8B-B14F-4D97-AF65-F5344CB8AC3E}">
        <p14:creationId xmlns:p14="http://schemas.microsoft.com/office/powerpoint/2010/main" val="157947034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Protocol Characteristics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1524000"/>
            <a:ext cx="838835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135997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 Administrative Distance</a:t>
            </a:r>
            <a:endParaRPr lang="en-US" dirty="0"/>
          </a:p>
        </p:txBody>
      </p:sp>
      <p:pic>
        <p:nvPicPr>
          <p:cNvPr id="3" name="Picture 2"/>
          <p:cNvPicPr>
            <a:picLocks noChangeAspect="1"/>
          </p:cNvPicPr>
          <p:nvPr/>
        </p:nvPicPr>
        <p:blipFill>
          <a:blip r:embed="rId2"/>
          <a:stretch>
            <a:fillRect/>
          </a:stretch>
        </p:blipFill>
        <p:spPr>
          <a:xfrm>
            <a:off x="1765300" y="2324100"/>
            <a:ext cx="5613400" cy="3987800"/>
          </a:xfrm>
          <a:prstGeom prst="rect">
            <a:avLst/>
          </a:prstGeom>
        </p:spPr>
      </p:pic>
      <p:sp>
        <p:nvSpPr>
          <p:cNvPr id="4" name="Rectangle 3"/>
          <p:cNvSpPr/>
          <p:nvPr/>
        </p:nvSpPr>
        <p:spPr>
          <a:xfrm>
            <a:off x="1765300" y="5283200"/>
            <a:ext cx="5422900" cy="482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50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Start</a:t>
            </a:r>
          </a:p>
        </p:txBody>
      </p:sp>
      <p:pic>
        <p:nvPicPr>
          <p:cNvPr id="4" name="Picture 3"/>
          <p:cNvPicPr>
            <a:picLocks noChangeAspect="1"/>
          </p:cNvPicPr>
          <p:nvPr/>
        </p:nvPicPr>
        <p:blipFill>
          <a:blip r:embed="rId3"/>
          <a:stretch>
            <a:fillRect/>
          </a:stretch>
        </p:blipFill>
        <p:spPr>
          <a:xfrm>
            <a:off x="879290" y="1694992"/>
            <a:ext cx="7302988" cy="2657840"/>
          </a:xfrm>
          <a:prstGeom prst="rect">
            <a:avLst/>
          </a:prstGeom>
        </p:spPr>
      </p:pic>
      <p:sp>
        <p:nvSpPr>
          <p:cNvPr id="5" name="Rectangle 4"/>
          <p:cNvSpPr/>
          <p:nvPr/>
        </p:nvSpPr>
        <p:spPr>
          <a:xfrm>
            <a:off x="457200" y="4730736"/>
            <a:ext cx="8229600" cy="2062103"/>
          </a:xfrm>
          <a:prstGeom prst="rect">
            <a:avLst/>
          </a:prstGeom>
        </p:spPr>
        <p:txBody>
          <a:bodyPr wrap="square">
            <a:spAutoFit/>
          </a:bodyPr>
          <a:lstStyle/>
          <a:p>
            <a:pPr marL="342900" indent="-341313">
              <a:lnSpc>
                <a:spcPct val="100000"/>
              </a:lnSpc>
              <a:spcBef>
                <a:spcPts val="1200"/>
              </a:spcBef>
              <a:buFont typeface="Wingdings" charset="0"/>
              <a:buChar char=""/>
              <a:tabLst>
                <a:tab pos="723900" algn="l"/>
                <a:tab pos="1447800" algn="l"/>
                <a:tab pos="2171700" algn="l"/>
                <a:tab pos="2895600" algn="l"/>
              </a:tabLst>
            </a:pPr>
            <a:r>
              <a:rPr lang="en-US" dirty="0" smtClean="0">
                <a:solidFill>
                  <a:srgbClr val="000000"/>
                </a:solidFill>
              </a:rPr>
              <a:t>R1 adds the 10.1.0.0 network available through interface </a:t>
            </a:r>
            <a:r>
              <a:rPr lang="en-US" dirty="0" err="1" smtClean="0">
                <a:solidFill>
                  <a:srgbClr val="000000"/>
                </a:solidFill>
              </a:rPr>
              <a:t>FastEthernet</a:t>
            </a:r>
            <a:r>
              <a:rPr lang="en-US" dirty="0" smtClean="0">
                <a:solidFill>
                  <a:srgbClr val="000000"/>
                </a:solidFill>
              </a:rPr>
              <a:t> 0/0 and 10.2.0.0 is available through interface Serial 0/0/0.</a:t>
            </a:r>
          </a:p>
          <a:p>
            <a:pPr marL="342900" indent="-341313">
              <a:lnSpc>
                <a:spcPct val="100000"/>
              </a:lnSpc>
              <a:spcBef>
                <a:spcPts val="1200"/>
              </a:spcBef>
              <a:buFont typeface="Wingdings" charset="0"/>
              <a:buChar char=""/>
              <a:tabLst>
                <a:tab pos="723900" algn="l"/>
                <a:tab pos="1447800" algn="l"/>
                <a:tab pos="2171700" algn="l"/>
                <a:tab pos="2895600" algn="l"/>
              </a:tabLst>
            </a:pPr>
            <a:r>
              <a:rPr lang="en-US" dirty="0" smtClean="0">
                <a:solidFill>
                  <a:srgbClr val="000000"/>
                </a:solidFill>
              </a:rPr>
              <a:t>R2 adds the 10.2.0.0 network available through interface Serial 0/0/0 and 10.3.0.0 is available through interface Serial 0/0/1.</a:t>
            </a:r>
          </a:p>
          <a:p>
            <a:pPr marL="342900" indent="-341313">
              <a:lnSpc>
                <a:spcPct val="100000"/>
              </a:lnSpc>
              <a:spcBef>
                <a:spcPts val="1200"/>
              </a:spcBef>
              <a:buFont typeface="Wingdings" charset="0"/>
              <a:buChar char=""/>
              <a:tabLst>
                <a:tab pos="723900" algn="l"/>
                <a:tab pos="1447800" algn="l"/>
                <a:tab pos="2171700" algn="l"/>
                <a:tab pos="2895600" algn="l"/>
              </a:tabLst>
            </a:pPr>
            <a:r>
              <a:rPr lang="en-US" dirty="0" smtClean="0">
                <a:solidFill>
                  <a:srgbClr val="000000"/>
                </a:solidFill>
              </a:rPr>
              <a:t>R3 adds the 10.3.0.0 network available through interface Serial 0/0/1 and 10.4.0.0 is available through interface </a:t>
            </a:r>
            <a:r>
              <a:rPr lang="en-US" dirty="0" err="1" smtClean="0">
                <a:solidFill>
                  <a:srgbClr val="000000"/>
                </a:solidFill>
              </a:rPr>
              <a:t>FastEthernet</a:t>
            </a:r>
            <a:r>
              <a:rPr lang="en-US" dirty="0" smtClean="0">
                <a:solidFill>
                  <a:srgbClr val="000000"/>
                </a:solidFill>
              </a:rPr>
              <a:t> 0/0.</a:t>
            </a:r>
            <a:endParaRPr lang="en-US" dirty="0">
              <a:solidFill>
                <a:srgbClr val="000000"/>
              </a:solidFill>
            </a:endParaRPr>
          </a:p>
        </p:txBody>
      </p:sp>
    </p:spTree>
    <p:extLst>
      <p:ext uri="{BB962C8B-B14F-4D97-AF65-F5344CB8AC3E}">
        <p14:creationId xmlns:p14="http://schemas.microsoft.com/office/powerpoint/2010/main" val="245480808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932</TotalTime>
  <Words>2154</Words>
  <Application>Microsoft Macintosh PowerPoint</Application>
  <PresentationFormat>On-screen Show (4:3)</PresentationFormat>
  <Paragraphs>162</Paragraphs>
  <Slides>32</Slides>
  <Notes>13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Clarity</vt:lpstr>
      <vt:lpstr>RIP</vt:lpstr>
      <vt:lpstr>Static Routing</vt:lpstr>
      <vt:lpstr>Dynamic Routing Protocols</vt:lpstr>
      <vt:lpstr>Classifying Routing Protocols</vt:lpstr>
      <vt:lpstr>Classful Routing Protocols</vt:lpstr>
      <vt:lpstr>Classless Routing Protocols</vt:lpstr>
      <vt:lpstr>Routing Protocol Characteristics</vt:lpstr>
      <vt:lpstr>RIP Administrative Distance</vt:lpstr>
      <vt:lpstr>Cold Start</vt:lpstr>
      <vt:lpstr>Network Discovery</vt:lpstr>
      <vt:lpstr>Network Discovery</vt:lpstr>
      <vt:lpstr>Network Discovery</vt:lpstr>
      <vt:lpstr>Network Discovery</vt:lpstr>
      <vt:lpstr>Network Discovery</vt:lpstr>
      <vt:lpstr>Network Discovery</vt:lpstr>
      <vt:lpstr>Configuring the RIP Protocol</vt:lpstr>
      <vt:lpstr>Reference Topology</vt:lpstr>
      <vt:lpstr>Entering Routing Configuration Mode</vt:lpstr>
      <vt:lpstr>RIP Configuration Options</vt:lpstr>
      <vt:lpstr>RIP Configuration Options</vt:lpstr>
      <vt:lpstr>Advertising Networks</vt:lpstr>
      <vt:lpstr>Verifying RIP Setting</vt:lpstr>
      <vt:lpstr>Verifying RIP Setting</vt:lpstr>
      <vt:lpstr>Enabling RIPv2</vt:lpstr>
      <vt:lpstr>Automatic Summarization with RIPv2 </vt:lpstr>
      <vt:lpstr>Disabling Auto Summarization</vt:lpstr>
      <vt:lpstr>Configuring Passive Interfaces</vt:lpstr>
      <vt:lpstr>Configuring Passive Interfaces</vt:lpstr>
      <vt:lpstr>Configuring Passive Interfaces</vt:lpstr>
      <vt:lpstr>Propagating a Default Route</vt:lpstr>
      <vt:lpstr>Propagating a Default Route</vt:lpstr>
      <vt:lpstr>Propagating a Default Route</vt:lpstr>
    </vt:vector>
  </TitlesOfParts>
  <Company>KSU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RIP</dc:title>
  <dc:creator>Nour Alhariqi</dc:creator>
  <cp:lastModifiedBy>Nour Alhariqi</cp:lastModifiedBy>
  <cp:revision>50</cp:revision>
  <dcterms:created xsi:type="dcterms:W3CDTF">2016-02-27T15:43:29Z</dcterms:created>
  <dcterms:modified xsi:type="dcterms:W3CDTF">2019-02-10T08:22:33Z</dcterms:modified>
</cp:coreProperties>
</file>