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8" r:id="rId4"/>
    <p:sldId id="277" r:id="rId5"/>
    <p:sldId id="285" r:id="rId6"/>
    <p:sldId id="275" r:id="rId7"/>
    <p:sldId id="284" r:id="rId8"/>
    <p:sldId id="276" r:id="rId9"/>
    <p:sldId id="286" r:id="rId10"/>
    <p:sldId id="279" r:id="rId11"/>
    <p:sldId id="260" r:id="rId12"/>
    <p:sldId id="261" r:id="rId13"/>
    <p:sldId id="263" r:id="rId14"/>
    <p:sldId id="278" r:id="rId15"/>
    <p:sldId id="265" r:id="rId16"/>
    <p:sldId id="280" r:id="rId17"/>
    <p:sldId id="268" r:id="rId18"/>
    <p:sldId id="281" r:id="rId19"/>
    <p:sldId id="270" r:id="rId20"/>
    <p:sldId id="282" r:id="rId21"/>
    <p:sldId id="272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B2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47" autoAdjust="0"/>
  </p:normalViewPr>
  <p:slideViewPr>
    <p:cSldViewPr>
      <p:cViewPr>
        <p:scale>
          <a:sx n="70" d="100"/>
          <a:sy n="70" d="100"/>
        </p:scale>
        <p:origin x="-138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A530038-06AD-445E-93A9-995563402D10}" type="datetimeFigureOut">
              <a:rPr lang="ar-SA" smtClean="0"/>
              <a:t>07/01/37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5F60152-D12F-4D44-A7DD-62402B4A4A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609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Maltose and lactose</a:t>
            </a:r>
            <a:r>
              <a:rPr lang="en-US" baseline="0" dirty="0" smtClean="0"/>
              <a:t> are reducing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60152-D12F-4D44-A7DD-62402B4A4A17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7407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1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www.google.com.sa/url?sa=i&amp;rct=j&amp;q=&amp;esrc=s&amp;source=images&amp;cd=&amp;cad=rja&amp;uact=8&amp;ved=0CAcQjRw&amp;url=http://www.takween.com/materiaux/sucres-glucides-disaccharides.html&amp;ei=AajLVJHYKcPKaMqggWg&amp;psig=AFQjCNGQFElc2aFeigDqVaOGplzAvdsSKg&amp;ust=142271910532881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www.google.com.sa/url?sa=i&amp;rct=j&amp;q=&amp;esrc=s&amp;source=images&amp;cd=&amp;cad=rja&amp;uact=8&amp;ved=0CAcQjRw&amp;url=http://www.fao.org/docrep/field/003/ab470e/ab470e04.htm&amp;ei=qAz-VKaTEInaOMejgJgG&amp;psig=AFQjCNFKeDyDUlZVWzA3i7gLjMJYuEvY_A&amp;ust=1426021713374431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://www.google.com.sa/url?sa=i&amp;rct=j&amp;q=&amp;esrc=s&amp;source=images&amp;cd=&amp;cad=rja&amp;uact=8&amp;ved=0CAcQjRw&amp;url=http://www.uspto.gov/web/patents/classification/uspc536/defs536.htm&amp;ei=Awz-VOOPC4LDObOtgIgO&amp;psig=AFQjCNFKeDyDUlZVWzA3i7gLjMJYuEvY_A&amp;ust=142602171337443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www.google.com.sa/url?sa=i&amp;rct=j&amp;q=&amp;esrc=s&amp;source=images&amp;cd=&amp;cad=rja&amp;uact=8&amp;ved=0CAcQjRw&amp;url=http://www.fao.org/docrep/field/003/ab470e/ab470e04.htm&amp;ei=qAz-VKaTEInaOMejgJgG&amp;psig=AFQjCNFKeDyDUlZVWzA3i7gLjMJYuEvY_A&amp;ust=1426021713374431" TargetMode="Externa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97151" y="1726119"/>
            <a:ext cx="512947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 smtClean="0"/>
              <a:t>الكربوهــــيدرات(1)</a:t>
            </a:r>
          </a:p>
          <a:p>
            <a:pPr algn="ctr"/>
            <a:r>
              <a:rPr lang="en-US" sz="5400" b="1" dirty="0" smtClean="0">
                <a:latin typeface="Arabic Typesetting" pitchFamily="66" charset="-78"/>
                <a:cs typeface="Arabic Typesetting" pitchFamily="66" charset="-78"/>
              </a:rPr>
              <a:t>Carbohydrate</a:t>
            </a:r>
            <a:endParaRPr lang="ar-SA" sz="54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037" name="Picture 13" descr="Glucose Straight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91000"/>
            <a:ext cx="3124201" cy="2202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9502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80999" y="228600"/>
            <a:ext cx="8400197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000" b="1" dirty="0" smtClean="0">
                <a:solidFill>
                  <a:schemeClr val="tx2"/>
                </a:solidFill>
              </a:rPr>
              <a:t>يمكن أيضا تقسيم السكريات إلى :</a:t>
            </a:r>
          </a:p>
          <a:p>
            <a:pPr algn="r" rtl="1">
              <a:lnSpc>
                <a:spcPct val="150000"/>
              </a:lnSpc>
            </a:pPr>
            <a:r>
              <a:rPr lang="ar-SA" dirty="0" smtClean="0"/>
              <a:t>سكريات </a:t>
            </a:r>
            <a:r>
              <a:rPr lang="ar-SA" dirty="0"/>
              <a:t>مختزلة او غير مختزلة، فاذا و جدت مجموعة </a:t>
            </a:r>
            <a:r>
              <a:rPr lang="ar-SA" dirty="0" err="1"/>
              <a:t>كربونيل</a:t>
            </a:r>
            <a:r>
              <a:rPr lang="ar-SA" dirty="0"/>
              <a:t> حرة سميت بالسكريات </a:t>
            </a:r>
            <a:r>
              <a:rPr lang="ar-SA" dirty="0" err="1"/>
              <a:t>المختزله</a:t>
            </a:r>
            <a:r>
              <a:rPr lang="ar-SA" dirty="0"/>
              <a:t> اما اذا ارتبطت تلك المجموعة بمادة أخرى و أصبحت غير حرة (مثل السكروز) فقدت صفاتها </a:t>
            </a:r>
            <a:r>
              <a:rPr lang="ar-SA" dirty="0" err="1" smtClean="0"/>
              <a:t>الإختزالية</a:t>
            </a:r>
            <a:r>
              <a:rPr lang="ar-SA" dirty="0"/>
              <a:t>.</a:t>
            </a:r>
          </a:p>
          <a:p>
            <a:pPr algn="r" rtl="1">
              <a:lnSpc>
                <a:spcPct val="150000"/>
              </a:lnSpc>
            </a:pPr>
            <a:endParaRPr lang="ar-SA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 descr="http://www.takween.com/materiaux/maltose.GIF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1" b="43926"/>
          <a:stretch/>
        </p:blipFill>
        <p:spPr bwMode="auto">
          <a:xfrm>
            <a:off x="433104" y="2310188"/>
            <a:ext cx="4109468" cy="149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7"/>
          <p:cNvSpPr txBox="1"/>
          <p:nvPr/>
        </p:nvSpPr>
        <p:spPr>
          <a:xfrm>
            <a:off x="932597" y="4011610"/>
            <a:ext cx="1905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 smtClean="0"/>
              <a:t>سكر ثنائي مختزل</a:t>
            </a:r>
          </a:p>
          <a:p>
            <a:pPr algn="ctr"/>
            <a:r>
              <a:rPr lang="ar-SA" dirty="0" smtClean="0"/>
              <a:t>(المالتوز) </a:t>
            </a:r>
            <a:endParaRPr lang="ar-SA" dirty="0"/>
          </a:p>
        </p:txBody>
      </p:sp>
      <p:sp>
        <p:nvSpPr>
          <p:cNvPr id="5" name="TextBox 12"/>
          <p:cNvSpPr txBox="1"/>
          <p:nvPr/>
        </p:nvSpPr>
        <p:spPr>
          <a:xfrm>
            <a:off x="5990371" y="4011610"/>
            <a:ext cx="1905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 smtClean="0"/>
              <a:t>سكر ثنائي غير مختزل</a:t>
            </a:r>
          </a:p>
          <a:p>
            <a:pPr algn="ctr"/>
            <a:r>
              <a:rPr lang="ar-SA" dirty="0" smtClean="0"/>
              <a:t>(سكروز) </a:t>
            </a:r>
            <a:endParaRPr lang="ar-SA" dirty="0"/>
          </a:p>
        </p:txBody>
      </p:sp>
      <p:pic>
        <p:nvPicPr>
          <p:cNvPr id="6" name="Picture 4" descr="The one on inter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546" y="2176516"/>
            <a:ext cx="3676651" cy="173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1"/>
          <p:cNvSpPr txBox="1"/>
          <p:nvPr/>
        </p:nvSpPr>
        <p:spPr>
          <a:xfrm>
            <a:off x="627797" y="5002210"/>
            <a:ext cx="777240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SA" dirty="0" smtClean="0"/>
              <a:t>جميع السكريات الأحادية عبارة عن سكريات مختزله، جميعها تحتوي على </a:t>
            </a:r>
            <a:r>
              <a:rPr lang="ar-SA" dirty="0"/>
              <a:t>مجموعة كربونيل حرة </a:t>
            </a:r>
            <a:r>
              <a:rPr lang="ar-SA" dirty="0" smtClean="0"/>
              <a:t>.</a:t>
            </a:r>
          </a:p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SA" dirty="0" smtClean="0"/>
              <a:t>بعض السكريات الثنائية مختزله (المالتوز – الاكتوز)، و بعضها غير مختزلة (سكروز).</a:t>
            </a:r>
          </a:p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SA" dirty="0" smtClean="0"/>
              <a:t>جميع السكريات العديدة سكريات غير مختزلة.</a:t>
            </a:r>
            <a:endParaRPr lang="ar-SA" dirty="0"/>
          </a:p>
        </p:txBody>
      </p:sp>
      <p:pic>
        <p:nvPicPr>
          <p:cNvPr id="8" name="Picture 4" descr="https://encrypted-tbn0.gstatic.com/images?q=tbn:ANd9GcTwlulidU0RLALYtM3aRnStXlbb7kOx2yhcz1MDdrvT9Q6EuGDL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04" y="5694707"/>
            <a:ext cx="1219200" cy="103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448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82031" y="152400"/>
            <a:ext cx="3938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solidFill>
                  <a:schemeClr val="tx2"/>
                </a:solidFill>
              </a:rPr>
              <a:t>الاختبارات </a:t>
            </a:r>
            <a:r>
              <a:rPr lang="ar-SA" sz="2800" b="1" dirty="0">
                <a:solidFill>
                  <a:schemeClr val="tx2"/>
                </a:solidFill>
              </a:rPr>
              <a:t>العامة للكربوهيدرات:</a:t>
            </a:r>
            <a:endParaRPr lang="ar-SA" sz="2800" dirty="0">
              <a:solidFill>
                <a:schemeClr val="tx2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461248" y="1238295"/>
            <a:ext cx="1749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/>
            <a:r>
              <a:rPr lang="ar-SA" sz="2000" b="1" dirty="0" smtClean="0">
                <a:solidFill>
                  <a:schemeClr val="tx2"/>
                </a:solidFill>
              </a:rPr>
              <a:t>1-اختبار الذوبانية.</a:t>
            </a:r>
            <a:endParaRPr lang="ar-SA" sz="2000" b="1" dirty="0">
              <a:solidFill>
                <a:schemeClr val="tx2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592613" y="1872734"/>
            <a:ext cx="1636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/>
            <a:r>
              <a:rPr lang="ar-SA" sz="2000" b="1" dirty="0" smtClean="0">
                <a:solidFill>
                  <a:schemeClr val="tx2"/>
                </a:solidFill>
              </a:rPr>
              <a:t>2-اختبار </a:t>
            </a:r>
            <a:r>
              <a:rPr lang="ar-SA" sz="2000" b="1" dirty="0" err="1" smtClean="0">
                <a:solidFill>
                  <a:schemeClr val="tx2"/>
                </a:solidFill>
              </a:rPr>
              <a:t>موليش</a:t>
            </a:r>
            <a:r>
              <a:rPr lang="ar-SA" sz="2000" b="1" dirty="0" smtClean="0">
                <a:solidFill>
                  <a:schemeClr val="tx2"/>
                </a:solidFill>
              </a:rPr>
              <a:t>.</a:t>
            </a:r>
            <a:endParaRPr lang="ar-SA" sz="2000" b="1" dirty="0">
              <a:solidFill>
                <a:schemeClr val="tx2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55083" y="2612225"/>
            <a:ext cx="777451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SA" sz="2000" b="1" dirty="0" smtClean="0">
                <a:solidFill>
                  <a:schemeClr val="tx2"/>
                </a:solidFill>
              </a:rPr>
              <a:t>3-اختبارات </a:t>
            </a:r>
            <a:r>
              <a:rPr lang="ar-SA" sz="2000" b="1" dirty="0">
                <a:solidFill>
                  <a:schemeClr val="tx2"/>
                </a:solidFill>
              </a:rPr>
              <a:t>اختزالية </a:t>
            </a:r>
            <a:r>
              <a:rPr lang="ar-SA" sz="1400" dirty="0"/>
              <a:t>(يقسم إلى نوعين)</a:t>
            </a:r>
          </a:p>
          <a:p>
            <a:pPr lvl="0" algn="r" rtl="1"/>
            <a:r>
              <a:rPr lang="ar-SA" b="1" dirty="0"/>
              <a:t>اختبار </a:t>
            </a:r>
            <a:r>
              <a:rPr lang="ar-SA" b="1" dirty="0" err="1"/>
              <a:t>بندكت</a:t>
            </a:r>
            <a:r>
              <a:rPr lang="ar-SA" b="1" dirty="0"/>
              <a:t> </a:t>
            </a:r>
            <a:r>
              <a:rPr lang="ar-SA" dirty="0"/>
              <a:t>(الاختزال في وسط قاعدي) ، </a:t>
            </a:r>
            <a:r>
              <a:rPr lang="ar-SA" b="1" dirty="0"/>
              <a:t>اختبار </a:t>
            </a:r>
            <a:r>
              <a:rPr lang="ar-SA" b="1" dirty="0" err="1"/>
              <a:t>بارفويد</a:t>
            </a:r>
            <a:r>
              <a:rPr lang="ar-SA" b="1" dirty="0"/>
              <a:t> </a:t>
            </a:r>
            <a:r>
              <a:rPr lang="ar-SA" dirty="0"/>
              <a:t>(الاختزال في وسط حمضي)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6860314" y="3657600"/>
            <a:ext cx="1369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/>
            <a:r>
              <a:rPr lang="ar-SA" sz="2000" b="1" dirty="0" smtClean="0">
                <a:solidFill>
                  <a:schemeClr val="tx2"/>
                </a:solidFill>
              </a:rPr>
              <a:t>4-اختبار </a:t>
            </a:r>
            <a:r>
              <a:rPr lang="ar-SA" sz="2000" b="1" dirty="0" err="1" smtClean="0">
                <a:solidFill>
                  <a:schemeClr val="tx2"/>
                </a:solidFill>
              </a:rPr>
              <a:t>بايل</a:t>
            </a:r>
            <a:r>
              <a:rPr lang="ar-SA" sz="2000" b="1" dirty="0" smtClean="0">
                <a:solidFill>
                  <a:schemeClr val="tx2"/>
                </a:solidFill>
              </a:rPr>
              <a:t>.</a:t>
            </a:r>
            <a:endParaRPr lang="ar-SA" sz="2000" b="1" dirty="0">
              <a:solidFill>
                <a:schemeClr val="tx2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594216" y="4495800"/>
            <a:ext cx="163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/>
            <a:r>
              <a:rPr lang="ar-SA" b="1" dirty="0" smtClean="0">
                <a:solidFill>
                  <a:schemeClr val="tx2"/>
                </a:solidFill>
              </a:rPr>
              <a:t>5-اختبار </a:t>
            </a:r>
            <a:r>
              <a:rPr lang="ar-SA" b="1" dirty="0" err="1" smtClean="0">
                <a:solidFill>
                  <a:schemeClr val="tx2"/>
                </a:solidFill>
              </a:rPr>
              <a:t>سلفانوف</a:t>
            </a:r>
            <a:r>
              <a:rPr lang="ar-SA" b="1" dirty="0" smtClean="0">
                <a:solidFill>
                  <a:schemeClr val="tx2"/>
                </a:solidFill>
              </a:rPr>
              <a:t>.</a:t>
            </a:r>
            <a:endParaRPr lang="ar-SA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6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900888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 smtClean="0">
                <a:solidFill>
                  <a:schemeClr val="tx2"/>
                </a:solidFill>
              </a:rPr>
              <a:t>1- اختبار الذوبــــانية :</a:t>
            </a:r>
          </a:p>
          <a:p>
            <a:pPr algn="r"/>
            <a:r>
              <a:rPr lang="ar-SA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ar-SA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ar-SA" sz="2000" b="1" dirty="0" smtClean="0">
                <a:solidFill>
                  <a:schemeClr val="tx2"/>
                </a:solidFill>
              </a:rPr>
              <a:t>الهدف من التجربة:</a:t>
            </a:r>
          </a:p>
          <a:p>
            <a:pPr algn="r">
              <a:lnSpc>
                <a:spcPct val="150000"/>
              </a:lnSpc>
            </a:pPr>
            <a:r>
              <a:rPr lang="ar-SA" sz="2000" dirty="0"/>
              <a:t>التمييز بين </a:t>
            </a:r>
            <a:r>
              <a:rPr lang="ar-SA" sz="2000" dirty="0" smtClean="0"/>
              <a:t>ذوبانية السكريات </a:t>
            </a:r>
            <a:r>
              <a:rPr lang="ar-SA" sz="2000" dirty="0"/>
              <a:t>الأحادية والثنائية من جهة والسكريات العديدة من جهة أخرى.</a:t>
            </a:r>
          </a:p>
          <a:p>
            <a:pPr algn="r">
              <a:lnSpc>
                <a:spcPct val="150000"/>
              </a:lnSpc>
            </a:pPr>
            <a:endParaRPr lang="ar-SA" sz="2000" dirty="0" smtClean="0"/>
          </a:p>
          <a:p>
            <a:pPr algn="r">
              <a:lnSpc>
                <a:spcPct val="150000"/>
              </a:lnSpc>
            </a:pPr>
            <a:r>
              <a:rPr lang="en-US" sz="2000" b="1" dirty="0" smtClean="0">
                <a:solidFill>
                  <a:schemeClr val="tx2"/>
                </a:solidFill>
              </a:rPr>
              <a:t>:</a:t>
            </a:r>
            <a:r>
              <a:rPr lang="ar-SA" sz="2000" b="1" dirty="0" smtClean="0">
                <a:solidFill>
                  <a:schemeClr val="tx2"/>
                </a:solidFill>
              </a:rPr>
              <a:t> المبدأ العلمي</a:t>
            </a:r>
          </a:p>
          <a:p>
            <a:pPr algn="r">
              <a:lnSpc>
                <a:spcPct val="150000"/>
              </a:lnSpc>
            </a:pPr>
            <a:r>
              <a:rPr lang="ar-SA" sz="2000" u="sng" dirty="0" smtClean="0"/>
              <a:t>السكريات </a:t>
            </a:r>
            <a:r>
              <a:rPr lang="ar-SA" sz="2000" u="sng" dirty="0"/>
              <a:t>الأحادية و الثنائية </a:t>
            </a:r>
            <a:r>
              <a:rPr lang="ar-SA" sz="2000" b="1" dirty="0" smtClean="0"/>
              <a:t>قابلة </a:t>
            </a:r>
            <a:r>
              <a:rPr lang="ar-SA" sz="2000" b="1" dirty="0"/>
              <a:t>للذوبان </a:t>
            </a:r>
            <a:r>
              <a:rPr lang="ar-SA" sz="2000" dirty="0" smtClean="0"/>
              <a:t>في </a:t>
            </a:r>
            <a:r>
              <a:rPr lang="ar-SA" sz="2000" dirty="0"/>
              <a:t>الماء </a:t>
            </a:r>
            <a:r>
              <a:rPr lang="ar-SA" sz="2000" dirty="0" smtClean="0"/>
              <a:t>نظرا لإحتوائها على مجموعات قطبية مثل الهيدروكسيل التي تستطيع تكوين</a:t>
            </a:r>
            <a:r>
              <a:rPr lang="ar-SA" sz="2000" dirty="0"/>
              <a:t> </a:t>
            </a:r>
            <a:r>
              <a:rPr lang="ar-SA" sz="2000" dirty="0" smtClean="0"/>
              <a:t>روابط </a:t>
            </a:r>
            <a:r>
              <a:rPr lang="ar-SA" sz="2000" dirty="0"/>
              <a:t>هيدروجينية </a:t>
            </a:r>
            <a:r>
              <a:rPr lang="ar-SA" sz="2000" dirty="0" smtClean="0"/>
              <a:t>مع الماء. بينما </a:t>
            </a:r>
            <a:r>
              <a:rPr lang="ar-SA" sz="2000" u="sng" dirty="0"/>
              <a:t>السىكريات </a:t>
            </a:r>
            <a:r>
              <a:rPr lang="ar-SA" sz="2000" u="sng" dirty="0" smtClean="0"/>
              <a:t>العديدة </a:t>
            </a:r>
            <a:r>
              <a:rPr lang="ar-SA" sz="2000" dirty="0" smtClean="0"/>
              <a:t>نظراً </a:t>
            </a:r>
            <a:r>
              <a:rPr lang="ar-SA" sz="2000" b="1" dirty="0" smtClean="0"/>
              <a:t>لكبر جزيئاتها و طول السلاسل المكونة</a:t>
            </a:r>
            <a:r>
              <a:rPr lang="ar-SA" sz="2000" dirty="0" smtClean="0"/>
              <a:t> لها فإنها شحيحة الذوبان في الماء </a:t>
            </a:r>
            <a:r>
              <a:rPr lang="ar-SA" sz="2000" dirty="0"/>
              <a:t>و </a:t>
            </a:r>
            <a:r>
              <a:rPr lang="ar-SA" sz="2000" dirty="0" smtClean="0"/>
              <a:t>إذا ذابت </a:t>
            </a:r>
            <a:r>
              <a:rPr lang="ar-SA" sz="2000" dirty="0"/>
              <a:t>تكون </a:t>
            </a:r>
            <a:r>
              <a:rPr lang="ar-SA" sz="2000" b="1" dirty="0" smtClean="0"/>
              <a:t>محاليل غروية</a:t>
            </a:r>
            <a:r>
              <a:rPr lang="ar-SA" sz="2000" dirty="0" smtClean="0"/>
              <a:t>.</a:t>
            </a:r>
            <a:endParaRPr lang="ar-SA" sz="20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93"/>
          <a:stretch/>
        </p:blipFill>
        <p:spPr bwMode="auto">
          <a:xfrm>
            <a:off x="1122000" y="4724400"/>
            <a:ext cx="1688959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56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89916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 smtClean="0">
                <a:solidFill>
                  <a:schemeClr val="tx2"/>
                </a:solidFill>
              </a:rPr>
              <a:t>2- اختبار موليــــش:</a:t>
            </a:r>
          </a:p>
          <a:p>
            <a:pPr algn="r"/>
            <a:endParaRPr lang="ar-S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ar-SA" sz="2400" b="1" dirty="0" smtClean="0">
                <a:solidFill>
                  <a:schemeClr val="tx2"/>
                </a:solidFill>
              </a:rPr>
              <a:t>الهدف:</a:t>
            </a:r>
          </a:p>
          <a:p>
            <a:pPr algn="r" rtl="1"/>
            <a:r>
              <a:rPr lang="ar-SA" sz="2000" dirty="0" smtClean="0"/>
              <a:t>لتمييز وجود الكربوهيدرات عن غيرها من الجزيئات (مثل: دهون، بروتينات)</a:t>
            </a:r>
            <a:r>
              <a:rPr lang="ar-SA" sz="3600" dirty="0"/>
              <a:t> </a:t>
            </a:r>
            <a:r>
              <a:rPr lang="ar-SA" sz="1600" dirty="0">
                <a:solidFill>
                  <a:srgbClr val="FF0000"/>
                </a:solidFill>
              </a:rPr>
              <a:t>(اختبار عام لجميع </a:t>
            </a:r>
            <a:r>
              <a:rPr lang="ar-SA" sz="1600" dirty="0" smtClean="0">
                <a:solidFill>
                  <a:srgbClr val="FF0000"/>
                </a:solidFill>
              </a:rPr>
              <a:t>الكربوهيدرات </a:t>
            </a:r>
            <a:r>
              <a:rPr lang="ar-SA" sz="1600" dirty="0">
                <a:solidFill>
                  <a:srgbClr val="FF0000"/>
                </a:solidFill>
              </a:rPr>
              <a:t>).</a:t>
            </a:r>
            <a:endParaRPr lang="ar-SA" sz="1600" b="1" dirty="0">
              <a:solidFill>
                <a:srgbClr val="FF0000"/>
              </a:solidFill>
            </a:endParaRPr>
          </a:p>
          <a:p>
            <a:pPr algn="r" rtl="1"/>
            <a:endParaRPr lang="ar-SA" sz="2000" dirty="0"/>
          </a:p>
          <a:p>
            <a:pPr algn="r"/>
            <a:endParaRPr lang="ar-S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2000" b="1" dirty="0">
                <a:solidFill>
                  <a:schemeClr val="tx2"/>
                </a:solidFill>
              </a:rPr>
              <a:t>:</a:t>
            </a:r>
            <a:r>
              <a:rPr lang="ar-SA" sz="2000" b="1" dirty="0">
                <a:solidFill>
                  <a:schemeClr val="tx2"/>
                </a:solidFill>
              </a:rPr>
              <a:t> المبدأ العلمي</a:t>
            </a:r>
          </a:p>
          <a:p>
            <a:pPr algn="r">
              <a:lnSpc>
                <a:spcPct val="150000"/>
              </a:lnSpc>
            </a:pPr>
            <a:r>
              <a:rPr lang="ar-SA" sz="2000" dirty="0" smtClean="0"/>
              <a:t>يتفاعل </a:t>
            </a:r>
            <a:r>
              <a:rPr lang="ar-SA" sz="2000" dirty="0"/>
              <a:t>حمض </a:t>
            </a:r>
            <a:r>
              <a:rPr lang="ar-SA" sz="2000" dirty="0" smtClean="0"/>
              <a:t>الكبريتيك </a:t>
            </a:r>
            <a:r>
              <a:rPr lang="ar-SA" sz="2000" dirty="0" err="1" smtClean="0"/>
              <a:t>المركزمع</a:t>
            </a:r>
            <a:r>
              <a:rPr lang="ar-SA" sz="2000" dirty="0" smtClean="0"/>
              <a:t> السكر </a:t>
            </a:r>
            <a:r>
              <a:rPr lang="ar-SA" sz="2000" dirty="0"/>
              <a:t>الخماسي </a:t>
            </a:r>
            <a:r>
              <a:rPr lang="ar-SA" sz="2000" dirty="0" smtClean="0"/>
              <a:t>والسكر السداسي و يزيل 3 جزيئات ماء،  </a:t>
            </a:r>
            <a:r>
              <a:rPr lang="ar-SA" sz="2000" dirty="0"/>
              <a:t>و </a:t>
            </a:r>
            <a:r>
              <a:rPr lang="ar-SA" sz="2000" dirty="0" smtClean="0"/>
              <a:t>ينتج الفورفورال من</a:t>
            </a:r>
            <a:r>
              <a:rPr lang="ar-SA" sz="2000" dirty="0"/>
              <a:t> </a:t>
            </a:r>
            <a:r>
              <a:rPr lang="ar-SA" sz="2000" dirty="0" smtClean="0"/>
              <a:t>السكر الخماسي ، و هيدروكسي ميثيل فورفورال من </a:t>
            </a:r>
            <a:r>
              <a:rPr lang="ar-SA" sz="2000" dirty="0" err="1" smtClean="0"/>
              <a:t>السكرالسداسي</a:t>
            </a:r>
            <a:r>
              <a:rPr lang="ar-SA" sz="2000" dirty="0" smtClean="0"/>
              <a:t> ، و يتفاعل كل </a:t>
            </a:r>
            <a:r>
              <a:rPr lang="ar-SA" sz="2000" dirty="0"/>
              <a:t>منهما </a:t>
            </a:r>
            <a:r>
              <a:rPr lang="ar-SA" sz="2000" dirty="0" smtClean="0"/>
              <a:t>مع </a:t>
            </a:r>
            <a:endParaRPr lang="en-US" sz="2000" dirty="0" smtClean="0"/>
          </a:p>
          <a:p>
            <a:pPr algn="r">
              <a:lnSpc>
                <a:spcPct val="150000"/>
              </a:lnSpc>
            </a:pPr>
            <a:r>
              <a:rPr lang="ar-SA" sz="2000" dirty="0" smtClean="0"/>
              <a:t>الفا-</a:t>
            </a:r>
            <a:r>
              <a:rPr lang="ar-SA" sz="2000" dirty="0" err="1" smtClean="0"/>
              <a:t>نافثول</a:t>
            </a:r>
            <a:r>
              <a:rPr lang="ar-SA" sz="2000" dirty="0" smtClean="0"/>
              <a:t> حيث</a:t>
            </a:r>
            <a:r>
              <a:rPr lang="ar-SA" sz="2000" dirty="0"/>
              <a:t> </a:t>
            </a:r>
            <a:r>
              <a:rPr lang="ar-SA" sz="2000" dirty="0" smtClean="0"/>
              <a:t>تتكون حلقة  </a:t>
            </a:r>
            <a:r>
              <a:rPr lang="ar-SA" sz="2000" b="1" dirty="0" smtClean="0">
                <a:solidFill>
                  <a:srgbClr val="7030A0"/>
                </a:solidFill>
              </a:rPr>
              <a:t>بنفسجية</a:t>
            </a:r>
            <a:r>
              <a:rPr lang="ar-SA" sz="2000" dirty="0" smtClean="0"/>
              <a:t> تظهر بين سطحي </a:t>
            </a:r>
            <a:r>
              <a:rPr lang="ar-SA" sz="2000" dirty="0"/>
              <a:t>الانفصال.</a:t>
            </a:r>
            <a:endParaRPr lang="ar-SA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42447" y="5681006"/>
            <a:ext cx="8106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dirty="0" smtClean="0"/>
              <a:t>ملاحظة : (</a:t>
            </a:r>
            <a:r>
              <a:rPr lang="ar-SA" dirty="0" err="1" smtClean="0"/>
              <a:t>الفورفورال</a:t>
            </a:r>
            <a:r>
              <a:rPr lang="ar-SA" dirty="0" smtClean="0"/>
              <a:t>) </a:t>
            </a:r>
            <a:r>
              <a:rPr lang="ar-SA" dirty="0"/>
              <a:t>من السكر الخماسي </a:t>
            </a:r>
            <a:r>
              <a:rPr lang="ar-SA" dirty="0" smtClean="0"/>
              <a:t>و (هيدروكسي </a:t>
            </a:r>
            <a:r>
              <a:rPr lang="ar-SA" dirty="0"/>
              <a:t>ميثيل </a:t>
            </a:r>
            <a:r>
              <a:rPr lang="ar-SA" dirty="0" err="1" smtClean="0"/>
              <a:t>فورفورال</a:t>
            </a:r>
            <a:r>
              <a:rPr lang="ar-SA" dirty="0" smtClean="0"/>
              <a:t>) </a:t>
            </a:r>
            <a:r>
              <a:rPr lang="ar-SA" dirty="0"/>
              <a:t>من </a:t>
            </a:r>
            <a:r>
              <a:rPr lang="ar-SA" dirty="0" err="1" smtClean="0"/>
              <a:t>السكرالسداسي</a:t>
            </a:r>
            <a:r>
              <a:rPr lang="ar-SA" dirty="0" smtClean="0"/>
              <a:t> هي </a:t>
            </a:r>
            <a:r>
              <a:rPr lang="ar-SA" dirty="0" err="1" smtClean="0"/>
              <a:t>ألدهيدات</a:t>
            </a:r>
            <a:r>
              <a:rPr lang="ar-SA" dirty="0" smtClean="0"/>
              <a:t>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4056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../Desktop/New%20Folder/New%20Folder%20(2)/Carbohydrates%20-%20The%20Molisch%20Test_files/molrxn1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349" l="2062" r="98282">
                        <a14:foregroundMark x1="21649" y1="13178" x2="2405" y2="55814"/>
                        <a14:foregroundMark x1="10653" y1="33333" x2="19244" y2="59690"/>
                        <a14:foregroundMark x1="15464" y1="47287" x2="12715" y2="93023"/>
                        <a14:foregroundMark x1="12371" y1="73643" x2="10653" y2="97674"/>
                        <a14:foregroundMark x1="12027" y1="35659" x2="5155" y2="0"/>
                        <a14:foregroundMark x1="10309" y1="17829" x2="22680" y2="0"/>
                        <a14:foregroundMark x1="10653" y1="88372" x2="23711" y2="91473"/>
                        <a14:foregroundMark x1="15464" y1="47287" x2="82131" y2="46512"/>
                        <a14:foregroundMark x1="80756" y1="49612" x2="94502" y2="35659"/>
                        <a14:foregroundMark x1="87629" y1="42636" x2="86942" y2="73643"/>
                        <a14:foregroundMark x1="87973" y1="44961" x2="91065" y2="33333"/>
                        <a14:foregroundMark x1="88660" y1="41860" x2="98282" y2="42636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42" y="1447800"/>
            <a:ext cx="3301285" cy="1181219"/>
          </a:xfrm>
          <a:prstGeom prst="rect">
            <a:avLst/>
          </a:prstGeom>
          <a:gradFill rotWithShape="1">
            <a:gsLst>
              <a:gs pos="0">
                <a:srgbClr val="FFD9EC"/>
              </a:gs>
              <a:gs pos="50000">
                <a:srgbClr val="FFFFFF"/>
              </a:gs>
              <a:gs pos="100000">
                <a:srgbClr val="FFD9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molrx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28" y="3117430"/>
            <a:ext cx="3200400" cy="1200289"/>
          </a:xfrm>
          <a:prstGeom prst="rect">
            <a:avLst/>
          </a:prstGeom>
          <a:gradFill rotWithShape="1">
            <a:gsLst>
              <a:gs pos="0">
                <a:srgbClr val="D0F4F3"/>
              </a:gs>
              <a:gs pos="50000">
                <a:srgbClr val="FFFFFF"/>
              </a:gs>
              <a:gs pos="100000">
                <a:srgbClr val="D0F4F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8"/>
          <p:cNvSpPr txBox="1"/>
          <p:nvPr/>
        </p:nvSpPr>
        <p:spPr>
          <a:xfrm>
            <a:off x="4298509" y="1629761"/>
            <a:ext cx="2236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 smtClean="0"/>
              <a:t>   </a:t>
            </a:r>
            <a:r>
              <a:rPr lang="ar-SA" dirty="0" smtClean="0"/>
              <a:t>الفا- نافثول</a:t>
            </a:r>
            <a:endParaRPr lang="en-US" dirty="0" smtClean="0"/>
          </a:p>
          <a:p>
            <a:pPr algn="l" rtl="0"/>
            <a:endParaRPr lang="en-US" sz="1400" dirty="0" smtClean="0"/>
          </a:p>
          <a:p>
            <a:pPr algn="ctr" rtl="0"/>
            <a:r>
              <a:rPr lang="en-US" sz="1400" dirty="0" smtClean="0"/>
              <a:t>[</a:t>
            </a:r>
            <a:r>
              <a:rPr lang="ar-SA" sz="1400" dirty="0" smtClean="0"/>
              <a:t>في الكاشف</a:t>
            </a:r>
            <a:r>
              <a:rPr lang="en-US" sz="1400" dirty="0" smtClean="0"/>
              <a:t>]</a:t>
            </a:r>
            <a:endParaRPr lang="en-US" sz="1400" dirty="0"/>
          </a:p>
          <a:p>
            <a:pPr algn="l" rtl="0"/>
            <a:endParaRPr lang="en-US" dirty="0"/>
          </a:p>
        </p:txBody>
      </p:sp>
      <p:sp>
        <p:nvSpPr>
          <p:cNvPr id="5" name="TextBox 8"/>
          <p:cNvSpPr txBox="1"/>
          <p:nvPr/>
        </p:nvSpPr>
        <p:spPr>
          <a:xfrm>
            <a:off x="4216513" y="3420070"/>
            <a:ext cx="2236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 smtClean="0"/>
              <a:t>  </a:t>
            </a:r>
            <a:r>
              <a:rPr lang="ar-SA" dirty="0" smtClean="0"/>
              <a:t>الفا- </a:t>
            </a:r>
            <a:r>
              <a:rPr lang="ar-SA" dirty="0" err="1" smtClean="0"/>
              <a:t>نافثول</a:t>
            </a:r>
            <a:endParaRPr lang="ar-SA" dirty="0" smtClean="0"/>
          </a:p>
          <a:p>
            <a:pPr algn="ctr"/>
            <a:r>
              <a:rPr lang="en-US" dirty="0" smtClean="0"/>
              <a:t>[</a:t>
            </a:r>
            <a:r>
              <a:rPr lang="ar-SA" dirty="0"/>
              <a:t>في الكاشف</a:t>
            </a:r>
            <a:r>
              <a:rPr lang="en-US" dirty="0"/>
              <a:t>]</a:t>
            </a:r>
          </a:p>
          <a:p>
            <a:pPr algn="ctr" rtl="0"/>
            <a:endParaRPr lang="en-US" dirty="0" smtClean="0"/>
          </a:p>
        </p:txBody>
      </p:sp>
      <p:cxnSp>
        <p:nvCxnSpPr>
          <p:cNvPr id="6" name="Straight Arrow Connector 7"/>
          <p:cNvCxnSpPr/>
          <p:nvPr/>
        </p:nvCxnSpPr>
        <p:spPr>
          <a:xfrm>
            <a:off x="4603313" y="2076509"/>
            <a:ext cx="184983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7"/>
          <p:cNvCxnSpPr/>
          <p:nvPr/>
        </p:nvCxnSpPr>
        <p:spPr>
          <a:xfrm>
            <a:off x="4508145" y="3717574"/>
            <a:ext cx="184983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15132" y="4070576"/>
            <a:ext cx="2236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 smtClean="0"/>
              <a:t>   </a:t>
            </a:r>
            <a:r>
              <a:rPr lang="ar-SA" dirty="0" smtClean="0"/>
              <a:t>حلقة بنفسجية</a:t>
            </a:r>
            <a:endParaRPr lang="en-US" dirty="0" smtClean="0"/>
          </a:p>
        </p:txBody>
      </p:sp>
      <p:sp>
        <p:nvSpPr>
          <p:cNvPr id="10" name="TextBox 8"/>
          <p:cNvSpPr txBox="1"/>
          <p:nvPr/>
        </p:nvSpPr>
        <p:spPr>
          <a:xfrm>
            <a:off x="2704028" y="2524992"/>
            <a:ext cx="1804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ar-SA" sz="1200" dirty="0"/>
              <a:t>فورفورال</a:t>
            </a:r>
            <a:endParaRPr lang="en-US" sz="1200" dirty="0"/>
          </a:p>
        </p:txBody>
      </p:sp>
      <p:sp>
        <p:nvSpPr>
          <p:cNvPr id="11" name="TextBox 8"/>
          <p:cNvSpPr txBox="1"/>
          <p:nvPr/>
        </p:nvSpPr>
        <p:spPr>
          <a:xfrm>
            <a:off x="840938" y="2652746"/>
            <a:ext cx="1143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ar-SA" sz="1200" dirty="0" smtClean="0"/>
              <a:t>سكر خماسي</a:t>
            </a:r>
            <a:endParaRPr lang="en-US" sz="1200" dirty="0" smtClean="0"/>
          </a:p>
        </p:txBody>
      </p:sp>
      <p:sp>
        <p:nvSpPr>
          <p:cNvPr id="12" name="TextBox 8"/>
          <p:cNvSpPr txBox="1"/>
          <p:nvPr/>
        </p:nvSpPr>
        <p:spPr>
          <a:xfrm>
            <a:off x="777080" y="4235716"/>
            <a:ext cx="1270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 smtClean="0"/>
              <a:t>   </a:t>
            </a:r>
            <a:r>
              <a:rPr lang="ar-SA" sz="1200" dirty="0" smtClean="0"/>
              <a:t>سكر سداسي</a:t>
            </a:r>
            <a:endParaRPr lang="en-US" sz="1200" dirty="0" smtClean="0"/>
          </a:p>
        </p:txBody>
      </p:sp>
      <p:sp>
        <p:nvSpPr>
          <p:cNvPr id="13" name="TextBox 8"/>
          <p:cNvSpPr txBox="1"/>
          <p:nvPr/>
        </p:nvSpPr>
        <p:spPr>
          <a:xfrm>
            <a:off x="2615819" y="4328049"/>
            <a:ext cx="1804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200" dirty="0"/>
              <a:t>هيدروكسي ميثيل فورفورال</a:t>
            </a:r>
            <a:endParaRPr lang="en-US" sz="1200" dirty="0" smtClean="0"/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1" t="11576" r="44906" b="32281"/>
          <a:stretch/>
        </p:blipFill>
        <p:spPr>
          <a:xfrm>
            <a:off x="6629400" y="1081807"/>
            <a:ext cx="1510889" cy="288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83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3900" y="-3717"/>
            <a:ext cx="8362950" cy="1174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 smtClean="0">
                <a:solidFill>
                  <a:schemeClr val="tx2"/>
                </a:solidFill>
              </a:rPr>
              <a:t> 3-(أ) اختبار بندكت (الاختزال في وسط قاعدي)</a:t>
            </a:r>
          </a:p>
          <a:p>
            <a:pPr algn="r"/>
            <a:endParaRPr lang="ar-SA" sz="2000" dirty="0" smtClean="0"/>
          </a:p>
          <a:p>
            <a:pPr algn="r">
              <a:lnSpc>
                <a:spcPct val="150000"/>
              </a:lnSpc>
            </a:pPr>
            <a:endParaRPr lang="ar-SA" sz="2000" dirty="0"/>
          </a:p>
        </p:txBody>
      </p:sp>
      <p:sp>
        <p:nvSpPr>
          <p:cNvPr id="3" name="مستطيل 2"/>
          <p:cNvSpPr/>
          <p:nvPr/>
        </p:nvSpPr>
        <p:spPr>
          <a:xfrm>
            <a:off x="0" y="698480"/>
            <a:ext cx="90106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b="1" dirty="0">
                <a:solidFill>
                  <a:schemeClr val="tx2"/>
                </a:solidFill>
              </a:rPr>
              <a:t>الهدف من التجربة </a:t>
            </a:r>
            <a:r>
              <a:rPr lang="ar-SA" b="1" dirty="0" smtClean="0">
                <a:solidFill>
                  <a:schemeClr val="tx2"/>
                </a:solidFill>
              </a:rPr>
              <a:t>:</a:t>
            </a:r>
          </a:p>
          <a:p>
            <a:pPr algn="r" rtl="1">
              <a:lnSpc>
                <a:spcPct val="150000"/>
              </a:lnSpc>
            </a:pPr>
            <a:r>
              <a:rPr lang="ar-S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ar-SA" dirty="0"/>
              <a:t>التمييز بين السكريات المختزلة (الجلوكوز- الفركتوز- المالتوز-اللاكتوز </a:t>
            </a:r>
            <a:r>
              <a:rPr lang="en-US" dirty="0" smtClean="0"/>
              <a:t>(</a:t>
            </a:r>
            <a:r>
              <a:rPr lang="ar-SA" dirty="0" smtClean="0"/>
              <a:t>وغير </a:t>
            </a:r>
            <a:r>
              <a:rPr lang="ar-SA" dirty="0"/>
              <a:t>المختزلة (السكروز- </a:t>
            </a:r>
            <a:r>
              <a:rPr lang="ar-SA" dirty="0" smtClean="0"/>
              <a:t>النشا) </a:t>
            </a:r>
            <a:endParaRPr lang="ar-SA" dirty="0"/>
          </a:p>
          <a:p>
            <a:pPr algn="r" rtl="1">
              <a:lnSpc>
                <a:spcPct val="150000"/>
              </a:lnSpc>
            </a:pPr>
            <a:endParaRPr lang="ar-SA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SA" b="1" dirty="0" smtClean="0">
                <a:solidFill>
                  <a:schemeClr val="tx2"/>
                </a:solidFill>
              </a:rPr>
              <a:t>المبدأ العلمي:</a:t>
            </a:r>
          </a:p>
          <a:p>
            <a:pPr algn="r" rtl="1">
              <a:lnSpc>
                <a:spcPct val="150000"/>
              </a:lnSpc>
            </a:pPr>
            <a:r>
              <a:rPr lang="ar-SA" dirty="0" smtClean="0"/>
              <a:t>يتكون محلول </a:t>
            </a:r>
            <a:r>
              <a:rPr lang="ar-SA" dirty="0" err="1" smtClean="0"/>
              <a:t>بندكت</a:t>
            </a:r>
            <a:r>
              <a:rPr lang="ar-SA" dirty="0" smtClean="0"/>
              <a:t> من </a:t>
            </a:r>
            <a:r>
              <a:rPr lang="ar-SA" b="1" dirty="0" smtClean="0"/>
              <a:t>كبريتات النحاس </a:t>
            </a:r>
            <a:r>
              <a:rPr lang="ar-SA" dirty="0" smtClean="0"/>
              <a:t>و مركب قلوي ضعيف هو كربونات الصوديوم (</a:t>
            </a:r>
            <a:r>
              <a:rPr lang="ar-SA" b="1" u="sng" dirty="0" smtClean="0"/>
              <a:t>وسط قاعدي</a:t>
            </a:r>
            <a:r>
              <a:rPr lang="ar-SA" dirty="0" smtClean="0"/>
              <a:t>).</a:t>
            </a:r>
          </a:p>
          <a:p>
            <a:pPr algn="r" rtl="1">
              <a:lnSpc>
                <a:spcPct val="150000"/>
              </a:lnSpc>
            </a:pPr>
            <a:endParaRPr lang="ar-SA" dirty="0"/>
          </a:p>
          <a:p>
            <a:pPr algn="r" rtl="1">
              <a:lnSpc>
                <a:spcPct val="150000"/>
              </a:lnSpc>
            </a:pPr>
            <a:r>
              <a:rPr lang="ar-SA" dirty="0" smtClean="0"/>
              <a:t>يتم </a:t>
            </a:r>
            <a:r>
              <a:rPr lang="ar-SA" dirty="0"/>
              <a:t>أكسدة السكريات </a:t>
            </a:r>
            <a:r>
              <a:rPr lang="ar-SA" dirty="0" err="1"/>
              <a:t>المختزله</a:t>
            </a:r>
            <a:r>
              <a:rPr lang="ar-SA" dirty="0"/>
              <a:t> عن طريق أيونات النحاس فينتج حمض </a:t>
            </a:r>
            <a:r>
              <a:rPr lang="ar-SA" dirty="0" err="1"/>
              <a:t>كربوكسيلي</a:t>
            </a:r>
            <a:r>
              <a:rPr lang="ar-SA" dirty="0"/>
              <a:t> ، </a:t>
            </a:r>
            <a:r>
              <a:rPr lang="ar-SA" dirty="0" smtClean="0"/>
              <a:t>ويتكون أكسيد </a:t>
            </a:r>
            <a:r>
              <a:rPr lang="ar-SA" dirty="0" err="1"/>
              <a:t>النحاسوز</a:t>
            </a:r>
            <a:r>
              <a:rPr lang="ar-SA" dirty="0"/>
              <a:t> الأحمر حيث يظهر بشكل </a:t>
            </a:r>
            <a:r>
              <a:rPr lang="ar-SA" b="1" dirty="0">
                <a:solidFill>
                  <a:srgbClr val="FF0000"/>
                </a:solidFill>
              </a:rPr>
              <a:t>راسب أحمر</a:t>
            </a:r>
            <a:r>
              <a:rPr lang="ar-SA" dirty="0"/>
              <a:t>.</a:t>
            </a: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550218"/>
            <a:ext cx="5686605" cy="731613"/>
          </a:xfrm>
          <a:prstGeom prst="rect">
            <a:avLst/>
          </a:prstGeom>
        </p:spPr>
      </p:pic>
      <p:sp>
        <p:nvSpPr>
          <p:cNvPr id="14" name="TextBox 6"/>
          <p:cNvSpPr txBox="1"/>
          <p:nvPr/>
        </p:nvSpPr>
        <p:spPr>
          <a:xfrm>
            <a:off x="1747928" y="5373987"/>
            <a:ext cx="11430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dirty="0" smtClean="0"/>
              <a:t>سكر مختزل</a:t>
            </a:r>
            <a:endParaRPr lang="ar-SA" sz="1400" dirty="0"/>
          </a:p>
        </p:txBody>
      </p:sp>
      <p:sp>
        <p:nvSpPr>
          <p:cNvPr id="15" name="TextBox 9"/>
          <p:cNvSpPr txBox="1"/>
          <p:nvPr/>
        </p:nvSpPr>
        <p:spPr>
          <a:xfrm>
            <a:off x="4710202" y="5281831"/>
            <a:ext cx="13716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dirty="0" smtClean="0"/>
              <a:t>حمض كربوكسيلي</a:t>
            </a:r>
            <a:endParaRPr lang="ar-SA" sz="1400" dirty="0"/>
          </a:p>
        </p:txBody>
      </p:sp>
      <p:sp>
        <p:nvSpPr>
          <p:cNvPr id="16" name="TextBox 10"/>
          <p:cNvSpPr txBox="1"/>
          <p:nvPr/>
        </p:nvSpPr>
        <p:spPr>
          <a:xfrm>
            <a:off x="5938928" y="5115910"/>
            <a:ext cx="1371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dirty="0" smtClean="0">
                <a:solidFill>
                  <a:srgbClr val="FF0000"/>
                </a:solidFill>
              </a:rPr>
              <a:t>أكسيد النحاسوز</a:t>
            </a:r>
          </a:p>
          <a:p>
            <a:pPr algn="ctr"/>
            <a:r>
              <a:rPr lang="ar-SA" sz="1400" dirty="0" smtClean="0">
                <a:solidFill>
                  <a:srgbClr val="FF0000"/>
                </a:solidFill>
              </a:rPr>
              <a:t>(راسب أحمر)</a:t>
            </a:r>
            <a:endParaRPr lang="ar-SA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6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95" t="20876" r="62063" b="29611"/>
          <a:stretch/>
        </p:blipFill>
        <p:spPr bwMode="auto">
          <a:xfrm>
            <a:off x="2729552" y="1058123"/>
            <a:ext cx="1323833" cy="3623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5127010" y="4659868"/>
            <a:ext cx="11817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سكر مختزل </a:t>
            </a:r>
          </a:p>
          <a:p>
            <a:r>
              <a:rPr lang="ar-SA" dirty="0" smtClean="0"/>
              <a:t>مثل الجلوكوز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2667000" y="4775708"/>
            <a:ext cx="1540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سكر غير المختزل</a:t>
            </a:r>
            <a:endParaRPr lang="ar-SA" b="1" dirty="0" smtClean="0"/>
          </a:p>
          <a:p>
            <a:pPr algn="ctr" rtl="1"/>
            <a:r>
              <a:rPr lang="ar-SA" dirty="0" smtClean="0"/>
              <a:t>مثل: النشا</a:t>
            </a:r>
            <a:endParaRPr lang="ar-SA" dirty="0"/>
          </a:p>
        </p:txBody>
      </p:sp>
      <p:pic>
        <p:nvPicPr>
          <p:cNvPr id="5" name="Picture 8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18" t="20876" r="21415" b="29611"/>
          <a:stretch/>
        </p:blipFill>
        <p:spPr bwMode="auto">
          <a:xfrm>
            <a:off x="5180529" y="1058123"/>
            <a:ext cx="1160060" cy="3623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8305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solidFill>
                  <a:schemeClr val="tx2"/>
                </a:solidFill>
              </a:rPr>
              <a:t>3- </a:t>
            </a:r>
            <a:r>
              <a:rPr lang="ar-SA" sz="2400" b="1" dirty="0" smtClean="0">
                <a:solidFill>
                  <a:schemeClr val="tx2"/>
                </a:solidFill>
              </a:rPr>
              <a:t>(ب) </a:t>
            </a:r>
            <a:r>
              <a:rPr lang="ar-SA" sz="2400" b="1" dirty="0">
                <a:solidFill>
                  <a:schemeClr val="tx2"/>
                </a:solidFill>
              </a:rPr>
              <a:t>اختبار </a:t>
            </a:r>
            <a:r>
              <a:rPr lang="ar-SA" sz="2400" b="1" dirty="0" smtClean="0">
                <a:solidFill>
                  <a:schemeClr val="tx2"/>
                </a:solidFill>
              </a:rPr>
              <a:t>بارافويد (الاختزال في </a:t>
            </a:r>
            <a:r>
              <a:rPr lang="ar-SA" sz="2400" b="1" dirty="0">
                <a:solidFill>
                  <a:schemeClr val="tx2"/>
                </a:solidFill>
              </a:rPr>
              <a:t>وسط </a:t>
            </a:r>
            <a:r>
              <a:rPr lang="ar-SA" sz="2400" b="1" dirty="0" smtClean="0">
                <a:solidFill>
                  <a:schemeClr val="tx2"/>
                </a:solidFill>
              </a:rPr>
              <a:t>حمضي )</a:t>
            </a:r>
          </a:p>
          <a:p>
            <a:pPr algn="r" rtl="1"/>
            <a:endParaRPr lang="ar-SA" sz="2000" dirty="0"/>
          </a:p>
          <a:p>
            <a:pPr algn="r" rtl="1">
              <a:lnSpc>
                <a:spcPct val="150000"/>
              </a:lnSpc>
            </a:pPr>
            <a:r>
              <a:rPr lang="ar-SA" sz="2000" b="1" dirty="0" smtClean="0">
                <a:solidFill>
                  <a:schemeClr val="tx2"/>
                </a:solidFill>
              </a:rPr>
              <a:t>الهدف </a:t>
            </a:r>
            <a:r>
              <a:rPr lang="ar-SA" sz="2000" b="1" dirty="0">
                <a:solidFill>
                  <a:schemeClr val="tx2"/>
                </a:solidFill>
              </a:rPr>
              <a:t>من التجربة:</a:t>
            </a:r>
          </a:p>
          <a:p>
            <a:pPr algn="r" rtl="1">
              <a:lnSpc>
                <a:spcPct val="150000"/>
              </a:lnSpc>
            </a:pPr>
            <a:r>
              <a:rPr lang="ar-SA" dirty="0" smtClean="0"/>
              <a:t>يميز </a:t>
            </a:r>
            <a:r>
              <a:rPr lang="ar-SA" dirty="0"/>
              <a:t>ما </a:t>
            </a:r>
            <a:r>
              <a:rPr lang="ar-SA" dirty="0" smtClean="0"/>
              <a:t>بين السكريات الاحادية </a:t>
            </a:r>
            <a:r>
              <a:rPr lang="ar-SA" dirty="0"/>
              <a:t>المختزلة </a:t>
            </a:r>
            <a:r>
              <a:rPr lang="ar-SA" dirty="0" smtClean="0"/>
              <a:t>(الجلوكوز-الفركتوز) والسكريات الثنائية </a:t>
            </a:r>
            <a:r>
              <a:rPr lang="ar-SA" dirty="0"/>
              <a:t>المختزلة </a:t>
            </a:r>
            <a:r>
              <a:rPr lang="ar-SA" dirty="0" smtClean="0"/>
              <a:t>(المالتوز-اللاكتوز) والغير مختزله (السكروز- النشا).</a:t>
            </a:r>
            <a:endParaRPr lang="ar-SA" dirty="0"/>
          </a:p>
          <a:p>
            <a:pPr algn="r" rtl="1">
              <a:lnSpc>
                <a:spcPct val="150000"/>
              </a:lnSpc>
            </a:pPr>
            <a:endParaRPr lang="ar-SA" sz="2000" b="1" dirty="0" smtClean="0">
              <a:solidFill>
                <a:schemeClr val="tx2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SA" sz="2000" b="1" dirty="0" smtClean="0">
                <a:solidFill>
                  <a:schemeClr val="tx2"/>
                </a:solidFill>
              </a:rPr>
              <a:t>المبدأ </a:t>
            </a:r>
            <a:r>
              <a:rPr lang="ar-SA" sz="2000" b="1" dirty="0">
                <a:solidFill>
                  <a:schemeClr val="tx2"/>
                </a:solidFill>
              </a:rPr>
              <a:t>العلمي:</a:t>
            </a:r>
          </a:p>
          <a:p>
            <a:pPr algn="r" rtl="1">
              <a:lnSpc>
                <a:spcPct val="150000"/>
              </a:lnSpc>
            </a:pPr>
            <a:r>
              <a:rPr lang="ar-SA" dirty="0" smtClean="0"/>
              <a:t>يتم </a:t>
            </a:r>
            <a:r>
              <a:rPr lang="ar-SA" dirty="0"/>
              <a:t>الاختزال </a:t>
            </a:r>
            <a:r>
              <a:rPr lang="ar-SA" dirty="0" smtClean="0"/>
              <a:t>في </a:t>
            </a:r>
            <a:r>
              <a:rPr lang="ar-SA" b="1" u="sng" dirty="0"/>
              <a:t>وسط </a:t>
            </a:r>
            <a:r>
              <a:rPr lang="ar-SA" b="1" u="sng" dirty="0" smtClean="0"/>
              <a:t>حمضي </a:t>
            </a:r>
            <a:r>
              <a:rPr lang="ar-SA" dirty="0"/>
              <a:t>بدلا من </a:t>
            </a:r>
            <a:r>
              <a:rPr lang="ar-SA" dirty="0" smtClean="0"/>
              <a:t>الوسط القاعدي كما هو الحال </a:t>
            </a:r>
            <a:r>
              <a:rPr lang="ar-SA" dirty="0"/>
              <a:t>في اختبار بندكت.</a:t>
            </a:r>
          </a:p>
          <a:p>
            <a:pPr algn="r" rtl="1">
              <a:lnSpc>
                <a:spcPct val="150000"/>
              </a:lnSpc>
            </a:pPr>
            <a:r>
              <a:rPr lang="ar-SA" dirty="0"/>
              <a:t>كاشف </a:t>
            </a:r>
            <a:r>
              <a:rPr lang="ar-SA" dirty="0" smtClean="0"/>
              <a:t>بارفويد </a:t>
            </a:r>
            <a:r>
              <a:rPr lang="ar-SA" dirty="0"/>
              <a:t>عبارة عن محلول </a:t>
            </a:r>
            <a:r>
              <a:rPr lang="ar-SA" u="sng" dirty="0"/>
              <a:t>خلات النحاس </a:t>
            </a:r>
            <a:r>
              <a:rPr lang="ar-SA" u="sng" dirty="0" smtClean="0"/>
              <a:t>في </a:t>
            </a:r>
            <a:r>
              <a:rPr lang="ar-SA" u="sng" dirty="0"/>
              <a:t>حمض </a:t>
            </a:r>
            <a:r>
              <a:rPr lang="ar-SA" u="sng" dirty="0" smtClean="0"/>
              <a:t>الخليك</a:t>
            </a:r>
            <a:r>
              <a:rPr lang="ar-SA" dirty="0" smtClean="0"/>
              <a:t>. و في هذه الظروف تستجيب </a:t>
            </a:r>
            <a:r>
              <a:rPr lang="ar-SA" b="1" dirty="0" smtClean="0"/>
              <a:t>السكريات الاحادية </a:t>
            </a:r>
            <a:r>
              <a:rPr lang="ar-SA" dirty="0" smtClean="0"/>
              <a:t>المختزلة للاختبار </a:t>
            </a:r>
            <a:r>
              <a:rPr lang="ar-SA" b="1" dirty="0" smtClean="0">
                <a:solidFill>
                  <a:schemeClr val="tx2"/>
                </a:solidFill>
              </a:rPr>
              <a:t>أسرع</a:t>
            </a:r>
            <a:r>
              <a:rPr lang="ar-SA" dirty="0" smtClean="0"/>
              <a:t> من السكريات الثنائية </a:t>
            </a:r>
            <a:r>
              <a:rPr lang="ar-SA" dirty="0"/>
              <a:t>المختزلية </a:t>
            </a:r>
            <a:r>
              <a:rPr lang="ar-SA" dirty="0" smtClean="0"/>
              <a:t>حيث تتفاعل </a:t>
            </a:r>
            <a:r>
              <a:rPr lang="ar-SA" b="1" dirty="0" smtClean="0"/>
              <a:t>السكريات الثنائية </a:t>
            </a:r>
            <a:r>
              <a:rPr lang="ar-SA" b="1" dirty="0" smtClean="0">
                <a:solidFill>
                  <a:schemeClr val="tx2"/>
                </a:solidFill>
              </a:rPr>
              <a:t>ببطء</a:t>
            </a:r>
            <a:r>
              <a:rPr lang="ar-SA" dirty="0" smtClean="0"/>
              <a:t> </a:t>
            </a:r>
            <a:r>
              <a:rPr lang="ar-SA" dirty="0"/>
              <a:t>و </a:t>
            </a:r>
            <a:r>
              <a:rPr lang="ar-SA" dirty="0" smtClean="0"/>
              <a:t>لكن عند زيادة التسخين فوق</a:t>
            </a:r>
            <a:r>
              <a:rPr lang="ar-SA" dirty="0"/>
              <a:t> </a:t>
            </a:r>
            <a:r>
              <a:rPr lang="ar-SA" dirty="0" smtClean="0"/>
              <a:t>خمس </a:t>
            </a:r>
            <a:r>
              <a:rPr lang="ar-SA" dirty="0"/>
              <a:t>دقائق </a:t>
            </a:r>
            <a:r>
              <a:rPr lang="ar-SA" dirty="0" smtClean="0"/>
              <a:t>فإن السكريات الثنائية </a:t>
            </a:r>
            <a:r>
              <a:rPr lang="ar-SA" dirty="0"/>
              <a:t>تتفكك بفعل الحرارة </a:t>
            </a:r>
            <a:r>
              <a:rPr lang="ar-SA" dirty="0" smtClean="0"/>
              <a:t>الى احادية </a:t>
            </a:r>
            <a:r>
              <a:rPr lang="ar-SA" dirty="0"/>
              <a:t>و </a:t>
            </a:r>
            <a:r>
              <a:rPr lang="ar-SA" dirty="0" smtClean="0"/>
              <a:t>تعطي </a:t>
            </a:r>
            <a:r>
              <a:rPr lang="ar-SA" dirty="0"/>
              <a:t>نفس </a:t>
            </a:r>
            <a:r>
              <a:rPr lang="ar-SA" dirty="0" smtClean="0"/>
              <a:t>النتيجة، وهي </a:t>
            </a:r>
            <a:r>
              <a:rPr lang="ar-SA" dirty="0" smtClean="0">
                <a:solidFill>
                  <a:srgbClr val="FF0000"/>
                </a:solidFill>
              </a:rPr>
              <a:t>تكون الراسب أحمر.</a:t>
            </a:r>
            <a:endParaRPr lang="ar-S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6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96" t="9558" r="56131" b="44215"/>
          <a:stretch/>
        </p:blipFill>
        <p:spPr bwMode="auto">
          <a:xfrm>
            <a:off x="1981200" y="241048"/>
            <a:ext cx="1730991" cy="3675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029200"/>
            <a:ext cx="5395935" cy="1554859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486400" y="4050268"/>
            <a:ext cx="1136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سكر مختزل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284994" y="3886200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الغير </a:t>
            </a:r>
            <a:r>
              <a:rPr lang="ar-SA" dirty="0"/>
              <a:t>مختزله</a:t>
            </a:r>
          </a:p>
        </p:txBody>
      </p:sp>
      <p:pic>
        <p:nvPicPr>
          <p:cNvPr id="7" name="Picture 8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308" t="9558" r="10029" b="44215"/>
          <a:stretch/>
        </p:blipFill>
        <p:spPr bwMode="auto">
          <a:xfrm>
            <a:off x="5213444" y="241048"/>
            <a:ext cx="1583141" cy="3675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547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891540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b="1" dirty="0" smtClean="0">
                <a:solidFill>
                  <a:schemeClr val="tx2"/>
                </a:solidFill>
              </a:rPr>
              <a:t>4- اختبار </a:t>
            </a:r>
            <a:r>
              <a:rPr lang="ar-SA" sz="2400" b="1" dirty="0" err="1" smtClean="0">
                <a:solidFill>
                  <a:schemeClr val="tx2"/>
                </a:solidFill>
              </a:rPr>
              <a:t>بايل</a:t>
            </a:r>
            <a:r>
              <a:rPr lang="ar-SA" sz="2400" b="1" dirty="0" smtClean="0">
                <a:solidFill>
                  <a:schemeClr val="tx2"/>
                </a:solidFill>
              </a:rPr>
              <a:t>:</a:t>
            </a:r>
          </a:p>
          <a:p>
            <a:pPr algn="r" rtl="1"/>
            <a:endParaRPr lang="ar-SA" sz="2000" b="1" dirty="0"/>
          </a:p>
          <a:p>
            <a:pPr algn="r" rtl="1">
              <a:lnSpc>
                <a:spcPct val="150000"/>
              </a:lnSpc>
            </a:pPr>
            <a:r>
              <a:rPr lang="ar-SA" sz="2000" b="1" dirty="0" smtClean="0">
                <a:solidFill>
                  <a:schemeClr val="tx2"/>
                </a:solidFill>
              </a:rPr>
              <a:t>الهدف من التجربة: </a:t>
            </a:r>
          </a:p>
          <a:p>
            <a:pPr algn="r" rtl="1">
              <a:lnSpc>
                <a:spcPct val="150000"/>
              </a:lnSpc>
            </a:pPr>
            <a:r>
              <a:rPr lang="ar-SA" dirty="0" smtClean="0"/>
              <a:t>التمييز </a:t>
            </a:r>
            <a:r>
              <a:rPr lang="ar-SA" dirty="0"/>
              <a:t>بين السكريات الأحادية الخماسية (</a:t>
            </a:r>
            <a:r>
              <a:rPr lang="ar-SA" dirty="0" smtClean="0"/>
              <a:t> الريبوز) والسكريات الأحادية السداسية (الجلوكوز والفركتوز).</a:t>
            </a:r>
          </a:p>
          <a:p>
            <a:pPr algn="r" rtl="1">
              <a:lnSpc>
                <a:spcPct val="150000"/>
              </a:lnSpc>
            </a:pPr>
            <a:endParaRPr lang="ar-SA" sz="2000" dirty="0"/>
          </a:p>
          <a:p>
            <a:pPr algn="r" rtl="1">
              <a:lnSpc>
                <a:spcPct val="150000"/>
              </a:lnSpc>
            </a:pPr>
            <a:r>
              <a:rPr lang="ar-SA" sz="2000" b="1" dirty="0">
                <a:solidFill>
                  <a:schemeClr val="tx2"/>
                </a:solidFill>
              </a:rPr>
              <a:t>المبدأ العلمي:</a:t>
            </a:r>
          </a:p>
          <a:p>
            <a:pPr algn="r" rtl="1">
              <a:lnSpc>
                <a:spcPct val="150000"/>
              </a:lnSpc>
            </a:pPr>
            <a:r>
              <a:rPr lang="ar-SA" dirty="0" smtClean="0"/>
              <a:t>في هذا الاختبار يستخدم كاشف الاورسينول </a:t>
            </a:r>
            <a:r>
              <a:rPr lang="ar-SA" dirty="0"/>
              <a:t>و </a:t>
            </a:r>
            <a:r>
              <a:rPr lang="ar-SA" dirty="0" smtClean="0"/>
              <a:t>هو عبارة عن</a:t>
            </a:r>
            <a:r>
              <a:rPr lang="ar-SA" dirty="0"/>
              <a:t> </a:t>
            </a:r>
            <a:r>
              <a:rPr lang="ar-SA" dirty="0" smtClean="0"/>
              <a:t>(</a:t>
            </a:r>
            <a:r>
              <a:rPr lang="ar-SA" dirty="0" err="1" smtClean="0"/>
              <a:t>الأورسينول</a:t>
            </a:r>
            <a:r>
              <a:rPr lang="ar-SA" dirty="0" smtClean="0"/>
              <a:t> ، حمض الهيدروكلوريك المركز</a:t>
            </a:r>
            <a:r>
              <a:rPr lang="en-US" dirty="0"/>
              <a:t> (</a:t>
            </a:r>
            <a:r>
              <a:rPr lang="en-US" dirty="0" err="1"/>
              <a:t>HCl</a:t>
            </a:r>
            <a:r>
              <a:rPr lang="en-US" dirty="0" smtClean="0"/>
              <a:t>) </a:t>
            </a:r>
            <a:r>
              <a:rPr lang="ar-SA" dirty="0" smtClean="0"/>
              <a:t>و كلوريد </a:t>
            </a:r>
            <a:r>
              <a:rPr lang="ar-SA" dirty="0" err="1" smtClean="0"/>
              <a:t>الحديديك</a:t>
            </a:r>
            <a:r>
              <a:rPr lang="ar-SA" dirty="0" smtClean="0"/>
              <a:t>). </a:t>
            </a:r>
          </a:p>
          <a:p>
            <a:pPr algn="r" rtl="1">
              <a:lnSpc>
                <a:spcPct val="150000"/>
              </a:lnSpc>
            </a:pPr>
            <a:endParaRPr lang="ar-SA" dirty="0"/>
          </a:p>
          <a:p>
            <a:pPr algn="r" rtl="1">
              <a:lnSpc>
                <a:spcPct val="150000"/>
              </a:lnSpc>
            </a:pPr>
            <a:r>
              <a:rPr lang="ar-SA" dirty="0" smtClean="0"/>
              <a:t>إذا </a:t>
            </a:r>
            <a:r>
              <a:rPr lang="ar-SA" dirty="0"/>
              <a:t>سخن محلول </a:t>
            </a:r>
            <a:r>
              <a:rPr lang="ar-SA" dirty="0" smtClean="0"/>
              <a:t>البنتوز (السكر الخماسي) </a:t>
            </a:r>
            <a:r>
              <a:rPr lang="ar-SA" dirty="0"/>
              <a:t>مع حمض الهيدروكلوريك المركز لمدة قصيرة </a:t>
            </a:r>
            <a:r>
              <a:rPr lang="ar-SA" dirty="0" smtClean="0"/>
              <a:t>يتكون </a:t>
            </a:r>
            <a:r>
              <a:rPr lang="ar-SA" b="1" dirty="0" smtClean="0"/>
              <a:t>الفورفورال</a:t>
            </a:r>
            <a:r>
              <a:rPr lang="ar-SA" dirty="0" smtClean="0"/>
              <a:t> و في وجود</a:t>
            </a:r>
            <a:r>
              <a:rPr lang="ar-SA" dirty="0"/>
              <a:t> </a:t>
            </a:r>
            <a:r>
              <a:rPr lang="ar-SA" dirty="0" smtClean="0"/>
              <a:t>أيونات </a:t>
            </a:r>
            <a:r>
              <a:rPr lang="ar-SA" dirty="0"/>
              <a:t>الحديديك </a:t>
            </a:r>
            <a:r>
              <a:rPr lang="ar-SA" dirty="0" smtClean="0"/>
              <a:t>فإنه يعطي لون </a:t>
            </a:r>
            <a:r>
              <a:rPr lang="ar-SA" b="1" dirty="0">
                <a:solidFill>
                  <a:srgbClr val="10B270"/>
                </a:solidFill>
              </a:rPr>
              <a:t>أخضر </a:t>
            </a:r>
            <a:r>
              <a:rPr lang="ar-SA" b="1" dirty="0" smtClean="0">
                <a:solidFill>
                  <a:srgbClr val="10B270"/>
                </a:solidFill>
              </a:rPr>
              <a:t>مزرق</a:t>
            </a:r>
            <a:r>
              <a:rPr lang="ar-SA" sz="2000" dirty="0" smtClean="0"/>
              <a:t>.</a:t>
            </a:r>
            <a:endParaRPr lang="ar-SA" sz="2000" dirty="0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18138" r="29293" b="36943"/>
          <a:stretch/>
        </p:blipFill>
        <p:spPr bwMode="auto">
          <a:xfrm>
            <a:off x="1036320" y="4800600"/>
            <a:ext cx="914400" cy="1603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950720" y="6029503"/>
            <a:ext cx="716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الريبوز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4056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914400"/>
            <a:ext cx="88462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dirty="0"/>
              <a:t>.</a:t>
            </a:r>
            <a:r>
              <a:rPr lang="en-US" sz="2000" dirty="0" smtClean="0"/>
              <a:t>(OH</a:t>
            </a:r>
            <a:r>
              <a:rPr lang="ar-SA" sz="2000" dirty="0" smtClean="0"/>
              <a:t>-الكربوهيدرات </a:t>
            </a:r>
            <a:r>
              <a:rPr lang="ar-SA" sz="2000" dirty="0"/>
              <a:t>هي مركبات عضوية الدهيدية أو كيتونية متعددة </a:t>
            </a:r>
            <a:r>
              <a:rPr lang="ar-SA" sz="2000" dirty="0" smtClean="0"/>
              <a:t>الهيدروكسيل (</a:t>
            </a:r>
          </a:p>
          <a:p>
            <a:pPr marL="342900" indent="-342900" algn="r" rtl="1">
              <a:lnSpc>
                <a:spcPct val="150000"/>
              </a:lnSpc>
              <a:buFontTx/>
              <a:buChar char="-"/>
            </a:pPr>
            <a:r>
              <a:rPr lang="ar-SA" sz="2000" dirty="0" smtClean="0"/>
              <a:t>تتكون من عناصر الكربون و الهيدروجين و الأكسجين .</a:t>
            </a:r>
          </a:p>
          <a:p>
            <a:pPr marL="342900" indent="-342900" algn="r" rtl="1">
              <a:lnSpc>
                <a:spcPct val="150000"/>
              </a:lnSpc>
              <a:buFontTx/>
              <a:buChar char="-"/>
            </a:pPr>
            <a:r>
              <a:rPr lang="ar-SA" sz="2000" dirty="0"/>
              <a:t>صيغتها الجزيئية </a:t>
            </a:r>
            <a:r>
              <a:rPr lang="ar-SA" sz="2000" dirty="0" smtClean="0"/>
              <a:t>هي </a:t>
            </a:r>
            <a:r>
              <a:rPr lang="en-US" sz="2000" b="1" dirty="0"/>
              <a:t>(CH2O)n </a:t>
            </a:r>
            <a:r>
              <a:rPr lang="ar-SA" sz="2000" b="1" dirty="0" smtClean="0"/>
              <a:t>.</a:t>
            </a:r>
            <a:endParaRPr lang="ar-SA" sz="2000" dirty="0" smtClean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12822"/>
            <a:ext cx="2207751" cy="207629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12822"/>
            <a:ext cx="2318118" cy="210399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0800000" flipH="1" flipV="1">
            <a:off x="6378823" y="136483"/>
            <a:ext cx="254360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 smtClean="0">
                <a:solidFill>
                  <a:schemeClr val="tx2"/>
                </a:solidFill>
              </a:rPr>
              <a:t>الكربوهـــيدرات :</a:t>
            </a:r>
            <a:endParaRPr lang="ar-SA" sz="3200" b="1" dirty="0">
              <a:solidFill>
                <a:schemeClr val="tx2"/>
              </a:solidFill>
            </a:endParaRPr>
          </a:p>
        </p:txBody>
      </p:sp>
      <p:pic>
        <p:nvPicPr>
          <p:cNvPr id="1028" name="Picture 4" descr="https://encrypted-tbn1.gstatic.com/images?q=tbn:ANd9GcSSWjyAbRi8wObjmP-pgxV8_8kZfxJ_0xVbILK3B5ErdJoRNBU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823" y="2726324"/>
            <a:ext cx="1783848" cy="307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48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home.eckerd.edu/~guidawc/biochemI/Carbohydrate_Lab/Image7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66"/>
          <a:stretch/>
        </p:blipFill>
        <p:spPr bwMode="auto">
          <a:xfrm>
            <a:off x="121348" y="980728"/>
            <a:ext cx="8558404" cy="1941387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home.eckerd.edu/~guidawc/biochemI/Carbohydrate_Lab/Image7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31"/>
          <a:stretch/>
        </p:blipFill>
        <p:spPr bwMode="auto">
          <a:xfrm>
            <a:off x="121347" y="3501008"/>
            <a:ext cx="7877569" cy="183639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16" r="18492" b="45063"/>
          <a:stretch/>
        </p:blipFill>
        <p:spPr>
          <a:xfrm>
            <a:off x="7596335" y="9826"/>
            <a:ext cx="1113689" cy="186025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5" r="37460" b="45271"/>
          <a:stretch/>
        </p:blipFill>
        <p:spPr>
          <a:xfrm>
            <a:off x="7948981" y="3385981"/>
            <a:ext cx="914144" cy="195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51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684"/>
            <a:ext cx="88773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 smtClean="0">
                <a:solidFill>
                  <a:schemeClr val="tx2"/>
                </a:solidFill>
              </a:rPr>
              <a:t>5-اختبار سلفانـــــوف</a:t>
            </a:r>
            <a:r>
              <a:rPr lang="ar-SA" sz="2000" b="1" dirty="0" smtClean="0">
                <a:solidFill>
                  <a:schemeClr val="tx2"/>
                </a:solidFill>
              </a:rPr>
              <a:t>: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>
                <a:solidFill>
                  <a:schemeClr val="tx2"/>
                </a:solidFill>
              </a:rPr>
              <a:t>الهدف :</a:t>
            </a:r>
          </a:p>
          <a:p>
            <a:pPr algn="r"/>
            <a:r>
              <a:rPr lang="ar-SA" dirty="0" smtClean="0"/>
              <a:t>للتمييز </a:t>
            </a:r>
            <a:r>
              <a:rPr lang="ar-SA" dirty="0"/>
              <a:t>بىين </a:t>
            </a:r>
            <a:r>
              <a:rPr lang="ar-SA" dirty="0" smtClean="0"/>
              <a:t>السكريات الأحادية الالدهيدية (الجلوكوز) والسكريات الأحادية الكيتونية (الفركتوز).</a:t>
            </a:r>
          </a:p>
          <a:p>
            <a:pPr algn="r"/>
            <a:endParaRPr lang="ar-SA" sz="2000" dirty="0"/>
          </a:p>
          <a:p>
            <a:pPr algn="r" rtl="1">
              <a:lnSpc>
                <a:spcPct val="150000"/>
              </a:lnSpc>
            </a:pPr>
            <a:r>
              <a:rPr lang="ar-SA" sz="2000" b="1" dirty="0">
                <a:solidFill>
                  <a:schemeClr val="tx2"/>
                </a:solidFill>
              </a:rPr>
              <a:t>المبدأ العلمي:</a:t>
            </a:r>
          </a:p>
          <a:p>
            <a:pPr algn="r">
              <a:lnSpc>
                <a:spcPct val="150000"/>
              </a:lnSpc>
            </a:pPr>
            <a:endParaRPr lang="ar-SA" sz="2000" dirty="0" smtClean="0"/>
          </a:p>
          <a:p>
            <a:pPr algn="r">
              <a:lnSpc>
                <a:spcPct val="150000"/>
              </a:lnSpc>
            </a:pPr>
            <a:r>
              <a:rPr lang="ar-SA" dirty="0" smtClean="0"/>
              <a:t>تختلف </a:t>
            </a:r>
            <a:r>
              <a:rPr lang="ar-SA" dirty="0"/>
              <a:t>السكريات الكيتونية عن السكريات الالدهيدية في </a:t>
            </a:r>
            <a:r>
              <a:rPr lang="ar-SA" dirty="0" smtClean="0"/>
              <a:t>أنها تفقد الماء وتكون فورفورال بسهولة أكثر و يتكثف الفورفورال مع</a:t>
            </a:r>
            <a:r>
              <a:rPr lang="ar-SA" dirty="0"/>
              <a:t> </a:t>
            </a:r>
            <a:r>
              <a:rPr lang="ar-SA" dirty="0" smtClean="0"/>
              <a:t>الريزوسينول و نلاحظ تكون متراكب </a:t>
            </a:r>
            <a:r>
              <a:rPr lang="ar-SA" b="1" dirty="0" smtClean="0">
                <a:solidFill>
                  <a:srgbClr val="C00000"/>
                </a:solidFill>
              </a:rPr>
              <a:t>أحمرغامق</a:t>
            </a:r>
            <a:r>
              <a:rPr lang="ar-SA" dirty="0" smtClean="0"/>
              <a:t> </a:t>
            </a:r>
            <a:r>
              <a:rPr lang="ar-SA" dirty="0"/>
              <a:t>. </a:t>
            </a:r>
            <a:r>
              <a:rPr lang="ar-SA" b="1" dirty="0" smtClean="0"/>
              <a:t>بعد فترة بسيطه من التسخين</a:t>
            </a:r>
            <a:r>
              <a:rPr lang="ar-SA" b="1" dirty="0"/>
              <a:t> </a:t>
            </a:r>
            <a:r>
              <a:rPr lang="ar-SA" dirty="0" smtClean="0"/>
              <a:t>مع السكريات </a:t>
            </a:r>
            <a:r>
              <a:rPr lang="ar-SA" b="1" u="sng" dirty="0" smtClean="0"/>
              <a:t>الاحادية الكيتونية </a:t>
            </a:r>
            <a:r>
              <a:rPr lang="ar-SA" dirty="0" smtClean="0"/>
              <a:t>بينما السكريات الاحادية الالدهيدية </a:t>
            </a:r>
            <a:r>
              <a:rPr lang="ar-SA" dirty="0"/>
              <a:t>تعطي لون احمر </a:t>
            </a:r>
            <a:r>
              <a:rPr lang="ar-SA" dirty="0" smtClean="0"/>
              <a:t>فاتح </a:t>
            </a:r>
            <a:r>
              <a:rPr lang="ar-SA" b="1" dirty="0" smtClean="0"/>
              <a:t>ببطء </a:t>
            </a:r>
            <a:r>
              <a:rPr lang="ar-SA" dirty="0"/>
              <a:t>بعد فتره </a:t>
            </a:r>
            <a:r>
              <a:rPr lang="ar-SA" b="1" dirty="0" smtClean="0"/>
              <a:t>طويلة</a:t>
            </a:r>
            <a:r>
              <a:rPr lang="ar-SA" dirty="0" smtClean="0"/>
              <a:t> </a:t>
            </a:r>
            <a:r>
              <a:rPr lang="ar-SA" dirty="0"/>
              <a:t>من </a:t>
            </a:r>
            <a:r>
              <a:rPr lang="ar-SA" dirty="0" smtClean="0"/>
              <a:t>التسخين. </a:t>
            </a:r>
          </a:p>
          <a:p>
            <a:pPr algn="r">
              <a:lnSpc>
                <a:spcPct val="150000"/>
              </a:lnSpc>
            </a:pPr>
            <a:r>
              <a:rPr lang="ar-SA" dirty="0" smtClean="0"/>
              <a:t>وعلى </a:t>
            </a:r>
            <a:r>
              <a:rPr lang="ar-SA" dirty="0"/>
              <a:t>ذلك </a:t>
            </a:r>
            <a:r>
              <a:rPr lang="ar-SA" dirty="0" smtClean="0"/>
              <a:t>يجب </a:t>
            </a:r>
            <a:r>
              <a:rPr lang="ar-SA" dirty="0"/>
              <a:t>ألا </a:t>
            </a:r>
            <a:r>
              <a:rPr lang="ar-SA" dirty="0" smtClean="0"/>
              <a:t>يسخن </a:t>
            </a:r>
            <a:r>
              <a:rPr lang="ar-SA" dirty="0"/>
              <a:t>المحلول </a:t>
            </a:r>
            <a:r>
              <a:rPr lang="ar-SA" dirty="0" smtClean="0"/>
              <a:t>لمدة طويلة </a:t>
            </a:r>
            <a:r>
              <a:rPr lang="ar-SA" dirty="0"/>
              <a:t>وإلا </a:t>
            </a:r>
            <a:r>
              <a:rPr lang="ar-SA" dirty="0" smtClean="0"/>
              <a:t>فإن السكريات الالدهيدية تعطي اختباراً موجباً أيضاً.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4056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7" t="34701" r="27833" b="39926"/>
          <a:stretch/>
        </p:blipFill>
        <p:spPr bwMode="auto">
          <a:xfrm>
            <a:off x="1219200" y="381000"/>
            <a:ext cx="755388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92" t="15249" r="19702" b="40176"/>
          <a:stretch/>
        </p:blipFill>
        <p:spPr bwMode="auto">
          <a:xfrm>
            <a:off x="4114800" y="4114800"/>
            <a:ext cx="1371600" cy="1854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4765479" y="5784969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الفركتوز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912360" y="5790656"/>
            <a:ext cx="853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الجلوكوز</a:t>
            </a:r>
          </a:p>
        </p:txBody>
      </p:sp>
    </p:spTree>
    <p:extLst>
      <p:ext uri="{BB962C8B-B14F-4D97-AF65-F5344CB8AC3E}">
        <p14:creationId xmlns:p14="http://schemas.microsoft.com/office/powerpoint/2010/main" val="2686424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1146" y="304800"/>
            <a:ext cx="7620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800" b="1" dirty="0" smtClean="0">
                <a:solidFill>
                  <a:schemeClr val="tx2"/>
                </a:solidFill>
              </a:rPr>
              <a:t>وظائف الكربوهيدرات:</a:t>
            </a:r>
          </a:p>
          <a:p>
            <a:pPr algn="r"/>
            <a:endParaRPr lang="ar-SA" sz="2800" b="1" dirty="0">
              <a:solidFill>
                <a:schemeClr val="accent2"/>
              </a:solidFill>
            </a:endParaRPr>
          </a:p>
          <a:p>
            <a:pPr algn="r">
              <a:lnSpc>
                <a:spcPct val="150000"/>
              </a:lnSpc>
            </a:pPr>
            <a:r>
              <a:rPr lang="ar-SA" sz="2000" dirty="0" smtClean="0"/>
              <a:t>1- مخزن كبير للطاقة </a:t>
            </a:r>
            <a:r>
              <a:rPr lang="ar-SA" sz="2000" dirty="0"/>
              <a:t>على هيئة </a:t>
            </a:r>
            <a:r>
              <a:rPr lang="ar-SA" sz="2000" u="sng" dirty="0" smtClean="0"/>
              <a:t>جليكوجين </a:t>
            </a:r>
            <a:r>
              <a:rPr lang="ar-SA" sz="2000" u="sng" dirty="0"/>
              <a:t>أو نشا </a:t>
            </a:r>
            <a:r>
              <a:rPr lang="ar-SA" sz="2000" dirty="0"/>
              <a:t>.</a:t>
            </a:r>
          </a:p>
          <a:p>
            <a:pPr algn="r">
              <a:lnSpc>
                <a:spcPct val="150000"/>
              </a:lnSpc>
            </a:pPr>
            <a:r>
              <a:rPr lang="ar-SA" sz="2000" dirty="0" smtClean="0"/>
              <a:t>2-  </a:t>
            </a:r>
            <a:r>
              <a:rPr lang="ar-SA" sz="2000" dirty="0"/>
              <a:t>مصدر للكربون في عملية تكوين المكونات الخلوية.</a:t>
            </a:r>
          </a:p>
          <a:p>
            <a:pPr algn="r">
              <a:lnSpc>
                <a:spcPct val="150000"/>
              </a:lnSpc>
            </a:pPr>
            <a:r>
              <a:rPr lang="ar-SA" sz="2000" dirty="0" smtClean="0"/>
              <a:t>3- مصدر </a:t>
            </a:r>
            <a:r>
              <a:rPr lang="ar-SA" sz="2000" dirty="0"/>
              <a:t>للطاقة من خلال أكسدة الجلكوز</a:t>
            </a:r>
          </a:p>
          <a:p>
            <a:pPr algn="r">
              <a:lnSpc>
                <a:spcPct val="150000"/>
              </a:lnSpc>
            </a:pPr>
            <a:r>
              <a:rPr lang="ar-SA" sz="2000" dirty="0" smtClean="0"/>
              <a:t>4- لها </a:t>
            </a:r>
            <a:r>
              <a:rPr lang="ar-SA" sz="2000" dirty="0"/>
              <a:t>وظائف بيولوجية أخرى مهمة داخل الخلية.</a:t>
            </a:r>
          </a:p>
        </p:txBody>
      </p:sp>
      <p:pic>
        <p:nvPicPr>
          <p:cNvPr id="21506" name="Picture 2" descr="Carbohydr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4572000"/>
            <a:ext cx="48768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56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381000"/>
            <a:ext cx="830474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000" b="1" dirty="0">
                <a:solidFill>
                  <a:schemeClr val="tx2"/>
                </a:solidFill>
              </a:rPr>
              <a:t>الرابطة </a:t>
            </a:r>
            <a:r>
              <a:rPr lang="ar-SA" sz="2000" b="1" dirty="0" err="1" smtClean="0">
                <a:solidFill>
                  <a:schemeClr val="tx2"/>
                </a:solidFill>
              </a:rPr>
              <a:t>الجليكوسيدية</a:t>
            </a:r>
            <a:r>
              <a:rPr lang="ar-SA" sz="2000" b="1" dirty="0" smtClean="0">
                <a:solidFill>
                  <a:schemeClr val="tx2"/>
                </a:solidFill>
              </a:rPr>
              <a:t>:</a:t>
            </a:r>
          </a:p>
          <a:p>
            <a:pPr algn="r" rtl="1"/>
            <a:endParaRPr lang="ar-SA" b="1" dirty="0"/>
          </a:p>
          <a:p>
            <a:pPr algn="r" rtl="1"/>
            <a:endParaRPr lang="ar-SA" b="1" dirty="0" smtClean="0"/>
          </a:p>
          <a:p>
            <a:pPr algn="r" rtl="1"/>
            <a:r>
              <a:rPr lang="ar-SA" dirty="0"/>
              <a:t>هي الرابطة التي تربط </a:t>
            </a:r>
            <a:r>
              <a:rPr lang="ar-SA" dirty="0" smtClean="0"/>
              <a:t>بين جزيئات</a:t>
            </a:r>
            <a:r>
              <a:rPr lang="ar-SA" dirty="0"/>
              <a:t> السكريات الثنائية </a:t>
            </a:r>
            <a:r>
              <a:rPr lang="ar-SA" dirty="0" smtClean="0"/>
              <a:t>والمتعددة.</a:t>
            </a:r>
            <a:r>
              <a:rPr lang="ar-SA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82477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152400"/>
            <a:ext cx="883920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chemeClr val="tx2"/>
                </a:solidFill>
              </a:rPr>
              <a:t>تصنيف </a:t>
            </a:r>
            <a:r>
              <a:rPr lang="ar-SA" sz="2400" b="1" dirty="0" smtClean="0">
                <a:solidFill>
                  <a:schemeClr val="tx2"/>
                </a:solidFill>
              </a:rPr>
              <a:t>الكربوهيدرات</a:t>
            </a:r>
            <a:endParaRPr lang="ar-SA" sz="2400" b="1" dirty="0">
              <a:solidFill>
                <a:schemeClr val="tx2"/>
              </a:solidFill>
            </a:endParaRPr>
          </a:p>
          <a:p>
            <a:pPr algn="r">
              <a:buNone/>
            </a:pPr>
            <a:endParaRPr lang="en-US" b="1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r">
              <a:buNone/>
            </a:pPr>
            <a:r>
              <a:rPr lang="ar-SA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1- على حسب تعقيدها:</a:t>
            </a:r>
          </a:p>
          <a:p>
            <a:pPr algn="r">
              <a:buNone/>
            </a:pPr>
            <a:r>
              <a:rPr lang="ar-SA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 - </a:t>
            </a:r>
            <a:r>
              <a:rPr lang="ar-SA" sz="1600" dirty="0" smtClean="0">
                <a:latin typeface="Calibri" panose="020F0502020204030204" pitchFamily="34" charset="0"/>
              </a:rPr>
              <a:t>بسيطة(وحدة واحدة)</a:t>
            </a:r>
            <a:endParaRPr lang="ar-SA" b="1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r"/>
            <a:r>
              <a:rPr lang="ar-SA" sz="1600" dirty="0" smtClean="0">
                <a:latin typeface="Calibri" panose="020F0502020204030204" pitchFamily="34" charset="0"/>
              </a:rPr>
              <a:t> </a:t>
            </a:r>
            <a:r>
              <a:rPr lang="ar-SA" b="1" dirty="0">
                <a:solidFill>
                  <a:schemeClr val="tx2"/>
                </a:solidFill>
                <a:latin typeface="Calibri" panose="020F0502020204030204" pitchFamily="34" charset="0"/>
              </a:rPr>
              <a:t>-</a:t>
            </a:r>
            <a:r>
              <a:rPr lang="ar-SA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ar-SA" sz="1600" dirty="0" smtClean="0">
                <a:latin typeface="Calibri" panose="020F0502020204030204" pitchFamily="34" charset="0"/>
              </a:rPr>
              <a:t>معقدة (أكثر من وحدة واحدة ).</a:t>
            </a:r>
          </a:p>
          <a:p>
            <a:pPr algn="r"/>
            <a:endParaRPr lang="ar-SA" sz="1600" b="1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85750" indent="-285750" algn="r">
              <a:buFontTx/>
              <a:buChar char="-"/>
            </a:pPr>
            <a:endParaRPr lang="ar-SA" sz="16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r"/>
            <a:r>
              <a:rPr lang="ar-SA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2- على حسب عدد وحدات السكر:</a:t>
            </a:r>
          </a:p>
          <a:p>
            <a:pPr algn="r"/>
            <a:r>
              <a:rPr lang="ar-SA" sz="1600" dirty="0" smtClean="0">
                <a:latin typeface="Calibri" panose="020F0502020204030204" pitchFamily="34" charset="0"/>
              </a:rPr>
              <a:t>أحادي ، ثنائي وعديدة.</a:t>
            </a:r>
          </a:p>
          <a:p>
            <a:pPr algn="r" rtl="1"/>
            <a:endParaRPr lang="ar-SA" sz="16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r" rtl="1"/>
            <a:r>
              <a:rPr lang="ar-SA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3- على حسب موقع مجموعة </a:t>
            </a:r>
            <a:r>
              <a:rPr lang="ar-SA" b="1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الكربونيل</a:t>
            </a:r>
            <a:r>
              <a:rPr lang="ar-SA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(</a:t>
            </a:r>
            <a:r>
              <a:rPr lang="en-US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C=O</a:t>
            </a:r>
            <a:r>
              <a:rPr lang="ar-SA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) في السكر الأحادي:</a:t>
            </a:r>
          </a:p>
          <a:p>
            <a:pPr algn="r" rtl="1"/>
            <a:endParaRPr lang="ar-SA" b="1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r"/>
            <a:r>
              <a:rPr lang="ar-SA" sz="1600" dirty="0" smtClean="0">
                <a:latin typeface="Calibri" panose="020F0502020204030204" pitchFamily="34" charset="0"/>
              </a:rPr>
              <a:t>                       سكريات </a:t>
            </a:r>
            <a:r>
              <a:rPr lang="ar-SA" sz="1600" dirty="0" err="1" smtClean="0">
                <a:latin typeface="Calibri" panose="020F0502020204030204" pitchFamily="34" charset="0"/>
              </a:rPr>
              <a:t>ألدهيدية</a:t>
            </a:r>
            <a:r>
              <a:rPr lang="ar-SA" sz="1600" dirty="0" smtClean="0">
                <a:latin typeface="Calibri" panose="020F0502020204030204" pitchFamily="34" charset="0"/>
              </a:rPr>
              <a:t>                                                    سكريات كيتونية </a:t>
            </a:r>
          </a:p>
          <a:p>
            <a:pPr algn="r"/>
            <a:endParaRPr lang="ar-SA" sz="1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r"/>
            <a:endParaRPr lang="ar-SA" sz="16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r"/>
            <a:endParaRPr lang="ar-SA" sz="1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r"/>
            <a:endParaRPr lang="ar-SA" sz="16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r"/>
            <a:endParaRPr lang="en-US" sz="16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r"/>
            <a:endParaRPr lang="ar-SA" sz="1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r"/>
            <a:r>
              <a:rPr lang="ar-SA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4-على حسب عدد ذرات الكربون في السكر الاحادي:</a:t>
            </a:r>
          </a:p>
          <a:p>
            <a:pPr algn="r"/>
            <a:r>
              <a:rPr lang="ar-SA" sz="1600" dirty="0" smtClean="0">
                <a:latin typeface="Calibri" panose="020F0502020204030204" pitchFamily="34" charset="0"/>
              </a:rPr>
              <a:t>ثلاثية، رباعية، خماسية ،سداسية وسباعية.</a:t>
            </a:r>
          </a:p>
          <a:p>
            <a:pPr algn="r"/>
            <a:endParaRPr lang="ar-SA" sz="16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r"/>
            <a:endParaRPr lang="ar-SA" sz="16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r"/>
            <a:r>
              <a:rPr lang="ar-SA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5-على حسب قدرتها على الاختزال:</a:t>
            </a:r>
          </a:p>
          <a:p>
            <a:pPr algn="r"/>
            <a:r>
              <a:rPr lang="ar-SA" sz="1600" dirty="0" smtClean="0">
                <a:latin typeface="Calibri" panose="020F0502020204030204" pitchFamily="34" charset="0"/>
              </a:rPr>
              <a:t>مختزلة و غير مختزل.</a:t>
            </a:r>
            <a:endParaRPr lang="ar-SA" sz="1600" dirty="0">
              <a:latin typeface="Calibri" panose="020F0502020204030204" pitchFamily="34" charset="0"/>
            </a:endParaRPr>
          </a:p>
          <a:p>
            <a:pPr algn="r"/>
            <a:endParaRPr lang="ar-SA" sz="1600" dirty="0">
              <a:latin typeface="Calibri" panose="020F0502020204030204" pitchFamily="34" charset="0"/>
            </a:endParaRPr>
          </a:p>
          <a:p>
            <a:pPr algn="r"/>
            <a:endParaRPr lang="en-US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1942">
            <a:off x="6231848" y="3935275"/>
            <a:ext cx="954968" cy="107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65007"/>
            <a:ext cx="1053049" cy="90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793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05_03Monosaccharid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947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" t="28893" r="50575" b="23155"/>
          <a:stretch/>
        </p:blipFill>
        <p:spPr bwMode="auto">
          <a:xfrm>
            <a:off x="152400" y="1066801"/>
            <a:ext cx="8816386" cy="517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429000" y="381000"/>
            <a:ext cx="1933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SA" b="1" dirty="0">
                <a:solidFill>
                  <a:schemeClr val="tx2"/>
                </a:solidFill>
              </a:rPr>
              <a:t>تصنيف الكربوهيدرات :</a:t>
            </a:r>
          </a:p>
        </p:txBody>
      </p:sp>
    </p:spTree>
    <p:extLst>
      <p:ext uri="{BB962C8B-B14F-4D97-AF65-F5344CB8AC3E}">
        <p14:creationId xmlns:p14="http://schemas.microsoft.com/office/powerpoint/2010/main" val="3760421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3" y="4798577"/>
            <a:ext cx="5086350" cy="12232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838" y="2362200"/>
            <a:ext cx="4306200" cy="183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https://encrypted-tbn0.gstatic.com/images?q=tbn:ANd9GcTwlulidU0RLALYtM3aRnStXlbb7kOx2yhcz1MDdrvT9Q6EuGDL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952" y="533400"/>
            <a:ext cx="1419225" cy="103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4572000" y="866751"/>
            <a:ext cx="102303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dirty="0" smtClean="0"/>
              <a:t>سكر أحادي</a:t>
            </a:r>
            <a:endParaRPr lang="ar-SA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133600" y="3089233"/>
            <a:ext cx="120577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dirty="0" smtClean="0"/>
              <a:t>سكريات ثنائية</a:t>
            </a:r>
            <a:endParaRPr lang="ar-SA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316342" y="5040868"/>
            <a:ext cx="97013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dirty="0" smtClean="0"/>
              <a:t>سكر متعدد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37162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" y="120712"/>
            <a:ext cx="8915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800" b="1" dirty="0" smtClean="0">
                <a:solidFill>
                  <a:schemeClr val="tx2"/>
                </a:solidFill>
              </a:rPr>
              <a:t>تصنيف الكربوهيدرات :</a:t>
            </a:r>
          </a:p>
          <a:p>
            <a:pPr algn="r"/>
            <a:endParaRPr lang="ar-SA" sz="2800" b="1" dirty="0">
              <a:solidFill>
                <a:schemeClr val="accent2"/>
              </a:solidFill>
            </a:endParaRPr>
          </a:p>
          <a:p>
            <a:pPr algn="r">
              <a:lnSpc>
                <a:spcPct val="150000"/>
              </a:lnSpc>
            </a:pPr>
            <a:r>
              <a:rPr lang="ar-SA" sz="2000" b="1" dirty="0" smtClean="0">
                <a:solidFill>
                  <a:schemeClr val="tx2"/>
                </a:solidFill>
              </a:rPr>
              <a:t>1- سكريات أحادية:</a:t>
            </a:r>
            <a:r>
              <a:rPr lang="ar-SA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ar-SA" sz="2000" dirty="0" smtClean="0"/>
              <a:t>هي أبسط أنواع الكربوهيدرات وهي الوحدات البنائيه للسكريات ، و </a:t>
            </a:r>
            <a:r>
              <a:rPr lang="ar-SA" sz="2000" dirty="0"/>
              <a:t>تصنف إلى قسمين </a:t>
            </a:r>
            <a:r>
              <a:rPr lang="ar-SA" sz="2000" dirty="0" smtClean="0"/>
              <a:t>سكريات </a:t>
            </a:r>
            <a:r>
              <a:rPr lang="ar-SA" sz="2000" dirty="0"/>
              <a:t>الدهيدية مثل الجلوكوز– سكريات الكيتونية مثل الفركتوز. </a:t>
            </a:r>
            <a:endParaRPr lang="ar-SA" sz="2000" dirty="0" smtClean="0"/>
          </a:p>
          <a:p>
            <a:pPr algn="r">
              <a:lnSpc>
                <a:spcPct val="150000"/>
              </a:lnSpc>
            </a:pPr>
            <a:endParaRPr lang="ar-SA" sz="2000" dirty="0"/>
          </a:p>
          <a:p>
            <a:pPr algn="r">
              <a:lnSpc>
                <a:spcPct val="150000"/>
              </a:lnSpc>
            </a:pPr>
            <a:r>
              <a:rPr lang="ar-SA" sz="2000" b="1" dirty="0" smtClean="0">
                <a:solidFill>
                  <a:schemeClr val="tx2"/>
                </a:solidFill>
              </a:rPr>
              <a:t>2- سكريات </a:t>
            </a:r>
            <a:r>
              <a:rPr lang="ar-SA" sz="2000" b="1" dirty="0">
                <a:solidFill>
                  <a:schemeClr val="tx2"/>
                </a:solidFill>
              </a:rPr>
              <a:t>ثنائية: </a:t>
            </a:r>
            <a:r>
              <a:rPr lang="ar-SA" sz="2000" dirty="0"/>
              <a:t>هي ناتجه عن اتحاد </a:t>
            </a:r>
            <a:r>
              <a:rPr lang="ar-SA" sz="2000" dirty="0" smtClean="0"/>
              <a:t>جزيئين </a:t>
            </a:r>
            <a:r>
              <a:rPr lang="ar-SA" sz="2000" dirty="0"/>
              <a:t>من السكريات الأحادية وأهمها السكروز والمالتوز </a:t>
            </a:r>
            <a:r>
              <a:rPr lang="ar-SA" sz="2000" dirty="0" smtClean="0"/>
              <a:t>واللاكتوز.</a:t>
            </a:r>
          </a:p>
          <a:p>
            <a:pPr algn="r">
              <a:lnSpc>
                <a:spcPct val="150000"/>
              </a:lnSpc>
            </a:pPr>
            <a:endParaRPr lang="ar-SA" sz="1600" dirty="0" smtClean="0"/>
          </a:p>
          <a:p>
            <a:pPr algn="r">
              <a:lnSpc>
                <a:spcPct val="150000"/>
              </a:lnSpc>
            </a:pPr>
            <a:r>
              <a:rPr lang="ar-SA" sz="2000" b="1" dirty="0" smtClean="0">
                <a:solidFill>
                  <a:schemeClr val="tx2"/>
                </a:solidFill>
              </a:rPr>
              <a:t>3-السكريات المتعددة: </a:t>
            </a:r>
            <a:r>
              <a:rPr lang="ar-SA" sz="2000" dirty="0" smtClean="0"/>
              <a:t>تشمل </a:t>
            </a:r>
            <a:r>
              <a:rPr lang="ar-SA" sz="2000" dirty="0"/>
              <a:t>السكريات التي تنشأ من </a:t>
            </a:r>
            <a:r>
              <a:rPr lang="ar-SA" sz="2000" dirty="0" smtClean="0"/>
              <a:t>اتحاد (3-10) وحدات من السكريات الأحادية.</a:t>
            </a:r>
          </a:p>
          <a:p>
            <a:pPr algn="r">
              <a:lnSpc>
                <a:spcPct val="150000"/>
              </a:lnSpc>
            </a:pPr>
            <a:endParaRPr lang="ar-SA" sz="2000" dirty="0" smtClean="0"/>
          </a:p>
          <a:p>
            <a:pPr algn="r">
              <a:lnSpc>
                <a:spcPct val="150000"/>
              </a:lnSpc>
            </a:pPr>
            <a:r>
              <a:rPr lang="ar-SA" sz="2000" dirty="0" smtClean="0"/>
              <a:t>وهي ناتجة من اتحاد عدد كبير من جزيئات السكريات الاحادية</a:t>
            </a:r>
            <a:r>
              <a:rPr lang="en-US" sz="2000" b="1" dirty="0" smtClean="0"/>
              <a:t> </a:t>
            </a:r>
            <a:r>
              <a:rPr lang="ar-SA" sz="2000" b="1" dirty="0" smtClean="0">
                <a:solidFill>
                  <a:schemeClr val="tx2"/>
                </a:solidFill>
              </a:rPr>
              <a:t>4- السكريات معقدة (عديدة): 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ar-SA" sz="20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ar-SA" sz="2000" dirty="0" smtClean="0"/>
              <a:t>يربط بينها </a:t>
            </a:r>
            <a:r>
              <a:rPr lang="ar-SA" sz="2000" b="1" dirty="0" smtClean="0"/>
              <a:t>روابط </a:t>
            </a:r>
            <a:r>
              <a:rPr lang="ar-SA" sz="2000" b="1" dirty="0" err="1" smtClean="0"/>
              <a:t>جلايكوسيدية</a:t>
            </a:r>
            <a:r>
              <a:rPr lang="ar-SA" sz="2000" b="1" dirty="0" smtClean="0"/>
              <a:t> </a:t>
            </a:r>
            <a:r>
              <a:rPr lang="ar-SA" sz="2000" dirty="0"/>
              <a:t>مثل النشا </a:t>
            </a:r>
            <a:r>
              <a:rPr lang="ar-SA" sz="2000" dirty="0" smtClean="0"/>
              <a:t>(الاميلوز </a:t>
            </a:r>
            <a:r>
              <a:rPr lang="ar-SA" sz="2000" dirty="0"/>
              <a:t>و </a:t>
            </a:r>
            <a:r>
              <a:rPr lang="ar-SA" sz="2000" dirty="0" smtClean="0"/>
              <a:t>الاميلوبكتين) </a:t>
            </a:r>
            <a:r>
              <a:rPr lang="ar-SA" sz="2000" dirty="0"/>
              <a:t>و الجليكوجين </a:t>
            </a:r>
            <a:r>
              <a:rPr lang="ar-SA" sz="2000" dirty="0" smtClean="0"/>
              <a:t>والسليلوز.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233759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ساسية">
  <a:themeElements>
    <a:clrScheme name="مخصص 18">
      <a:dk1>
        <a:srgbClr val="000000"/>
      </a:dk1>
      <a:lt1>
        <a:srgbClr val="FFFFFF"/>
      </a:lt1>
      <a:dk2>
        <a:srgbClr val="00B050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أساسي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ساسي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2423</TotalTime>
  <Words>967</Words>
  <Application>Microsoft Office PowerPoint</Application>
  <PresentationFormat>عرض على الشاشة (3:4)‏</PresentationFormat>
  <Paragraphs>148</Paragraphs>
  <Slides>22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أساسية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nourah~</dc:creator>
  <cp:lastModifiedBy>لينة</cp:lastModifiedBy>
  <cp:revision>102</cp:revision>
  <dcterms:created xsi:type="dcterms:W3CDTF">2006-08-16T00:00:00Z</dcterms:created>
  <dcterms:modified xsi:type="dcterms:W3CDTF">2015-10-20T09:24:24Z</dcterms:modified>
</cp:coreProperties>
</file>