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9" r:id="rId6"/>
    <p:sldId id="273" r:id="rId7"/>
    <p:sldId id="274" r:id="rId8"/>
    <p:sldId id="261" r:id="rId9"/>
    <p:sldId id="270" r:id="rId10"/>
    <p:sldId id="271" r:id="rId11"/>
    <p:sldId id="263" r:id="rId12"/>
    <p:sldId id="272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>
        <p:scale>
          <a:sx n="73" d="100"/>
          <a:sy n="73" d="100"/>
        </p:scale>
        <p:origin x="-107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F41955-DCC6-4B12-87A8-06BA2FBDAE37}" type="datetimeFigureOut">
              <a:rPr lang="ar-SA" smtClean="0"/>
              <a:pPr/>
              <a:t>29/05/1437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94A210-06C9-4E5E-9E35-8D34A8A040B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085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مع الحرارة ينفصل المعقد (اليود-السكر العديد)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A210-06C9-4E5E-9E35-8D34A8A040B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175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aculty.clintoncc.suny.edu/faculty/michael.gregory/files/Bio%20101/Bio%20101%20Lectures/membranes/img017.gi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Rf9CB9x6RqucKM&amp;tbnid=LAAZnlasc_sRyM:&amp;ved=0CAgQjRwwAA&amp;url=http://www.biocab.org/Polysaccharides.html&amp;ei=b3hxUtbyBqvy0gX89YCgBg&amp;psig=AFQjCNG3ywbzlqo_qc9umlKIztf80fFhqw&amp;ust=1383254511155364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7151" y="1726119"/>
            <a:ext cx="5129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الكربوهــــيدرات(2)</a:t>
            </a:r>
          </a:p>
          <a:p>
            <a:pPr algn="ctr"/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Carbohydrate</a:t>
            </a:r>
            <a:endParaRPr lang="ar-SA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114800"/>
            <a:ext cx="436245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20130305-00782.jpg"/>
          <p:cNvPicPr>
            <a:picLocks noChangeAspect="1"/>
          </p:cNvPicPr>
          <p:nvPr/>
        </p:nvPicPr>
        <p:blipFill rotWithShape="1">
          <a:blip r:embed="rId2" cstate="print">
            <a:lum bright="30000"/>
          </a:blip>
          <a:srcRect l="7280" t="43492" r="4163" b="34162"/>
          <a:stretch/>
        </p:blipFill>
        <p:spPr>
          <a:xfrm rot="16200000">
            <a:off x="1759412" y="2353157"/>
            <a:ext cx="5517166" cy="104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0953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3275856" y="116632"/>
            <a:ext cx="0" cy="651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107504" y="5260558"/>
            <a:ext cx="2271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>
                <a:latin typeface="Calibri" panose="020F0502020204030204" pitchFamily="34" charset="0"/>
              </a:rPr>
              <a:t>الجلكوز+ محلول اليود</a:t>
            </a:r>
            <a:endParaRPr lang="ar-SA" sz="2000" dirty="0">
              <a:latin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70620" y="5764614"/>
            <a:ext cx="189468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000" dirty="0" smtClean="0">
                <a:latin typeface="Calibri" panose="020F0502020204030204" pitchFamily="34" charset="0"/>
              </a:rPr>
              <a:t>النشا + محلول اليود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</a:t>
            </a:r>
            <a:r>
              <a:rPr lang="ar-SA" sz="2000" dirty="0" smtClean="0">
                <a:latin typeface="Calibri" panose="020F0502020204030204" pitchFamily="34" charset="0"/>
              </a:rPr>
              <a:t>قبل التسخين</a:t>
            </a:r>
            <a:r>
              <a:rPr lang="en-US" sz="2000" dirty="0" smtClean="0">
                <a:latin typeface="Calibri" panose="020F0502020204030204" pitchFamily="34" charset="0"/>
              </a:rPr>
              <a:t>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451584" y="3212976"/>
            <a:ext cx="1280656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323"/>
            <a:ext cx="962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6732240" y="584233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</a:rPr>
              <a:t>النشا + محلول اليود</a:t>
            </a: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</a:t>
            </a:r>
            <a:r>
              <a:rPr lang="ar-SA" sz="2000" dirty="0" smtClean="0">
                <a:latin typeface="Calibri" panose="020F0502020204030204" pitchFamily="34" charset="0"/>
              </a:rPr>
              <a:t>بعد التسخين</a:t>
            </a:r>
            <a:r>
              <a:rPr lang="en-US" sz="2000" dirty="0">
                <a:latin typeface="Calibri" panose="020F0502020204030204" pitchFamily="34" charset="0"/>
              </a:rPr>
              <a:t>]</a:t>
            </a:r>
            <a:endParaRPr 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91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2- التحلل </a:t>
            </a:r>
            <a:r>
              <a:rPr lang="ar-SA" sz="2800" b="1" dirty="0">
                <a:solidFill>
                  <a:schemeClr val="tx2"/>
                </a:solidFill>
              </a:rPr>
              <a:t>المائي للسكروز</a:t>
            </a:r>
            <a:r>
              <a:rPr lang="ar-SA" sz="28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/>
          </a:p>
          <a:p>
            <a:pPr algn="r">
              <a:lnSpc>
                <a:spcPct val="150000"/>
              </a:lnSpc>
            </a:pPr>
            <a:r>
              <a:rPr lang="ar-SA" sz="2000" dirty="0"/>
              <a:t>السكروز سكر ثنائي يتكون من ارتباط </a:t>
            </a:r>
            <a:r>
              <a:rPr lang="ar-SA" sz="2000" dirty="0" smtClean="0"/>
              <a:t>جزئ من الجلوكوز مع جزئ من الفركتوز ،و</a:t>
            </a:r>
            <a:r>
              <a:rPr lang="ar-SA" sz="2000" u="sng" dirty="0" smtClean="0"/>
              <a:t>لا توجد</a:t>
            </a:r>
            <a:r>
              <a:rPr lang="ar-SA" sz="2000" u="sng" dirty="0"/>
              <a:t> </a:t>
            </a:r>
            <a:r>
              <a:rPr lang="ar-SA" sz="2000" u="sng" dirty="0" smtClean="0"/>
              <a:t>مجموعات </a:t>
            </a:r>
            <a:r>
              <a:rPr lang="ar-SA" sz="2000" u="sng" dirty="0"/>
              <a:t>مختزلة في السكروز</a:t>
            </a:r>
            <a:r>
              <a:rPr lang="ar-SA" sz="2000" dirty="0"/>
              <a:t>. فعند تحلله مائيا يعطي السكرين المختزلين الجلوكوز والفركتوز </a:t>
            </a:r>
            <a:r>
              <a:rPr lang="ar-SA" sz="2000" u="sng" dirty="0" smtClean="0"/>
              <a:t>فيكتسب بعدها خواصاً </a:t>
            </a:r>
            <a:r>
              <a:rPr lang="ar-SA" sz="2000" u="sng" dirty="0"/>
              <a:t>إختزالية</a:t>
            </a:r>
            <a:r>
              <a:rPr lang="ar-SA" sz="2000" dirty="0" smtClean="0"/>
              <a:t>.</a:t>
            </a:r>
          </a:p>
          <a:p>
            <a:pPr algn="r">
              <a:lnSpc>
                <a:spcPct val="150000"/>
              </a:lnSpc>
            </a:pPr>
            <a:endParaRPr lang="ar-SA" sz="2000" dirty="0"/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المبدأ العلمي:</a:t>
            </a:r>
            <a:endParaRPr lang="ar-SA" sz="2000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لا توجد مجموعات </a:t>
            </a:r>
            <a:r>
              <a:rPr lang="ar-SA" sz="2000" dirty="0"/>
              <a:t>مختزلة في السكروز فلا يؤثر على كاشف </a:t>
            </a:r>
            <a:r>
              <a:rPr lang="ar-SA" sz="2000" dirty="0" smtClean="0"/>
              <a:t>بندكت </a:t>
            </a:r>
            <a:r>
              <a:rPr lang="ar-SA" sz="2000" dirty="0"/>
              <a:t>أو كاشف </a:t>
            </a:r>
            <a:r>
              <a:rPr lang="ar-SA" sz="2000" dirty="0" err="1" smtClean="0"/>
              <a:t>بارفويد</a:t>
            </a:r>
            <a:r>
              <a:rPr lang="ar-SA" sz="2000" dirty="0" smtClean="0"/>
              <a:t>، </a:t>
            </a:r>
            <a:r>
              <a:rPr lang="ar-SA" sz="2000" dirty="0"/>
              <a:t>كما أنه </a:t>
            </a:r>
            <a:r>
              <a:rPr lang="ar-SA" sz="2000" dirty="0" err="1" smtClean="0"/>
              <a:t>لايكون</a:t>
            </a:r>
            <a:r>
              <a:rPr lang="ar-SA" sz="2000" dirty="0" smtClean="0"/>
              <a:t> مختزلا</a:t>
            </a:r>
            <a:r>
              <a:rPr lang="ar-SA" sz="2000" b="1" dirty="0" smtClean="0"/>
              <a:t> </a:t>
            </a:r>
            <a:r>
              <a:rPr lang="ar-SA" sz="2000" dirty="0" smtClean="0"/>
              <a:t>إلا بعد </a:t>
            </a:r>
            <a:r>
              <a:rPr lang="ar-SA" sz="2000" dirty="0"/>
              <a:t>أن يتحلل السكروز إلى مكوناته.</a:t>
            </a:r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04117" cy="23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3"/>
          <p:cNvSpPr/>
          <p:nvPr/>
        </p:nvSpPr>
        <p:spPr>
          <a:xfrm>
            <a:off x="3124200" y="1600200"/>
            <a:ext cx="19050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00400" y="2971800"/>
            <a:ext cx="19050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/>
          <p:nvPr/>
        </p:nvSpPr>
        <p:spPr>
          <a:xfrm>
            <a:off x="5257800" y="1524000"/>
            <a:ext cx="2362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نتيجة سلبية في اختبار بندكت</a:t>
            </a:r>
            <a:endParaRPr lang="ar-SA" dirty="0"/>
          </a:p>
        </p:txBody>
      </p:sp>
      <p:sp>
        <p:nvSpPr>
          <p:cNvPr id="6" name="TextBox 9"/>
          <p:cNvSpPr txBox="1"/>
          <p:nvPr/>
        </p:nvSpPr>
        <p:spPr>
          <a:xfrm>
            <a:off x="5181600" y="2983468"/>
            <a:ext cx="2438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نتيجة ايجابية في اختبار بندكت</a:t>
            </a:r>
            <a:endParaRPr lang="ar-SA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02" b="1"/>
          <a:stretch/>
        </p:blipFill>
        <p:spPr bwMode="auto">
          <a:xfrm>
            <a:off x="7705725" y="2590800"/>
            <a:ext cx="1209675" cy="18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55"/>
          <a:stretch/>
        </p:blipFill>
        <p:spPr bwMode="auto">
          <a:xfrm>
            <a:off x="7620000" y="76200"/>
            <a:ext cx="1285875" cy="22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30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28"/>
          <a:stretch/>
        </p:blipFill>
        <p:spPr bwMode="auto">
          <a:xfrm>
            <a:off x="6385549" y="2265255"/>
            <a:ext cx="1048132" cy="232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5568" y="1726540"/>
            <a:ext cx="29950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سكروز + حمض الهيدروكلوريك</a:t>
            </a:r>
            <a:endParaRPr lang="ar-S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2318" y="1657290"/>
            <a:ext cx="1151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سكروز</a:t>
            </a:r>
            <a:endParaRPr lang="ar-SA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90931"/>
            <a:ext cx="10045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(+) سلفانوف</a:t>
            </a:r>
            <a:endParaRPr lang="ar-S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3566" y="4799111"/>
            <a:ext cx="9320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(-) بندكت</a:t>
            </a:r>
            <a:endParaRPr lang="ar-S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98962" y="4798178"/>
            <a:ext cx="8521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(+) بندكت</a:t>
            </a:r>
            <a:endParaRPr lang="ar-SA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533400"/>
            <a:ext cx="1447800" cy="10668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81400" y="533400"/>
            <a:ext cx="1409700" cy="10668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644"/>
          <a:stretch/>
        </p:blipFill>
        <p:spPr bwMode="auto">
          <a:xfrm>
            <a:off x="3160441" y="2369834"/>
            <a:ext cx="990662" cy="211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21" b="-64"/>
          <a:stretch/>
        </p:blipFill>
        <p:spPr bwMode="auto">
          <a:xfrm>
            <a:off x="1805568" y="2353107"/>
            <a:ext cx="953271" cy="211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010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3-التحلل </a:t>
            </a:r>
            <a:r>
              <a:rPr lang="ar-SA" sz="2800" b="1" dirty="0">
                <a:solidFill>
                  <a:schemeClr val="tx2"/>
                </a:solidFill>
              </a:rPr>
              <a:t>المائي للنشا:</a:t>
            </a: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الهدف: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يستخدم </a:t>
            </a:r>
            <a:r>
              <a:rPr lang="ar-SA" sz="2000" dirty="0"/>
              <a:t>هذا الإختبار </a:t>
            </a:r>
            <a:r>
              <a:rPr lang="ar-SA" sz="2000" dirty="0" smtClean="0"/>
              <a:t>للتعرف </a:t>
            </a:r>
            <a:r>
              <a:rPr lang="ar-SA" sz="2000" dirty="0"/>
              <a:t>على طبيعة السكر الأحادي المكون </a:t>
            </a:r>
            <a:r>
              <a:rPr lang="ar-SA" sz="2000" dirty="0" smtClean="0"/>
              <a:t>لجزيء النشا.</a:t>
            </a:r>
            <a:endParaRPr lang="ar-SA" sz="2000" b="1" dirty="0" smtClean="0"/>
          </a:p>
          <a:p>
            <a:pPr algn="r"/>
            <a:endParaRPr lang="ar-SA" sz="2000" b="1" dirty="0" smtClean="0">
              <a:solidFill>
                <a:schemeClr val="tx2"/>
              </a:solidFill>
            </a:endParaRPr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المبدأ العلمي:</a:t>
            </a:r>
            <a:endParaRPr lang="ar-SA" sz="2000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/>
              <a:t>لا يحتوي جزئ النشا العملاق إلا على عدد محدد جداُ من المجموعات </a:t>
            </a:r>
            <a:r>
              <a:rPr lang="ar-SA" sz="2000" dirty="0" smtClean="0"/>
              <a:t>المختزلة. </a:t>
            </a:r>
            <a:r>
              <a:rPr lang="ar-SA" sz="2000" dirty="0"/>
              <a:t>ولذا فهو أساساُ لا يختزل محلول </a:t>
            </a:r>
            <a:r>
              <a:rPr lang="ar-SA" sz="2000" dirty="0" smtClean="0"/>
              <a:t>بندكت ولا </a:t>
            </a:r>
            <a:r>
              <a:rPr lang="ar-SA" sz="2000" dirty="0"/>
              <a:t>كاشف </a:t>
            </a:r>
            <a:r>
              <a:rPr lang="ar-SA" sz="2000" dirty="0" err="1"/>
              <a:t>بارفويد</a:t>
            </a:r>
            <a:r>
              <a:rPr lang="ar-SA" sz="2000" dirty="0"/>
              <a:t> </a:t>
            </a:r>
            <a:r>
              <a:rPr lang="ar-SA" sz="2000" dirty="0" smtClean="0"/>
              <a:t>(لأنه سكر </a:t>
            </a:r>
            <a:r>
              <a:rPr lang="ar-SA" sz="2000" dirty="0"/>
              <a:t>غير مختزل) . أما بعد التحلل المائي في وسط حمضي </a:t>
            </a:r>
            <a:r>
              <a:rPr lang="ar-SA" sz="2000" b="1" u="sng" dirty="0" smtClean="0"/>
              <a:t>تظهر وحدات </a:t>
            </a:r>
            <a:r>
              <a:rPr lang="ar-SA" sz="2000" b="1" u="sng" dirty="0"/>
              <a:t>الجلوكوز وهو </a:t>
            </a:r>
            <a:r>
              <a:rPr lang="ar-SA" sz="2000" b="1" u="sng" dirty="0" smtClean="0"/>
              <a:t>(سكر مختزل)</a:t>
            </a:r>
            <a:r>
              <a:rPr lang="ar-SA" sz="2000" b="1" dirty="0" smtClean="0"/>
              <a:t> </a:t>
            </a:r>
            <a:r>
              <a:rPr lang="ar-SA" sz="2000" dirty="0" smtClean="0"/>
              <a:t>ويكون بعدها مختزلا.</a:t>
            </a:r>
            <a:endParaRPr lang="ar-SA" sz="2000" dirty="0"/>
          </a:p>
        </p:txBody>
      </p:sp>
      <p:pic>
        <p:nvPicPr>
          <p:cNvPr id="7170" name="Picture 2" descr="Starch - gluc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662431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4292" y="5561111"/>
            <a:ext cx="10477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كشف اليود (-)</a:t>
            </a:r>
            <a:endParaRPr lang="ar-S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2212" y="5715000"/>
            <a:ext cx="10477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بندكت (+)</a:t>
            </a:r>
            <a:endParaRPr lang="ar-SA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838200"/>
            <a:ext cx="29950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نشا + حمض الهيدروكلوريك</a:t>
            </a:r>
          </a:p>
          <a:p>
            <a:pPr algn="ctr"/>
            <a:r>
              <a:rPr lang="en-US" sz="2000" b="1" dirty="0" smtClean="0"/>
              <a:t>[</a:t>
            </a:r>
            <a:r>
              <a:rPr lang="ar-SA" sz="2000" b="1" dirty="0" smtClean="0"/>
              <a:t>بعد التسخين </a:t>
            </a:r>
            <a:r>
              <a:rPr lang="en-US" sz="2000" b="1" dirty="0" smtClean="0"/>
              <a:t>]</a:t>
            </a:r>
            <a:endParaRPr lang="ar-SA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85831" y="1574001"/>
            <a:ext cx="990600" cy="120009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37242" y="1546086"/>
            <a:ext cx="1104900" cy="120009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44"/>
          <a:stretch/>
        </p:blipFill>
        <p:spPr bwMode="auto">
          <a:xfrm>
            <a:off x="6324600" y="2819400"/>
            <a:ext cx="942975" cy="244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86" r="14348"/>
          <a:stretch/>
        </p:blipFill>
        <p:spPr bwMode="auto">
          <a:xfrm>
            <a:off x="2667000" y="2819400"/>
            <a:ext cx="902334" cy="243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37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974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هناك </a:t>
            </a:r>
            <a:r>
              <a:rPr lang="ar-SA" sz="2800" b="1" dirty="0">
                <a:solidFill>
                  <a:schemeClr val="tx2"/>
                </a:solidFill>
              </a:rPr>
              <a:t>نوعان من الكربوهيدرات</a:t>
            </a:r>
            <a:r>
              <a:rPr lang="ar-SA" sz="28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</a:t>
            </a:r>
            <a:r>
              <a:rPr lang="ar-SA" sz="2000" b="1" dirty="0" smtClean="0"/>
              <a:t>كربوهيدرات بسيطة </a:t>
            </a:r>
            <a:r>
              <a:rPr lang="ar-SA" sz="2000" dirty="0" smtClean="0"/>
              <a:t>: تتكون من السكريات الأحادية فقط.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</a:t>
            </a:r>
            <a:r>
              <a:rPr lang="ar-SA" sz="2000" b="1" dirty="0" smtClean="0"/>
              <a:t>الكربوهيدرات المعقدة </a:t>
            </a:r>
            <a:r>
              <a:rPr lang="ar-SA" sz="2000" dirty="0" smtClean="0"/>
              <a:t>: تتكون من جزء سكري وجزء اخر غير سكري مثل البروتينات أو الدهون وتسمى جلايكوبروتين او </a:t>
            </a:r>
            <a:r>
              <a:rPr lang="ar-SA" sz="2000" dirty="0"/>
              <a:t>جلايكولبيد.</a:t>
            </a:r>
          </a:p>
        </p:txBody>
      </p:sp>
      <p:pic>
        <p:nvPicPr>
          <p:cNvPr id="14340" name="Picture 4" descr="https://animalcellbiology.files.wordpress.com/2011/08/membrane-lipids-and-proteins.gif?w=4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379" y="3581400"/>
            <a:ext cx="5599150" cy="30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15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التركيب </a:t>
            </a:r>
            <a:r>
              <a:rPr lang="ar-SA" sz="2800" b="1" dirty="0">
                <a:solidFill>
                  <a:schemeClr val="tx2"/>
                </a:solidFill>
              </a:rPr>
              <a:t>الحلقي للسكريات </a:t>
            </a:r>
            <a:r>
              <a:rPr lang="ar-SA" sz="2800" b="1" dirty="0" smtClean="0">
                <a:solidFill>
                  <a:schemeClr val="tx2"/>
                </a:solidFill>
              </a:rPr>
              <a:t>الأحادية: </a:t>
            </a:r>
            <a:endParaRPr lang="ar-SA" sz="2800" b="1" dirty="0">
              <a:solidFill>
                <a:schemeClr val="tx2"/>
              </a:solidFill>
            </a:endParaRPr>
          </a:p>
          <a:p>
            <a:pPr algn="r" rtl="1"/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أثبتت </a:t>
            </a:r>
            <a:r>
              <a:rPr lang="ar-SA" sz="2000" dirty="0"/>
              <a:t>الدراسات أن السكريات توجد في </a:t>
            </a:r>
            <a:r>
              <a:rPr lang="ar-SA" sz="2000" b="1" dirty="0"/>
              <a:t>الصورة </a:t>
            </a:r>
            <a:r>
              <a:rPr lang="ar-SA" sz="2000" b="1" dirty="0" smtClean="0"/>
              <a:t>الحلقية </a:t>
            </a:r>
            <a:r>
              <a:rPr lang="ar-SA" sz="2000" dirty="0" smtClean="0"/>
              <a:t>وتسمى </a:t>
            </a:r>
            <a:r>
              <a:rPr lang="ar-SA" sz="2000" dirty="0"/>
              <a:t>الهيمى استيال الحلقي وأن السلسلة المفتوحة تعد ذات نسبة </a:t>
            </a:r>
            <a:r>
              <a:rPr lang="ar-SA" sz="2000" dirty="0" smtClean="0"/>
              <a:t>ضئيلة جدا </a:t>
            </a:r>
            <a:r>
              <a:rPr lang="ar-SA" sz="2000" dirty="0"/>
              <a:t>في </a:t>
            </a:r>
            <a:r>
              <a:rPr lang="ar-SA" sz="2000" dirty="0" smtClean="0"/>
              <a:t>المحلول. الشكل </a:t>
            </a:r>
            <a:r>
              <a:rPr lang="ar-SA" sz="2000" dirty="0"/>
              <a:t>الحلقي ينتج عنه متناظرة بناء على ذرة </a:t>
            </a:r>
            <a:r>
              <a:rPr lang="ar-SA" sz="2000" dirty="0" smtClean="0"/>
              <a:t>الكربون </a:t>
            </a:r>
            <a:r>
              <a:rPr lang="ar-SA" sz="2000" dirty="0"/>
              <a:t>رقم 1 في الجلوكوز الحلقي ،فإذا كانت </a:t>
            </a:r>
            <a:r>
              <a:rPr lang="ar-SA" sz="2000" dirty="0" smtClean="0"/>
              <a:t>مجموعة الهيدروكسيل إلى </a:t>
            </a:r>
            <a:r>
              <a:rPr lang="ar-SA" sz="2000" b="1" dirty="0" smtClean="0"/>
              <a:t>أسفل أو اليمين </a:t>
            </a:r>
            <a:r>
              <a:rPr lang="ar-SA" sz="2000" dirty="0"/>
              <a:t>يطلق عليه المتناظر </a:t>
            </a:r>
            <a:r>
              <a:rPr lang="ar-SA" sz="2000" dirty="0">
                <a:solidFill>
                  <a:schemeClr val="tx2"/>
                </a:solidFill>
              </a:rPr>
              <a:t>ألفا </a:t>
            </a:r>
            <a:r>
              <a:rPr lang="el-GR" sz="2000" b="1" dirty="0" smtClean="0">
                <a:solidFill>
                  <a:schemeClr val="tx2"/>
                </a:solidFill>
              </a:rPr>
              <a:t>α</a:t>
            </a:r>
            <a:r>
              <a:rPr lang="ar-SA" sz="2000" dirty="0" smtClean="0"/>
              <a:t>.</a:t>
            </a:r>
            <a:r>
              <a:rPr lang="en-US" sz="2000" dirty="0" smtClean="0"/>
              <a:t> </a:t>
            </a:r>
            <a:r>
              <a:rPr lang="ar-SA" sz="2000" dirty="0" smtClean="0"/>
              <a:t>و العكس إذا اتجهت إلى </a:t>
            </a:r>
            <a:r>
              <a:rPr lang="ar-SA" sz="2000" b="1" dirty="0" smtClean="0"/>
              <a:t>أعلى أو اليسار </a:t>
            </a:r>
            <a:r>
              <a:rPr lang="ar-SA" sz="2000" dirty="0" smtClean="0"/>
              <a:t>يطلق عليه </a:t>
            </a:r>
            <a:r>
              <a:rPr lang="ar-SA" sz="2000" dirty="0" smtClean="0">
                <a:solidFill>
                  <a:schemeClr val="tx2"/>
                </a:solidFill>
              </a:rPr>
              <a:t>بيتا </a:t>
            </a:r>
            <a:r>
              <a:rPr lang="el-GR" sz="2000" b="1" dirty="0" smtClean="0">
                <a:solidFill>
                  <a:schemeClr val="tx2"/>
                </a:solidFill>
              </a:rPr>
              <a:t>β</a:t>
            </a:r>
            <a:r>
              <a:rPr lang="ar-SA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ar-SA" sz="2000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7847"/>
            <a:ext cx="4278868" cy="32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***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568" y="3076564"/>
            <a:ext cx="4000496" cy="24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0832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</a:rPr>
              <a:t> : (Polysaccharide) </a:t>
            </a:r>
            <a:r>
              <a:rPr lang="ar-SA" sz="2400" b="1" dirty="0" smtClean="0">
                <a:solidFill>
                  <a:schemeClr val="tx2"/>
                </a:solidFill>
              </a:rPr>
              <a:t>الكربوهيدرات </a:t>
            </a:r>
            <a:r>
              <a:rPr lang="ar-SA" sz="2400" b="1" dirty="0">
                <a:solidFill>
                  <a:schemeClr val="tx2"/>
                </a:solidFill>
              </a:rPr>
              <a:t>عديدة </a:t>
            </a:r>
            <a:r>
              <a:rPr lang="ar-SA" sz="2400" b="1" dirty="0" smtClean="0">
                <a:solidFill>
                  <a:schemeClr val="tx2"/>
                </a:solidFill>
              </a:rPr>
              <a:t>التسكر</a:t>
            </a:r>
            <a:endParaRPr lang="ar-SA" sz="2400" b="1" dirty="0">
              <a:solidFill>
                <a:schemeClr val="tx2"/>
              </a:solidFill>
            </a:endParaRP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هي </a:t>
            </a:r>
            <a:r>
              <a:rPr lang="ar-SA" dirty="0"/>
              <a:t>كربوهيدرات ينتج من تحللها المائي عدد كبير من السكريات الأحادية و تتكون هذه السكريات من سلسلة </a:t>
            </a:r>
            <a:r>
              <a:rPr lang="ar-SA" dirty="0" smtClean="0"/>
              <a:t>طويلة جدا متفرعة او مستقيمة </a:t>
            </a:r>
            <a:r>
              <a:rPr lang="ar-SA" dirty="0"/>
              <a:t>مرتبطة بواسطة </a:t>
            </a:r>
            <a:r>
              <a:rPr lang="ar-SA" b="1" dirty="0">
                <a:solidFill>
                  <a:schemeClr val="tx2"/>
                </a:solidFill>
              </a:rPr>
              <a:t>روابط </a:t>
            </a:r>
            <a:r>
              <a:rPr lang="ar-SA" b="1" dirty="0" err="1" smtClean="0">
                <a:solidFill>
                  <a:schemeClr val="tx2"/>
                </a:solidFill>
              </a:rPr>
              <a:t>جليكوسيدية</a:t>
            </a:r>
            <a:r>
              <a:rPr lang="ar-SA" b="1" dirty="0" smtClean="0">
                <a:solidFill>
                  <a:schemeClr val="tx2"/>
                </a:solidFill>
              </a:rPr>
              <a:t> </a:t>
            </a:r>
            <a:r>
              <a:rPr lang="ar-SA" dirty="0"/>
              <a:t>و قد تكون </a:t>
            </a:r>
            <a:r>
              <a:rPr lang="ar-SA" b="1" u="sng" dirty="0"/>
              <a:t>متجانسة</a:t>
            </a:r>
            <a:r>
              <a:rPr lang="ar-SA" b="1" dirty="0"/>
              <a:t> </a:t>
            </a:r>
            <a:r>
              <a:rPr lang="ar-SA" dirty="0"/>
              <a:t>أي أنها تحتوي على </a:t>
            </a:r>
            <a:r>
              <a:rPr lang="ar-SA" dirty="0" smtClean="0"/>
              <a:t>نوع واحد من السكريات الاحادية كالنشا أوالسيلولوز </a:t>
            </a:r>
            <a:r>
              <a:rPr lang="ar-SA" dirty="0"/>
              <a:t>، أو </a:t>
            </a:r>
            <a:r>
              <a:rPr lang="ar-SA" b="1" u="sng" dirty="0"/>
              <a:t>تكون غير متجانسة</a:t>
            </a:r>
            <a:r>
              <a:rPr lang="ar-SA" u="sng" dirty="0"/>
              <a:t> </a:t>
            </a:r>
            <a:r>
              <a:rPr lang="ar-SA" dirty="0"/>
              <a:t>أي أنها تحتوي علي أكثر من نوع من السكريات الاحادية كالهيبارين.</a:t>
            </a:r>
          </a:p>
          <a:p>
            <a:pPr algn="r">
              <a:lnSpc>
                <a:spcPct val="150000"/>
              </a:lnSpc>
            </a:pPr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و </a:t>
            </a:r>
            <a:r>
              <a:rPr lang="ar-SA" dirty="0"/>
              <a:t>تتحلل السكريات </a:t>
            </a:r>
            <a:r>
              <a:rPr lang="ar-SA" dirty="0" smtClean="0"/>
              <a:t>العديدة عموما وكذلك المتعددة </a:t>
            </a:r>
            <a:r>
              <a:rPr lang="ar-SA" dirty="0"/>
              <a:t>و </a:t>
            </a:r>
            <a:r>
              <a:rPr lang="ar-SA" dirty="0" smtClean="0"/>
              <a:t>الثنائية </a:t>
            </a:r>
            <a:r>
              <a:rPr lang="ar-SA" u="sng" dirty="0" smtClean="0"/>
              <a:t>بواسطة الأحماض القوية </a:t>
            </a:r>
            <a:r>
              <a:rPr lang="ar-SA" u="sng" dirty="0"/>
              <a:t>أو </a:t>
            </a:r>
            <a:r>
              <a:rPr lang="ar-SA" u="sng" dirty="0" smtClean="0"/>
              <a:t>الإنزيمات </a:t>
            </a:r>
            <a:r>
              <a:rPr lang="ar-SA" dirty="0" smtClean="0"/>
              <a:t>التي تحلل تلك السكريات إلى </a:t>
            </a:r>
            <a:r>
              <a:rPr lang="ar-SA" b="1" dirty="0" smtClean="0"/>
              <a:t>مكوناتها </a:t>
            </a:r>
            <a:r>
              <a:rPr lang="ar-SA" b="1" dirty="0"/>
              <a:t>الأحادية</a:t>
            </a:r>
            <a:r>
              <a:rPr lang="ar-S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8229600" cy="1797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3917"/>
            <a:ext cx="7010400" cy="356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25132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/>
              <a:t>يتكون النشا</a:t>
            </a:r>
            <a:r>
              <a:rPr lang="ar-SA" dirty="0" smtClean="0"/>
              <a:t> من:</a:t>
            </a:r>
          </a:p>
          <a:p>
            <a:pPr algn="r" rtl="1"/>
            <a:r>
              <a:rPr lang="ar-SA" dirty="0" smtClean="0"/>
              <a:t> اميلوز و </a:t>
            </a:r>
            <a:r>
              <a:rPr lang="ar-SA" dirty="0" err="1" smtClean="0"/>
              <a:t>أميلوبكتين</a:t>
            </a:r>
            <a:r>
              <a:rPr lang="ar-SA" dirty="0" smtClean="0"/>
              <a:t>.  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1- اميلوز : وهو بوليمر خطي  </a:t>
            </a:r>
            <a:r>
              <a:rPr lang="ar-SA" u="sng" dirty="0" smtClean="0"/>
              <a:t>حلزوني</a:t>
            </a:r>
            <a:r>
              <a:rPr lang="ar-SA" dirty="0" smtClean="0"/>
              <a:t> من وحدات  كثيرة من الجلكوز </a:t>
            </a:r>
            <a:r>
              <a:rPr lang="ar-SA" dirty="0"/>
              <a:t>يرتبط ارتباطا أساسياً بالروابط ألفا(1-4</a:t>
            </a:r>
            <a:r>
              <a:rPr lang="ar-SA" dirty="0" smtClean="0"/>
              <a:t>). </a:t>
            </a:r>
            <a:r>
              <a:rPr lang="ar-SA" dirty="0"/>
              <a:t>كما يعد أحد مركَّبَات النشاء.</a:t>
            </a:r>
            <a:r>
              <a:rPr lang="ar-SA" dirty="0" smtClean="0"/>
              <a:t>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2-أميلوبكتين: عبارة عن </a:t>
            </a:r>
            <a:r>
              <a:rPr lang="ar-SA" u="sng" dirty="0" smtClean="0"/>
              <a:t>متفرع</a:t>
            </a:r>
            <a:r>
              <a:rPr lang="ar-SA" dirty="0" smtClean="0"/>
              <a:t> من وحدات الجلكوز مرتبة بروابط ألفا (1-4) ، وروابط الفروع عند ألفا (1-6).</a:t>
            </a:r>
          </a:p>
          <a:p>
            <a:pPr algn="r" rtl="1"/>
            <a:endParaRPr lang="ar-SA" dirty="0"/>
          </a:p>
        </p:txBody>
      </p:sp>
      <p:pic>
        <p:nvPicPr>
          <p:cNvPr id="3" name="Picture 2" descr="C:\Users\AMAL\Desktop\Fig9_15cStarchEnds.gif"/>
          <p:cNvPicPr>
            <a:picLocks noChangeAspect="1" noChangeArrowheads="1"/>
          </p:cNvPicPr>
          <p:nvPr/>
        </p:nvPicPr>
        <p:blipFill rotWithShape="1">
          <a:blip r:embed="rId2" cstate="print"/>
          <a:srcRect b="10267"/>
          <a:stretch/>
        </p:blipFill>
        <p:spPr bwMode="auto">
          <a:xfrm>
            <a:off x="533400" y="4103914"/>
            <a:ext cx="4191000" cy="2296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2" descr="http://www.biocab.org/files/starch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572" y="3907971"/>
            <a:ext cx="3585028" cy="26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52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7" t="39959" r="42510" b="26511"/>
          <a:stretch/>
        </p:blipFill>
        <p:spPr bwMode="auto">
          <a:xfrm>
            <a:off x="467544" y="836711"/>
            <a:ext cx="7917746" cy="3744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26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8462" y="280415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/>
              <a:t>الإختبارات العملية للسكريات العديدة </a:t>
            </a:r>
            <a:r>
              <a:rPr lang="ar-SA" sz="2800" b="1" dirty="0" smtClean="0"/>
              <a:t>والثنائية</a:t>
            </a:r>
            <a:endParaRPr lang="ar-S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20621"/>
            <a:ext cx="908081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1- اختبار الكشف عن النشاء باستخدام </a:t>
            </a:r>
            <a:r>
              <a:rPr lang="ar-SA" sz="2400" b="1" dirty="0">
                <a:solidFill>
                  <a:schemeClr val="tx2"/>
                </a:solidFill>
              </a:rPr>
              <a:t>اليود:</a:t>
            </a:r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</a:rPr>
              <a:t>الهدف:</a:t>
            </a:r>
          </a:p>
          <a:p>
            <a:pPr algn="r"/>
            <a:r>
              <a:rPr lang="ar-SA" sz="2000" dirty="0" smtClean="0"/>
              <a:t>للكشف عن وجود النشاء في العينة.</a:t>
            </a:r>
            <a:endParaRPr lang="ar-SA" sz="2000" dirty="0"/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</a:rPr>
              <a:t>المبدأ العلمي:</a:t>
            </a:r>
            <a:endParaRPr lang="ar-SA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/>
              <a:t>يكون محلول اليود متراكبات </a:t>
            </a:r>
            <a:r>
              <a:rPr lang="ar-SA" dirty="0" smtClean="0"/>
              <a:t>مع </a:t>
            </a:r>
            <a:r>
              <a:rPr lang="ar-SA" dirty="0"/>
              <a:t>السكريات العديدة </a:t>
            </a:r>
            <a:r>
              <a:rPr lang="ar-SA" dirty="0" smtClean="0"/>
              <a:t>، فيعطي </a:t>
            </a:r>
            <a:r>
              <a:rPr lang="ar-SA" b="1" dirty="0"/>
              <a:t>النشا</a:t>
            </a:r>
            <a:r>
              <a:rPr lang="ar-SA" dirty="0"/>
              <a:t> لون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أزرق، 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dirty="0"/>
              <a:t>و السبب في ذلك أن </a:t>
            </a:r>
            <a:r>
              <a:rPr lang="ar-SA" dirty="0" smtClean="0"/>
              <a:t>اليود يكون معقد مع جزئ </a:t>
            </a:r>
            <a:r>
              <a:rPr lang="ar-SA" b="1" dirty="0" smtClean="0"/>
              <a:t>الاميلوز الحلزوني ( في النشا) ، </a:t>
            </a:r>
            <a:r>
              <a:rPr lang="ar-SA" dirty="0" smtClean="0"/>
              <a:t>هذا المعقد يمتص الضوء ويعكس لنا اللون الأزرق.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- اللون </a:t>
            </a:r>
            <a:r>
              <a:rPr lang="ar-SA" dirty="0"/>
              <a:t>يزول بالتدفئة ويعود بالتبريد مرة </a:t>
            </a:r>
            <a:r>
              <a:rPr lang="ar-SA" dirty="0" smtClean="0"/>
              <a:t>أخرى</a:t>
            </a:r>
          </a:p>
          <a:p>
            <a:pPr algn="r">
              <a:lnSpc>
                <a:spcPct val="150000"/>
              </a:lnSpc>
            </a:pPr>
            <a:r>
              <a:rPr lang="ar-SA" dirty="0"/>
              <a:t> </a:t>
            </a:r>
            <a:r>
              <a:rPr lang="ar-SA" dirty="0" smtClean="0"/>
              <a:t>- </a:t>
            </a:r>
            <a:r>
              <a:rPr lang="ar-SA" b="1" u="sng" dirty="0" smtClean="0"/>
              <a:t>لا </a:t>
            </a:r>
            <a:r>
              <a:rPr lang="ar-SA" b="1" u="sng" dirty="0"/>
              <a:t>تعطي السكريات </a:t>
            </a:r>
            <a:r>
              <a:rPr lang="ar-SA" b="1" u="sng" dirty="0" smtClean="0"/>
              <a:t>الأحادية </a:t>
            </a:r>
            <a:r>
              <a:rPr lang="ar-SA" b="1" u="sng" dirty="0"/>
              <a:t>أو </a:t>
            </a:r>
            <a:r>
              <a:rPr lang="ar-SA" b="1" u="sng" dirty="0" smtClean="0"/>
              <a:t>الثنائية نتائج إيجابية</a:t>
            </a:r>
            <a:r>
              <a:rPr lang="ar-SA" b="1" u="sng" dirty="0"/>
              <a:t> </a:t>
            </a:r>
            <a:r>
              <a:rPr lang="ar-SA" b="1" u="sng" dirty="0" smtClean="0"/>
              <a:t>مع </a:t>
            </a:r>
            <a:r>
              <a:rPr lang="ar-SA" b="1" u="sng" dirty="0"/>
              <a:t>هذا </a:t>
            </a:r>
            <a:r>
              <a:rPr lang="ar-SA" b="1" u="sng" dirty="0" err="1" smtClean="0"/>
              <a:t>الإختبار</a:t>
            </a:r>
            <a:r>
              <a:rPr lang="ar-SA" b="1" u="sng" dirty="0" smtClean="0"/>
              <a:t> (لماذا؟)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228600" y="59068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/>
              <a:t>ملاحظة : </a:t>
            </a:r>
            <a:r>
              <a:rPr lang="ar-SA" b="1" dirty="0" err="1" smtClean="0"/>
              <a:t>الأميلوبكتين</a:t>
            </a:r>
            <a:r>
              <a:rPr lang="ar-SA" dirty="0" smtClean="0"/>
              <a:t> </a:t>
            </a:r>
            <a:r>
              <a:rPr lang="ar-SA" dirty="0"/>
              <a:t>يكون لونا </a:t>
            </a:r>
            <a:r>
              <a:rPr lang="ar-SA" b="1" dirty="0">
                <a:solidFill>
                  <a:srgbClr val="7030A0"/>
                </a:solidFill>
              </a:rPr>
              <a:t>بنفسجي</a:t>
            </a:r>
            <a:r>
              <a:rPr lang="ar-SA" dirty="0"/>
              <a:t> مع اليود </a:t>
            </a:r>
            <a:r>
              <a:rPr lang="ar-SA" dirty="0" smtClean="0"/>
              <a:t>، ويعطي </a:t>
            </a:r>
            <a:r>
              <a:rPr lang="ar-SA" b="1" dirty="0"/>
              <a:t>الجليكوجين</a:t>
            </a:r>
            <a:r>
              <a:rPr lang="ar-SA" dirty="0"/>
              <a:t> لون</a:t>
            </a:r>
            <a:r>
              <a:rPr lang="ar-SA" b="1" dirty="0">
                <a:solidFill>
                  <a:schemeClr val="bg2">
                    <a:lumMod val="25000"/>
                  </a:schemeClr>
                </a:solidFill>
              </a:rPr>
              <a:t> بنيا </a:t>
            </a:r>
            <a:r>
              <a:rPr lang="ar-SA" dirty="0"/>
              <a:t>مع اليود ويعطي </a:t>
            </a:r>
            <a:r>
              <a:rPr lang="ar-SA" b="1" dirty="0" err="1"/>
              <a:t>الديكسترين</a:t>
            </a:r>
            <a:r>
              <a:rPr lang="ar-SA" dirty="0"/>
              <a:t> مع اليود ألوانا تتدرج تبعا لعدد وحدات الجلوكوز </a:t>
            </a:r>
            <a:r>
              <a:rPr lang="ar-SA" dirty="0" err="1"/>
              <a:t>بجزئ</a:t>
            </a:r>
            <a:r>
              <a:rPr lang="ar-SA" dirty="0"/>
              <a:t> </a:t>
            </a:r>
            <a:r>
              <a:rPr lang="ar-SA" dirty="0" err="1" smtClean="0"/>
              <a:t>الدكسترين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862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4.bp.blogspot.com/-4jAcRLRT11I/T6HGuBUfhJI/AAAAAAAADCE/8sQT-WwhVXA/s1600/220px-IodineStarch_en.svg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394"/>
          <a:stretch/>
        </p:blipFill>
        <p:spPr bwMode="auto">
          <a:xfrm>
            <a:off x="1219200" y="762000"/>
            <a:ext cx="1589809" cy="429108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13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7">
      <a:dk1>
        <a:srgbClr val="000000"/>
      </a:dk1>
      <a:lt1>
        <a:srgbClr val="FFFFFF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1919</TotalTime>
  <Words>547</Words>
  <Application>Microsoft Office PowerPoint</Application>
  <PresentationFormat>عرض على الشاشة (3:4)‏</PresentationFormat>
  <Paragraphs>64</Paragraphs>
  <Slides>15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أساسية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KaDeY</cp:lastModifiedBy>
  <cp:revision>64</cp:revision>
  <dcterms:created xsi:type="dcterms:W3CDTF">2006-08-16T00:00:00Z</dcterms:created>
  <dcterms:modified xsi:type="dcterms:W3CDTF">2016-03-08T18:14:16Z</dcterms:modified>
</cp:coreProperties>
</file>