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0" r:id="rId3"/>
    <p:sldId id="259" r:id="rId4"/>
    <p:sldId id="262" r:id="rId5"/>
    <p:sldId id="287" r:id="rId6"/>
    <p:sldId id="288" r:id="rId7"/>
    <p:sldId id="291" r:id="rId8"/>
    <p:sldId id="257" r:id="rId9"/>
    <p:sldId id="258" r:id="rId10"/>
    <p:sldId id="260" r:id="rId11"/>
    <p:sldId id="261" r:id="rId12"/>
    <p:sldId id="290" r:id="rId13"/>
    <p:sldId id="263" r:id="rId14"/>
    <p:sldId id="292" r:id="rId15"/>
    <p:sldId id="264" r:id="rId16"/>
    <p:sldId id="293" r:id="rId17"/>
    <p:sldId id="266" r:id="rId18"/>
    <p:sldId id="265" r:id="rId19"/>
    <p:sldId id="267" r:id="rId20"/>
    <p:sldId id="285" r:id="rId21"/>
    <p:sldId id="268" r:id="rId22"/>
    <p:sldId id="284" r:id="rId23"/>
    <p:sldId id="270" r:id="rId24"/>
    <p:sldId id="286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6547"/>
    <a:srgbClr val="2C7854"/>
    <a:srgbClr val="08A82E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2" autoAdjust="0"/>
  </p:normalViewPr>
  <p:slideViewPr>
    <p:cSldViewPr>
      <p:cViewPr>
        <p:scale>
          <a:sx n="70" d="100"/>
          <a:sy n="70" d="100"/>
        </p:scale>
        <p:origin x="-11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5677-A9F3-43EC-81C3-5BB2E98D1A5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0F842032-7D9C-4305-B2B0-BA8BB3FE77E0}">
      <dgm:prSet phldrT="[Text]" phldr="1"/>
      <dgm:spPr/>
      <dgm:t>
        <a:bodyPr/>
        <a:lstStyle/>
        <a:p>
          <a:pPr rtl="1"/>
          <a:endParaRPr lang="ar-SA" dirty="0"/>
        </a:p>
      </dgm:t>
    </dgm:pt>
    <dgm:pt modelId="{581C586C-F234-4162-B5BE-D4D80F66DFA1}" type="parTrans" cxnId="{D0FC3B36-07C9-40F8-A61D-FA8F38FF9A8E}">
      <dgm:prSet/>
      <dgm:spPr/>
      <dgm:t>
        <a:bodyPr/>
        <a:lstStyle/>
        <a:p>
          <a:pPr rtl="1"/>
          <a:endParaRPr lang="ar-SA"/>
        </a:p>
      </dgm:t>
    </dgm:pt>
    <dgm:pt modelId="{532A02A7-EE2C-4F50-B240-BEA6FED99029}" type="sibTrans" cxnId="{D0FC3B36-07C9-40F8-A61D-FA8F38FF9A8E}">
      <dgm:prSet/>
      <dgm:spPr/>
      <dgm:t>
        <a:bodyPr/>
        <a:lstStyle/>
        <a:p>
          <a:pPr rtl="1"/>
          <a:endParaRPr lang="ar-SA"/>
        </a:p>
      </dgm:t>
    </dgm:pt>
    <dgm:pt modelId="{5705D740-36AF-4CDA-BE7F-B1735E6AAD4C}">
      <dgm:prSet phldrT="[Text]" custT="1"/>
      <dgm:spPr>
        <a:noFill/>
        <a:ln>
          <a:noFill/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B050"/>
              </a:solidFill>
              <a:latin typeface="+mn-lt"/>
            </a:rPr>
            <a:t>الإنزيمات البسيطة</a:t>
          </a:r>
        </a:p>
        <a:p>
          <a:pPr rtl="1"/>
          <a:r>
            <a:rPr lang="en-US" sz="2000" b="1" dirty="0" smtClean="0">
              <a:solidFill>
                <a:srgbClr val="00B050"/>
              </a:solidFill>
              <a:latin typeface="+mn-lt"/>
            </a:rPr>
            <a:t>Simple Enzymes</a:t>
          </a:r>
          <a:endParaRPr lang="ar-SA" sz="2000" b="1" dirty="0" smtClean="0">
            <a:solidFill>
              <a:srgbClr val="00B050"/>
            </a:solidFill>
            <a:latin typeface="+mn-lt"/>
          </a:endParaRPr>
        </a:p>
      </dgm:t>
    </dgm:pt>
    <dgm:pt modelId="{3A709E7D-7789-4561-8053-9232639956C8}" type="parTrans" cxnId="{3BD074C4-DF22-4EAC-9CE9-0C36B4B2A702}">
      <dgm:prSet/>
      <dgm:spPr>
        <a:ln w="1905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CC52DA73-7D91-404D-AE8C-E2FAAADCD951}" type="sibTrans" cxnId="{3BD074C4-DF22-4EAC-9CE9-0C36B4B2A702}">
      <dgm:prSet/>
      <dgm:spPr/>
      <dgm:t>
        <a:bodyPr/>
        <a:lstStyle/>
        <a:p>
          <a:pPr rtl="1"/>
          <a:endParaRPr lang="ar-SA"/>
        </a:p>
      </dgm:t>
    </dgm:pt>
    <dgm:pt modelId="{C09B66AE-684A-4BDA-92E9-A97C5BB35947}">
      <dgm:prSet phldrT="[Text]" custT="1"/>
      <dgm:spPr>
        <a:noFill/>
        <a:ln>
          <a:noFill/>
        </a:ln>
      </dgm:spPr>
      <dgm:t>
        <a:bodyPr/>
        <a:lstStyle/>
        <a:p>
          <a:pPr rtl="1"/>
          <a:r>
            <a:rPr lang="ar-SA" sz="2000" b="1" dirty="0" smtClean="0">
              <a:solidFill>
                <a:schemeClr val="accent3"/>
              </a:solidFill>
              <a:latin typeface="+mn-lt"/>
            </a:rPr>
            <a:t>الإنزيمات المرتبطة</a:t>
          </a:r>
        </a:p>
        <a:p>
          <a:pPr rtl="1"/>
          <a:r>
            <a:rPr lang="en-US" sz="2000" b="1" dirty="0" smtClean="0">
              <a:solidFill>
                <a:schemeClr val="accent3"/>
              </a:solidFill>
              <a:latin typeface="+mn-lt"/>
            </a:rPr>
            <a:t>Conjugated Enzymes</a:t>
          </a:r>
          <a:endParaRPr lang="ar-SA" sz="2000" b="1" dirty="0" smtClean="0">
            <a:solidFill>
              <a:schemeClr val="accent3"/>
            </a:solidFill>
            <a:latin typeface="+mn-lt"/>
          </a:endParaRPr>
        </a:p>
      </dgm:t>
    </dgm:pt>
    <dgm:pt modelId="{7A07BE9E-1993-4043-8954-AE8580E36323}" type="sibTrans" cxnId="{0AB34A3F-815E-4179-88AF-9CFE3D9E9DDB}">
      <dgm:prSet/>
      <dgm:spPr/>
      <dgm:t>
        <a:bodyPr/>
        <a:lstStyle/>
        <a:p>
          <a:pPr rtl="1"/>
          <a:endParaRPr lang="ar-SA"/>
        </a:p>
      </dgm:t>
    </dgm:pt>
    <dgm:pt modelId="{C2BE1111-A54B-4EDC-A680-A8CE8ADB740B}" type="parTrans" cxnId="{0AB34A3F-815E-4179-88AF-9CFE3D9E9DDB}">
      <dgm:prSet/>
      <dgm:spPr>
        <a:ln w="1905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E55EF6BF-83E7-4FCF-BE0E-940CDEBFA379}" type="pres">
      <dgm:prSet presAssocID="{BD825677-A9F3-43EC-81C3-5BB2E98D1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1CF71E-B4A5-4398-975E-0A2359135AE1}" type="pres">
      <dgm:prSet presAssocID="{0F842032-7D9C-4305-B2B0-BA8BB3FE77E0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F243C61-930D-4731-ADED-46037FA64394}" type="pres">
      <dgm:prSet presAssocID="{0F842032-7D9C-4305-B2B0-BA8BB3FE77E0}" presName="rootComposite1" presStyleCnt="0"/>
      <dgm:spPr/>
      <dgm:t>
        <a:bodyPr/>
        <a:lstStyle/>
        <a:p>
          <a:pPr rtl="1"/>
          <a:endParaRPr lang="ar-SA"/>
        </a:p>
      </dgm:t>
    </dgm:pt>
    <dgm:pt modelId="{0933EE09-B3E0-4591-87E2-E4EA020C1817}" type="pres">
      <dgm:prSet presAssocID="{0F842032-7D9C-4305-B2B0-BA8BB3FE77E0}" presName="rootText1" presStyleLbl="node0" presStyleIdx="0" presStyleCnt="1" custScaleX="1306" custScaleY="17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FEFE0B-2F2D-4B76-89A9-A2A44CF14312}" type="pres">
      <dgm:prSet presAssocID="{0F842032-7D9C-4305-B2B0-BA8BB3FE77E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472BC7B-D3FE-443A-9C26-83A5E635C03B}" type="pres">
      <dgm:prSet presAssocID="{0F842032-7D9C-4305-B2B0-BA8BB3FE77E0}" presName="hierChild2" presStyleCnt="0"/>
      <dgm:spPr/>
      <dgm:t>
        <a:bodyPr/>
        <a:lstStyle/>
        <a:p>
          <a:pPr rtl="1"/>
          <a:endParaRPr lang="ar-SA"/>
        </a:p>
      </dgm:t>
    </dgm:pt>
    <dgm:pt modelId="{F05E5E51-4B55-4466-9E95-4C94B3FEB580}" type="pres">
      <dgm:prSet presAssocID="{C2BE1111-A54B-4EDC-A680-A8CE8ADB740B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7D06334-F039-4E13-9346-56C83240B2BA}" type="pres">
      <dgm:prSet presAssocID="{C09B66AE-684A-4BDA-92E9-A97C5BB3594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0D584101-7ADA-493F-8D72-B33A2FC0F030}" type="pres">
      <dgm:prSet presAssocID="{C09B66AE-684A-4BDA-92E9-A97C5BB35947}" presName="rootComposite" presStyleCnt="0"/>
      <dgm:spPr/>
      <dgm:t>
        <a:bodyPr/>
        <a:lstStyle/>
        <a:p>
          <a:pPr rtl="1"/>
          <a:endParaRPr lang="ar-SA"/>
        </a:p>
      </dgm:t>
    </dgm:pt>
    <dgm:pt modelId="{0CB0423A-C7B4-4F1F-801A-11A923D9C55F}" type="pres">
      <dgm:prSet presAssocID="{C09B66AE-684A-4BDA-92E9-A97C5BB35947}" presName="rootText" presStyleLbl="node2" presStyleIdx="0" presStyleCnt="2" custScaleX="92411" custScaleY="6452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0470D6-88B6-4D15-9F57-9B7802420C29}" type="pres">
      <dgm:prSet presAssocID="{C09B66AE-684A-4BDA-92E9-A97C5BB35947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DF5ED604-4539-45ED-9156-F026694645A1}" type="pres">
      <dgm:prSet presAssocID="{C09B66AE-684A-4BDA-92E9-A97C5BB35947}" presName="hierChild4" presStyleCnt="0"/>
      <dgm:spPr/>
      <dgm:t>
        <a:bodyPr/>
        <a:lstStyle/>
        <a:p>
          <a:pPr rtl="1"/>
          <a:endParaRPr lang="ar-SA"/>
        </a:p>
      </dgm:t>
    </dgm:pt>
    <dgm:pt modelId="{FD4F2FE6-4D31-4C6A-A769-5944A5B0CC25}" type="pres">
      <dgm:prSet presAssocID="{C09B66AE-684A-4BDA-92E9-A97C5BB35947}" presName="hierChild5" presStyleCnt="0"/>
      <dgm:spPr/>
      <dgm:t>
        <a:bodyPr/>
        <a:lstStyle/>
        <a:p>
          <a:pPr rtl="1"/>
          <a:endParaRPr lang="ar-SA"/>
        </a:p>
      </dgm:t>
    </dgm:pt>
    <dgm:pt modelId="{667178CF-6CAB-4AE8-9153-03588B27072E}" type="pres">
      <dgm:prSet presAssocID="{3A709E7D-7789-4561-8053-9232639956C8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5273815-BD42-45AA-A42D-B2D53E4964B1}" type="pres">
      <dgm:prSet presAssocID="{5705D740-36AF-4CDA-BE7F-B1735E6AAD4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FFBFB8B2-2533-49E5-96E7-C2E9EABB0F62}" type="pres">
      <dgm:prSet presAssocID="{5705D740-36AF-4CDA-BE7F-B1735E6AAD4C}" presName="rootComposite" presStyleCnt="0"/>
      <dgm:spPr/>
      <dgm:t>
        <a:bodyPr/>
        <a:lstStyle/>
        <a:p>
          <a:pPr rtl="1"/>
          <a:endParaRPr lang="ar-SA"/>
        </a:p>
      </dgm:t>
    </dgm:pt>
    <dgm:pt modelId="{6CB7A0BB-BBB9-40D0-AE7A-DDD0CFD43913}" type="pres">
      <dgm:prSet presAssocID="{5705D740-36AF-4CDA-BE7F-B1735E6AAD4C}" presName="rootText" presStyleLbl="node2" presStyleIdx="1" presStyleCnt="2" custScaleX="84981" custScaleY="613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DCD343B-9435-4076-9B66-DFFA3EA3927B}" type="pres">
      <dgm:prSet presAssocID="{5705D740-36AF-4CDA-BE7F-B1735E6AAD4C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6FA3A8EC-6B1E-4199-A0D5-758E8BD7EC97}" type="pres">
      <dgm:prSet presAssocID="{5705D740-36AF-4CDA-BE7F-B1735E6AAD4C}" presName="hierChild4" presStyleCnt="0"/>
      <dgm:spPr/>
      <dgm:t>
        <a:bodyPr/>
        <a:lstStyle/>
        <a:p>
          <a:pPr rtl="1"/>
          <a:endParaRPr lang="ar-SA"/>
        </a:p>
      </dgm:t>
    </dgm:pt>
    <dgm:pt modelId="{EFE659E0-3ADB-4359-9A03-4AC1923B324C}" type="pres">
      <dgm:prSet presAssocID="{5705D740-36AF-4CDA-BE7F-B1735E6AAD4C}" presName="hierChild5" presStyleCnt="0"/>
      <dgm:spPr/>
      <dgm:t>
        <a:bodyPr/>
        <a:lstStyle/>
        <a:p>
          <a:pPr rtl="1"/>
          <a:endParaRPr lang="ar-SA"/>
        </a:p>
      </dgm:t>
    </dgm:pt>
    <dgm:pt modelId="{32F9CC49-8EC2-4C4C-BD97-2C6DD088FE5F}" type="pres">
      <dgm:prSet presAssocID="{0F842032-7D9C-4305-B2B0-BA8BB3FE77E0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7A41588D-18C6-4464-99CE-B6BFF7802E7F}" type="presOf" srcId="{0F842032-7D9C-4305-B2B0-BA8BB3FE77E0}" destId="{0933EE09-B3E0-4591-87E2-E4EA020C1817}" srcOrd="0" destOrd="0" presId="urn:microsoft.com/office/officeart/2005/8/layout/orgChart1"/>
    <dgm:cxn modelId="{0AB34A3F-815E-4179-88AF-9CFE3D9E9DDB}" srcId="{0F842032-7D9C-4305-B2B0-BA8BB3FE77E0}" destId="{C09B66AE-684A-4BDA-92E9-A97C5BB35947}" srcOrd="0" destOrd="0" parTransId="{C2BE1111-A54B-4EDC-A680-A8CE8ADB740B}" sibTransId="{7A07BE9E-1993-4043-8954-AE8580E36323}"/>
    <dgm:cxn modelId="{979CA913-0B0A-4920-84A4-0305A12394C5}" type="presOf" srcId="{5705D740-36AF-4CDA-BE7F-B1735E6AAD4C}" destId="{7DCD343B-9435-4076-9B66-DFFA3EA3927B}" srcOrd="1" destOrd="0" presId="urn:microsoft.com/office/officeart/2005/8/layout/orgChart1"/>
    <dgm:cxn modelId="{C789EB2A-5DDA-404A-A9AD-3E3311424FC8}" type="presOf" srcId="{BD825677-A9F3-43EC-81C3-5BB2E98D1A53}" destId="{E55EF6BF-83E7-4FCF-BE0E-940CDEBFA379}" srcOrd="0" destOrd="0" presId="urn:microsoft.com/office/officeart/2005/8/layout/orgChart1"/>
    <dgm:cxn modelId="{B9BACDE0-F5D8-4529-B8F0-F5A038D56EDB}" type="presOf" srcId="{5705D740-36AF-4CDA-BE7F-B1735E6AAD4C}" destId="{6CB7A0BB-BBB9-40D0-AE7A-DDD0CFD43913}" srcOrd="0" destOrd="0" presId="urn:microsoft.com/office/officeart/2005/8/layout/orgChart1"/>
    <dgm:cxn modelId="{FFE6214C-9262-4DEE-8221-6875DE235F4F}" type="presOf" srcId="{C09B66AE-684A-4BDA-92E9-A97C5BB35947}" destId="{6A0470D6-88B6-4D15-9F57-9B7802420C29}" srcOrd="1" destOrd="0" presId="urn:microsoft.com/office/officeart/2005/8/layout/orgChart1"/>
    <dgm:cxn modelId="{3BD074C4-DF22-4EAC-9CE9-0C36B4B2A702}" srcId="{0F842032-7D9C-4305-B2B0-BA8BB3FE77E0}" destId="{5705D740-36AF-4CDA-BE7F-B1735E6AAD4C}" srcOrd="1" destOrd="0" parTransId="{3A709E7D-7789-4561-8053-9232639956C8}" sibTransId="{CC52DA73-7D91-404D-AE8C-E2FAAADCD951}"/>
    <dgm:cxn modelId="{93072313-F8AD-41E8-893F-DF8283F7B285}" type="presOf" srcId="{0F842032-7D9C-4305-B2B0-BA8BB3FE77E0}" destId="{FAFEFE0B-2F2D-4B76-89A9-A2A44CF14312}" srcOrd="1" destOrd="0" presId="urn:microsoft.com/office/officeart/2005/8/layout/orgChart1"/>
    <dgm:cxn modelId="{D0FC3B36-07C9-40F8-A61D-FA8F38FF9A8E}" srcId="{BD825677-A9F3-43EC-81C3-5BB2E98D1A53}" destId="{0F842032-7D9C-4305-B2B0-BA8BB3FE77E0}" srcOrd="0" destOrd="0" parTransId="{581C586C-F234-4162-B5BE-D4D80F66DFA1}" sibTransId="{532A02A7-EE2C-4F50-B240-BEA6FED99029}"/>
    <dgm:cxn modelId="{886F394B-CCB7-47B1-882C-894E68763BA7}" type="presOf" srcId="{C09B66AE-684A-4BDA-92E9-A97C5BB35947}" destId="{0CB0423A-C7B4-4F1F-801A-11A923D9C55F}" srcOrd="0" destOrd="0" presId="urn:microsoft.com/office/officeart/2005/8/layout/orgChart1"/>
    <dgm:cxn modelId="{F5138376-1167-47D4-9B4E-FEAA7F813495}" type="presOf" srcId="{3A709E7D-7789-4561-8053-9232639956C8}" destId="{667178CF-6CAB-4AE8-9153-03588B27072E}" srcOrd="0" destOrd="0" presId="urn:microsoft.com/office/officeart/2005/8/layout/orgChart1"/>
    <dgm:cxn modelId="{71283130-93D7-4949-83E7-1EF3D88F8FD7}" type="presOf" srcId="{C2BE1111-A54B-4EDC-A680-A8CE8ADB740B}" destId="{F05E5E51-4B55-4466-9E95-4C94B3FEB580}" srcOrd="0" destOrd="0" presId="urn:microsoft.com/office/officeart/2005/8/layout/orgChart1"/>
    <dgm:cxn modelId="{EA057146-DCA0-4090-A482-76143F215E32}" type="presParOf" srcId="{E55EF6BF-83E7-4FCF-BE0E-940CDEBFA379}" destId="{5D1CF71E-B4A5-4398-975E-0A2359135AE1}" srcOrd="0" destOrd="0" presId="urn:microsoft.com/office/officeart/2005/8/layout/orgChart1"/>
    <dgm:cxn modelId="{5DC875C5-B3F1-4C94-B819-FCCB40CC4B44}" type="presParOf" srcId="{5D1CF71E-B4A5-4398-975E-0A2359135AE1}" destId="{AF243C61-930D-4731-ADED-46037FA64394}" srcOrd="0" destOrd="0" presId="urn:microsoft.com/office/officeart/2005/8/layout/orgChart1"/>
    <dgm:cxn modelId="{9CD4198A-713F-497F-95D7-B771EE587DD4}" type="presParOf" srcId="{AF243C61-930D-4731-ADED-46037FA64394}" destId="{0933EE09-B3E0-4591-87E2-E4EA020C1817}" srcOrd="0" destOrd="0" presId="urn:microsoft.com/office/officeart/2005/8/layout/orgChart1"/>
    <dgm:cxn modelId="{F2A9212F-BB27-4E89-BCB3-09807F9CAA8C}" type="presParOf" srcId="{AF243C61-930D-4731-ADED-46037FA64394}" destId="{FAFEFE0B-2F2D-4B76-89A9-A2A44CF14312}" srcOrd="1" destOrd="0" presId="urn:microsoft.com/office/officeart/2005/8/layout/orgChart1"/>
    <dgm:cxn modelId="{9882CB7D-3786-4232-BCB5-1AB31A798CC7}" type="presParOf" srcId="{5D1CF71E-B4A5-4398-975E-0A2359135AE1}" destId="{B472BC7B-D3FE-443A-9C26-83A5E635C03B}" srcOrd="1" destOrd="0" presId="urn:microsoft.com/office/officeart/2005/8/layout/orgChart1"/>
    <dgm:cxn modelId="{ED1C030F-0B40-4598-875C-A4EE12B9F7DD}" type="presParOf" srcId="{B472BC7B-D3FE-443A-9C26-83A5E635C03B}" destId="{F05E5E51-4B55-4466-9E95-4C94B3FEB580}" srcOrd="0" destOrd="0" presId="urn:microsoft.com/office/officeart/2005/8/layout/orgChart1"/>
    <dgm:cxn modelId="{984B1050-D7F7-4A2F-82D7-00CFCB4B6FCC}" type="presParOf" srcId="{B472BC7B-D3FE-443A-9C26-83A5E635C03B}" destId="{57D06334-F039-4E13-9346-56C83240B2BA}" srcOrd="1" destOrd="0" presId="urn:microsoft.com/office/officeart/2005/8/layout/orgChart1"/>
    <dgm:cxn modelId="{26DCBA0D-8F06-44ED-A2CA-F24415810747}" type="presParOf" srcId="{57D06334-F039-4E13-9346-56C83240B2BA}" destId="{0D584101-7ADA-493F-8D72-B33A2FC0F030}" srcOrd="0" destOrd="0" presId="urn:microsoft.com/office/officeart/2005/8/layout/orgChart1"/>
    <dgm:cxn modelId="{D9FA05BD-1E59-4A9C-A00A-1484565D6682}" type="presParOf" srcId="{0D584101-7ADA-493F-8D72-B33A2FC0F030}" destId="{0CB0423A-C7B4-4F1F-801A-11A923D9C55F}" srcOrd="0" destOrd="0" presId="urn:microsoft.com/office/officeart/2005/8/layout/orgChart1"/>
    <dgm:cxn modelId="{56EF8632-99C5-4F8E-B35C-6389A14120EC}" type="presParOf" srcId="{0D584101-7ADA-493F-8D72-B33A2FC0F030}" destId="{6A0470D6-88B6-4D15-9F57-9B7802420C29}" srcOrd="1" destOrd="0" presId="urn:microsoft.com/office/officeart/2005/8/layout/orgChart1"/>
    <dgm:cxn modelId="{473E6C7C-FE71-47D5-8EB6-78F656FC41CC}" type="presParOf" srcId="{57D06334-F039-4E13-9346-56C83240B2BA}" destId="{DF5ED604-4539-45ED-9156-F026694645A1}" srcOrd="1" destOrd="0" presId="urn:microsoft.com/office/officeart/2005/8/layout/orgChart1"/>
    <dgm:cxn modelId="{0C36CC9F-0DA3-4E98-8AC0-2154693228CD}" type="presParOf" srcId="{57D06334-F039-4E13-9346-56C83240B2BA}" destId="{FD4F2FE6-4D31-4C6A-A769-5944A5B0CC25}" srcOrd="2" destOrd="0" presId="urn:microsoft.com/office/officeart/2005/8/layout/orgChart1"/>
    <dgm:cxn modelId="{7B274EF5-1496-4935-9551-4E1FFC1E1C67}" type="presParOf" srcId="{B472BC7B-D3FE-443A-9C26-83A5E635C03B}" destId="{667178CF-6CAB-4AE8-9153-03588B27072E}" srcOrd="2" destOrd="0" presId="urn:microsoft.com/office/officeart/2005/8/layout/orgChart1"/>
    <dgm:cxn modelId="{F35036DE-BCF6-41EE-8D9E-52C44294256F}" type="presParOf" srcId="{B472BC7B-D3FE-443A-9C26-83A5E635C03B}" destId="{45273815-BD42-45AA-A42D-B2D53E4964B1}" srcOrd="3" destOrd="0" presId="urn:microsoft.com/office/officeart/2005/8/layout/orgChart1"/>
    <dgm:cxn modelId="{7D06AA56-51EA-484E-93DD-9F3CD055EEE9}" type="presParOf" srcId="{45273815-BD42-45AA-A42D-B2D53E4964B1}" destId="{FFBFB8B2-2533-49E5-96E7-C2E9EABB0F62}" srcOrd="0" destOrd="0" presId="urn:microsoft.com/office/officeart/2005/8/layout/orgChart1"/>
    <dgm:cxn modelId="{F5F637DC-5BC7-4AE9-8343-D91585EE8182}" type="presParOf" srcId="{FFBFB8B2-2533-49E5-96E7-C2E9EABB0F62}" destId="{6CB7A0BB-BBB9-40D0-AE7A-DDD0CFD43913}" srcOrd="0" destOrd="0" presId="urn:microsoft.com/office/officeart/2005/8/layout/orgChart1"/>
    <dgm:cxn modelId="{021B70EF-2FC4-45A9-9A28-494BEA332A38}" type="presParOf" srcId="{FFBFB8B2-2533-49E5-96E7-C2E9EABB0F62}" destId="{7DCD343B-9435-4076-9B66-DFFA3EA3927B}" srcOrd="1" destOrd="0" presId="urn:microsoft.com/office/officeart/2005/8/layout/orgChart1"/>
    <dgm:cxn modelId="{3CF2967C-8E62-4272-8EAD-6F1C3DED0C35}" type="presParOf" srcId="{45273815-BD42-45AA-A42D-B2D53E4964B1}" destId="{6FA3A8EC-6B1E-4199-A0D5-758E8BD7EC97}" srcOrd="1" destOrd="0" presId="urn:microsoft.com/office/officeart/2005/8/layout/orgChart1"/>
    <dgm:cxn modelId="{C478E98A-76D2-4115-A912-5733B12855F4}" type="presParOf" srcId="{45273815-BD42-45AA-A42D-B2D53E4964B1}" destId="{EFE659E0-3ADB-4359-9A03-4AC1923B324C}" srcOrd="2" destOrd="0" presId="urn:microsoft.com/office/officeart/2005/8/layout/orgChart1"/>
    <dgm:cxn modelId="{136315FE-0A79-4523-A59D-4C79952EBD95}" type="presParOf" srcId="{5D1CF71E-B4A5-4398-975E-0A2359135AE1}" destId="{32F9CC49-8EC2-4C4C-BD97-2C6DD088FE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178CF-6CAB-4AE8-9153-03588B27072E}">
      <dsp:nvSpPr>
        <dsp:cNvPr id="0" name=""/>
        <dsp:cNvSpPr/>
      </dsp:nvSpPr>
      <dsp:spPr>
        <a:xfrm>
          <a:off x="4381500" y="863451"/>
          <a:ext cx="2502142" cy="92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14"/>
              </a:lnTo>
              <a:lnTo>
                <a:pt x="2502142" y="463314"/>
              </a:lnTo>
              <a:lnTo>
                <a:pt x="2502142" y="92662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E5E51-4B55-4466-9E95-4C94B3FEB580}">
      <dsp:nvSpPr>
        <dsp:cNvPr id="0" name=""/>
        <dsp:cNvSpPr/>
      </dsp:nvSpPr>
      <dsp:spPr>
        <a:xfrm>
          <a:off x="2043282" y="863451"/>
          <a:ext cx="2338217" cy="926629"/>
        </a:xfrm>
        <a:custGeom>
          <a:avLst/>
          <a:gdLst/>
          <a:ahLst/>
          <a:cxnLst/>
          <a:rect l="0" t="0" r="0" b="0"/>
          <a:pathLst>
            <a:path>
              <a:moveTo>
                <a:pt x="2338217" y="0"/>
              </a:moveTo>
              <a:lnTo>
                <a:pt x="2338217" y="463314"/>
              </a:lnTo>
              <a:lnTo>
                <a:pt x="0" y="463314"/>
              </a:lnTo>
              <a:lnTo>
                <a:pt x="0" y="92662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3EE09-B3E0-4591-87E2-E4EA020C1817}">
      <dsp:nvSpPr>
        <dsp:cNvPr id="0" name=""/>
        <dsp:cNvSpPr/>
      </dsp:nvSpPr>
      <dsp:spPr>
        <a:xfrm>
          <a:off x="4352686" y="825040"/>
          <a:ext cx="57627" cy="38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4352686" y="825040"/>
        <a:ext cx="57627" cy="38410"/>
      </dsp:txXfrm>
    </dsp:sp>
    <dsp:sp modelId="{0CB0423A-C7B4-4F1F-801A-11A923D9C55F}">
      <dsp:nvSpPr>
        <dsp:cNvPr id="0" name=""/>
        <dsp:cNvSpPr/>
      </dsp:nvSpPr>
      <dsp:spPr>
        <a:xfrm>
          <a:off x="4455" y="1790080"/>
          <a:ext cx="4077655" cy="1423479"/>
        </a:xfrm>
        <a:prstGeom prst="rect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accent3"/>
              </a:solidFill>
              <a:latin typeface="+mn-lt"/>
            </a:rPr>
            <a:t>الإنزيمات المرتبطة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/>
              </a:solidFill>
              <a:latin typeface="+mn-lt"/>
            </a:rPr>
            <a:t>Conjugated Enzymes</a:t>
          </a:r>
          <a:endParaRPr lang="ar-SA" sz="2000" b="1" kern="1200" dirty="0" smtClean="0">
            <a:solidFill>
              <a:schemeClr val="accent3"/>
            </a:solidFill>
            <a:latin typeface="+mn-lt"/>
          </a:endParaRPr>
        </a:p>
      </dsp:txBody>
      <dsp:txXfrm>
        <a:off x="4455" y="1790080"/>
        <a:ext cx="4077655" cy="1423479"/>
      </dsp:txXfrm>
    </dsp:sp>
    <dsp:sp modelId="{6CB7A0BB-BBB9-40D0-AE7A-DDD0CFD43913}">
      <dsp:nvSpPr>
        <dsp:cNvPr id="0" name=""/>
        <dsp:cNvSpPr/>
      </dsp:nvSpPr>
      <dsp:spPr>
        <a:xfrm>
          <a:off x="5008739" y="1790080"/>
          <a:ext cx="3749804" cy="1353320"/>
        </a:xfrm>
        <a:prstGeom prst="rect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B050"/>
              </a:solidFill>
              <a:latin typeface="+mn-lt"/>
            </a:rPr>
            <a:t>الإنزيمات البسيطة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  <a:latin typeface="+mn-lt"/>
            </a:rPr>
            <a:t>Simple Enzymes</a:t>
          </a:r>
          <a:endParaRPr lang="ar-SA" sz="2000" b="1" kern="1200" dirty="0" smtClean="0">
            <a:solidFill>
              <a:srgbClr val="00B050"/>
            </a:solidFill>
            <a:latin typeface="+mn-lt"/>
          </a:endParaRPr>
        </a:p>
      </dsp:txBody>
      <dsp:txXfrm>
        <a:off x="5008739" y="1790080"/>
        <a:ext cx="3749804" cy="135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CBF657-AF70-445E-AD16-8D2429BC9042}" type="datetimeFigureOut">
              <a:rPr lang="ar-SA" smtClean="0"/>
              <a:pPr/>
              <a:t>20/06/1437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6B1883-2F2E-4D74-85CD-C5CBF0B4132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525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0047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رجي كل أنبوبة بخفه و بسرعه أعيدها إلى الحمام المائي الخاص بها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5173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1478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803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 ؟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8076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، (ج) و (د) 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894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، (ج) و (د) 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8945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1434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1434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رجي كل أنبوبة بخفه و بسرعه أعيدها إلى الحمام المائي الخاص بها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517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botefh.com/vb/archive/index.php/t-893.html&amp;ei=_YMMVav5Gs3qOJSwgZgG&amp;psig=AFQjCNEu1DsVp4BwerbQnPvDnRUEBx7AUg&amp;ust=142696994847518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books.org/wiki/File:Lock-and-key_model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buzzle.com/articles/how-do-enzymes-work.html&amp;ei=5DXKVKfqHov0UurIg6gL&amp;psig=AFQjCNGk30-2rJ6XxGyGopxWw8jk3uYALA&amp;ust=14226245891021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661160"/>
            <a:ext cx="4953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الإنزيمـــــــات</a:t>
            </a:r>
          </a:p>
          <a:p>
            <a:pPr algn="ctr"/>
            <a:r>
              <a:rPr lang="en-US" sz="5400" dirty="0" smtClean="0">
                <a:latin typeface="Arabic Typesetting" pitchFamily="66" charset="-78"/>
                <a:cs typeface="Arabic Typesetting" pitchFamily="66" charset="-78"/>
              </a:rPr>
              <a:t>Enzymes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4" name="Picture 10" descr="http://www.chemistry.wustl.edu/~edudev/LabTutorials/HIV/images/enzy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849" y="4024884"/>
            <a:ext cx="3086101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6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573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000" b="1" dirty="0">
                <a:solidFill>
                  <a:srgbClr val="00B050"/>
                </a:solidFill>
              </a:rPr>
              <a:t>مبدأ دراسة نشاط الإنزيمات بطريقة عملية </a:t>
            </a:r>
            <a:r>
              <a:rPr lang="ar-SA" sz="2000" b="1" dirty="0" smtClean="0">
                <a:solidFill>
                  <a:srgbClr val="00B050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الإنزيم </a:t>
            </a:r>
            <a:r>
              <a:rPr lang="ar-SA" dirty="0"/>
              <a:t>لا يدخل في التفاعل، ولهذا فإن دراسة نشاطه عملياً تتم من خلال قياس وتتبع </a:t>
            </a:r>
            <a:r>
              <a:rPr lang="ar-SA" b="1" dirty="0">
                <a:solidFill>
                  <a:srgbClr val="92D050"/>
                </a:solidFill>
              </a:rPr>
              <a:t>المواد </a:t>
            </a:r>
            <a:r>
              <a:rPr lang="ar-SA" b="1" dirty="0" smtClean="0">
                <a:solidFill>
                  <a:srgbClr val="92D050"/>
                </a:solidFill>
              </a:rPr>
              <a:t>المتفاعلة ومدى </a:t>
            </a:r>
            <a:r>
              <a:rPr lang="ar-SA" b="1" dirty="0">
                <a:solidFill>
                  <a:srgbClr val="92D050"/>
                </a:solidFill>
              </a:rPr>
              <a:t>نقصها </a:t>
            </a:r>
            <a:r>
              <a:rPr lang="ar-SA" dirty="0"/>
              <a:t>أو اختفائها، وكذلك باختبار </a:t>
            </a:r>
            <a:r>
              <a:rPr lang="ar-SA" b="1" dirty="0">
                <a:solidFill>
                  <a:srgbClr val="92D050"/>
                </a:solidFill>
              </a:rPr>
              <a:t>ظهور نواتج التفاعل </a:t>
            </a:r>
            <a:r>
              <a:rPr lang="ar-SA" dirty="0"/>
              <a:t>أو زيادتها. فمن الواضح أن إختفاء المواد المتفاعلة أو </a:t>
            </a:r>
            <a:r>
              <a:rPr lang="ar-SA" dirty="0" smtClean="0"/>
              <a:t>نقصها، وظهور </a:t>
            </a:r>
            <a:r>
              <a:rPr lang="ar-SA" dirty="0"/>
              <a:t>نواتج التفاعل أو تزايدها يدل على أن الإنزيم نشط في تحفيزه للتفاعل في الظروف المناسبة للتفاعل .</a:t>
            </a:r>
          </a:p>
        </p:txBody>
      </p:sp>
      <p:pic>
        <p:nvPicPr>
          <p:cNvPr id="22532" name="Picture 4" descr="Kinetic Cur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/>
          <a:stretch/>
        </p:blipFill>
        <p:spPr bwMode="auto">
          <a:xfrm>
            <a:off x="1066800" y="4648200"/>
            <a:ext cx="276270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hange in Concentration of Reacta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9488"/>
            <a:ext cx="2438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267200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تركيز المواد الناتجة 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099560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تركيز المواد المتفاعلة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400"/>
            <a:ext cx="7620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dirty="0" smtClean="0"/>
              <a:t>E-S </a:t>
            </a:r>
            <a:r>
              <a:rPr lang="ar-SA" sz="2000" dirty="0" smtClean="0"/>
              <a:t>التفاعلات الإنزيمية تتضمن تكوين وسيط هو مركب</a:t>
            </a:r>
          </a:p>
          <a:p>
            <a:pPr algn="r"/>
            <a:endParaRPr lang="ar-SA" dirty="0"/>
          </a:p>
          <a:p>
            <a:r>
              <a:rPr lang="en-US" dirty="0" smtClean="0"/>
              <a:t>              </a:t>
            </a:r>
            <a:r>
              <a:rPr lang="en-US" sz="2800" dirty="0" smtClean="0"/>
              <a:t>E+S</a:t>
            </a:r>
            <a:r>
              <a:rPr lang="en-US" dirty="0" smtClean="0"/>
              <a:t>                                    </a:t>
            </a:r>
            <a:r>
              <a:rPr lang="en-US" sz="2800" dirty="0" smtClean="0"/>
              <a:t>ES  </a:t>
            </a:r>
            <a:r>
              <a:rPr lang="en-US" dirty="0" smtClean="0"/>
              <a:t>                             </a:t>
            </a:r>
            <a:r>
              <a:rPr lang="en-US" sz="2800" dirty="0" smtClean="0"/>
              <a:t>E+ P</a:t>
            </a:r>
            <a:endParaRPr lang="ar-SA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6769" y="1403874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385289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1676400"/>
            <a:ext cx="1752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600" dirty="0" smtClean="0"/>
              <a:t>المادة الأساس+ الإنزيم</a:t>
            </a:r>
            <a:endParaRPr lang="ar-S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641396"/>
            <a:ext cx="12573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مركب وسيط</a:t>
            </a:r>
            <a:endParaRPr lang="ar-S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1641396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1600" dirty="0"/>
              <a:t>الناتــــج + الإنزيم</a:t>
            </a:r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خطط لتوضيح آلية التلاؤم المحرض لتفسير الآلية الحركية لعمل الأنزيمات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06944" cy="27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010400" y="6096000"/>
            <a:ext cx="18710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ركيزة= المادة الاساس.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46723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913" y="304800"/>
            <a:ext cx="9055119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كيف يمكن تفسير خصوصية الإنزيم للمادة الأساس</a:t>
            </a:r>
          </a:p>
          <a:p>
            <a:pPr algn="r"/>
            <a:endParaRPr lang="ar-SA" sz="2400" b="1" dirty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accent3"/>
                </a:solidFill>
              </a:rPr>
              <a:t>أ- فرضية القفل و المفتاح : </a:t>
            </a:r>
            <a:r>
              <a:rPr lang="ar-SA" sz="2000" dirty="0" smtClean="0"/>
              <a:t>تفترض أن </a:t>
            </a:r>
            <a:r>
              <a:rPr lang="ar-SA" sz="2000" b="1" u="sng" dirty="0" smtClean="0"/>
              <a:t>الإختلافات في الشكل ثلاثي الأبعاد لسطح الموقع النشط </a:t>
            </a:r>
            <a:r>
              <a:rPr lang="ar-SA" sz="2000" dirty="0" smtClean="0"/>
              <a:t>أساسي لخصوصية الإنزيم أي أنه يوجد نوع معين من مادة التفاعل تستطيع تحقق التطابق مع نوع معين من الإنزيمات</a:t>
            </a:r>
            <a:r>
              <a:rPr lang="ar-SA" sz="2000" b="1" dirty="0" smtClean="0"/>
              <a:t>.</a:t>
            </a:r>
          </a:p>
          <a:p>
            <a:pPr algn="r">
              <a:lnSpc>
                <a:spcPct val="150000"/>
              </a:lnSpc>
            </a:pPr>
            <a:endParaRPr lang="ar-SA" sz="2000" b="1" dirty="0" smtClean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accent3"/>
                </a:solidFill>
              </a:rPr>
              <a:t>ب-فرضية </a:t>
            </a:r>
            <a:r>
              <a:rPr lang="ar-SA" sz="2000" b="1" dirty="0">
                <a:solidFill>
                  <a:schemeClr val="accent3"/>
                </a:solidFill>
              </a:rPr>
              <a:t>التلاؤم المستحث (المحرض</a:t>
            </a:r>
            <a:r>
              <a:rPr lang="ar-SA" sz="2000" b="1" dirty="0" smtClean="0">
                <a:solidFill>
                  <a:schemeClr val="accent3"/>
                </a:solidFill>
              </a:rPr>
              <a:t>):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السلاسل </a:t>
            </a:r>
            <a:r>
              <a:rPr lang="ar-SA" sz="2000" dirty="0" err="1"/>
              <a:t>الببتيدية</a:t>
            </a:r>
            <a:r>
              <a:rPr lang="ar-SA" sz="2000" dirty="0"/>
              <a:t> في موقع الارتباط تستطيع أن تغير </a:t>
            </a:r>
            <a:r>
              <a:rPr lang="ar-SA" sz="2000" dirty="0" smtClean="0"/>
              <a:t>مواقعها </a:t>
            </a:r>
            <a:r>
              <a:rPr lang="ar-SA" sz="2000" dirty="0"/>
              <a:t>لتلائم ارتباط بعض الركائز، كما أن هذه السلاسل </a:t>
            </a:r>
            <a:r>
              <a:rPr lang="ar-SA" sz="2000" dirty="0" err="1"/>
              <a:t>الببتيدية</a:t>
            </a:r>
            <a:r>
              <a:rPr lang="ar-SA" sz="2000" dirty="0"/>
              <a:t> تأخذ في شكلها الجديد وضعية تسهل عملها التحفيزي مما يؤدي إلى إنجاز التفاعل الكيميائي المطلوب.</a:t>
            </a:r>
            <a:endParaRPr lang="ar-SA" sz="2000" b="1" dirty="0">
              <a:solidFill>
                <a:schemeClr val="accent3"/>
              </a:solidFill>
            </a:endParaRPr>
          </a:p>
          <a:p>
            <a:pPr algn="r">
              <a:lnSpc>
                <a:spcPct val="150000"/>
              </a:lnSpc>
            </a:pPr>
            <a:endParaRPr lang="ar-SA" sz="2000" b="1" dirty="0"/>
          </a:p>
        </p:txBody>
      </p:sp>
      <p:sp>
        <p:nvSpPr>
          <p:cNvPr id="8" name="AutoShape 6" descr="http://www.elmhurst.edu/~chm/vchembook/images/571lockkey.gif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012books.lardbucket.org/books/introduction-to-chemistry-general-organic-and-biological/section_21/494a8e8421b688f627e00d62c7fd6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116406" cy="28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h4.ggpht.com/-bsTBX9Hh_2k/U06rREqd68I/AAAAAAAABFw/KRAH1c_KPNs/lockandkey_thumb10.png?imgmax=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72962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276600" y="4724400"/>
            <a:ext cx="289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/>
              <a:t>فرضية القفل و المفتاح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xmlns="" val="308827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" t="24067" r="32240" b="48507"/>
          <a:stretch/>
        </p:blipFill>
        <p:spPr bwMode="auto">
          <a:xfrm>
            <a:off x="208128" y="2946779"/>
            <a:ext cx="8707272" cy="200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868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 smtClean="0"/>
              <a:t>- في هذه التجربة سوف يتم تحضير مستخلص خام من </a:t>
            </a:r>
            <a:r>
              <a:rPr lang="ar-SA" sz="2000" b="1" dirty="0" smtClean="0">
                <a:solidFill>
                  <a:srgbClr val="92D050"/>
                </a:solidFill>
              </a:rPr>
              <a:t>إنزيم البولي فينول </a:t>
            </a:r>
            <a:r>
              <a:rPr lang="ar-SA" sz="2000" b="1" dirty="0" err="1" smtClean="0">
                <a:solidFill>
                  <a:srgbClr val="92D050"/>
                </a:solidFill>
              </a:rPr>
              <a:t>أكسيديز</a:t>
            </a:r>
            <a:r>
              <a:rPr lang="ar-SA" sz="2000" b="1" dirty="0" smtClean="0">
                <a:solidFill>
                  <a:srgbClr val="92D050"/>
                </a:solidFill>
              </a:rPr>
              <a:t>، </a:t>
            </a:r>
            <a:r>
              <a:rPr lang="ar-SA" sz="2000" dirty="0" smtClean="0"/>
              <a:t>من البطاطس.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/>
              <a:t>6.7 </a:t>
            </a:r>
            <a:r>
              <a:rPr lang="ar-SA" sz="2000" dirty="0" smtClean="0"/>
              <a:t>- يحتوي هذا الإنزيم على النحاس في الموقع النشط و الأس الهيدروجيني الأمثل لنشاطه </a:t>
            </a:r>
            <a:r>
              <a:rPr lang="ar-SA" sz="2000" dirty="0" smtClean="0"/>
              <a:t>عند</a:t>
            </a:r>
            <a:endParaRPr lang="ar-SA" sz="2000" dirty="0" smtClean="0"/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- هذا الإنزيم يحفز تفاعل عملية </a:t>
            </a:r>
            <a:r>
              <a:rPr lang="ar-SA" sz="2000" b="1" dirty="0" smtClean="0"/>
              <a:t>الأكسدة</a:t>
            </a:r>
            <a:r>
              <a:rPr lang="ar-SA" sz="2000" dirty="0" smtClean="0"/>
              <a:t> لثاني و ثلاثي هيدروكسي فينول </a:t>
            </a:r>
            <a:r>
              <a:rPr lang="ar-SA" sz="2000" dirty="0"/>
              <a:t>الى كينون</a:t>
            </a:r>
            <a:r>
              <a:rPr lang="en-US" sz="2000" dirty="0"/>
              <a:t> </a:t>
            </a:r>
            <a:r>
              <a:rPr lang="ar-SA" sz="2000" dirty="0" smtClean="0"/>
              <a:t> </a:t>
            </a:r>
            <a:r>
              <a:rPr lang="en-US" sz="2000" dirty="0"/>
              <a:t>. </a:t>
            </a:r>
            <a:r>
              <a:rPr lang="en-US" sz="2000" dirty="0" err="1" smtClean="0"/>
              <a:t>quinon</a:t>
            </a:r>
            <a:endParaRPr lang="ar-S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3420070"/>
            <a:ext cx="23970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Polyphenol oxidase</a:t>
            </a:r>
          </a:p>
          <a:p>
            <a:pPr algn="ctr"/>
            <a:endParaRPr lang="en-US" b="1" dirty="0" smtClean="0"/>
          </a:p>
          <a:p>
            <a:pPr algn="ctr"/>
            <a:r>
              <a:rPr lang="ar-SA" b="1" dirty="0" smtClean="0"/>
              <a:t>بولي فينول أكسيديز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953000"/>
            <a:ext cx="1974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3"/>
                </a:solidFill>
              </a:rPr>
              <a:t>ثنائي هيدروكسي فينول</a:t>
            </a:r>
            <a:endParaRPr lang="ar-SA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3454" y="5137666"/>
            <a:ext cx="1974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 كينون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ar-SA" sz="20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لون بني</a:t>
            </a:r>
            <a:endParaRPr 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w-to-kee-apples-from-turning-br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9979"/>
            <a:ext cx="3048000" cy="2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37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212540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8A82E"/>
                </a:solidFill>
              </a:rPr>
              <a:t>الاختبارات </a:t>
            </a:r>
            <a:r>
              <a:rPr lang="ar-SA" sz="2000" b="1" dirty="0">
                <a:solidFill>
                  <a:srgbClr val="08A82E"/>
                </a:solidFill>
              </a:rPr>
              <a:t>الوصفية للكشف عن نشاط بعض </a:t>
            </a:r>
            <a:r>
              <a:rPr lang="ar-SA" sz="2000" b="1" dirty="0" smtClean="0">
                <a:solidFill>
                  <a:srgbClr val="08A82E"/>
                </a:solidFill>
              </a:rPr>
              <a:t>الإنزيمات </a:t>
            </a:r>
            <a:r>
              <a:rPr lang="en-US" sz="2000" b="1" dirty="0">
                <a:solidFill>
                  <a:srgbClr val="08A82E"/>
                </a:solidFill>
              </a:rPr>
              <a:t>Qualitative tests of Enzyme activity </a:t>
            </a:r>
            <a:endParaRPr lang="ar-SA" sz="2000" b="1" dirty="0">
              <a:solidFill>
                <a:srgbClr val="08A82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19200"/>
            <a:ext cx="74370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ar-SA" dirty="0" smtClean="0"/>
              <a:t>1- اختبار </a:t>
            </a:r>
            <a:r>
              <a:rPr lang="ar-SA" dirty="0"/>
              <a:t>النشاط الإنزيمي للبولي فينول </a:t>
            </a:r>
            <a:r>
              <a:rPr lang="ar-SA" dirty="0" smtClean="0"/>
              <a:t>أكسيديز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2- </a:t>
            </a:r>
            <a:r>
              <a:rPr lang="ar-SA" dirty="0"/>
              <a:t>إختبار الطبيعة الكيميائية لإنزيم بولي فينول </a:t>
            </a:r>
            <a:r>
              <a:rPr lang="ar-SA" dirty="0" smtClean="0"/>
              <a:t>أكسيديز.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3- </a:t>
            </a:r>
            <a:r>
              <a:rPr lang="ar-SA" dirty="0"/>
              <a:t>إختبار خصوصية مادة </a:t>
            </a:r>
            <a:r>
              <a:rPr lang="ar-SA" dirty="0" smtClean="0"/>
              <a:t>التفاعل (المادة الأساس) </a:t>
            </a:r>
            <a:r>
              <a:rPr lang="ar-SA" dirty="0"/>
              <a:t>لإنزيم بولي فينول </a:t>
            </a:r>
            <a:r>
              <a:rPr lang="ar-SA" dirty="0" smtClean="0"/>
              <a:t>أكسيديز.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ar-SA" dirty="0" smtClean="0"/>
              <a:t>4- </a:t>
            </a:r>
            <a:r>
              <a:rPr lang="ar-SA" dirty="0"/>
              <a:t>إختبار تأثير درجة الحرارة على النشاط إنزيم بولي فينول </a:t>
            </a:r>
            <a:r>
              <a:rPr lang="ar-SA" dirty="0" smtClean="0"/>
              <a:t>أكسيديز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5- الكشف عن الطبيعة الكيميائية للإنزيمات (للإنزيمات عامة).</a:t>
            </a:r>
            <a:endParaRPr lang="ar-SA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3" r="16104"/>
          <a:stretch/>
        </p:blipFill>
        <p:spPr>
          <a:xfrm>
            <a:off x="4138683" y="4495800"/>
            <a:ext cx="4776717" cy="167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74" b="54397"/>
          <a:stretch/>
        </p:blipFill>
        <p:spPr>
          <a:xfrm>
            <a:off x="228600" y="4267199"/>
            <a:ext cx="3810000" cy="214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1467683"/>
            <a:ext cx="878501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00B050"/>
                </a:solidFill>
              </a:rPr>
              <a:t>النظرية العلمية للاختبار: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دراسة </a:t>
            </a:r>
            <a:r>
              <a:rPr lang="ar-SA" sz="2000" dirty="0" smtClean="0"/>
              <a:t>نشاط الانزيم </a:t>
            </a:r>
            <a:r>
              <a:rPr lang="ar-SA" sz="2000" dirty="0"/>
              <a:t>عملياً تتم من خلال قياس </a:t>
            </a:r>
            <a:r>
              <a:rPr lang="ar-SA" sz="2000" dirty="0" smtClean="0"/>
              <a:t>وتتبع نقص أو اختفاء </a:t>
            </a:r>
            <a:r>
              <a:rPr lang="ar-SA" sz="2000" dirty="0"/>
              <a:t>المواد </a:t>
            </a:r>
            <a:r>
              <a:rPr lang="ar-SA" sz="2000" dirty="0" smtClean="0"/>
              <a:t>المتفاعلة، أو </a:t>
            </a:r>
            <a:r>
              <a:rPr lang="ar-SA" sz="2000" dirty="0"/>
              <a:t>باختبار </a:t>
            </a:r>
            <a:r>
              <a:rPr lang="ar-SA" sz="2000" dirty="0" smtClean="0"/>
              <a:t>ظهور و زيادة </a:t>
            </a:r>
            <a:r>
              <a:rPr lang="ar-SA" sz="2000" dirty="0"/>
              <a:t>نواتج </a:t>
            </a:r>
            <a:r>
              <a:rPr lang="ar-SA" sz="2000" dirty="0" smtClean="0"/>
              <a:t>التفاعل. تفاعل الأكسدة و الإختزال يصاحبه تغير في اللون، تفاعل </a:t>
            </a:r>
            <a:r>
              <a:rPr lang="ar-SA" sz="2000" dirty="0"/>
              <a:t>إنزيم البولي فينول أكسيديز </a:t>
            </a:r>
            <a:r>
              <a:rPr lang="ar-SA" sz="2000" dirty="0" smtClean="0"/>
              <a:t>نصادفه كثيراً في الطبيعة و هو المسؤول عن </a:t>
            </a:r>
            <a:r>
              <a:rPr lang="ar-SA" sz="2000" b="1" dirty="0" smtClean="0">
                <a:solidFill>
                  <a:srgbClr val="C00000"/>
                </a:solidFill>
              </a:rPr>
              <a:t>اللون البني </a:t>
            </a:r>
            <a:r>
              <a:rPr lang="ar-SA" sz="2000" dirty="0" smtClean="0"/>
              <a:t>الذي يظهر على البطاطا و بعض الفواكه </a:t>
            </a:r>
            <a:r>
              <a:rPr lang="ar-SA" sz="2000" dirty="0"/>
              <a:t>بعد تقشيرها و </a:t>
            </a:r>
            <a:r>
              <a:rPr lang="ar-SA" sz="2000" dirty="0" smtClean="0"/>
              <a:t>ذلك لتكون المادة الناتجة من </a:t>
            </a:r>
            <a:r>
              <a:rPr lang="ar-SA" sz="2000" dirty="0"/>
              <a:t>الأكسدة و </a:t>
            </a:r>
            <a:r>
              <a:rPr lang="ar-SA" sz="2000" dirty="0" smtClean="0"/>
              <a:t>هي </a:t>
            </a:r>
            <a:r>
              <a:rPr lang="en-US" sz="2000" dirty="0" err="1"/>
              <a:t>quinon</a:t>
            </a:r>
            <a:r>
              <a:rPr lang="en-US" sz="2000" dirty="0"/>
              <a:t> </a:t>
            </a:r>
            <a:r>
              <a:rPr lang="ar-SA" sz="2000" dirty="0" smtClean="0"/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سنتابع في هذه التجربة تطور التفاعل الإنزيمي بطريقة بسيطة و هي </a:t>
            </a:r>
            <a:r>
              <a:rPr lang="ar-SA" sz="2000" b="1" dirty="0" smtClean="0">
                <a:solidFill>
                  <a:srgbClr val="92D050"/>
                </a:solidFill>
              </a:rPr>
              <a:t>التغير في اللون</a:t>
            </a:r>
            <a:r>
              <a:rPr lang="ar-SA" sz="2000" dirty="0" smtClean="0"/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و كثافة اللون </a:t>
            </a:r>
            <a:r>
              <a:rPr lang="ar-SA" sz="2000" b="1" u="sng" dirty="0" smtClean="0"/>
              <a:t>تتناسب طردياً </a:t>
            </a:r>
            <a:r>
              <a:rPr lang="ar-SA" sz="2000" dirty="0" smtClean="0"/>
              <a:t>مع نشاط الإنزيم، ( كلما كان الانزيم نشيطا --&gt; زادت كثافة اللون).</a:t>
            </a:r>
            <a:endParaRPr lang="ar-SA" sz="2000" dirty="0"/>
          </a:p>
        </p:txBody>
      </p:sp>
      <p:sp>
        <p:nvSpPr>
          <p:cNvPr id="9" name="Rectangle 8"/>
          <p:cNvSpPr/>
          <p:nvPr/>
        </p:nvSpPr>
        <p:spPr>
          <a:xfrm>
            <a:off x="3879961" y="152400"/>
            <a:ext cx="506901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</a:rPr>
              <a:t>1- اختبار النشاط الإنزيمي للبولي فينول </a:t>
            </a:r>
            <a:r>
              <a:rPr lang="ar-SA" sz="2400" b="1" dirty="0" err="1" smtClean="0">
                <a:solidFill>
                  <a:srgbClr val="00B050"/>
                </a:solidFill>
              </a:rPr>
              <a:t>أكسيديز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267200"/>
            <a:ext cx="6075773" cy="2155124"/>
          </a:xfrm>
          <a:prstGeom prst="rect">
            <a:avLst/>
          </a:prstGeom>
        </p:spPr>
      </p:pic>
      <p:pic>
        <p:nvPicPr>
          <p:cNvPr id="7" name="Picture 6" descr="C:\Users\jaqy_jasmine\Pictures\IMG-20150330-WA001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01" r="12177" b="43783"/>
          <a:stretch/>
        </p:blipFill>
        <p:spPr bwMode="auto">
          <a:xfrm>
            <a:off x="1714739" y="309562"/>
            <a:ext cx="5410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19575" y="3352800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/>
                <a:ea typeface="Calibri"/>
                <a:cs typeface="Arial"/>
              </a:rPr>
              <a:t>ب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90800" y="3383755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/>
                <a:latin typeface="Calibri"/>
                <a:ea typeface="Calibri"/>
                <a:cs typeface="Arial"/>
              </a:rPr>
              <a:t>ج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19800" y="3520979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/>
                <a:latin typeface="Calibri"/>
                <a:ea typeface="Calibri"/>
                <a:cs typeface="Arial"/>
              </a:rPr>
              <a:t>أ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9597"/>
            <a:ext cx="89344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rgbClr val="00B050"/>
                </a:solidFill>
              </a:rPr>
              <a:t>ماهي الإنزيمات ؟</a:t>
            </a:r>
          </a:p>
          <a:p>
            <a:pPr algn="r"/>
            <a:endParaRPr lang="ar-SA" dirty="0" smtClean="0"/>
          </a:p>
          <a:p>
            <a:pPr algn="r"/>
            <a:r>
              <a:rPr lang="ar-SA" dirty="0" smtClean="0"/>
              <a:t>-هي </a:t>
            </a:r>
            <a:r>
              <a:rPr lang="ar-SA" dirty="0"/>
              <a:t>نوع من أنوع البروتينات، </a:t>
            </a:r>
            <a:r>
              <a:rPr lang="ar-SA" dirty="0" smtClean="0"/>
              <a:t>ويعتمد </a:t>
            </a:r>
            <a:r>
              <a:rPr lang="ar-SA" dirty="0"/>
              <a:t>عملها على </a:t>
            </a:r>
            <a:r>
              <a:rPr lang="ar-SA" b="1" dirty="0">
                <a:solidFill>
                  <a:srgbClr val="00B050"/>
                </a:solidFill>
              </a:rPr>
              <a:t>تسريع</a:t>
            </a:r>
            <a:r>
              <a:rPr lang="ar-SA" dirty="0"/>
              <a:t> التفاعلات الكيميائية </a:t>
            </a:r>
            <a:r>
              <a:rPr lang="ar-SA" dirty="0" smtClean="0"/>
              <a:t> الحيوية ، داخل </a:t>
            </a:r>
            <a:r>
              <a:rPr lang="ar-SA" dirty="0"/>
              <a:t>الخلية وتنظيمها بدقة بحسب حاجة </a:t>
            </a:r>
            <a:r>
              <a:rPr lang="ar-SA" dirty="0" smtClean="0"/>
              <a:t>الخلايا.</a:t>
            </a:r>
            <a:endParaRPr lang="ar-SA" dirty="0"/>
          </a:p>
          <a:p>
            <a:pPr algn="r"/>
            <a:endParaRPr lang="ar-SA" dirty="0" smtClean="0"/>
          </a:p>
          <a:p>
            <a:pPr algn="r"/>
            <a:endParaRPr lang="ar-SA" dirty="0"/>
          </a:p>
          <a:p>
            <a:pPr algn="r" rtl="1"/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-الوظيفة </a:t>
            </a:r>
            <a:r>
              <a:rPr lang="ar-SA" dirty="0"/>
              <a:t>الأساسية التي تقوم بها الخلايا الحية في الكائن الحي هي إنشاء مركبات معقدة من مواد بسيطة والعكس </a:t>
            </a:r>
            <a:r>
              <a:rPr lang="ar-SA" dirty="0" smtClean="0"/>
              <a:t> </a:t>
            </a:r>
            <a:r>
              <a:rPr lang="ar-SA" dirty="0"/>
              <a:t>أي تفكيك </a:t>
            </a:r>
            <a:r>
              <a:rPr lang="ar-SA" dirty="0" smtClean="0"/>
              <a:t>تلك المركبات </a:t>
            </a:r>
            <a:r>
              <a:rPr lang="ar-SA" dirty="0"/>
              <a:t>المعقدة إلى مواد أبسط ، إن هذه القدرة التي تتمتع بها الخلايا على تكوين مواد عضوية معقدة من مواد أخرى أبسط </a:t>
            </a:r>
            <a:r>
              <a:rPr lang="ar-SA" dirty="0" smtClean="0"/>
              <a:t>تركيباً أو العكس تحتاج </a:t>
            </a:r>
            <a:r>
              <a:rPr lang="ar-SA" dirty="0"/>
              <a:t>لعدد كبير من التفاعلات الكيميائية المختلفة، وتخضع هذه التفاعلات لآليات تتحكم في سرعتها واتجاهها </a:t>
            </a:r>
            <a:r>
              <a:rPr lang="ar-SA" dirty="0" smtClean="0"/>
              <a:t>عن طريق </a:t>
            </a:r>
            <a:r>
              <a:rPr lang="ar-SA" dirty="0"/>
              <a:t>جزيئات متخصصة تسمى </a:t>
            </a:r>
            <a:r>
              <a:rPr lang="ar-SA" b="1" u="sng" dirty="0" smtClean="0"/>
              <a:t>الإنزيمات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897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2- إختبار </a:t>
            </a:r>
            <a:r>
              <a:rPr lang="ar-SA" sz="2400" b="1" dirty="0">
                <a:solidFill>
                  <a:srgbClr val="00B050"/>
                </a:solidFill>
              </a:rPr>
              <a:t>الطبيعة الكيميائية لإنزيم بولي فينول </a:t>
            </a:r>
            <a:r>
              <a:rPr lang="ar-SA" sz="2400" b="1" dirty="0" smtClean="0">
                <a:solidFill>
                  <a:srgbClr val="00B050"/>
                </a:solidFill>
              </a:rPr>
              <a:t>أكسيديز:</a:t>
            </a:r>
          </a:p>
          <a:p>
            <a:pPr algn="r"/>
            <a:endParaRPr lang="ar-SA" dirty="0" smtClean="0"/>
          </a:p>
          <a:p>
            <a:pPr algn="r"/>
            <a:r>
              <a:rPr lang="ar-SA" b="1" dirty="0" smtClean="0">
                <a:solidFill>
                  <a:srgbClr val="00B050"/>
                </a:solidFill>
              </a:rPr>
              <a:t>المبدأ العلمي:</a:t>
            </a:r>
          </a:p>
          <a:p>
            <a:pPr algn="r"/>
            <a:endParaRPr lang="en-US" b="1" dirty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الإنزيمات </a:t>
            </a:r>
            <a:r>
              <a:rPr lang="ar-SA" dirty="0"/>
              <a:t>هي من أنواع </a:t>
            </a:r>
            <a:r>
              <a:rPr lang="ar-SA" dirty="0" smtClean="0"/>
              <a:t>البروتينات، فعند اضافة </a:t>
            </a:r>
            <a:r>
              <a:rPr lang="ar-SA" b="1" dirty="0" smtClean="0">
                <a:solidFill>
                  <a:srgbClr val="00B050"/>
                </a:solidFill>
              </a:rPr>
              <a:t>ثلاثي </a:t>
            </a:r>
            <a:r>
              <a:rPr lang="ar-SA" b="1" dirty="0">
                <a:solidFill>
                  <a:srgbClr val="00B050"/>
                </a:solidFill>
              </a:rPr>
              <a:t>كلورو حمض </a:t>
            </a:r>
            <a:r>
              <a:rPr lang="ar-SA" b="1" dirty="0" err="1" smtClean="0">
                <a:solidFill>
                  <a:srgbClr val="00B050"/>
                </a:solidFill>
              </a:rPr>
              <a:t>الخليك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TCA</a:t>
            </a:r>
            <a:r>
              <a:rPr lang="ar-SA" b="1" dirty="0" smtClean="0">
                <a:solidFill>
                  <a:srgbClr val="00B050"/>
                </a:solidFill>
              </a:rPr>
              <a:t>  </a:t>
            </a:r>
            <a:r>
              <a:rPr lang="ar-SA" dirty="0"/>
              <a:t>(</a:t>
            </a:r>
            <a:r>
              <a:rPr lang="ar-SA" dirty="0" smtClean="0"/>
              <a:t>يستخدم </a:t>
            </a:r>
            <a:r>
              <a:rPr lang="ar-SA" dirty="0"/>
              <a:t>عادة في </a:t>
            </a:r>
            <a:r>
              <a:rPr lang="ar-SA" dirty="0" smtClean="0"/>
              <a:t>المعامل</a:t>
            </a:r>
            <a:r>
              <a:rPr lang="ar-SA" dirty="0"/>
              <a:t>) الى انزيم </a:t>
            </a:r>
            <a:r>
              <a:rPr lang="ar-SA" dirty="0" smtClean="0"/>
              <a:t>  البولي </a:t>
            </a:r>
            <a:r>
              <a:rPr lang="ar-SA" dirty="0"/>
              <a:t>فينول </a:t>
            </a:r>
            <a:r>
              <a:rPr lang="ar-SA" dirty="0" err="1"/>
              <a:t>أكسيديز</a:t>
            </a:r>
            <a:r>
              <a:rPr lang="ar-SA" dirty="0"/>
              <a:t> </a:t>
            </a:r>
            <a:r>
              <a:rPr lang="ar-SA" dirty="0" smtClean="0"/>
              <a:t>، فأنه يعمل </a:t>
            </a:r>
            <a:r>
              <a:rPr lang="ar-SA" dirty="0"/>
              <a:t>على مسخ </a:t>
            </a:r>
            <a:r>
              <a:rPr lang="ar-SA" dirty="0" smtClean="0"/>
              <a:t> وتحطيم  </a:t>
            </a:r>
            <a:r>
              <a:rPr lang="ar-SA" dirty="0"/>
              <a:t>الانزيم </a:t>
            </a:r>
            <a:r>
              <a:rPr lang="ar-SA" dirty="0" smtClean="0"/>
              <a:t>فيفقد </a:t>
            </a:r>
            <a:r>
              <a:rPr lang="ar-SA" dirty="0"/>
              <a:t>قدرته على أكسدة ثنائي هيدروكسي </a:t>
            </a:r>
            <a:r>
              <a:rPr lang="ar-SA" dirty="0" smtClean="0"/>
              <a:t>فينول. </a:t>
            </a:r>
          </a:p>
          <a:p>
            <a:pPr algn="r" rtl="1">
              <a:lnSpc>
                <a:spcPct val="150000"/>
              </a:lnSpc>
            </a:pPr>
            <a:endParaRPr lang="ar-SA" dirty="0" smtClean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-أيضا </a:t>
            </a:r>
            <a:r>
              <a:rPr lang="en-US" b="1" dirty="0">
                <a:solidFill>
                  <a:srgbClr val="00B050"/>
                </a:solidFill>
              </a:rPr>
              <a:t>phenyl </a:t>
            </a:r>
            <a:r>
              <a:rPr lang="en-US" b="1" dirty="0" err="1" smtClean="0">
                <a:solidFill>
                  <a:srgbClr val="00B050"/>
                </a:solidFill>
              </a:rPr>
              <a:t>thiourea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ar-SA" dirty="0" smtClean="0"/>
              <a:t>مادة </a:t>
            </a:r>
            <a:r>
              <a:rPr lang="ar-SA" dirty="0"/>
              <a:t>لها ميل كيميائي قوي تجاه عنصر النحاس فبإمكانه الارتباط </a:t>
            </a:r>
            <a:r>
              <a:rPr lang="ar-SA" dirty="0" smtClean="0"/>
              <a:t>به </a:t>
            </a:r>
            <a:r>
              <a:rPr lang="ar-SA" dirty="0"/>
              <a:t>حتى و لو كان مرتبطا.</a:t>
            </a:r>
            <a:r>
              <a:rPr lang="en-US" dirty="0"/>
              <a:t>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2745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aqy_jasmine\Pictures\IMG-20150330-WA001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2" t="32868" r="6819" b="34747"/>
          <a:stretch/>
        </p:blipFill>
        <p:spPr bwMode="auto">
          <a:xfrm>
            <a:off x="2286000" y="3657600"/>
            <a:ext cx="4343400" cy="287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0" y="6062662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A</a:t>
            </a:r>
            <a:endParaRPr lang="en-US" sz="24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81475" y="6061047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B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31003" y="6062662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Arial"/>
              </a:rPr>
              <a:t>C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621565"/>
              </p:ext>
            </p:extLst>
          </p:nvPr>
        </p:nvGraphicFramePr>
        <p:xfrm>
          <a:off x="2209800" y="1143000"/>
          <a:ext cx="4800601" cy="24731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77175"/>
                <a:gridCol w="1969253"/>
                <a:gridCol w="1654173"/>
              </a:tblGrid>
              <a:tr h="9649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الانبوبة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المادة المضافة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كثافة اللون  -  +  ++  +++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مقياس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ثلاثي كلور حمض الخليك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Phenyl </a:t>
                      </a:r>
                      <a:r>
                        <a:rPr lang="en-US" sz="1600" b="1" dirty="0" err="1">
                          <a:effectLst/>
                        </a:rPr>
                        <a:t>thiourea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3- إختبار </a:t>
            </a:r>
            <a:r>
              <a:rPr lang="ar-SA" sz="2400" b="1" dirty="0">
                <a:solidFill>
                  <a:srgbClr val="00B050"/>
                </a:solidFill>
              </a:rPr>
              <a:t>خصوصية مادة التفاعل لإنزيم بولي فينول </a:t>
            </a:r>
            <a:r>
              <a:rPr lang="ar-SA" sz="2400" b="1" dirty="0" smtClean="0">
                <a:solidFill>
                  <a:srgbClr val="00B050"/>
                </a:solidFill>
              </a:rPr>
              <a:t>أكسيديز:</a:t>
            </a:r>
            <a:endParaRPr lang="ar-SA" sz="2400" b="1" dirty="0">
              <a:solidFill>
                <a:srgbClr val="00B050"/>
              </a:solidFill>
            </a:endParaRPr>
          </a:p>
          <a:p>
            <a:pPr algn="r"/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</a:rPr>
              <a:t>النظرية العلمية للاختبار</a:t>
            </a:r>
            <a:r>
              <a:rPr lang="ar-SA" b="1" dirty="0" smtClean="0">
                <a:solidFill>
                  <a:srgbClr val="00B050"/>
                </a:solidFill>
              </a:rPr>
              <a:t>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 smtClean="0"/>
              <a:t>تقوم الانزيمات بتحفيز </a:t>
            </a:r>
            <a:r>
              <a:rPr lang="ar-SA" dirty="0"/>
              <a:t>التفاعلات </a:t>
            </a:r>
            <a:r>
              <a:rPr lang="ar-SA" dirty="0" smtClean="0"/>
              <a:t>بطريقة </a:t>
            </a:r>
            <a:r>
              <a:rPr lang="ar-SA" b="1" dirty="0">
                <a:solidFill>
                  <a:srgbClr val="92D050"/>
                </a:solidFill>
              </a:rPr>
              <a:t>تخصصية</a:t>
            </a:r>
            <a:r>
              <a:rPr lang="ar-SA" dirty="0"/>
              <a:t>، أي أن كل إنزيم يقوم بتنشيط تفاعل محدد أو أكثر </a:t>
            </a:r>
            <a:r>
              <a:rPr lang="ar-SA" dirty="0" smtClean="0"/>
              <a:t>من </a:t>
            </a:r>
            <a:r>
              <a:rPr lang="ar-SA" dirty="0"/>
              <a:t>خلال العمل على مادة معينة تسمى المادة الأساس </a:t>
            </a:r>
            <a:r>
              <a:rPr lang="ar-SA" dirty="0" smtClean="0"/>
              <a:t>أو </a:t>
            </a:r>
            <a:r>
              <a:rPr lang="ar-SA" dirty="0"/>
              <a:t>مجموعة مواد متشابهة كيميائياً دون </a:t>
            </a:r>
            <a:r>
              <a:rPr lang="ar-SA" dirty="0" smtClean="0"/>
              <a:t>غيرها.</a:t>
            </a:r>
          </a:p>
          <a:p>
            <a:pPr algn="r">
              <a:lnSpc>
                <a:spcPct val="150000"/>
              </a:lnSpc>
            </a:pPr>
            <a:endParaRPr lang="ar-SA" b="1" dirty="0" smtClean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يعمل انزيم بولي فينول أكسيديز على تحفيز أكسدة مجموعة من المواد لها تركيب كيميائي متقارب و هو </a:t>
            </a:r>
            <a:r>
              <a:rPr lang="ar-SA" b="1" u="sng" dirty="0" smtClean="0"/>
              <a:t>احتوائها جميعا على أكثر من مجموعة </a:t>
            </a:r>
            <a:r>
              <a:rPr lang="ar-SA" b="1" u="sng" dirty="0" err="1" smtClean="0"/>
              <a:t>هيدروكسيل</a:t>
            </a:r>
            <a:r>
              <a:rPr lang="ar-SA" b="1" u="sng" dirty="0" smtClean="0"/>
              <a:t>(</a:t>
            </a:r>
            <a:r>
              <a:rPr lang="en-US" b="1" u="sng" dirty="0" smtClean="0"/>
              <a:t>OH</a:t>
            </a:r>
            <a:r>
              <a:rPr lang="ar-SA" b="1" u="sng" dirty="0" smtClean="0"/>
              <a:t>) </a:t>
            </a:r>
            <a:r>
              <a:rPr lang="ar-SA" dirty="0" smtClean="0"/>
              <a:t>، مثل </a:t>
            </a:r>
            <a:r>
              <a:rPr lang="ar-SA" dirty="0" err="1" smtClean="0"/>
              <a:t>الكاتيول</a:t>
            </a:r>
            <a:r>
              <a:rPr lang="ar-SA" dirty="0" smtClean="0"/>
              <a:t> و الهيدروكينون.</a:t>
            </a:r>
            <a:endParaRPr lang="en-US" dirty="0"/>
          </a:p>
          <a:p>
            <a:pPr algn="r"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en-US" b="1" dirty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ar-SA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62400"/>
            <a:ext cx="8214674" cy="23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7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513" y="2438400"/>
            <a:ext cx="4642084" cy="3063652"/>
          </a:xfrm>
          <a:prstGeom prst="rect">
            <a:avLst/>
          </a:prstGeom>
        </p:spPr>
      </p:pic>
      <p:pic>
        <p:nvPicPr>
          <p:cNvPr id="6" name="Picture 5" descr="C:\Users\jaqy_jasmine\Pictures\IMG-20150330-WA001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2" t="32868" r="38322" b="34747"/>
          <a:stretch/>
        </p:blipFill>
        <p:spPr bwMode="auto">
          <a:xfrm>
            <a:off x="990600" y="2209800"/>
            <a:ext cx="2514600" cy="314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6046"/>
            <a:ext cx="88868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00B050"/>
                </a:solidFill>
              </a:rPr>
              <a:t>4- إختبار </a:t>
            </a:r>
            <a:r>
              <a:rPr lang="ar-SA" sz="2000" b="1" dirty="0">
                <a:solidFill>
                  <a:srgbClr val="00B050"/>
                </a:solidFill>
              </a:rPr>
              <a:t>تأثير درجة الحرارة على النشاط إنزيم بولي فينول أكسيديز:</a:t>
            </a:r>
          </a:p>
          <a:p>
            <a:pPr algn="r"/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</a:rPr>
              <a:t>النظرية العلمية </a:t>
            </a:r>
            <a:r>
              <a:rPr lang="ar-SA" b="1" dirty="0" smtClean="0">
                <a:solidFill>
                  <a:srgbClr val="00B050"/>
                </a:solidFill>
              </a:rPr>
              <a:t>للاختبار: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 smtClean="0"/>
              <a:t>لكل انزيم </a:t>
            </a:r>
            <a:r>
              <a:rPr lang="ar-SA" b="1" u="sng" dirty="0" smtClean="0"/>
              <a:t>درجة حرارة مثلى </a:t>
            </a:r>
            <a:r>
              <a:rPr lang="ar-SA" dirty="0" smtClean="0"/>
              <a:t>لنشاطه، عند هذه الدرجة يكون الانزيم </a:t>
            </a:r>
            <a:r>
              <a:rPr lang="ar-SA" b="1" dirty="0" smtClean="0"/>
              <a:t>في أعلى درجات نشاطه مما يزيد من سرعة التفاعل</a:t>
            </a:r>
            <a:r>
              <a:rPr lang="ar-SA" dirty="0" smtClean="0"/>
              <a:t>. عند درجات حرارة أعلى أو أقل من درجة الحرارة المثلى، يقل نشاط الانزيم و تقل تبعاً لذلك سرعة التفاعل الى أن ينعدم نشاط الانزيم عند درجات الحرارة العالية جداً أو المنخفضة جداً (صفر درجة مئوية «في الثلج»).</a:t>
            </a:r>
          </a:p>
          <a:p>
            <a:pPr algn="r">
              <a:lnSpc>
                <a:spcPct val="150000"/>
              </a:lnSpc>
            </a:pPr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en-US" b="1" dirty="0" smtClean="0"/>
              <a:t>37 °C</a:t>
            </a:r>
            <a:r>
              <a:rPr lang="ar-SA" b="1" dirty="0" smtClean="0"/>
              <a:t>- </a:t>
            </a:r>
            <a:r>
              <a:rPr lang="ar-SA" dirty="0" smtClean="0"/>
              <a:t>درجة الحرارة المثالية لنشاط  انزيم البولي فينول أكسيديز هي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AutoShape 2" descr="data:image/png;base64,iVBORw0KGgoAAAANSUhEUgAAASgAAACaCAMAAAAtrCXhAAABI1BMVEX///93AHfQt9DFpcXCoMKLMouHJ4cAAAB/AH/39/d0AHTz7fOdXJ3KrcqyhbIAcHBTmZl9rq7BAID38/dwAHDZxdnq3+rn2ueADYDt5O2oqKhpAGmEHoTy8vKVlZXPX6O+mb6urq7h4eGufa6ncKfKyso2NjbnwNj45e7h0eHludSgY6DBAIk9PT312edfX19sbGyYUpjCKI6QQJCJiYmka6RQUFC8vLzc6Ojqyd3GQ5fisM7C19fZeK/eosbIIZbYaKfBAHucwMDF2dl6enrHx8fchLXKMpAoKCjY2Njil8GUSJTPQaLGHZQAf3/XjrpnoqKTurrPU53dgr2WAH+ZLYracaynUpqjAIKzJ4vWfrJ2W4WofaFzfZMrKyscHBw9j4970z6gAAAMfklEQVR4nO2dDX+aSB6AQWPkRb1d8P0Vo9kYJcZgGqs2Ju0moc3LtrVt7i53t7vf/1PcDIKaOOAwDEp2eX6tQQYFH2f+DDPjwDAhISEhISEhISEhISEhISEhISEhIX9tMo3Utg/hdbAjlLd9CK+DKLu77UN4HYSiMAlFYRKKekHBZn0o6jkpu0oArqh9ni/uWU8GmHvl95eeLF4eZEr9HDoBV9TVcS8+9xO/ui5WVjYZfHq5phK/6pmL1V68jrWj7ZLg2Aw6BbvoHZ0xp3FzmY8XryxRR1fWFtX9lRcN4tZLzo54vP1sFTHGcWkZmYQvqhI/OraenDG9a2OhGD+uWiurxZUXDQZnVjar9FZSwcrVfLlVUizHsQoyCVvUR6a6CDJHzPUsq3yqLrb4FF/JNIP69Udzce/qZSKg2AtUPjsEGQqYQqZhi4JKTq0n9QHzi7l4uvh7PPvUAyB00DPWV6qVIzP9qg5L5qA3N3sN8lrll0BlqSQLRXFNVBp+9QCYMcoeNPbpdC7qo1mkPs5FgVi1H4/HDVOne6ao47MBCObXYL1lqmgE9zPXn8Y/CmnDE3cnIhLxRR3N/u8dF/klUcfM0eyT947nOcoolT3D1FzUWdw8aR5bpvbjlT1m7jsIpGYZCh2l1ooyvvdisVj/WC/Wf6/X44PeVf20an3CXvHU/OBzUcxxEQLyVLF+ZokaFHu9urnefMFVJV6v/+Hpo9GlxJnEEHWpdaLqUNRpfMHAeKwy5ifsxa0wc8yc8da6BXtWMGf44/nK2Qogar4cBDr5crnMcfABUZdaJ+oKFI/T/UqFt2CsP7N0uGjw+5W1qhrn+aXNF+8FnxvvZDyrx4039frxKCOwh+iEdaJO6/BUdYY6t8+Bp68jI6bDqFONO53JfodFlt+DngJ5SSOQ1sxP4yA01Yurle4lBtXi2ezct1etVv9wFGAU5QrYLL5ywRMIiEXtfTIijfO77+/vm0Vo73ofJ6NUrveD6Ylc1CyyeNizbODhDTaLB1GkyMMuRFJVSVJvu93hq7BVSm9Y1MHkBgqSpP/8dzweG8tP47Yvu6LK4aHN9+mPqNa5LkmfYYb63z9+Bs9lsDSRJP2868PONoMvokYXuoZar+kXyPWvAfqiujeS9jS0SXvS1Veaq2iLOgAl7HYpFr378Ovz9Nvn6a8GuqJaj/dS7VmO+cmIUct0zyXtFZqiKmqk6fqLOteX376ubqdrWitoF3nroCdqCGLTN5vY9AL5aSSNUK1jAYaaKBCbPuOXqO5YvZzQ2TFNlESik/DYC7OGiVrrokrT1y8f0C9oS1KNyp6pkigIHDqr0xE1fFCn6JTVYD5nIj3cBu2yJpcUdtApVEQNpdqTTdKHn9/ZvmzyKEkH3vdOk4jCpv3LUUNp1CJ6oTyuqQEzVRAEv0S1Lu9V4jOYrF88BqmmLh+yfokSJX3kEGkcYtSMkS6RZUdfSJU4n856LV13rDutFcV0R9IwOKoUtomuCnsTJU+mD84l5+W1HoLuhVQLTO2zIPgSzKfSewoRptWWbCoXG0c+FIQcsux5EjWSxus24Ss4F3UHUjDaqbIsl0oJMW9jD1YQa+s9YcQogwNpGoTSl0lmwEPpDjHilVyUfInhCVcUMBWcOBUpEXSp2zPF8cS8fYs5AqotjQgPhDpZAdGtTiwKIz65IyhxCjhB9VgRisKKT5Bf373Ffc+AxClQ9FArCUW132PmJ9wYBQlSnFqBTJSo45Y7N6ICEKd2+3YpRKJESfPnSvZA07bYls7nGEXo2GRqElEtXcNrG3fPVuPUmxTDCAK9sQetqYSfnz58tW+4Q7HNOFVSPIy4W0XUVRflzlWMgmwxTuUVJsZytC6KXcann/+06VywZXtxSlYy5QZHqeFuXfsTBdpbi1OFZESk1BTcnbopd4RsM05lKYk6cNv+5L7oMVuJU7kOeOALhYxQptEUPJTcljvXwdwAxKkN9/jJdxlGbpYab1BNLBBXoobq1G3rtlO/ngObj1ORvixHTlJyn4KooU7Yf0dAe9NxSs6CBz4fozDYdXihbrA8tGm0xrtHjHmvcE50Ak9kMQoyfh+cTizGjaiJSlKBIhc1HPl05U0GtqiJ9EgSNFw03L2k+zAKkClcUWO7cT0+0pX04JQ+TFFtUk8V3M4FFK374MQpTFE3l4TvTx6jIN37wMQpPFFPxAO+vIkCpW+DcWq334/FYmUP13pP0g3pzitYXer2dNVNxSmln7izqUNBMETxT9JnmkfkjtbGxk8dAk2RZCRJPOzngDw/eaoemHRH+iZK32GDYxvNyI6HYT81L/nJY4yCdNWNxKmmIBcKXsZw6p5G7lIQtaH6VANcDYvZCOkYTnn0QHmMAQHd+/f+76TRYAr9Uoq0zfxW3b4naMr/UdbZ1I6YyZC2mbdGHj0RNty9pLaBkftyjCFuMxc11WN0oBGjINqFz50/cMoBOZfLkMUoyfOZ+etPBJ0LKKb+5im584ZPNkopgShGDX0bY+Ae0d/Sx4NYXkpHFZZE1IEWlFHNEHF04XOckqO7HEcgaqhJ3vu2v/yJ+KksIZrmf0QnqHCKqtNvXHChFcwNRv7/FovgrDdx3YeH4p3LYT+OiDWidns3uP+Jx3ibTQZ2iCPfSl+mvBuDsMihrvaixkH8xS9Ae/DLVPLEMdlO1A2lEx7VGAXgp742T0Vs+oltRd3QOhzaokCcuqX7hs9ATphogBZ1rn6mNOrt7a9eG+5eciv5ZSqnMLxgZwotSvXQpuk7l6pPpmaDXV2IEqf31Hb+9i3tHOWfKSAqwnIN/DbziURvNh7qMQpy7k/pi6aYvuBiVLDnNqhlfBElP6q+TOwS2S0XWAF3aGLrguYJ2KdJbv0ofbksqJhH7H66sCrKexvUJrikXfpy0Ty3oyhK9A495m5F1JDuOHKMn/OTcU45T8knpVwGKhJjHOoq5qWoA53uyGVfYhREfqSdp6zY1GcVROpLUbcq3ZiCnLqNDpeq7st1H5aoSXAGJK3nsaYeUI6nUfC/LyiolGeiJtJj0Ka+cqJVUymfeQ5PEh0WY4II9ZK2J9up26hQoD5+SpZljJr5Ob1LFwuMYM4/WxaSrt6/+4CebZc6y6ImPjRqGjmKPzyZ3xdjZayW3Jfl+c8qTiI2U8zZ0n3SNzJT5ZIo0dP4HicK5ei8SK9cMUVLOznFepJx64mB47ewZ6qMuMuuyyxEyVP/flSx9JWvtEnLnXShbHNTO3OLNfbwZ6pMsG8cRh86shDVUv2YwffLbyBG5ZaaLkrzWyLyZthsirnFrDHGvAMvbj0gltZlhFv1EetoOhyXZ22iNSSbsf3G5qJa/jTWGcE8kTY/qigyJzNRh4x4Uuob09F35ELMElVgO3BeolLU+uLhX/mu5JjjGGhKnWCUhw68j1A6YZurGmnbHoYoW47uAKIj7Z/Ggheiq+9vXOtFk4mS8SySkAszUbuRbDSZFuCNx0BcsqaNyeWVDty8M29oNFpmRfNckFXs9pz8178v1PHa4+vPbrkkpGyyaIpN2IviWMh37TvrmbzNTmLGPyiqVMiaouBXl2GNA4vNRUWTTMdY6HD52ap0kwEvUGaiMmnbXXPcd13TtDUHaN2ciuU6yFzlLAp2+/3Q72PeuVt9f6M9is3n07OnDUsUI+Tz+TI4ZvCHs0QdClwMbAsS8uDDGHLEN0wCxBVTVNlx9z+m+kWei/Xtt8gvTJVRv/R0FGXEqLFfv0w1YlRaODFv7pcqZBuzpeXMwezMRBWaTeZEMFemje9cBqIENr0uRpm0NUkdO8SqjulJaKD7g9eLoj1r1hxDVDRqfn2FfkGe5fnkbiQ5h8ktvl45CteAxKjx1SlNJmMtY9Bun0uSfVifiRKadmfRtaIua35dCy96YTIZRo6VoJE38CaSiGK6hMLMtlPSyPtMOiC3NGlkV62CooRy1vbDrhN1vpEBYwooT7MilmfZsuOmSQF6lDlWcB4QgKY70tVzpIwEm9/NOrxyjSjRx+kYlnuKlaYZGeSmzTyzc2Z1cRiziGh/AwVwuDqz7k7TZqyKibMoeepjv7BvTcFrGD9Jkvo4uXXXBuooKtbys/98W6IYudsaA1f6pZsmW0dR3/VXeJcWXPjRvaR+wz5TOYr6K3ti4F1YbmC8wtvYSdT3bU9U6D/jc9y5UJ1E5X/QOp7gAuIV3obra+YhBqEoTEJRmKSEUBQWSqxhl2Q13P3dSDtfy6yyY99o+JfGtahs5G+KzVR2ISEhISEhISEhIbT5Py5gN/tvTV1o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00650" y="-876300"/>
            <a:ext cx="3533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data:image/png;base64,iVBORw0KGgoAAAANSUhEUgAAASgAAACaCAMAAAAtrCXhAAABI1BMVEX///93AHfQt9DFpcXCoMKLMouHJ4cAAAB/AH/39/d0AHTz7fOdXJ3KrcqyhbIAcHBTmZl9rq7BAID38/dwAHDZxdnq3+rn2ueADYDt5O2oqKhpAGmEHoTy8vKVlZXPX6O+mb6urq7h4eGufa6ncKfKyso2NjbnwNj45e7h0eHludSgY6DBAIk9PT312edfX19sbGyYUpjCKI6QQJCJiYmka6RQUFC8vLzc6Ojqyd3GQ5fisM7C19fZeK/eosbIIZbYaKfBAHucwMDF2dl6enrHx8fchLXKMpAoKCjY2Njil8GUSJTPQaLGHZQAf3/XjrpnoqKTurrPU53dgr2WAH+ZLYracaynUpqjAIKzJ4vWfrJ2W4WofaFzfZMrKyscHBw9j4970z6gAAAMfklEQVR4nO2dDX+aSB6AQWPkRb1d8P0Vo9kYJcZgGqs2Ju0moc3LtrVt7i53t7vf/1PcDIKaOOAwDEp2eX6tQQYFH2f+DDPjwDAhISEhISEhISEhISEhISEhISEhIX9tMo3Utg/hdbAjlLd9CK+DKLu77UN4HYSiMAlFYRKKekHBZn0o6jkpu0oArqh9ni/uWU8GmHvl95eeLF4eZEr9HDoBV9TVcS8+9xO/ui5WVjYZfHq5phK/6pmL1V68jrWj7ZLg2Aw6BbvoHZ0xp3FzmY8XryxRR1fWFtX9lRcN4tZLzo54vP1sFTHGcWkZmYQvqhI/OraenDG9a2OhGD+uWiurxZUXDQZnVjar9FZSwcrVfLlVUizHsQoyCVvUR6a6CDJHzPUsq3yqLrb4FF/JNIP69Udzce/qZSKg2AtUPjsEGQqYQqZhi4JKTq0n9QHzi7l4uvh7PPvUAyB00DPWV6qVIzP9qg5L5qA3N3sN8lrll0BlqSQLRXFNVBp+9QCYMcoeNPbpdC7qo1mkPs5FgVi1H4/HDVOne6ao47MBCObXYL1lqmgE9zPXn8Y/CmnDE3cnIhLxRR3N/u8dF/klUcfM0eyT947nOcoolT3D1FzUWdw8aR5bpvbjlT1m7jsIpGYZCh2l1ooyvvdisVj/WC/Wf6/X44PeVf20an3CXvHU/OBzUcxxEQLyVLF+ZokaFHu9urnefMFVJV6v/+Hpo9GlxJnEEHWpdaLqUNRpfMHAeKwy5ifsxa0wc8yc8da6BXtWMGf44/nK2Qogar4cBDr5crnMcfABUZdaJ+oKFI/T/UqFt2CsP7N0uGjw+5W1qhrn+aXNF+8FnxvvZDyrx4039frxKCOwh+iEdaJO6/BUdYY6t8+Bp68jI6bDqFONO53JfodFlt+DngJ5SSOQ1sxP4yA01Yurle4lBtXi2ezct1etVv9wFGAU5QrYLL5ywRMIiEXtfTIijfO77+/vm0Vo73ofJ6NUrveD6Ylc1CyyeNizbODhDTaLB1GkyMMuRFJVSVJvu93hq7BVSm9Y1MHkBgqSpP/8dzweG8tP47Yvu6LK4aHN9+mPqNa5LkmfYYb63z9+Bs9lsDSRJP2868PONoMvokYXuoZar+kXyPWvAfqiujeS9jS0SXvS1Veaq2iLOgAl7HYpFr378Ovz9Nvn6a8GuqJaj/dS7VmO+cmIUct0zyXtFZqiKmqk6fqLOteX376ubqdrWitoF3nroCdqCGLTN5vY9AL5aSSNUK1jAYaaKBCbPuOXqO5YvZzQ2TFNlESik/DYC7OGiVrrokrT1y8f0C9oS1KNyp6pkigIHDqr0xE1fFCn6JTVYD5nIj3cBu2yJpcUdtApVEQNpdqTTdKHn9/ZvmzyKEkH3vdOk4jCpv3LUUNp1CJ6oTyuqQEzVRAEv0S1Lu9V4jOYrF88BqmmLh+yfokSJX3kEGkcYtSMkS6RZUdfSJU4n856LV13rDutFcV0R9IwOKoUtomuCnsTJU+mD84l5+W1HoLuhVQLTO2zIPgSzKfSewoRptWWbCoXG0c+FIQcsux5EjWSxus24Ss4F3UHUjDaqbIsl0oJMW9jD1YQa+s9YcQogwNpGoTSl0lmwEPpDjHilVyUfInhCVcUMBWcOBUpEXSp2zPF8cS8fYs5AqotjQgPhDpZAdGtTiwKIz65IyhxCjhB9VgRisKKT5Bf373Ffc+AxClQ9FArCUW132PmJ9wYBQlSnFqBTJSo45Y7N6ICEKd2+3YpRKJESfPnSvZA07bYls7nGEXo2GRqElEtXcNrG3fPVuPUmxTDCAK9sQetqYSfnz58tW+4Q7HNOFVSPIy4W0XUVRflzlWMgmwxTuUVJsZytC6KXcann/+06VywZXtxSlYy5QZHqeFuXfsTBdpbi1OFZESk1BTcnbopd4RsM05lKYk6cNv+5L7oMVuJU7kOeOALhYxQptEUPJTcljvXwdwAxKkN9/jJdxlGbpYab1BNLBBXoobq1G3rtlO/ngObj1ORvixHTlJyn4KooU7Yf0dAe9NxSs6CBz4fozDYdXihbrA8tGm0xrtHjHmvcE50Ak9kMQoyfh+cTizGjaiJSlKBIhc1HPl05U0GtqiJ9EgSNFw03L2k+zAKkClcUWO7cT0+0pX04JQ+TFFtUk8V3M4FFK374MQpTFE3l4TvTx6jIN37wMQpPFFPxAO+vIkCpW+DcWq334/FYmUP13pP0g3pzitYXer2dNVNxSmln7izqUNBMETxT9JnmkfkjtbGxk8dAk2RZCRJPOzngDw/eaoemHRH+iZK32GDYxvNyI6HYT81L/nJY4yCdNWNxKmmIBcKXsZw6p5G7lIQtaH6VANcDYvZCOkYTnn0QHmMAQHd+/f+76TRYAr9Uoq0zfxW3b4naMr/UdbZ1I6YyZC2mbdGHj0RNty9pLaBkftyjCFuMxc11WN0oBGjINqFz50/cMoBOZfLkMUoyfOZ+etPBJ0LKKb+5im584ZPNkopgShGDX0bY+Ae0d/Sx4NYXkpHFZZE1IEWlFHNEHF04XOckqO7HEcgaqhJ3vu2v/yJ+KksIZrmf0QnqHCKqtNvXHChFcwNRv7/FovgrDdx3YeH4p3LYT+OiDWidns3uP+Jx3ibTQZ2iCPfSl+mvBuDsMihrvaixkH8xS9Ae/DLVPLEMdlO1A2lEx7VGAXgp742T0Vs+oltRd3QOhzaokCcuqX7hs9ATphogBZ1rn6mNOrt7a9eG+5eciv5ZSqnMLxgZwotSvXQpuk7l6pPpmaDXV2IEqf31Hb+9i3tHOWfKSAqwnIN/DbziURvNh7qMQpy7k/pi6aYvuBiVLDnNqhlfBElP6q+TOwS2S0XWAF3aGLrguYJ2KdJbv0ofbksqJhH7H66sCrKexvUJrikXfpy0Ty3oyhK9A495m5F1JDuOHKMn/OTcU45T8knpVwGKhJjHOoq5qWoA53uyGVfYhREfqSdp6zY1GcVROpLUbcq3ZiCnLqNDpeq7st1H5aoSXAGJK3nsaYeUI6nUfC/LyiolGeiJtJj0Ka+cqJVUymfeQ5PEh0WY4II9ZK2J9up26hQoD5+SpZljJr5Ob1LFwuMYM4/WxaSrt6/+4CebZc6y6ImPjRqGjmKPzyZ3xdjZayW3Jfl+c8qTiI2U8zZ0n3SNzJT5ZIo0dP4HicK5ei8SK9cMUVLOznFepJx64mB47ewZ6qMuMuuyyxEyVP/flSx9JWvtEnLnXShbHNTO3OLNfbwZ6pMsG8cRh86shDVUv2YwffLbyBG5ZaaLkrzWyLyZthsirnFrDHGvAMvbj0gltZlhFv1EetoOhyXZ22iNSSbsf3G5qJa/jTWGcE8kTY/qigyJzNRh4x4Uuob09F35ELMElVgO3BeolLU+uLhX/mu5JjjGGhKnWCUhw68j1A6YZurGmnbHoYoW47uAKIj7Z/Ggheiq+9vXOtFk4mS8SySkAszUbuRbDSZFuCNx0BcsqaNyeWVDty8M29oNFpmRfNckFXs9pz8178v1PHa4+vPbrkkpGyyaIpN2IviWMh37TvrmbzNTmLGPyiqVMiaouBXl2GNA4vNRUWTTMdY6HD52ap0kwEvUGaiMmnbXXPcd13TtDUHaN2ciuU6yFzlLAp2+/3Q72PeuVt9f6M9is3n07OnDUsUI+Tz+TI4ZvCHs0QdClwMbAsS8uDDGHLEN0wCxBVTVNlx9z+m+kWei/Xtt8gvTJVRv/R0FGXEqLFfv0w1YlRaODFv7pcqZBuzpeXMwezMRBWaTeZEMFemje9cBqIENr0uRpm0NUkdO8SqjulJaKD7g9eLoj1r1hxDVDRqfn2FfkGe5fnkbiQ5h8ktvl45CteAxKjx1SlNJmMtY9Bun0uSfVifiRKadmfRtaIua35dCy96YTIZRo6VoJE38CaSiGK6hMLMtlPSyPtMOiC3NGlkV62CooRy1vbDrhN1vpEBYwooT7MilmfZsuOmSQF6lDlWcB4QgKY70tVzpIwEm9/NOrxyjSjRx+kYlnuKlaYZGeSmzTyzc2Z1cRiziGh/AwVwuDqz7k7TZqyKibMoeepjv7BvTcFrGD9Jkvo4uXXXBuooKtbys/98W6IYudsaA1f6pZsmW0dR3/VXeJcWXPjRvaR+wz5TOYr6K3ti4F1YbmC8wtvYSdT3bU9U6D/jc9y5UJ1E5X/QOp7gAuIV3obra+YhBqEoTEJRmKSEUBQWSqxhl2Q13P3dSDtfy6yyY99o+JfGtahs5G+KzVR2ISEhISEhISEhIbT5Py5gN/tvTV1o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53050" y="-723900"/>
            <a:ext cx="3533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014" y="4114800"/>
            <a:ext cx="384463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59303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37°C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003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5029200" y="2393028"/>
            <a:ext cx="3528060" cy="2071944"/>
          </a:xfrm>
          <a:prstGeom prst="rect">
            <a:avLst/>
          </a:prstGeom>
        </p:spPr>
      </p:pic>
      <p:pic>
        <p:nvPicPr>
          <p:cNvPr id="7" name="Picture 6" descr="C:\Users\jaqy_jasmine\Pictures\DSC_135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7" t="29475" b="30350"/>
          <a:stretch/>
        </p:blipFill>
        <p:spPr bwMode="auto">
          <a:xfrm>
            <a:off x="533400" y="1600200"/>
            <a:ext cx="3733800" cy="3387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876541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00B050"/>
                </a:solidFill>
              </a:rPr>
              <a:t>5- الكشف عن الطبيعة الكيميائية للإنزيمات:</a:t>
            </a:r>
          </a:p>
          <a:p>
            <a:pPr algn="r" rtl="1"/>
            <a:endParaRPr lang="ar-SA" b="1" dirty="0">
              <a:solidFill>
                <a:srgbClr val="00B050"/>
              </a:solidFill>
            </a:endParaRPr>
          </a:p>
          <a:p>
            <a:pPr algn="r" rtl="1"/>
            <a:r>
              <a:rPr lang="ar-SA" sz="2000" b="1" dirty="0" smtClean="0">
                <a:solidFill>
                  <a:srgbClr val="00B050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من </a:t>
            </a:r>
            <a:r>
              <a:rPr lang="ar-SA" sz="2000" dirty="0"/>
              <a:t>المعلوم سابقاً أن </a:t>
            </a:r>
            <a:r>
              <a:rPr lang="ar-SA" sz="2000" dirty="0" smtClean="0"/>
              <a:t>الإنزيمات هي من أنواع البروتينات، و في دراستنا للبروتينات تعرفنا على الكاشف العام لها و هو اختبار بيوريت، و المبدأ أن نجري التجربة المذكورة على محاليل إنزيمات، فإن ظهرت نتيجة إيجابية نكون قد تحققنا من أن </a:t>
            </a:r>
            <a:r>
              <a:rPr lang="ar-SA" sz="2000" b="1" u="sng" dirty="0" smtClean="0"/>
              <a:t>الإنزيم عبارة عن بروتين في طبيعته الكيميائية.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5" t="12278" r="14436" b="27220"/>
          <a:stretch/>
        </p:blipFill>
        <p:spPr>
          <a:xfrm>
            <a:off x="838200" y="2819399"/>
            <a:ext cx="1828800" cy="359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86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/>
              <a:t>فالإنزيمات عوامل مساعدة عضوية حيوية تصنع داخل الخلية ، تقوم بعملها من خلال </a:t>
            </a:r>
            <a:r>
              <a:rPr lang="ar-SA" b="1" dirty="0">
                <a:solidFill>
                  <a:srgbClr val="92D050"/>
                </a:solidFill>
              </a:rPr>
              <a:t>تحفيز التفاعلات </a:t>
            </a:r>
            <a:r>
              <a:rPr lang="ar-SA" dirty="0"/>
              <a:t>داخل الخلية بطريقة </a:t>
            </a:r>
            <a:r>
              <a:rPr lang="ar-SA" b="1" dirty="0">
                <a:solidFill>
                  <a:srgbClr val="92D050"/>
                </a:solidFill>
              </a:rPr>
              <a:t>تخصصية</a:t>
            </a:r>
            <a:r>
              <a:rPr lang="ar-SA" dirty="0"/>
              <a:t>، أي أن كل إنزيم يقوم بتنشيط تفاعل محدد أو أكثر من خلال العمل على مادة </a:t>
            </a:r>
            <a:endParaRPr lang="en-US" dirty="0" smtClean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معينة تسمى </a:t>
            </a:r>
            <a:r>
              <a:rPr lang="ar-SA" u="sng" dirty="0" smtClean="0"/>
              <a:t>المادة الأساس</a:t>
            </a:r>
            <a:r>
              <a:rPr lang="ar-SA" u="sng" dirty="0"/>
              <a:t> </a:t>
            </a:r>
            <a:r>
              <a:rPr lang="ar-SA" u="sng" dirty="0" smtClean="0"/>
              <a:t>               </a:t>
            </a:r>
            <a:r>
              <a:rPr lang="ar-SA" dirty="0" smtClean="0"/>
              <a:t>أو </a:t>
            </a:r>
            <a:r>
              <a:rPr lang="ar-SA" dirty="0"/>
              <a:t>مجموعة مواد متشابهة كيميائياً دون </a:t>
            </a:r>
            <a:r>
              <a:rPr lang="ar-SA" dirty="0" smtClean="0"/>
              <a:t>غيرها</a:t>
            </a:r>
            <a:r>
              <a:rPr lang="ar-SA" dirty="0"/>
              <a:t>.</a:t>
            </a:r>
            <a:r>
              <a:rPr lang="ar-SA" dirty="0" smtClean="0"/>
              <a:t> 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-درجة التخصص </a:t>
            </a:r>
            <a:r>
              <a:rPr lang="ar-SA" dirty="0"/>
              <a:t>للإنزيم</a:t>
            </a:r>
            <a:r>
              <a:rPr lang="ar-SA" dirty="0" smtClean="0"/>
              <a:t> تتفاوت </a:t>
            </a:r>
            <a:r>
              <a:rPr lang="ar-SA" dirty="0"/>
              <a:t>من إنزيم </a:t>
            </a:r>
            <a:r>
              <a:rPr lang="ar-SA" dirty="0" smtClean="0"/>
              <a:t>لآخر.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 ملاحظة: عملية </a:t>
            </a:r>
            <a:r>
              <a:rPr lang="ar-SA" dirty="0"/>
              <a:t>التنشيط التي يقوم بها الإنزيم تعني أن </a:t>
            </a:r>
            <a:r>
              <a:rPr lang="ar-SA" b="1" dirty="0"/>
              <a:t>الإنزيم لا يتفاعل بنفسه ولا يتأثر بناتج التفاعل</a:t>
            </a:r>
            <a:r>
              <a:rPr lang="ar-SA" dirty="0"/>
              <a:t>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06451" y="1295400"/>
            <a:ext cx="1151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substrate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228600"/>
            <a:ext cx="9296400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ترتبط المادة الأساس بموقع معين على سطح الإنزيم يسمى </a:t>
            </a:r>
            <a:r>
              <a:rPr lang="ar-SA" dirty="0" smtClean="0">
                <a:solidFill>
                  <a:srgbClr val="92D050"/>
                </a:solidFill>
              </a:rPr>
              <a:t>بالموقع النشط  </a:t>
            </a:r>
            <a:r>
              <a:rPr lang="ar-SA" dirty="0" smtClean="0"/>
              <a:t>مكوناً ما يسمى بالمعقد </a:t>
            </a:r>
            <a:r>
              <a:rPr lang="ar-SA" dirty="0" err="1" smtClean="0"/>
              <a:t>الإنزيمي </a:t>
            </a:r>
            <a:r>
              <a:rPr lang="ar-SA" dirty="0" err="1" smtClean="0"/>
              <a:t>(</a:t>
            </a:r>
            <a:r>
              <a:rPr lang="en-US" dirty="0" smtClean="0"/>
              <a:t>(ES</a:t>
            </a:r>
            <a:endParaRPr lang="ar-SA" dirty="0"/>
          </a:p>
        </p:txBody>
      </p:sp>
      <p:pic>
        <p:nvPicPr>
          <p:cNvPr id="20484" name="Picture 4" descr="Lock-and-key mode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39"/>
          <a:stretch/>
        </p:blipFill>
        <p:spPr bwMode="auto">
          <a:xfrm>
            <a:off x="2514600" y="1495653"/>
            <a:ext cx="5257800" cy="25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1752600"/>
            <a:ext cx="1371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المادة </a:t>
            </a:r>
            <a:r>
              <a:rPr lang="ar-SA" sz="1600" dirty="0" smtClean="0"/>
              <a:t>الأساس</a:t>
            </a:r>
            <a:r>
              <a:rPr lang="en-US" sz="1600" dirty="0" smtClean="0"/>
              <a:t> (S)</a:t>
            </a:r>
            <a:endParaRPr lang="ar-S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56010" y="3090446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الإنزيم</a:t>
            </a:r>
            <a:r>
              <a:rPr lang="en-US" sz="1600" dirty="0" smtClean="0"/>
              <a:t> (E)</a:t>
            </a:r>
            <a:endParaRPr lang="ar-S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715181"/>
            <a:ext cx="16002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)معقد </a:t>
            </a:r>
            <a:r>
              <a:rPr lang="ar-SA" sz="1600" dirty="0" smtClean="0"/>
              <a:t>إنزيمي</a:t>
            </a:r>
            <a:r>
              <a:rPr lang="en-US" sz="1600" dirty="0" smtClean="0"/>
              <a:t>ES</a:t>
            </a:r>
            <a:r>
              <a:rPr lang="en-US" sz="1600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2480996"/>
            <a:ext cx="1066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الموقع النشط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SmKtg0y8Er9jZ0_ZRN72t7xFq_ivlhtotQ3zjNI6tLUJPq8Fy3o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90" y="1905000"/>
            <a:ext cx="579501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6272210" y="1383268"/>
            <a:ext cx="117062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C000"/>
                </a:solidFill>
              </a:rPr>
              <a:t>النو</a:t>
            </a:r>
            <a:r>
              <a:rPr lang="ar-SA" b="1" dirty="0" smtClean="0">
                <a:solidFill>
                  <a:srgbClr val="2C7854"/>
                </a:solidFill>
              </a:rPr>
              <a:t>اتج</a:t>
            </a:r>
            <a:endParaRPr lang="ar-SA" b="1" dirty="0">
              <a:solidFill>
                <a:srgbClr val="2C7854"/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2057943" y="1380876"/>
            <a:ext cx="136572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</a:rPr>
              <a:t>المتفاعلات</a:t>
            </a:r>
            <a:endParaRPr lang="ar-SA" b="1" dirty="0">
              <a:solidFill>
                <a:srgbClr val="00206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3581400" y="1556266"/>
            <a:ext cx="2514600" cy="92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752600" y="1750208"/>
            <a:ext cx="2286000" cy="3374242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70C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715000" y="1752600"/>
            <a:ext cx="2209800" cy="33742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70C0"/>
              </a:solidFill>
            </a:endParaRPr>
          </a:p>
        </p:txBody>
      </p:sp>
      <p:sp>
        <p:nvSpPr>
          <p:cNvPr id="8" name="قوس كبير أيمن 7"/>
          <p:cNvSpPr/>
          <p:nvPr/>
        </p:nvSpPr>
        <p:spPr>
          <a:xfrm rot="5400000">
            <a:off x="4648200" y="4495800"/>
            <a:ext cx="5334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4385197" y="5638800"/>
            <a:ext cx="11208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مركب وسيط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791622" y="946666"/>
            <a:ext cx="19223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المادة الأساس + الإنزيم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195319" y="914400"/>
            <a:ext cx="13244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النواتج+ الإنزيم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41343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" t="24440" r="34023" b="31716"/>
          <a:stretch/>
        </p:blipFill>
        <p:spPr bwMode="auto">
          <a:xfrm>
            <a:off x="76200" y="1371600"/>
            <a:ext cx="8985597" cy="33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0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zymes are very specific and only work with certain substrate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80" y="1000821"/>
            <a:ext cx="8505120" cy="3647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91544" y="4876800"/>
            <a:ext cx="365837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درجة </a:t>
            </a:r>
            <a:r>
              <a:rPr lang="ar-SA" dirty="0"/>
              <a:t>التخصص للإنزيم تتفاوت من إنزيم لآخر.</a:t>
            </a:r>
          </a:p>
        </p:txBody>
      </p:sp>
    </p:spTree>
    <p:extLst>
      <p:ext uri="{BB962C8B-B14F-4D97-AF65-F5344CB8AC3E}">
        <p14:creationId xmlns:p14="http://schemas.microsoft.com/office/powerpoint/2010/main" xmlns="" val="1933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dirty="0"/>
              <a:t>تتركب الإنزيمات في تكوينها من </a:t>
            </a:r>
            <a:r>
              <a:rPr lang="ar-SA" sz="2000" b="1" u="sng" dirty="0"/>
              <a:t>بروتينات </a:t>
            </a:r>
            <a:r>
              <a:rPr lang="ar-SA" sz="2000" dirty="0"/>
              <a:t>بغض النظر عن اسمها ويمكن تقسيمها من حيث التركيب إلى نوعين :</a:t>
            </a:r>
          </a:p>
          <a:p>
            <a:pPr algn="r"/>
            <a:endParaRPr lang="ar-SA" sz="2000" dirty="0" smtClean="0"/>
          </a:p>
          <a:p>
            <a:pPr algn="r"/>
            <a:endParaRPr lang="ar-SA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17940015"/>
              </p:ext>
            </p:extLst>
          </p:nvPr>
        </p:nvGraphicFramePr>
        <p:xfrm>
          <a:off x="152400" y="109478"/>
          <a:ext cx="8763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3069848"/>
            <a:ext cx="3581400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lvl="0" algn="r" rtl="1"/>
            <a:r>
              <a:rPr lang="ar-SA" dirty="0"/>
              <a:t>وهي كأي بروتينات بسيطة عبارة عن سلسلة </a:t>
            </a:r>
            <a:r>
              <a:rPr lang="ar-SA" dirty="0" smtClean="0"/>
              <a:t>من </a:t>
            </a:r>
            <a:r>
              <a:rPr lang="ar-SA" dirty="0"/>
              <a:t>الأحماض </a:t>
            </a:r>
            <a:r>
              <a:rPr lang="ar-SA" dirty="0" smtClean="0"/>
              <a:t>الأمينية المتتالية.</a:t>
            </a:r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81278"/>
            <a:ext cx="4724400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lvl="0" algn="r" rtl="1"/>
            <a:r>
              <a:rPr lang="ar-SA" dirty="0"/>
              <a:t>وهي التي تتكون من </a:t>
            </a:r>
            <a:r>
              <a:rPr lang="ar-SA" dirty="0" smtClean="0"/>
              <a:t>شقين:</a:t>
            </a:r>
          </a:p>
          <a:p>
            <a:pPr lvl="0" algn="r" rtl="1"/>
            <a:r>
              <a:rPr lang="ar-SA" dirty="0" smtClean="0"/>
              <a:t> أحدهما </a:t>
            </a:r>
            <a:r>
              <a:rPr lang="ar-SA" dirty="0"/>
              <a:t>بروتيني والآخر غير بروتيني . علماً بأن المجموعات غير البروتينية هي جزء من </a:t>
            </a:r>
            <a:r>
              <a:rPr lang="ar-SA" dirty="0" smtClean="0"/>
              <a:t>الموقع النشط في </a:t>
            </a:r>
            <a:r>
              <a:rPr lang="ar-SA" dirty="0"/>
              <a:t>الإنزيم، وتسمى في هذه الحالة باسم " المرافق </a:t>
            </a:r>
            <a:r>
              <a:rPr lang="ar-SA" dirty="0" smtClean="0"/>
              <a:t>الإنزيمي</a:t>
            </a:r>
            <a:r>
              <a:rPr lang="en-US" dirty="0" smtClean="0"/>
              <a:t>co-enzyme</a:t>
            </a:r>
            <a:r>
              <a:rPr lang="ar-SA" dirty="0" smtClean="0"/>
              <a:t> أو العامل المعاون</a:t>
            </a:r>
            <a:r>
              <a:rPr lang="en-US" dirty="0" smtClean="0"/>
              <a:t>co-factor</a:t>
            </a:r>
            <a:r>
              <a:rPr lang="ar-SA" dirty="0" smtClean="0"/>
              <a:t> .</a:t>
            </a:r>
          </a:p>
          <a:p>
            <a:pPr lvl="0" algn="r" rtl="1"/>
            <a:r>
              <a:rPr lang="ar-SA" dirty="0"/>
              <a:t>وهذه الأجزاء غير البروتينية ضرورية لنشاط هذه </a:t>
            </a:r>
            <a:r>
              <a:rPr lang="ar-SA" dirty="0" smtClean="0"/>
              <a:t>الإنزيمات.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254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>
                <a:solidFill>
                  <a:srgbClr val="00B050"/>
                </a:solidFill>
              </a:rPr>
              <a:t>العوامل المؤثرة في نشاط الإنزيمات 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</a:p>
          <a:p>
            <a:pPr algn="r"/>
            <a:endParaRPr lang="ar-SA" b="1" dirty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</a:t>
            </a:r>
            <a:r>
              <a:rPr lang="ar-SA" sz="2000" dirty="0"/>
              <a:t>تركيز الإنزيم.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 </a:t>
            </a:r>
            <a:r>
              <a:rPr lang="ar-SA" sz="2000" dirty="0"/>
              <a:t>تركيز المادة </a:t>
            </a:r>
            <a:r>
              <a:rPr lang="ar-SA" sz="2000" dirty="0" smtClean="0"/>
              <a:t>الأساس</a:t>
            </a:r>
            <a:r>
              <a:rPr lang="ar-SA" sz="2000" dirty="0"/>
              <a:t> </a:t>
            </a:r>
            <a:r>
              <a:rPr lang="ar-SA" sz="2000" dirty="0" smtClean="0"/>
              <a:t>                 في </a:t>
            </a:r>
            <a:r>
              <a:rPr lang="ar-SA" sz="2000" dirty="0"/>
              <a:t>التفاعل التي يعمل عليها ذلك الإنزيم.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3- </a:t>
            </a:r>
            <a:r>
              <a:rPr lang="ar-SA" sz="2000" dirty="0"/>
              <a:t>درجة الحرارة التي يحدث فيها </a:t>
            </a:r>
            <a:r>
              <a:rPr lang="ar-SA" sz="2000" dirty="0" smtClean="0"/>
              <a:t>التفاعل.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/>
              <a:t>(pH</a:t>
            </a:r>
            <a:r>
              <a:rPr lang="ar-SA" sz="2000" dirty="0" smtClean="0"/>
              <a:t>4- درجة </a:t>
            </a:r>
            <a:r>
              <a:rPr lang="ar-SA" sz="2000" dirty="0"/>
              <a:t>الأس الهيدروجيني </a:t>
            </a:r>
            <a:r>
              <a:rPr lang="ar-SA" sz="2000" dirty="0" smtClean="0"/>
              <a:t>للوسط (قيمة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5- وجود مواد مثبطة</a:t>
            </a:r>
            <a:r>
              <a:rPr lang="ar-SA" sz="2000" dirty="0"/>
              <a:t> </a:t>
            </a:r>
            <a:r>
              <a:rPr lang="ar-SA" sz="2000" dirty="0" smtClean="0"/>
              <a:t>              تعيق </a:t>
            </a:r>
            <a:r>
              <a:rPr lang="ar-SA" sz="2000" dirty="0"/>
              <a:t>عمل الإنزيم أو تقلل نشاطه </a:t>
            </a:r>
            <a:r>
              <a:rPr lang="ar-SA" sz="2000" dirty="0" smtClean="0"/>
              <a:t>الحيوي.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28194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inhibitor</a:t>
            </a:r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459468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substrate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9">
      <a:dk1>
        <a:srgbClr val="000000"/>
      </a:dk1>
      <a:lt1>
        <a:srgbClr val="FFFFFF"/>
      </a:lt1>
      <a:dk2>
        <a:srgbClr val="FFFF00"/>
      </a:dk2>
      <a:lt2>
        <a:srgbClr val="C8C8B1"/>
      </a:lt2>
      <a:accent1>
        <a:srgbClr val="7A7A7A"/>
      </a:accent1>
      <a:accent2>
        <a:srgbClr val="FFFF00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6614</TotalTime>
  <Words>1242</Words>
  <Application>Microsoft Office PowerPoint</Application>
  <PresentationFormat>عرض على الشاشة (3:4)‏</PresentationFormat>
  <Paragraphs>156</Paragraphs>
  <Slides>26</Slides>
  <Notes>10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أساسية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KaDeY</cp:lastModifiedBy>
  <cp:revision>168</cp:revision>
  <dcterms:created xsi:type="dcterms:W3CDTF">2006-08-16T00:00:00Z</dcterms:created>
  <dcterms:modified xsi:type="dcterms:W3CDTF">2016-03-29T18:09:07Z</dcterms:modified>
</cp:coreProperties>
</file>