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7" r:id="rId8"/>
    <p:sldId id="268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C3A257-79A0-4501-9F36-FC795CFE73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94CDE39-7CB1-4E8C-BF44-6319EF78F54C}">
      <dgm:prSet/>
      <dgm:spPr/>
      <dgm:t>
        <a:bodyPr/>
        <a:lstStyle/>
        <a:p>
          <a:pPr rtl="0"/>
          <a:r>
            <a:rPr lang="en-US" dirty="0" smtClean="0"/>
            <a:t>PCR is used to amplify a specific region of a DNA strand (the DNA target).</a:t>
          </a:r>
          <a:endParaRPr lang="ar-SA" dirty="0"/>
        </a:p>
      </dgm:t>
    </dgm:pt>
    <dgm:pt modelId="{619B238A-A6CA-4110-BBFF-91A106271F9D}" type="parTrans" cxnId="{86B0FC26-7775-4FC1-9615-46E7283612CC}">
      <dgm:prSet/>
      <dgm:spPr/>
      <dgm:t>
        <a:bodyPr/>
        <a:lstStyle/>
        <a:p>
          <a:pPr rtl="1"/>
          <a:endParaRPr lang="ar-SA"/>
        </a:p>
      </dgm:t>
    </dgm:pt>
    <dgm:pt modelId="{AD9E831D-DB2F-4372-A7C8-F121D8CC1AC3}" type="sibTrans" cxnId="{86B0FC26-7775-4FC1-9615-46E7283612CC}">
      <dgm:prSet/>
      <dgm:spPr/>
      <dgm:t>
        <a:bodyPr/>
        <a:lstStyle/>
        <a:p>
          <a:pPr rtl="1"/>
          <a:endParaRPr lang="ar-SA"/>
        </a:p>
      </dgm:t>
    </dgm:pt>
    <dgm:pt modelId="{F023D476-0FE7-43B4-A455-1B6712FC5257}">
      <dgm:prSet/>
      <dgm:spPr/>
      <dgm:t>
        <a:bodyPr/>
        <a:lstStyle/>
        <a:p>
          <a:pPr rtl="0"/>
          <a:r>
            <a:rPr lang="en-US" dirty="0" smtClean="0"/>
            <a:t>A basic PCR set up requires several components and reagents. These components include:</a:t>
          </a:r>
          <a:endParaRPr lang="ar-SA" dirty="0"/>
        </a:p>
      </dgm:t>
    </dgm:pt>
    <dgm:pt modelId="{006BA797-038B-4E62-88CD-A78AD18F9F60}" type="parTrans" cxnId="{F7198343-D09B-4C28-989C-50AFDB042B1E}">
      <dgm:prSet/>
      <dgm:spPr/>
      <dgm:t>
        <a:bodyPr/>
        <a:lstStyle/>
        <a:p>
          <a:pPr rtl="1"/>
          <a:endParaRPr lang="ar-SA"/>
        </a:p>
      </dgm:t>
    </dgm:pt>
    <dgm:pt modelId="{869550BC-24A5-4040-BA25-9829202E5DB0}" type="sibTrans" cxnId="{F7198343-D09B-4C28-989C-50AFDB042B1E}">
      <dgm:prSet/>
      <dgm:spPr/>
      <dgm:t>
        <a:bodyPr/>
        <a:lstStyle/>
        <a:p>
          <a:pPr rtl="1"/>
          <a:endParaRPr lang="ar-SA"/>
        </a:p>
      </dgm:t>
    </dgm:pt>
    <dgm:pt modelId="{12AD2644-C1EC-446C-9015-579203936BB0}">
      <dgm:prSet/>
      <dgm:spPr/>
      <dgm:t>
        <a:bodyPr/>
        <a:lstStyle/>
        <a:p>
          <a:pPr rtl="0"/>
          <a:r>
            <a:rPr lang="en-US" i="1" dirty="0" smtClean="0"/>
            <a:t>DNA template</a:t>
          </a:r>
          <a:r>
            <a:rPr lang="en-US" dirty="0" smtClean="0"/>
            <a:t> that contains the DNA region (target) to be amplified.</a:t>
          </a:r>
          <a:endParaRPr lang="ar-SA" dirty="0"/>
        </a:p>
      </dgm:t>
    </dgm:pt>
    <dgm:pt modelId="{5F274CDC-DC66-41A2-86F6-F4B398D9341A}" type="parTrans" cxnId="{1FA00BFB-EB5E-4FB5-A235-C7D897452EA4}">
      <dgm:prSet/>
      <dgm:spPr/>
      <dgm:t>
        <a:bodyPr/>
        <a:lstStyle/>
        <a:p>
          <a:pPr rtl="1"/>
          <a:endParaRPr lang="ar-SA"/>
        </a:p>
      </dgm:t>
    </dgm:pt>
    <dgm:pt modelId="{FE6B78BF-92B0-4C82-8297-94F9143F5127}" type="sibTrans" cxnId="{1FA00BFB-EB5E-4FB5-A235-C7D897452EA4}">
      <dgm:prSet/>
      <dgm:spPr/>
      <dgm:t>
        <a:bodyPr/>
        <a:lstStyle/>
        <a:p>
          <a:pPr rtl="1"/>
          <a:endParaRPr lang="ar-SA"/>
        </a:p>
      </dgm:t>
    </dgm:pt>
    <dgm:pt modelId="{0DDC26EA-6F50-4423-A089-6E7723AF9ED6}">
      <dgm:prSet/>
      <dgm:spPr/>
      <dgm:t>
        <a:bodyPr/>
        <a:lstStyle/>
        <a:p>
          <a:pPr rtl="0"/>
          <a:r>
            <a:rPr lang="en-US" dirty="0" smtClean="0"/>
            <a:t>Two </a:t>
          </a:r>
          <a:r>
            <a:rPr lang="en-US" i="1" dirty="0" smtClean="0"/>
            <a:t>primers</a:t>
          </a:r>
          <a:r>
            <a:rPr lang="en-US" dirty="0" smtClean="0"/>
            <a:t> that are complementary to the 3' (three prime) ends of each of the sense and anti-sense strand of the DNA target.</a:t>
          </a:r>
          <a:endParaRPr lang="ar-SA" dirty="0"/>
        </a:p>
      </dgm:t>
    </dgm:pt>
    <dgm:pt modelId="{65F11E78-FA68-4E7E-8A89-C01CC81B9CA6}" type="parTrans" cxnId="{861DA1D3-D703-463C-8FE5-DFD960F19E03}">
      <dgm:prSet/>
      <dgm:spPr/>
      <dgm:t>
        <a:bodyPr/>
        <a:lstStyle/>
        <a:p>
          <a:pPr rtl="1"/>
          <a:endParaRPr lang="ar-SA"/>
        </a:p>
      </dgm:t>
    </dgm:pt>
    <dgm:pt modelId="{DE3FE3F0-A176-4707-B8CC-95DE9D3675F7}" type="sibTrans" cxnId="{861DA1D3-D703-463C-8FE5-DFD960F19E03}">
      <dgm:prSet/>
      <dgm:spPr/>
      <dgm:t>
        <a:bodyPr/>
        <a:lstStyle/>
        <a:p>
          <a:pPr rtl="1"/>
          <a:endParaRPr lang="ar-SA"/>
        </a:p>
      </dgm:t>
    </dgm:pt>
    <dgm:pt modelId="{2BC6C120-D442-40E6-B551-7E04039EAA55}">
      <dgm:prSet/>
      <dgm:spPr/>
      <dgm:t>
        <a:bodyPr/>
        <a:lstStyle/>
        <a:p>
          <a:pPr rtl="0"/>
          <a:r>
            <a:rPr lang="en-US" i="1" dirty="0" err="1" smtClean="0"/>
            <a:t>Taq</a:t>
          </a:r>
          <a:r>
            <a:rPr lang="en-US" i="1" dirty="0" smtClean="0"/>
            <a:t> polymerase</a:t>
          </a:r>
          <a:r>
            <a:rPr lang="en-US" dirty="0" smtClean="0"/>
            <a:t> or another DNA polymerase with a temperature optimum at around 70 °C.</a:t>
          </a:r>
          <a:endParaRPr lang="ar-SA" dirty="0"/>
        </a:p>
      </dgm:t>
    </dgm:pt>
    <dgm:pt modelId="{70BF2825-E838-402B-849F-C8F364311051}" type="parTrans" cxnId="{A032DA80-2F10-465F-8191-65481A515474}">
      <dgm:prSet/>
      <dgm:spPr/>
      <dgm:t>
        <a:bodyPr/>
        <a:lstStyle/>
        <a:p>
          <a:pPr rtl="1"/>
          <a:endParaRPr lang="ar-SA"/>
        </a:p>
      </dgm:t>
    </dgm:pt>
    <dgm:pt modelId="{1EF38BC9-07E5-4A97-B9C5-7CC8DB336F8B}" type="sibTrans" cxnId="{A032DA80-2F10-465F-8191-65481A515474}">
      <dgm:prSet/>
      <dgm:spPr/>
      <dgm:t>
        <a:bodyPr/>
        <a:lstStyle/>
        <a:p>
          <a:pPr rtl="1"/>
          <a:endParaRPr lang="ar-SA"/>
        </a:p>
      </dgm:t>
    </dgm:pt>
    <dgm:pt modelId="{9B171030-D6FF-4EEC-A094-8FDE0CB214A0}">
      <dgm:prSet/>
      <dgm:spPr/>
      <dgm:t>
        <a:bodyPr/>
        <a:lstStyle/>
        <a:p>
          <a:pPr rtl="0"/>
          <a:endParaRPr lang="ar-SA" dirty="0"/>
        </a:p>
      </dgm:t>
    </dgm:pt>
    <dgm:pt modelId="{2514A764-C778-4D74-B3A2-98F2F2009B01}" type="parTrans" cxnId="{B76E3D84-1DE9-44B6-AAA3-A6095FD8B049}">
      <dgm:prSet/>
      <dgm:spPr/>
    </dgm:pt>
    <dgm:pt modelId="{0FD44D1D-661A-4384-919D-572EBC6F9324}" type="sibTrans" cxnId="{B76E3D84-1DE9-44B6-AAA3-A6095FD8B049}">
      <dgm:prSet/>
      <dgm:spPr/>
    </dgm:pt>
    <dgm:pt modelId="{01C03852-470A-4C8C-8A40-E3AA4FA0093B}" type="pres">
      <dgm:prSet presAssocID="{0BC3A257-79A0-4501-9F36-FC795CFE73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18F1519-47C6-4774-94D8-919690FC5966}" type="pres">
      <dgm:prSet presAssocID="{794CDE39-7CB1-4E8C-BF44-6319EF78F54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4318AD-8FFE-417E-BD54-6A002321E141}" type="pres">
      <dgm:prSet presAssocID="{AD9E831D-DB2F-4372-A7C8-F121D8CC1AC3}" presName="spacer" presStyleCnt="0"/>
      <dgm:spPr/>
    </dgm:pt>
    <dgm:pt modelId="{619EAAEA-C319-44F9-8B80-59EC9009849B}" type="pres">
      <dgm:prSet presAssocID="{F023D476-0FE7-43B4-A455-1B6712FC525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2E7ACAB-6653-4707-92F3-C918B2287A63}" type="pres">
      <dgm:prSet presAssocID="{F023D476-0FE7-43B4-A455-1B6712FC525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45B4D42-574A-4A0B-AD4B-1474C7B5A19B}" type="presOf" srcId="{794CDE39-7CB1-4E8C-BF44-6319EF78F54C}" destId="{718F1519-47C6-4774-94D8-919690FC5966}" srcOrd="0" destOrd="0" presId="urn:microsoft.com/office/officeart/2005/8/layout/vList2"/>
    <dgm:cxn modelId="{1FA00BFB-EB5E-4FB5-A235-C7D897452EA4}" srcId="{F023D476-0FE7-43B4-A455-1B6712FC5257}" destId="{12AD2644-C1EC-446C-9015-579203936BB0}" srcOrd="0" destOrd="0" parTransId="{5F274CDC-DC66-41A2-86F6-F4B398D9341A}" sibTransId="{FE6B78BF-92B0-4C82-8297-94F9143F5127}"/>
    <dgm:cxn modelId="{A032DA80-2F10-465F-8191-65481A515474}" srcId="{F023D476-0FE7-43B4-A455-1B6712FC5257}" destId="{2BC6C120-D442-40E6-B551-7E04039EAA55}" srcOrd="2" destOrd="0" parTransId="{70BF2825-E838-402B-849F-C8F364311051}" sibTransId="{1EF38BC9-07E5-4A97-B9C5-7CC8DB336F8B}"/>
    <dgm:cxn modelId="{28A0F48C-AF48-4842-9743-939DDFAC55AC}" type="presOf" srcId="{12AD2644-C1EC-446C-9015-579203936BB0}" destId="{F2E7ACAB-6653-4707-92F3-C918B2287A63}" srcOrd="0" destOrd="0" presId="urn:microsoft.com/office/officeart/2005/8/layout/vList2"/>
    <dgm:cxn modelId="{BBB239FA-536E-44D3-89B5-45C23001BFCB}" type="presOf" srcId="{0BC3A257-79A0-4501-9F36-FC795CFE73E3}" destId="{01C03852-470A-4C8C-8A40-E3AA4FA0093B}" srcOrd="0" destOrd="0" presId="urn:microsoft.com/office/officeart/2005/8/layout/vList2"/>
    <dgm:cxn modelId="{058AAB09-54D0-4CDB-80EE-E621E2EC0ABA}" type="presOf" srcId="{9B171030-D6FF-4EEC-A094-8FDE0CB214A0}" destId="{F2E7ACAB-6653-4707-92F3-C918B2287A63}" srcOrd="0" destOrd="3" presId="urn:microsoft.com/office/officeart/2005/8/layout/vList2"/>
    <dgm:cxn modelId="{B82A86C7-E2A0-4A63-A1AD-EC6882B1F294}" type="presOf" srcId="{2BC6C120-D442-40E6-B551-7E04039EAA55}" destId="{F2E7ACAB-6653-4707-92F3-C918B2287A63}" srcOrd="0" destOrd="2" presId="urn:microsoft.com/office/officeart/2005/8/layout/vList2"/>
    <dgm:cxn modelId="{B76E3D84-1DE9-44B6-AAA3-A6095FD8B049}" srcId="{F023D476-0FE7-43B4-A455-1B6712FC5257}" destId="{9B171030-D6FF-4EEC-A094-8FDE0CB214A0}" srcOrd="3" destOrd="0" parTransId="{2514A764-C778-4D74-B3A2-98F2F2009B01}" sibTransId="{0FD44D1D-661A-4384-919D-572EBC6F9324}"/>
    <dgm:cxn modelId="{86B0FC26-7775-4FC1-9615-46E7283612CC}" srcId="{0BC3A257-79A0-4501-9F36-FC795CFE73E3}" destId="{794CDE39-7CB1-4E8C-BF44-6319EF78F54C}" srcOrd="0" destOrd="0" parTransId="{619B238A-A6CA-4110-BBFF-91A106271F9D}" sibTransId="{AD9E831D-DB2F-4372-A7C8-F121D8CC1AC3}"/>
    <dgm:cxn modelId="{036F6694-B1BE-49B7-9C4E-7DD9C41B52DA}" type="presOf" srcId="{0DDC26EA-6F50-4423-A089-6E7723AF9ED6}" destId="{F2E7ACAB-6653-4707-92F3-C918B2287A63}" srcOrd="0" destOrd="1" presId="urn:microsoft.com/office/officeart/2005/8/layout/vList2"/>
    <dgm:cxn modelId="{F7198343-D09B-4C28-989C-50AFDB042B1E}" srcId="{0BC3A257-79A0-4501-9F36-FC795CFE73E3}" destId="{F023D476-0FE7-43B4-A455-1B6712FC5257}" srcOrd="1" destOrd="0" parTransId="{006BA797-038B-4E62-88CD-A78AD18F9F60}" sibTransId="{869550BC-24A5-4040-BA25-9829202E5DB0}"/>
    <dgm:cxn modelId="{FF02D9EE-CA73-4ED6-B4E5-563EA9721801}" type="presOf" srcId="{F023D476-0FE7-43B4-A455-1B6712FC5257}" destId="{619EAAEA-C319-44F9-8B80-59EC9009849B}" srcOrd="0" destOrd="0" presId="urn:microsoft.com/office/officeart/2005/8/layout/vList2"/>
    <dgm:cxn modelId="{861DA1D3-D703-463C-8FE5-DFD960F19E03}" srcId="{F023D476-0FE7-43B4-A455-1B6712FC5257}" destId="{0DDC26EA-6F50-4423-A089-6E7723AF9ED6}" srcOrd="1" destOrd="0" parTransId="{65F11E78-FA68-4E7E-8A89-C01CC81B9CA6}" sibTransId="{DE3FE3F0-A176-4707-B8CC-95DE9D3675F7}"/>
    <dgm:cxn modelId="{D1EAF6FD-384C-4D21-B077-3D7EA7BBF8ED}" type="presParOf" srcId="{01C03852-470A-4C8C-8A40-E3AA4FA0093B}" destId="{718F1519-47C6-4774-94D8-919690FC5966}" srcOrd="0" destOrd="0" presId="urn:microsoft.com/office/officeart/2005/8/layout/vList2"/>
    <dgm:cxn modelId="{A1C9DA0A-6D8E-469D-BE8E-BBAE098F6BBE}" type="presParOf" srcId="{01C03852-470A-4C8C-8A40-E3AA4FA0093B}" destId="{7D4318AD-8FFE-417E-BD54-6A002321E141}" srcOrd="1" destOrd="0" presId="urn:microsoft.com/office/officeart/2005/8/layout/vList2"/>
    <dgm:cxn modelId="{9656A915-2DE0-4A4F-833E-ABF04946E7A0}" type="presParOf" srcId="{01C03852-470A-4C8C-8A40-E3AA4FA0093B}" destId="{619EAAEA-C319-44F9-8B80-59EC9009849B}" srcOrd="2" destOrd="0" presId="urn:microsoft.com/office/officeart/2005/8/layout/vList2"/>
    <dgm:cxn modelId="{D4B1552B-84B1-4B0D-B4D8-176E7D7D8D6D}" type="presParOf" srcId="{01C03852-470A-4C8C-8A40-E3AA4FA0093B}" destId="{F2E7ACAB-6653-4707-92F3-C918B2287A6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F1519-47C6-4774-94D8-919690FC5966}">
      <dsp:nvSpPr>
        <dsp:cNvPr id="0" name=""/>
        <dsp:cNvSpPr/>
      </dsp:nvSpPr>
      <dsp:spPr>
        <a:xfrm>
          <a:off x="0" y="144021"/>
          <a:ext cx="8229600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PCR is used to amplify a specific region of a DNA strand (the DNA target).</a:t>
          </a:r>
          <a:endParaRPr lang="ar-SA" sz="2700" kern="1200" dirty="0"/>
        </a:p>
      </dsp:txBody>
      <dsp:txXfrm>
        <a:off x="52431" y="196452"/>
        <a:ext cx="8124738" cy="969198"/>
      </dsp:txXfrm>
    </dsp:sp>
    <dsp:sp modelId="{619EAAEA-C319-44F9-8B80-59EC9009849B}">
      <dsp:nvSpPr>
        <dsp:cNvPr id="0" name=""/>
        <dsp:cNvSpPr/>
      </dsp:nvSpPr>
      <dsp:spPr>
        <a:xfrm>
          <a:off x="0" y="1295841"/>
          <a:ext cx="8229600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 basic PCR set up requires several components and reagents. These components include:</a:t>
          </a:r>
          <a:endParaRPr lang="ar-SA" sz="2700" kern="1200" dirty="0"/>
        </a:p>
      </dsp:txBody>
      <dsp:txXfrm>
        <a:off x="52431" y="1348272"/>
        <a:ext cx="8124738" cy="969198"/>
      </dsp:txXfrm>
    </dsp:sp>
    <dsp:sp modelId="{F2E7ACAB-6653-4707-92F3-C918B2287A63}">
      <dsp:nvSpPr>
        <dsp:cNvPr id="0" name=""/>
        <dsp:cNvSpPr/>
      </dsp:nvSpPr>
      <dsp:spPr>
        <a:xfrm>
          <a:off x="0" y="2369901"/>
          <a:ext cx="8229600" cy="2012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4290" rIns="192024" bIns="34290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i="1" kern="1200" dirty="0" smtClean="0"/>
            <a:t>DNA template</a:t>
          </a:r>
          <a:r>
            <a:rPr lang="en-US" sz="2100" kern="1200" dirty="0" smtClean="0"/>
            <a:t> that contains the DNA region (target) to be amplified.</a:t>
          </a:r>
          <a:endParaRPr lang="ar-SA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dirty="0" smtClean="0"/>
            <a:t>Two </a:t>
          </a:r>
          <a:r>
            <a:rPr lang="en-US" sz="2100" i="1" kern="1200" dirty="0" smtClean="0"/>
            <a:t>primers</a:t>
          </a:r>
          <a:r>
            <a:rPr lang="en-US" sz="2100" kern="1200" dirty="0" smtClean="0"/>
            <a:t> that are complementary to the 3' (three prime) ends of each of the sense and anti-sense strand of the DNA target.</a:t>
          </a:r>
          <a:endParaRPr lang="ar-SA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i="1" kern="1200" dirty="0" err="1" smtClean="0"/>
            <a:t>Taq</a:t>
          </a:r>
          <a:r>
            <a:rPr lang="en-US" sz="2100" i="1" kern="1200" dirty="0" smtClean="0"/>
            <a:t> polymerase</a:t>
          </a:r>
          <a:r>
            <a:rPr lang="en-US" sz="2100" kern="1200" dirty="0" smtClean="0"/>
            <a:t> or another DNA polymerase with a temperature optimum at around 70 °C.</a:t>
          </a:r>
          <a:endParaRPr lang="ar-SA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2100" kern="1200" dirty="0"/>
        </a:p>
      </dsp:txBody>
      <dsp:txXfrm>
        <a:off x="0" y="2369901"/>
        <a:ext cx="8229600" cy="2012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http://www.youtube.com/watch?v=ZmqqRPISg0g&amp;feature=player_detailpage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 </a:t>
            </a:r>
            <a:r>
              <a:rPr lang="en-US" b="1" dirty="0" smtClean="0"/>
              <a:t>polymerase chain reaction</a:t>
            </a:r>
            <a:r>
              <a:rPr lang="en-US" dirty="0" smtClean="0"/>
              <a:t> (</a:t>
            </a:r>
            <a:r>
              <a:rPr lang="en-US" b="1" dirty="0" smtClean="0"/>
              <a:t>PCR</a:t>
            </a:r>
            <a:r>
              <a:rPr lang="en-US" dirty="0" smtClean="0"/>
              <a:t>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 </a:t>
            </a:r>
            <a:r>
              <a:rPr lang="en-US" b="1" dirty="0" smtClean="0"/>
              <a:t>polymerase chain reaction</a:t>
            </a:r>
            <a:r>
              <a:rPr lang="en-US" dirty="0" smtClean="0"/>
              <a:t> (</a:t>
            </a:r>
            <a:r>
              <a:rPr lang="en-US" b="1" dirty="0" smtClean="0"/>
              <a:t>PCR</a:t>
            </a:r>
            <a:r>
              <a:rPr lang="en-US" dirty="0" smtClean="0"/>
              <a:t>) is a scientific technique in, molecular biology to amplify a single or a few copies of a piece of DNA across several orders of magnitude, generating thousands to millions of copies of a particular DNA sequence.</a:t>
            </a:r>
          </a:p>
          <a:p>
            <a:pPr algn="l" rtl="0"/>
            <a:r>
              <a:rPr lang="en-US" dirty="0" smtClean="0"/>
              <a:t>Developed in 1983 by </a:t>
            </a:r>
            <a:r>
              <a:rPr lang="en-US" dirty="0" err="1" smtClean="0"/>
              <a:t>Kary</a:t>
            </a:r>
            <a:r>
              <a:rPr lang="en-US" dirty="0" smtClean="0"/>
              <a:t> Mullis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/>
              <a:t>PCR Principles And Procedure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i="1" dirty="0" err="1" smtClean="0"/>
              <a:t>Deoxynucleoside</a:t>
            </a:r>
            <a:r>
              <a:rPr lang="en-US" i="1" dirty="0" smtClean="0"/>
              <a:t> </a:t>
            </a:r>
            <a:r>
              <a:rPr lang="en-US" i="1" dirty="0" err="1" smtClean="0"/>
              <a:t>triphosphates</a:t>
            </a:r>
            <a:r>
              <a:rPr lang="en-US" dirty="0" smtClean="0"/>
              <a:t> (</a:t>
            </a:r>
            <a:r>
              <a:rPr lang="en-US" dirty="0" err="1" smtClean="0"/>
              <a:t>dNTPs</a:t>
            </a:r>
            <a:r>
              <a:rPr lang="en-US" dirty="0" smtClean="0"/>
              <a:t>; nucleotides containing </a:t>
            </a:r>
            <a:r>
              <a:rPr lang="en-US" dirty="0" err="1" smtClean="0"/>
              <a:t>triphosphate</a:t>
            </a:r>
            <a:r>
              <a:rPr lang="en-US" dirty="0" smtClean="0"/>
              <a:t> groups), the building-blocks from which the DNA polymerase synthesizes a new DNA strand.</a:t>
            </a:r>
          </a:p>
          <a:p>
            <a:pPr algn="l" rtl="0"/>
            <a:r>
              <a:rPr lang="en-US" i="1" dirty="0" smtClean="0"/>
              <a:t>Buffer solution</a:t>
            </a:r>
            <a:r>
              <a:rPr lang="en-US" dirty="0" smtClean="0"/>
              <a:t>, providing a suitable chemical environment for optimum activity and stability of the DNA polymerase.</a:t>
            </a:r>
          </a:p>
          <a:p>
            <a:pPr algn="l" rtl="0"/>
            <a:r>
              <a:rPr lang="en-US" i="1" dirty="0" smtClean="0"/>
              <a:t>Divalent </a:t>
            </a:r>
            <a:r>
              <a:rPr lang="en-US" i="1" dirty="0" err="1" smtClean="0"/>
              <a:t>cations</a:t>
            </a:r>
            <a:r>
              <a:rPr lang="en-US" dirty="0" smtClean="0"/>
              <a:t>, magnesium or manganese ions; generally Mg</a:t>
            </a:r>
            <a:r>
              <a:rPr lang="en-US" baseline="30000" dirty="0" smtClean="0"/>
              <a:t>2+</a:t>
            </a:r>
            <a:r>
              <a:rPr lang="en-US" dirty="0" smtClean="0"/>
              <a:t> is used, but Mn</a:t>
            </a:r>
            <a:r>
              <a:rPr lang="en-US" baseline="30000" dirty="0" smtClean="0"/>
              <a:t>2+</a:t>
            </a:r>
            <a:r>
              <a:rPr lang="en-US" dirty="0" smtClean="0"/>
              <a:t> can be utilized for PCR-mediated DNA mutagenesis, as higher Mn</a:t>
            </a:r>
            <a:r>
              <a:rPr lang="en-US" baseline="30000" dirty="0" smtClean="0"/>
              <a:t>2+</a:t>
            </a:r>
            <a:r>
              <a:rPr lang="en-US" dirty="0" smtClean="0"/>
              <a:t> concentration increases the error rate during DNA synthesis</a:t>
            </a:r>
          </a:p>
          <a:p>
            <a:pPr algn="l" rtl="0"/>
            <a:r>
              <a:rPr lang="en-US" i="1" dirty="0" err="1" smtClean="0"/>
              <a:t>Monovalent</a:t>
            </a:r>
            <a:r>
              <a:rPr lang="en-US" i="1" dirty="0" smtClean="0"/>
              <a:t> </a:t>
            </a:r>
            <a:r>
              <a:rPr lang="en-US" i="1" dirty="0" err="1" smtClean="0"/>
              <a:t>cation</a:t>
            </a:r>
            <a:r>
              <a:rPr lang="en-US" dirty="0" smtClean="0"/>
              <a:t> potassium 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sz="3800" b="1" dirty="0" smtClean="0"/>
              <a:t>Procedure</a:t>
            </a:r>
            <a:endParaRPr lang="en-US" sz="3800" dirty="0" smtClean="0"/>
          </a:p>
          <a:p>
            <a:pPr algn="l" rtl="0"/>
            <a:r>
              <a:rPr lang="en-US" dirty="0" smtClean="0"/>
              <a:t>PCR consists of a series of 20-40 repeated temperature cycles, with each cycle consisting of 2-3 discrete temperature steps.</a:t>
            </a:r>
          </a:p>
          <a:p>
            <a:pPr algn="l" rtl="0"/>
            <a:r>
              <a:rPr lang="en-US" dirty="0" smtClean="0"/>
              <a:t>The cycling is often preceded by a single temperature step (called </a:t>
            </a:r>
            <a:r>
              <a:rPr lang="en-US" i="1" dirty="0" smtClean="0"/>
              <a:t>hold</a:t>
            </a:r>
            <a:r>
              <a:rPr lang="en-US" dirty="0" smtClean="0"/>
              <a:t>) at a high temperature (&gt;90°C), </a:t>
            </a:r>
          </a:p>
          <a:p>
            <a:pPr algn="l" rtl="0"/>
            <a:r>
              <a:rPr lang="en-US" dirty="0" smtClean="0"/>
              <a:t>The temperatures used and the length of time they are applied in each cycle depend on a variety of parameters.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نص 4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3008313" cy="5268931"/>
          </a:xfrm>
        </p:spPr>
        <p:txBody>
          <a:bodyPr>
            <a:noAutofit/>
          </a:bodyPr>
          <a:lstStyle/>
          <a:p>
            <a:pPr algn="l" rtl="0"/>
            <a:r>
              <a:rPr lang="en-US" sz="1800" b="1" i="1" dirty="0" smtClean="0"/>
              <a:t>Initialization step</a:t>
            </a:r>
            <a:r>
              <a:rPr lang="en-US" sz="1800" b="1" dirty="0" smtClean="0"/>
              <a:t>: </a:t>
            </a:r>
          </a:p>
          <a:p>
            <a:pPr algn="l" rtl="0"/>
            <a:r>
              <a:rPr lang="en-US" sz="1800" dirty="0" smtClean="0"/>
              <a:t>Temperature 94–96 °C, </a:t>
            </a:r>
          </a:p>
          <a:p>
            <a:pPr algn="l" rtl="0"/>
            <a:r>
              <a:rPr lang="en-US" sz="1800" dirty="0" smtClean="0"/>
              <a:t>Time required 1–9 minutes. </a:t>
            </a:r>
          </a:p>
          <a:p>
            <a:pPr algn="l" rtl="0"/>
            <a:r>
              <a:rPr lang="en-US" sz="1800" dirty="0" smtClean="0"/>
              <a:t>It is only required for DNA polymerases that require heat activation by hot-start PCR.</a:t>
            </a:r>
            <a:endParaRPr lang="en-US" sz="1800" i="1" dirty="0" smtClean="0"/>
          </a:p>
          <a:p>
            <a:pPr algn="l" rtl="0"/>
            <a:r>
              <a:rPr lang="en-US" sz="1800" b="1" i="1" dirty="0" err="1" smtClean="0"/>
              <a:t>Denaturation</a:t>
            </a:r>
            <a:r>
              <a:rPr lang="en-US" sz="1800" b="1" i="1" dirty="0" smtClean="0"/>
              <a:t> step</a:t>
            </a:r>
            <a:r>
              <a:rPr lang="en-US" sz="1800" b="1" dirty="0" smtClean="0"/>
              <a:t>: </a:t>
            </a:r>
          </a:p>
          <a:p>
            <a:pPr algn="l" rtl="0"/>
            <a:r>
              <a:rPr lang="en-US" sz="1800" dirty="0" smtClean="0"/>
              <a:t>First regular cycling event </a:t>
            </a:r>
          </a:p>
          <a:p>
            <a:pPr algn="l" rtl="0"/>
            <a:r>
              <a:rPr lang="en-US" sz="1800" dirty="0" smtClean="0"/>
              <a:t>Temperature  94–98 °C </a:t>
            </a:r>
          </a:p>
          <a:p>
            <a:pPr algn="l" rtl="0"/>
            <a:r>
              <a:rPr lang="en-US" sz="1800" dirty="0" smtClean="0"/>
              <a:t>Time required 20–30 seconds. </a:t>
            </a:r>
          </a:p>
          <a:p>
            <a:pPr algn="l" rtl="0"/>
            <a:r>
              <a:rPr lang="en-US" sz="1800" dirty="0" smtClean="0"/>
              <a:t>It causes melting of the DNA template by disrupting the hydrogen bonds, yielding single-stranded DNA molecules.</a:t>
            </a:r>
          </a:p>
          <a:p>
            <a:pPr algn="l" rtl="0"/>
            <a:endParaRPr lang="ar-SA" sz="1800" dirty="0" smtClean="0"/>
          </a:p>
          <a:p>
            <a:endParaRPr lang="ar-SA" sz="18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73050"/>
            <a:ext cx="4286280" cy="622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نص 4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3008313" cy="5268931"/>
          </a:xfrm>
        </p:spPr>
        <p:txBody>
          <a:bodyPr>
            <a:noAutofit/>
          </a:bodyPr>
          <a:lstStyle/>
          <a:p>
            <a:pPr algn="l" rtl="0"/>
            <a:r>
              <a:rPr lang="en-US" sz="2000" i="1" dirty="0" smtClean="0"/>
              <a:t>Annealing step</a:t>
            </a:r>
            <a:r>
              <a:rPr lang="en-US" sz="2000" dirty="0" smtClean="0"/>
              <a:t>: </a:t>
            </a:r>
          </a:p>
          <a:p>
            <a:pPr algn="l" rtl="0"/>
            <a:r>
              <a:rPr lang="en-US" sz="1800" dirty="0" smtClean="0"/>
              <a:t>Temperature 50–65 °C </a:t>
            </a:r>
          </a:p>
          <a:p>
            <a:pPr algn="l" rtl="0"/>
            <a:r>
              <a:rPr lang="en-US" sz="1800" dirty="0" smtClean="0"/>
              <a:t>Time required 20–40 seconds </a:t>
            </a:r>
          </a:p>
          <a:p>
            <a:pPr algn="l" rtl="0"/>
            <a:r>
              <a:rPr lang="en-US" sz="1800" dirty="0" smtClean="0"/>
              <a:t>allowing annealing/binding of the primers to the single-stranded DNA template.</a:t>
            </a:r>
          </a:p>
          <a:p>
            <a:pPr algn="l" rtl="0"/>
            <a:r>
              <a:rPr lang="en-US" sz="1800" dirty="0" smtClean="0"/>
              <a:t> The polymerase binds to the primer-template hybrid and begins DNA synthesis.</a:t>
            </a:r>
            <a:endParaRPr lang="ar-SA" sz="1800" dirty="0" smtClean="0"/>
          </a:p>
          <a:p>
            <a:endParaRPr lang="ar-SA" sz="18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73050"/>
            <a:ext cx="4286280" cy="622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نص 4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3008313" cy="5268931"/>
          </a:xfrm>
        </p:spPr>
        <p:txBody>
          <a:bodyPr>
            <a:noAutofit/>
          </a:bodyPr>
          <a:lstStyle/>
          <a:p>
            <a:pPr algn="l" rtl="0"/>
            <a:r>
              <a:rPr lang="en-US" sz="1800" b="1" i="1" dirty="0" smtClean="0"/>
              <a:t>Extension/elongation step</a:t>
            </a:r>
            <a:r>
              <a:rPr lang="en-US" sz="1800" b="1" dirty="0" smtClean="0"/>
              <a:t>: </a:t>
            </a:r>
          </a:p>
          <a:p>
            <a:pPr algn="l" rtl="0"/>
            <a:r>
              <a:rPr lang="en-US" sz="1800" dirty="0" smtClean="0"/>
              <a:t>Temperature 72 °C (depending on the DNA polymerase used)</a:t>
            </a:r>
          </a:p>
          <a:p>
            <a:pPr algn="l" rtl="0"/>
            <a:r>
              <a:rPr lang="en-US" sz="1800" dirty="0" err="1" smtClean="0"/>
              <a:t>Taq</a:t>
            </a:r>
            <a:r>
              <a:rPr lang="en-US" sz="1800" dirty="0" smtClean="0"/>
              <a:t> polymerase has its optimum activity temperature at 75–80 °C,</a:t>
            </a:r>
          </a:p>
          <a:p>
            <a:pPr algn="l" rtl="0"/>
            <a:r>
              <a:rPr lang="en-US" sz="1800" dirty="0" smtClean="0"/>
              <a:t>DNA polymerase synthesizes a new DNA strand complementary to the DNA template strand by adding </a:t>
            </a:r>
            <a:r>
              <a:rPr lang="en-US" sz="1800" dirty="0" err="1" smtClean="0"/>
              <a:t>dNTPs</a:t>
            </a:r>
            <a:endParaRPr lang="en-US" sz="1800" dirty="0" smtClean="0"/>
          </a:p>
          <a:p>
            <a:pPr algn="l" rtl="0"/>
            <a:endParaRPr lang="ar-SA" sz="1800" dirty="0" smtClean="0"/>
          </a:p>
          <a:p>
            <a:endParaRPr lang="ar-SA" sz="18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73050"/>
            <a:ext cx="4286280" cy="622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extension time depends both on the DNA polymerase used and on the length of the DNA fragment to be amplified</a:t>
            </a:r>
          </a:p>
          <a:p>
            <a:pPr algn="l" rtl="0"/>
            <a:r>
              <a:rPr lang="en-US" dirty="0" smtClean="0"/>
              <a:t>Under optimum conditions a thousand bases per minute can be amplified, if there are no limitations due to limiting substrates or reagents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138</Words>
  <Application>Microsoft Office PowerPoint</Application>
  <PresentationFormat>عرض على الشاشة (3:4)‏</PresentationFormat>
  <Paragraphs>38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http://www.youtube.com/watch?v=ZmqqRPISg0g&amp;feature=player_detailpage</vt:lpstr>
      <vt:lpstr>الشريحة 2</vt:lpstr>
      <vt:lpstr>PCR Principles And Procedure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Admin</cp:lastModifiedBy>
  <cp:revision>9</cp:revision>
  <dcterms:modified xsi:type="dcterms:W3CDTF">2012-11-05T04:18:30Z</dcterms:modified>
</cp:coreProperties>
</file>