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92" r:id="rId4"/>
    <p:sldId id="293" r:id="rId5"/>
    <p:sldId id="294" r:id="rId6"/>
    <p:sldId id="295" r:id="rId7"/>
    <p:sldId id="296" r:id="rId8"/>
    <p:sldId id="297" r:id="rId9"/>
    <p:sldId id="298" r:id="rId10"/>
    <p:sldId id="299" r:id="rId11"/>
    <p:sldId id="300" r:id="rId12"/>
    <p:sldId id="301" r:id="rId13"/>
    <p:sldId id="302" r:id="rId14"/>
    <p:sldId id="309" r:id="rId15"/>
    <p:sldId id="274" r:id="rId16"/>
    <p:sldId id="275" r:id="rId17"/>
    <p:sldId id="259" r:id="rId18"/>
    <p:sldId id="260" r:id="rId19"/>
    <p:sldId id="310" r:id="rId20"/>
    <p:sldId id="262" r:id="rId21"/>
    <p:sldId id="263" r:id="rId22"/>
    <p:sldId id="264" r:id="rId23"/>
    <p:sldId id="276" r:id="rId24"/>
    <p:sldId id="265" r:id="rId25"/>
    <p:sldId id="266" r:id="rId26"/>
    <p:sldId id="277" r:id="rId27"/>
    <p:sldId id="267" r:id="rId28"/>
    <p:sldId id="268" r:id="rId29"/>
    <p:sldId id="270" r:id="rId30"/>
    <p:sldId id="311" r:id="rId31"/>
    <p:sldId id="303" r:id="rId32"/>
    <p:sldId id="304" r:id="rId33"/>
    <p:sldId id="305" r:id="rId34"/>
    <p:sldId id="306" r:id="rId35"/>
    <p:sldId id="307" r:id="rId36"/>
    <p:sldId id="308" r:id="rId37"/>
    <p:sldId id="312" r:id="rId38"/>
    <p:sldId id="279" r:id="rId39"/>
    <p:sldId id="280" r:id="rId40"/>
    <p:sldId id="281" r:id="rId41"/>
    <p:sldId id="282" r:id="rId42"/>
    <p:sldId id="283" r:id="rId43"/>
    <p:sldId id="284" r:id="rId44"/>
    <p:sldId id="28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8"/>
  </p:normalViewPr>
  <p:slideViewPr>
    <p:cSldViewPr snapToGrid="0" snapToObjects="1">
      <p:cViewPr varScale="1">
        <p:scale>
          <a:sx n="92" d="100"/>
          <a:sy n="92"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2D7C7-9413-6C4D-A6B1-54FBD4E9E08C}" type="datetimeFigureOut">
              <a:rPr lang="en-US" smtClean="0"/>
              <a:t>3/19/19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FD228-C0AC-944C-882F-DB9F8550B95B}" type="slidenum">
              <a:rPr lang="en-US" smtClean="0"/>
              <a:t>‹#›</a:t>
            </a:fld>
            <a:endParaRPr lang="en-US"/>
          </a:p>
        </p:txBody>
      </p:sp>
    </p:spTree>
    <p:extLst>
      <p:ext uri="{BB962C8B-B14F-4D97-AF65-F5344CB8AC3E}">
        <p14:creationId xmlns:p14="http://schemas.microsoft.com/office/powerpoint/2010/main" val="1293312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simple example. Suppose you are working in a big company and your company has just expanded to two new locations. The main site is connected to two branch offices, named Branch 1 &amp; Branch 2 and your boss wants these two branches can communicate with the main site. The most simple solution is to connect them directly (called a leased line) as shown below</a:t>
            </a:r>
          </a:p>
          <a:p>
            <a:endParaRPr lang="en-US" dirty="0"/>
          </a:p>
          <a:p>
            <a:r>
              <a:rPr lang="en-US" dirty="0"/>
              <a:t>To connect to these two branches, the main site router, </a:t>
            </a:r>
            <a:r>
              <a:rPr lang="en-US" dirty="0" err="1"/>
              <a:t>HeadQuarter</a:t>
            </a:r>
            <a:r>
              <a:rPr lang="en-US" dirty="0"/>
              <a:t>, requires two serial interfaces which a router can provide. But what happens when the company expands to 10 branches, 50 branches? For each point-to-point line, </a:t>
            </a:r>
            <a:r>
              <a:rPr lang="en-US" dirty="0" err="1"/>
              <a:t>HeadQuarter</a:t>
            </a:r>
            <a:r>
              <a:rPr lang="en-US" dirty="0"/>
              <a:t> needs a separate physical serial interface (and maybe a separate CSU/DSU if it is not integrated into the WAN card). As you can imagine, it will need many routers with many interfaces and lots of rack space for the routers and CSU/DSUs. Maybe we should use another solution for this problem? Luckily, Frame Relay can do it!</a:t>
            </a:r>
          </a:p>
          <a:p>
            <a:endParaRPr lang="en-US" dirty="0"/>
          </a:p>
          <a:p>
            <a:r>
              <a:rPr lang="en-US" dirty="0"/>
              <a:t>By using Frame Relay we only need one serial interface at the </a:t>
            </a:r>
            <a:r>
              <a:rPr lang="en-US" dirty="0" err="1"/>
              <a:t>HeadQuarter</a:t>
            </a:r>
            <a:r>
              <a:rPr lang="en-US" dirty="0"/>
              <a:t> to connect to all branches. This is also true when we expand to 10 or 50 branches. Moreover, the cost is much lesser than using leased-lines.</a:t>
            </a:r>
          </a:p>
        </p:txBody>
      </p:sp>
      <p:sp>
        <p:nvSpPr>
          <p:cNvPr id="4" name="Slide Number Placeholder 3"/>
          <p:cNvSpPr>
            <a:spLocks noGrp="1"/>
          </p:cNvSpPr>
          <p:nvPr>
            <p:ph type="sldNum" sz="quarter" idx="10"/>
          </p:nvPr>
        </p:nvSpPr>
        <p:spPr/>
        <p:txBody>
          <a:bodyPr/>
          <a:lstStyle/>
          <a:p>
            <a:fld id="{5E0DCF04-64C5-564E-85B2-F833A4719DF7}" type="slidenum">
              <a:rPr lang="en-US" smtClean="0"/>
              <a:t>4</a:t>
            </a:fld>
            <a:endParaRPr lang="en-US"/>
          </a:p>
        </p:txBody>
      </p:sp>
    </p:spTree>
    <p:extLst>
      <p:ext uri="{BB962C8B-B14F-4D97-AF65-F5344CB8AC3E}">
        <p14:creationId xmlns:p14="http://schemas.microsoft.com/office/powerpoint/2010/main" val="361338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VCs, Frame Relay shares the bandwidth among multiple users and any single site can communicate with any other single site without using multiple dedicated physical lines.</a:t>
            </a:r>
          </a:p>
        </p:txBody>
      </p:sp>
      <p:sp>
        <p:nvSpPr>
          <p:cNvPr id="4" name="Slide Number Placeholder 3"/>
          <p:cNvSpPr>
            <a:spLocks noGrp="1"/>
          </p:cNvSpPr>
          <p:nvPr>
            <p:ph type="sldNum" sz="quarter" idx="10"/>
          </p:nvPr>
        </p:nvSpPr>
        <p:spPr/>
        <p:txBody>
          <a:bodyPr/>
          <a:lstStyle/>
          <a:p>
            <a:fld id="{8840BA1D-01E5-AB43-AF83-A97263126E07}" type="slidenum">
              <a:rPr lang="en-US" smtClean="0"/>
              <a:t>6</a:t>
            </a:fld>
            <a:endParaRPr lang="en-US"/>
          </a:p>
        </p:txBody>
      </p:sp>
    </p:spTree>
    <p:extLst>
      <p:ext uri="{BB962C8B-B14F-4D97-AF65-F5344CB8AC3E}">
        <p14:creationId xmlns:p14="http://schemas.microsoft.com/office/powerpoint/2010/main" val="7624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Calibri"/>
              </a:rPr>
              <a:t>VCs are identified by DLCIs. </a:t>
            </a:r>
          </a:p>
          <a:p>
            <a:r>
              <a:rPr lang="en-US" dirty="0">
                <a:latin typeface="+mn-lt"/>
                <a:cs typeface="Calibri"/>
              </a:rPr>
              <a:t>Frame Relay DLCIs have local significance, that means that their values are unique per router, but not necessarily in the other routers.</a:t>
            </a:r>
          </a:p>
          <a:p>
            <a:r>
              <a:rPr lang="en-US" dirty="0">
                <a:latin typeface="+mn-lt"/>
                <a:cs typeface="Calibri"/>
              </a:rPr>
              <a:t>DLCI values typically are assigned by the Frame Relay service provider.</a:t>
            </a:r>
          </a:p>
          <a:p>
            <a:endParaRPr lang="en-US" dirty="0"/>
          </a:p>
        </p:txBody>
      </p:sp>
      <p:sp>
        <p:nvSpPr>
          <p:cNvPr id="4" name="Slide Number Placeholder 3"/>
          <p:cNvSpPr>
            <a:spLocks noGrp="1"/>
          </p:cNvSpPr>
          <p:nvPr>
            <p:ph type="sldNum" sz="quarter" idx="10"/>
          </p:nvPr>
        </p:nvSpPr>
        <p:spPr/>
        <p:txBody>
          <a:bodyPr/>
          <a:lstStyle/>
          <a:p>
            <a:fld id="{31AFD228-C0AC-944C-882F-DB9F8550B95B}" type="slidenum">
              <a:rPr lang="en-US" smtClean="0"/>
              <a:t>7</a:t>
            </a:fld>
            <a:endParaRPr lang="en-US"/>
          </a:p>
        </p:txBody>
      </p:sp>
    </p:spTree>
    <p:extLst>
      <p:ext uri="{BB962C8B-B14F-4D97-AF65-F5344CB8AC3E}">
        <p14:creationId xmlns:p14="http://schemas.microsoft.com/office/powerpoint/2010/main" val="287307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use the “broadcast” keyword here because by default split-horizon will prevent routing updates from being sent back on the same interface it received. For example, if Branch 1 sends an update to </a:t>
            </a:r>
            <a:r>
              <a:rPr lang="en-US" dirty="0" err="1"/>
              <a:t>HeadQuarter</a:t>
            </a:r>
            <a:r>
              <a:rPr lang="en-US" dirty="0"/>
              <a:t> then </a:t>
            </a:r>
            <a:r>
              <a:rPr lang="en-US" dirty="0" err="1"/>
              <a:t>HeadQuarter</a:t>
            </a:r>
            <a:r>
              <a:rPr lang="en-US" dirty="0"/>
              <a:t> can’t send that update to Branch 2 because they are received and sent on the same interface. By using the “broadcast” keyword, we are telling the </a:t>
            </a:r>
            <a:r>
              <a:rPr lang="en-US" dirty="0" err="1"/>
              <a:t>HeadQuarter</a:t>
            </a:r>
            <a:r>
              <a:rPr lang="en-US" dirty="0"/>
              <a:t> to send a copy of any broadcast or multicast packet received on that interface to the virtual circuit specified by the DLCI value in the “frame-relay map” statement. In fact the copied packet will be sent via unicast (not broadcast) so sometimes it is called “pseudo-broadcast”.</a:t>
            </a:r>
          </a:p>
        </p:txBody>
      </p:sp>
      <p:sp>
        <p:nvSpPr>
          <p:cNvPr id="4" name="Slide Number Placeholder 3"/>
          <p:cNvSpPr>
            <a:spLocks noGrp="1"/>
          </p:cNvSpPr>
          <p:nvPr>
            <p:ph type="sldNum" sz="quarter" idx="10"/>
          </p:nvPr>
        </p:nvSpPr>
        <p:spPr/>
        <p:txBody>
          <a:bodyPr/>
          <a:lstStyle/>
          <a:p>
            <a:fld id="{5E0DCF04-64C5-564E-85B2-F833A4719DF7}" type="slidenum">
              <a:rPr lang="en-US" smtClean="0"/>
              <a:t>10</a:t>
            </a:fld>
            <a:endParaRPr lang="en-US"/>
          </a:p>
        </p:txBody>
      </p:sp>
    </p:spTree>
    <p:extLst>
      <p:ext uri="{BB962C8B-B14F-4D97-AF65-F5344CB8AC3E}">
        <p14:creationId xmlns:p14="http://schemas.microsoft.com/office/powerpoint/2010/main" val="295011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4.2.1.1 Basic Frame Relay Configuration Commands</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use the “broadcast” keyword here because by default split-horizon will prevent routing updates from being sent back on the same interface it received. For example, if Branch 1 sends an update to </a:t>
            </a:r>
            <a:r>
              <a:rPr lang="en-US" dirty="0" err="1"/>
              <a:t>HeadQuarter</a:t>
            </a:r>
            <a:r>
              <a:rPr lang="en-US" dirty="0"/>
              <a:t> then </a:t>
            </a:r>
            <a:r>
              <a:rPr lang="en-US" dirty="0" err="1"/>
              <a:t>HeadQuarter</a:t>
            </a:r>
            <a:r>
              <a:rPr lang="en-US" dirty="0"/>
              <a:t> can’t send that update to Branch 2 because they are received and sent on the same interface. By using the “broadcast” keyword, we are telling the </a:t>
            </a:r>
            <a:r>
              <a:rPr lang="en-US" dirty="0" err="1"/>
              <a:t>HeadQuarter</a:t>
            </a:r>
            <a:r>
              <a:rPr lang="en-US" dirty="0"/>
              <a:t> to send a copy of any broadcast or multicast packet received on that interface to the virtual circuit specified by the DLCI value in the “frame-relay map” statement. In fact the copied packet will be sent via unicast (not broadcast) so sometimes it is called “pseudo-broadcast”.</a:t>
            </a:r>
          </a:p>
        </p:txBody>
      </p:sp>
      <p:sp>
        <p:nvSpPr>
          <p:cNvPr id="4" name="Slide Number Placeholder 3"/>
          <p:cNvSpPr>
            <a:spLocks noGrp="1"/>
          </p:cNvSpPr>
          <p:nvPr>
            <p:ph type="sldNum" sz="quarter" idx="10"/>
          </p:nvPr>
        </p:nvSpPr>
        <p:spPr/>
        <p:txBody>
          <a:bodyPr/>
          <a:lstStyle/>
          <a:p>
            <a:fld id="{5E0DCF04-64C5-564E-85B2-F833A4719DF7}" type="slidenum">
              <a:rPr lang="en-US" smtClean="0"/>
              <a:t>24</a:t>
            </a:fld>
            <a:endParaRPr lang="en-US"/>
          </a:p>
        </p:txBody>
      </p:sp>
    </p:spTree>
    <p:extLst>
      <p:ext uri="{BB962C8B-B14F-4D97-AF65-F5344CB8AC3E}">
        <p14:creationId xmlns:p14="http://schemas.microsoft.com/office/powerpoint/2010/main" val="295011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4.2.1.2 Configuring a Static Frame Relay Map</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4.1.2.6 Frame Relay Address Mapping</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https://www.youtube.com/watch?v=mjjWp5RjMX0</a:t>
            </a:r>
          </a:p>
          <a:p>
            <a:r>
              <a:rPr lang="en-US" dirty="0"/>
              <a:t>https://www.youtube.com/watch?v=mjjWp5RjMX0</a:t>
            </a:r>
          </a:p>
          <a:p>
            <a:r>
              <a:rPr lang="en-US" dirty="0"/>
              <a:t>https://www.youtube.com/watch?v=luEQzT__dAk</a:t>
            </a:r>
          </a:p>
          <a:p>
            <a:r>
              <a:rPr lang="en-US" dirty="0"/>
              <a:t>https://www.youtube.com/watch?v=JpUveApljiw</a:t>
            </a:r>
          </a:p>
          <a:p>
            <a:endParaRPr lang="x-none" dirty="0"/>
          </a:p>
        </p:txBody>
      </p:sp>
      <p:sp>
        <p:nvSpPr>
          <p:cNvPr id="4" name="عنصر نائب لرقم الشريحة 3"/>
          <p:cNvSpPr>
            <a:spLocks noGrp="1"/>
          </p:cNvSpPr>
          <p:nvPr>
            <p:ph type="sldNum" sz="quarter" idx="10"/>
          </p:nvPr>
        </p:nvSpPr>
        <p:spPr/>
        <p:txBody>
          <a:bodyPr/>
          <a:lstStyle/>
          <a:p>
            <a:fld id="{DA95C92E-7CEF-4021-BDBF-8382E7C5D178}" type="slidenum">
              <a:rPr lang="x-none" smtClean="0"/>
              <a:t>32</a:t>
            </a:fld>
            <a:endParaRPr lang="x-none"/>
          </a:p>
        </p:txBody>
      </p:sp>
    </p:spTree>
    <p:extLst>
      <p:ext uri="{BB962C8B-B14F-4D97-AF65-F5344CB8AC3E}">
        <p14:creationId xmlns:p14="http://schemas.microsoft.com/office/powerpoint/2010/main" val="267727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93421C71-125D-F340-A3D8-7EF42A930CE4}" type="datetimeFigureOut">
              <a:rPr lang="en-US" smtClean="0"/>
              <a:t>3/19/19</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93421C71-125D-F340-A3D8-7EF42A930CE4}" type="datetimeFigureOut">
              <a:rPr lang="en-US" smtClean="0"/>
              <a:t>3/19/19</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0378895F-E51D-F149-84FB-0252A16119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93421C71-125D-F340-A3D8-7EF42A930CE4}"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895F-E51D-F149-84FB-0252A1611946}"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421C71-125D-F340-A3D8-7EF42A930CE4}"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3421C71-125D-F340-A3D8-7EF42A930CE4}"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3421C71-125D-F340-A3D8-7EF42A930CE4}"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3421C71-125D-F340-A3D8-7EF42A930CE4}"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93421C71-125D-F340-A3D8-7EF42A930CE4}" type="datetimeFigureOut">
              <a:rPr lang="en-US" smtClean="0"/>
              <a:t>3/19/19</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93421C71-125D-F340-A3D8-7EF42A930CE4}" type="datetimeFigureOut">
              <a:rPr lang="en-US" smtClean="0"/>
              <a:t>3/19/19</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3421C71-125D-F340-A3D8-7EF42A930CE4}"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93421C71-125D-F340-A3D8-7EF42A930CE4}"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3421C71-125D-F340-A3D8-7EF42A930CE4}"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3421C71-125D-F340-A3D8-7EF42A930CE4}"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8895F-E51D-F149-84FB-0252A16119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93421C71-125D-F340-A3D8-7EF42A930CE4}" type="datetimeFigureOut">
              <a:rPr lang="en-US" smtClean="0"/>
              <a:t>3/19/19</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0378895F-E51D-F149-84FB-0252A16119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93421C71-125D-F340-A3D8-7EF42A930CE4}" type="datetimeFigureOut">
              <a:rPr lang="en-US" smtClean="0"/>
              <a:t>3/19/19</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0378895F-E51D-F149-84FB-0252A16119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Frame Relay</a:t>
            </a:r>
          </a:p>
        </p:txBody>
      </p:sp>
      <p:sp>
        <p:nvSpPr>
          <p:cNvPr id="3" name="Subtitle 2"/>
          <p:cNvSpPr>
            <a:spLocks noGrp="1"/>
          </p:cNvSpPr>
          <p:nvPr>
            <p:ph type="subTitle" idx="1"/>
          </p:nvPr>
        </p:nvSpPr>
        <p:spPr/>
        <p:txBody>
          <a:bodyPr/>
          <a:lstStyle/>
          <a:p>
            <a:endParaRPr lang="en-US" sz="2400" dirty="0"/>
          </a:p>
        </p:txBody>
      </p:sp>
    </p:spTree>
    <p:extLst>
      <p:ext uri="{BB962C8B-B14F-4D97-AF65-F5344CB8AC3E}">
        <p14:creationId xmlns:p14="http://schemas.microsoft.com/office/powerpoint/2010/main" val="290876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DLCI</a:t>
            </a:r>
          </a:p>
        </p:txBody>
      </p:sp>
      <p:sp>
        <p:nvSpPr>
          <p:cNvPr id="3" name="Content Placeholder 2"/>
          <p:cNvSpPr>
            <a:spLocks noGrp="1"/>
          </p:cNvSpPr>
          <p:nvPr>
            <p:ph idx="1"/>
          </p:nvPr>
        </p:nvSpPr>
        <p:spPr/>
        <p:txBody>
          <a:bodyPr/>
          <a:lstStyle/>
          <a:p>
            <a:pPr>
              <a:spcAft>
                <a:spcPts val="1200"/>
              </a:spcAft>
            </a:pPr>
            <a:r>
              <a:rPr lang="en-US" dirty="0">
                <a:latin typeface="Calibri"/>
                <a:cs typeface="Calibri"/>
              </a:rPr>
              <a:t>The mapping of DLCIs to Layer 3 addresses can be handled manually or dynamically.</a:t>
            </a:r>
          </a:p>
          <a:p>
            <a:pPr lvl="1">
              <a:spcAft>
                <a:spcPts val="1200"/>
              </a:spcAft>
            </a:pPr>
            <a:r>
              <a:rPr lang="en-US" dirty="0">
                <a:latin typeface="Calibri"/>
                <a:cs typeface="Calibri"/>
              </a:rPr>
              <a:t> </a:t>
            </a:r>
            <a:r>
              <a:rPr lang="en-US" dirty="0">
                <a:solidFill>
                  <a:srgbClr val="0000FF"/>
                </a:solidFill>
                <a:latin typeface="Calibri"/>
                <a:cs typeface="Calibri"/>
              </a:rPr>
              <a:t>Manually</a:t>
            </a:r>
            <a:r>
              <a:rPr lang="en-US" dirty="0">
                <a:latin typeface="Calibri"/>
                <a:cs typeface="Calibri"/>
              </a:rPr>
              <a:t> (</a:t>
            </a:r>
            <a:r>
              <a:rPr lang="en-US" dirty="0">
                <a:solidFill>
                  <a:srgbClr val="0000FF"/>
                </a:solidFill>
                <a:latin typeface="Calibri"/>
                <a:cs typeface="Calibri"/>
              </a:rPr>
              <a:t>static</a:t>
            </a:r>
            <a:r>
              <a:rPr lang="en-US" dirty="0">
                <a:latin typeface="Calibri"/>
                <a:cs typeface="Calibri"/>
              </a:rPr>
              <a:t>): the administrators can statically assign a DLCI to the remote IP address.</a:t>
            </a:r>
          </a:p>
          <a:p>
            <a:pPr lvl="1">
              <a:spcAft>
                <a:spcPts val="1200"/>
              </a:spcAft>
            </a:pPr>
            <a:r>
              <a:rPr lang="en-US" dirty="0">
                <a:solidFill>
                  <a:srgbClr val="0000FF"/>
                </a:solidFill>
                <a:latin typeface="Calibri"/>
                <a:cs typeface="Calibri"/>
              </a:rPr>
              <a:t>Dynamic</a:t>
            </a:r>
            <a:r>
              <a:rPr lang="en-US" dirty="0">
                <a:latin typeface="Calibri"/>
                <a:cs typeface="Calibri"/>
              </a:rPr>
              <a:t>: the router can send an Inverse ARP Request to the other end of the PVC for its Layer 3 address. </a:t>
            </a:r>
          </a:p>
          <a:p>
            <a:endParaRPr lang="en-US" dirty="0"/>
          </a:p>
          <a:p>
            <a:endParaRPr lang="en-US" dirty="0"/>
          </a:p>
        </p:txBody>
      </p:sp>
    </p:spTree>
    <p:extLst>
      <p:ext uri="{BB962C8B-B14F-4D97-AF65-F5344CB8AC3E}">
        <p14:creationId xmlns:p14="http://schemas.microsoft.com/office/powerpoint/2010/main" val="3224172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606079"/>
            <a:ext cx="7408333" cy="1864463"/>
          </a:xfrm>
        </p:spPr>
        <p:txBody>
          <a:bodyPr/>
          <a:lstStyle/>
          <a:p>
            <a:r>
              <a:rPr lang="en-US" dirty="0">
                <a:latin typeface="Calibri"/>
                <a:cs typeface="Calibri"/>
              </a:rPr>
              <a:t>Once the router learns from the switch about available PVCs and their corresponding DLCIs, the router can send an </a:t>
            </a:r>
            <a:r>
              <a:rPr lang="en-US" b="1" dirty="0">
                <a:latin typeface="Calibri"/>
                <a:cs typeface="Calibri"/>
              </a:rPr>
              <a:t>Inverse ARP</a:t>
            </a:r>
            <a:r>
              <a:rPr lang="en-US" dirty="0">
                <a:latin typeface="Calibri"/>
                <a:cs typeface="Calibri"/>
              </a:rPr>
              <a:t> request to the other end of the PVC. (unless statically mapped )</a:t>
            </a:r>
          </a:p>
          <a:p>
            <a:endParaRPr lang="en-US" dirty="0"/>
          </a:p>
        </p:txBody>
      </p:sp>
      <p:sp>
        <p:nvSpPr>
          <p:cNvPr id="3" name="Title 2"/>
          <p:cNvSpPr>
            <a:spLocks noGrp="1"/>
          </p:cNvSpPr>
          <p:nvPr>
            <p:ph type="title"/>
          </p:nvPr>
        </p:nvSpPr>
        <p:spPr/>
        <p:txBody>
          <a:bodyPr/>
          <a:lstStyle/>
          <a:p>
            <a:r>
              <a:rPr lang="en-US" dirty="0"/>
              <a:t>Inverse ARP</a:t>
            </a:r>
          </a:p>
        </p:txBody>
      </p:sp>
      <p:pic>
        <p:nvPicPr>
          <p:cNvPr id="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49" y="2520519"/>
            <a:ext cx="6049357" cy="192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670663"/>
            <a:ext cx="128587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Line 1032"/>
          <p:cNvSpPr>
            <a:spLocks noChangeShapeType="1"/>
          </p:cNvSpPr>
          <p:nvPr/>
        </p:nvSpPr>
        <p:spPr bwMode="auto">
          <a:xfrm flipH="1">
            <a:off x="3467100" y="3184795"/>
            <a:ext cx="381000" cy="457200"/>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 name="Text Box 1033"/>
          <p:cNvSpPr txBox="1">
            <a:spLocks noChangeArrowheads="1"/>
          </p:cNvSpPr>
          <p:nvPr/>
        </p:nvSpPr>
        <p:spPr bwMode="auto">
          <a:xfrm>
            <a:off x="4000500" y="2314831"/>
            <a:ext cx="38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dirty="0">
                <a:latin typeface="Arial" charset="0"/>
              </a:rPr>
              <a:t>1</a:t>
            </a:r>
          </a:p>
        </p:txBody>
      </p:sp>
      <p:sp>
        <p:nvSpPr>
          <p:cNvPr id="8" name="Text Box 1034"/>
          <p:cNvSpPr txBox="1">
            <a:spLocks noChangeArrowheads="1"/>
          </p:cNvSpPr>
          <p:nvPr/>
        </p:nvSpPr>
        <p:spPr bwMode="auto">
          <a:xfrm>
            <a:off x="1562100" y="2314831"/>
            <a:ext cx="38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latin typeface="Arial" charset="0"/>
              </a:rPr>
              <a:t>2</a:t>
            </a:r>
          </a:p>
        </p:txBody>
      </p:sp>
    </p:spTree>
    <p:extLst>
      <p:ext uri="{BB962C8B-B14F-4D97-AF65-F5344CB8AC3E}">
        <p14:creationId xmlns:p14="http://schemas.microsoft.com/office/powerpoint/2010/main" val="29894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144000" cy="6242538"/>
          </a:xfrm>
          <a:prstGeom prst="rect">
            <a:avLst/>
          </a:prstGeom>
        </p:spPr>
      </p:pic>
      <p:sp>
        <p:nvSpPr>
          <p:cNvPr id="3" name="Rectangle 2"/>
          <p:cNvSpPr/>
          <p:nvPr/>
        </p:nvSpPr>
        <p:spPr>
          <a:xfrm>
            <a:off x="214966" y="5473005"/>
            <a:ext cx="2669780" cy="1384995"/>
          </a:xfrm>
          <a:prstGeom prst="rect">
            <a:avLst/>
          </a:prstGeom>
        </p:spPr>
        <p:txBody>
          <a:bodyPr wrap="square">
            <a:spAutoFit/>
          </a:bodyPr>
          <a:lstStyle/>
          <a:p>
            <a:r>
              <a:rPr lang="en-US" sz="1400" dirty="0"/>
              <a:t>Now all the routers have a pair of DLCI &amp; IP address of the router at the other end so data can be forwarded to the right destination.</a:t>
            </a:r>
          </a:p>
          <a:p>
            <a:endParaRPr lang="en-US" sz="1400" dirty="0"/>
          </a:p>
        </p:txBody>
      </p:sp>
    </p:spTree>
    <p:extLst>
      <p:ext uri="{BB962C8B-B14F-4D97-AF65-F5344CB8AC3E}">
        <p14:creationId xmlns:p14="http://schemas.microsoft.com/office/powerpoint/2010/main" val="21271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Frame Relay Configuration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0744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Outline</a:t>
            </a:r>
          </a:p>
        </p:txBody>
      </p:sp>
      <p:sp>
        <p:nvSpPr>
          <p:cNvPr id="3" name="Content Placeholder 2"/>
          <p:cNvSpPr>
            <a:spLocks noGrp="1"/>
          </p:cNvSpPr>
          <p:nvPr>
            <p:ph idx="1"/>
          </p:nvPr>
        </p:nvSpPr>
        <p:spPr>
          <a:xfrm>
            <a:off x="779463" y="1949824"/>
            <a:ext cx="7583488" cy="4521136"/>
          </a:xfrm>
        </p:spPr>
        <p:txBody>
          <a:bodyPr>
            <a:normAutofit fontScale="70000" lnSpcReduction="20000"/>
          </a:bodyPr>
          <a:lstStyle/>
          <a:p>
            <a:pPr>
              <a:spcBef>
                <a:spcPts val="200"/>
              </a:spcBef>
            </a:pPr>
            <a:r>
              <a:rPr lang="en-US" dirty="0"/>
              <a:t>Why do we need Frame Relay?</a:t>
            </a:r>
          </a:p>
          <a:p>
            <a:pPr>
              <a:spcBef>
                <a:spcPts val="200"/>
              </a:spcBef>
            </a:pPr>
            <a:r>
              <a:rPr lang="en-US" dirty="0"/>
              <a:t>Virtual Circuits</a:t>
            </a:r>
          </a:p>
          <a:p>
            <a:pPr>
              <a:spcBef>
                <a:spcPts val="200"/>
              </a:spcBef>
            </a:pPr>
            <a:r>
              <a:rPr lang="en-US" dirty="0"/>
              <a:t>DLCI</a:t>
            </a:r>
          </a:p>
          <a:p>
            <a:pPr>
              <a:spcBef>
                <a:spcPts val="200"/>
              </a:spcBef>
            </a:pPr>
            <a:r>
              <a:rPr lang="en-US" dirty="0"/>
              <a:t>Frame Relay Address Mapping</a:t>
            </a:r>
          </a:p>
          <a:p>
            <a:r>
              <a:rPr lang="en-US" dirty="0"/>
              <a:t>Building the network and configuring the cloud</a:t>
            </a:r>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r>
              <a:rPr lang="en-US" dirty="0"/>
              <a:t>Layer 3 Addressing with Frame Relay</a:t>
            </a:r>
          </a:p>
          <a:p>
            <a:pPr lvl="1"/>
            <a:r>
              <a:rPr lang="en-US" dirty="0">
                <a:latin typeface="Calibri"/>
                <a:cs typeface="Calibri"/>
              </a:rPr>
              <a:t>One subnet containing all Frame Relay DTEs</a:t>
            </a:r>
          </a:p>
          <a:p>
            <a:pPr lvl="1"/>
            <a:r>
              <a:rPr lang="en-US" dirty="0">
                <a:latin typeface="Calibri"/>
                <a:cs typeface="Calibri"/>
              </a:rPr>
              <a:t>One subnet per VC</a:t>
            </a:r>
          </a:p>
          <a:p>
            <a:pPr lvl="1"/>
            <a:r>
              <a:rPr lang="en-US" dirty="0">
                <a:latin typeface="Calibri"/>
                <a:cs typeface="Calibri"/>
              </a:rPr>
              <a:t>A hybrid of the first two options</a:t>
            </a:r>
          </a:p>
          <a:p>
            <a:r>
              <a:rPr lang="en-US" dirty="0"/>
              <a:t>Frame Relay </a:t>
            </a:r>
            <a:r>
              <a:rPr lang="en-US" dirty="0" err="1"/>
              <a:t>Subinterfaces</a:t>
            </a:r>
            <a:endParaRPr lang="en-US" dirty="0"/>
          </a:p>
          <a:p>
            <a:pPr lvl="1"/>
            <a:r>
              <a:rPr lang="en-US" dirty="0">
                <a:latin typeface="Calibri"/>
                <a:cs typeface="Calibri"/>
              </a:rPr>
              <a:t>point-to-point </a:t>
            </a:r>
          </a:p>
          <a:p>
            <a:pPr lvl="1"/>
            <a:r>
              <a:rPr lang="en-US" dirty="0">
                <a:latin typeface="Calibri"/>
                <a:cs typeface="Calibri"/>
              </a:rPr>
              <a:t>multipoint</a:t>
            </a:r>
            <a:endParaRPr lang="en-US" dirty="0"/>
          </a:p>
          <a:p>
            <a:endParaRPr lang="en-US" dirty="0"/>
          </a:p>
          <a:p>
            <a:endParaRPr lang="en-US" dirty="0"/>
          </a:p>
        </p:txBody>
      </p:sp>
      <p:sp>
        <p:nvSpPr>
          <p:cNvPr id="4" name="Rounded Rectangle 3"/>
          <p:cNvSpPr/>
          <p:nvPr/>
        </p:nvSpPr>
        <p:spPr>
          <a:xfrm>
            <a:off x="779463" y="2939764"/>
            <a:ext cx="4335088" cy="417481"/>
          </a:xfrm>
          <a:prstGeom prst="roundRect">
            <a:avLst/>
          </a:prstGeom>
          <a:noFill/>
          <a:effectLst>
            <a:glow rad="101600">
              <a:schemeClr val="accent6">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95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Network</a:t>
            </a:r>
          </a:p>
        </p:txBody>
      </p:sp>
      <p:pic>
        <p:nvPicPr>
          <p:cNvPr id="3" name="صورة 6"/>
          <p:cNvPicPr/>
          <p:nvPr/>
        </p:nvPicPr>
        <p:blipFill>
          <a:blip r:embed="rId2"/>
          <a:stretch>
            <a:fillRect/>
          </a:stretch>
        </p:blipFill>
        <p:spPr>
          <a:xfrm>
            <a:off x="1126153" y="2221654"/>
            <a:ext cx="6780875" cy="3791824"/>
          </a:xfrm>
          <a:prstGeom prst="rect">
            <a:avLst/>
          </a:prstGeom>
        </p:spPr>
      </p:pic>
    </p:spTree>
    <p:extLst>
      <p:ext uri="{BB962C8B-B14F-4D97-AF65-F5344CB8AC3E}">
        <p14:creationId xmlns:p14="http://schemas.microsoft.com/office/powerpoint/2010/main" val="15235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graphicFrame>
        <p:nvGraphicFramePr>
          <p:cNvPr id="3" name="Object 2"/>
          <p:cNvGraphicFramePr>
            <a:graphicFrameLocks noChangeAspect="1"/>
          </p:cNvGraphicFramePr>
          <p:nvPr>
            <p:extLst>
              <p:ext uri="{D42A27DB-BD31-4B8C-83A1-F6EECF244321}">
                <p14:modId xmlns:p14="http://schemas.microsoft.com/office/powerpoint/2010/main" val="4096412595"/>
              </p:ext>
            </p:extLst>
          </p:nvPr>
        </p:nvGraphicFramePr>
        <p:xfrm>
          <a:off x="1797050" y="2330200"/>
          <a:ext cx="5549900" cy="3683000"/>
        </p:xfrm>
        <a:graphic>
          <a:graphicData uri="http://schemas.openxmlformats.org/presentationml/2006/ole">
            <mc:AlternateContent xmlns:mc="http://schemas.openxmlformats.org/markup-compatibility/2006">
              <mc:Choice xmlns:v="urn:schemas-microsoft-com:vml" Requires="v">
                <p:oleObj spid="_x0000_s3095" name="Document" r:id="rId3" imgW="5549900" imgH="3683000" progId="Word.Document.12">
                  <p:embed/>
                </p:oleObj>
              </mc:Choice>
              <mc:Fallback>
                <p:oleObj name="Document" r:id="rId3" imgW="5549900" imgH="3683000" progId="Word.Document.12">
                  <p:embed/>
                  <p:pic>
                    <p:nvPicPr>
                      <p:cNvPr id="0" name=""/>
                      <p:cNvPicPr/>
                      <p:nvPr/>
                    </p:nvPicPr>
                    <p:blipFill>
                      <a:blip r:embed="rId4"/>
                      <a:stretch>
                        <a:fillRect/>
                      </a:stretch>
                    </p:blipFill>
                    <p:spPr>
                      <a:xfrm>
                        <a:off x="1797050" y="2330200"/>
                        <a:ext cx="5549900" cy="3683000"/>
                      </a:xfrm>
                      <a:prstGeom prst="rect">
                        <a:avLst/>
                      </a:prstGeom>
                    </p:spPr>
                  </p:pic>
                </p:oleObj>
              </mc:Fallback>
            </mc:AlternateContent>
          </a:graphicData>
        </a:graphic>
      </p:graphicFrame>
    </p:spTree>
    <p:extLst>
      <p:ext uri="{BB962C8B-B14F-4D97-AF65-F5344CB8AC3E}">
        <p14:creationId xmlns:p14="http://schemas.microsoft.com/office/powerpoint/2010/main" val="212242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09688"/>
            <a:ext cx="7583488" cy="1143000"/>
          </a:xfrm>
        </p:spPr>
        <p:txBody>
          <a:bodyPr>
            <a:normAutofit fontScale="90000"/>
          </a:bodyPr>
          <a:lstStyle/>
          <a:p>
            <a:r>
              <a:rPr lang="en-US" dirty="0"/>
              <a:t>Configuring the cloud ( Frame Relay network)</a:t>
            </a:r>
          </a:p>
        </p:txBody>
      </p:sp>
      <p:sp>
        <p:nvSpPr>
          <p:cNvPr id="3" name="Content Placeholder 2"/>
          <p:cNvSpPr>
            <a:spLocks noGrp="1"/>
          </p:cNvSpPr>
          <p:nvPr>
            <p:ph idx="1"/>
          </p:nvPr>
        </p:nvSpPr>
        <p:spPr/>
        <p:txBody>
          <a:bodyPr/>
          <a:lstStyle/>
          <a:p>
            <a:pPr lvl="0"/>
            <a:r>
              <a:rPr lang="en-US" dirty="0"/>
              <a:t>Configure the DLCIs on the all the active serial interfaces of the cloud</a:t>
            </a:r>
          </a:p>
          <a:p>
            <a:pPr marL="0" indent="0">
              <a:buNone/>
            </a:pPr>
            <a:endParaRPr lang="en-US" dirty="0"/>
          </a:p>
        </p:txBody>
      </p:sp>
      <p:pic>
        <p:nvPicPr>
          <p:cNvPr id="4" name="صورة 3"/>
          <p:cNvPicPr/>
          <p:nvPr/>
        </p:nvPicPr>
        <p:blipFill>
          <a:blip r:embed="rId2"/>
          <a:stretch>
            <a:fillRect/>
          </a:stretch>
        </p:blipFill>
        <p:spPr>
          <a:xfrm>
            <a:off x="1431636" y="2840181"/>
            <a:ext cx="6419273" cy="3371273"/>
          </a:xfrm>
          <a:prstGeom prst="rect">
            <a:avLst/>
          </a:prstGeom>
        </p:spPr>
      </p:pic>
    </p:spTree>
    <p:extLst>
      <p:ext uri="{BB962C8B-B14F-4D97-AF65-F5344CB8AC3E}">
        <p14:creationId xmlns:p14="http://schemas.microsoft.com/office/powerpoint/2010/main" val="205646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the cloud ( Frame Relay network)</a:t>
            </a:r>
          </a:p>
        </p:txBody>
      </p:sp>
      <p:sp>
        <p:nvSpPr>
          <p:cNvPr id="3" name="Content Placeholder 2"/>
          <p:cNvSpPr>
            <a:spLocks noGrp="1"/>
          </p:cNvSpPr>
          <p:nvPr>
            <p:ph idx="1"/>
          </p:nvPr>
        </p:nvSpPr>
        <p:spPr/>
        <p:txBody>
          <a:bodyPr/>
          <a:lstStyle/>
          <a:p>
            <a:r>
              <a:rPr lang="en-US" dirty="0"/>
              <a:t>Setup the VCs </a:t>
            </a:r>
          </a:p>
        </p:txBody>
      </p:sp>
      <p:pic>
        <p:nvPicPr>
          <p:cNvPr id="4" name="صورة 5"/>
          <p:cNvPicPr/>
          <p:nvPr/>
        </p:nvPicPr>
        <p:blipFill>
          <a:blip r:embed="rId2"/>
          <a:stretch>
            <a:fillRect/>
          </a:stretch>
        </p:blipFill>
        <p:spPr>
          <a:xfrm>
            <a:off x="1431636" y="2567276"/>
            <a:ext cx="6188364" cy="3736542"/>
          </a:xfrm>
          <a:prstGeom prst="rect">
            <a:avLst/>
          </a:prstGeom>
        </p:spPr>
      </p:pic>
    </p:spTree>
    <p:extLst>
      <p:ext uri="{BB962C8B-B14F-4D97-AF65-F5344CB8AC3E}">
        <p14:creationId xmlns:p14="http://schemas.microsoft.com/office/powerpoint/2010/main" val="89732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Outline</a:t>
            </a:r>
          </a:p>
        </p:txBody>
      </p:sp>
      <p:sp>
        <p:nvSpPr>
          <p:cNvPr id="3" name="Content Placeholder 2"/>
          <p:cNvSpPr>
            <a:spLocks noGrp="1"/>
          </p:cNvSpPr>
          <p:nvPr>
            <p:ph idx="1"/>
          </p:nvPr>
        </p:nvSpPr>
        <p:spPr>
          <a:xfrm>
            <a:off x="779463" y="1949824"/>
            <a:ext cx="7583488" cy="4521136"/>
          </a:xfrm>
        </p:spPr>
        <p:txBody>
          <a:bodyPr>
            <a:normAutofit fontScale="70000" lnSpcReduction="20000"/>
          </a:bodyPr>
          <a:lstStyle/>
          <a:p>
            <a:pPr>
              <a:spcBef>
                <a:spcPts val="200"/>
              </a:spcBef>
            </a:pPr>
            <a:r>
              <a:rPr lang="en-US" dirty="0"/>
              <a:t>Why do we need Frame Relay?</a:t>
            </a:r>
          </a:p>
          <a:p>
            <a:pPr>
              <a:spcBef>
                <a:spcPts val="200"/>
              </a:spcBef>
            </a:pPr>
            <a:r>
              <a:rPr lang="en-US" dirty="0"/>
              <a:t>Virtual Circuits</a:t>
            </a:r>
          </a:p>
          <a:p>
            <a:pPr>
              <a:spcBef>
                <a:spcPts val="200"/>
              </a:spcBef>
            </a:pPr>
            <a:r>
              <a:rPr lang="en-US" dirty="0"/>
              <a:t>DLCI</a:t>
            </a:r>
          </a:p>
          <a:p>
            <a:pPr>
              <a:spcBef>
                <a:spcPts val="200"/>
              </a:spcBef>
            </a:pPr>
            <a:r>
              <a:rPr lang="en-US" dirty="0"/>
              <a:t>Frame Relay Address Mapping</a:t>
            </a:r>
          </a:p>
          <a:p>
            <a:r>
              <a:rPr lang="en-US" dirty="0"/>
              <a:t>Building the network and configuring the cloud</a:t>
            </a:r>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r>
              <a:rPr lang="en-US" dirty="0"/>
              <a:t>Layer 3 Addressing with Frame Relay</a:t>
            </a:r>
          </a:p>
          <a:p>
            <a:pPr lvl="1"/>
            <a:r>
              <a:rPr lang="en-US" dirty="0">
                <a:latin typeface="Calibri"/>
                <a:cs typeface="Calibri"/>
              </a:rPr>
              <a:t>One subnet containing all Frame Relay DTEs</a:t>
            </a:r>
          </a:p>
          <a:p>
            <a:pPr lvl="1"/>
            <a:r>
              <a:rPr lang="en-US" dirty="0">
                <a:latin typeface="Calibri"/>
                <a:cs typeface="Calibri"/>
              </a:rPr>
              <a:t>One subnet per VC</a:t>
            </a:r>
          </a:p>
          <a:p>
            <a:pPr lvl="1"/>
            <a:r>
              <a:rPr lang="en-US" dirty="0">
                <a:latin typeface="Calibri"/>
                <a:cs typeface="Calibri"/>
              </a:rPr>
              <a:t>A hybrid of the first two options</a:t>
            </a:r>
          </a:p>
          <a:p>
            <a:r>
              <a:rPr lang="en-US" dirty="0"/>
              <a:t>Frame Relay </a:t>
            </a:r>
            <a:r>
              <a:rPr lang="en-US" dirty="0" err="1"/>
              <a:t>Subinterfaces</a:t>
            </a:r>
            <a:endParaRPr lang="en-US" dirty="0"/>
          </a:p>
          <a:p>
            <a:pPr lvl="1"/>
            <a:r>
              <a:rPr lang="en-US" dirty="0">
                <a:latin typeface="Calibri"/>
                <a:cs typeface="Calibri"/>
              </a:rPr>
              <a:t>point-to-point </a:t>
            </a:r>
          </a:p>
          <a:p>
            <a:pPr lvl="1"/>
            <a:r>
              <a:rPr lang="en-US" dirty="0">
                <a:latin typeface="Calibri"/>
                <a:cs typeface="Calibri"/>
              </a:rPr>
              <a:t>multipoint</a:t>
            </a:r>
            <a:endParaRPr lang="en-US" dirty="0"/>
          </a:p>
          <a:p>
            <a:endParaRPr lang="en-US" dirty="0"/>
          </a:p>
          <a:p>
            <a:endParaRPr lang="en-US" dirty="0"/>
          </a:p>
        </p:txBody>
      </p:sp>
      <p:sp>
        <p:nvSpPr>
          <p:cNvPr id="4" name="Rounded Rectangle 3"/>
          <p:cNvSpPr/>
          <p:nvPr/>
        </p:nvSpPr>
        <p:spPr>
          <a:xfrm>
            <a:off x="779463" y="3374640"/>
            <a:ext cx="4335088" cy="939333"/>
          </a:xfrm>
          <a:prstGeom prst="roundRect">
            <a:avLst/>
          </a:prstGeom>
          <a:noFill/>
          <a:effectLst>
            <a:glow rad="101600">
              <a:schemeClr val="accent6">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66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Outline</a:t>
            </a:r>
          </a:p>
        </p:txBody>
      </p:sp>
      <p:sp>
        <p:nvSpPr>
          <p:cNvPr id="3" name="Content Placeholder 2"/>
          <p:cNvSpPr>
            <a:spLocks noGrp="1"/>
          </p:cNvSpPr>
          <p:nvPr>
            <p:ph idx="1"/>
          </p:nvPr>
        </p:nvSpPr>
        <p:spPr>
          <a:xfrm>
            <a:off x="779463" y="1949824"/>
            <a:ext cx="7583488" cy="4521136"/>
          </a:xfrm>
        </p:spPr>
        <p:txBody>
          <a:bodyPr>
            <a:normAutofit fontScale="70000" lnSpcReduction="20000"/>
          </a:bodyPr>
          <a:lstStyle/>
          <a:p>
            <a:pPr>
              <a:spcBef>
                <a:spcPts val="200"/>
              </a:spcBef>
            </a:pPr>
            <a:r>
              <a:rPr lang="en-US" dirty="0"/>
              <a:t>Why do we need Frame Relay?</a:t>
            </a:r>
          </a:p>
          <a:p>
            <a:pPr>
              <a:spcBef>
                <a:spcPts val="200"/>
              </a:spcBef>
            </a:pPr>
            <a:r>
              <a:rPr lang="en-US" dirty="0"/>
              <a:t>Virtual Circuits</a:t>
            </a:r>
          </a:p>
          <a:p>
            <a:pPr>
              <a:spcBef>
                <a:spcPts val="200"/>
              </a:spcBef>
            </a:pPr>
            <a:r>
              <a:rPr lang="en-US" dirty="0"/>
              <a:t>DLCI</a:t>
            </a:r>
          </a:p>
          <a:p>
            <a:pPr>
              <a:spcBef>
                <a:spcPts val="200"/>
              </a:spcBef>
            </a:pPr>
            <a:r>
              <a:rPr lang="en-US" dirty="0"/>
              <a:t>Frame Relay Address Mapping</a:t>
            </a:r>
          </a:p>
          <a:p>
            <a:r>
              <a:rPr lang="en-US" dirty="0"/>
              <a:t>Building the network and configuring the cloud</a:t>
            </a:r>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r>
              <a:rPr lang="en-US" dirty="0"/>
              <a:t>Layer 3 Addressing with Frame Relay</a:t>
            </a:r>
          </a:p>
          <a:p>
            <a:pPr lvl="1"/>
            <a:r>
              <a:rPr lang="en-US" dirty="0">
                <a:latin typeface="Calibri"/>
                <a:cs typeface="Calibri"/>
              </a:rPr>
              <a:t>One subnet containing all Frame Relay DTEs</a:t>
            </a:r>
          </a:p>
          <a:p>
            <a:pPr lvl="1"/>
            <a:r>
              <a:rPr lang="en-US" dirty="0">
                <a:latin typeface="Calibri"/>
                <a:cs typeface="Calibri"/>
              </a:rPr>
              <a:t>One subnet per VC</a:t>
            </a:r>
          </a:p>
          <a:p>
            <a:pPr lvl="1"/>
            <a:r>
              <a:rPr lang="en-US" dirty="0">
                <a:latin typeface="Calibri"/>
                <a:cs typeface="Calibri"/>
              </a:rPr>
              <a:t>A hybrid of the first two options</a:t>
            </a:r>
          </a:p>
          <a:p>
            <a:r>
              <a:rPr lang="en-US" dirty="0"/>
              <a:t>Frame Relay </a:t>
            </a:r>
            <a:r>
              <a:rPr lang="en-US" dirty="0" err="1"/>
              <a:t>Subinterfaces</a:t>
            </a:r>
            <a:endParaRPr lang="en-US" dirty="0"/>
          </a:p>
          <a:p>
            <a:pPr lvl="1"/>
            <a:r>
              <a:rPr lang="en-US" dirty="0">
                <a:latin typeface="Calibri"/>
                <a:cs typeface="Calibri"/>
              </a:rPr>
              <a:t>point-to-point </a:t>
            </a:r>
          </a:p>
          <a:p>
            <a:pPr lvl="1"/>
            <a:r>
              <a:rPr lang="en-US" dirty="0">
                <a:latin typeface="Calibri"/>
                <a:cs typeface="Calibri"/>
              </a:rPr>
              <a:t>multipoint</a:t>
            </a:r>
            <a:endParaRPr lang="en-US" dirty="0"/>
          </a:p>
          <a:p>
            <a:endParaRPr lang="en-US" dirty="0"/>
          </a:p>
          <a:p>
            <a:endParaRPr lang="en-US" dirty="0"/>
          </a:p>
        </p:txBody>
      </p:sp>
    </p:spTree>
    <p:extLst>
      <p:ext uri="{BB962C8B-B14F-4D97-AF65-F5344CB8AC3E}">
        <p14:creationId xmlns:p14="http://schemas.microsoft.com/office/powerpoint/2010/main" val="225268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800" dirty="0"/>
            </a:br>
            <a:r>
              <a:rPr lang="en-US" dirty="0"/>
              <a:t>Basic Frame Relay Configuration Steps</a:t>
            </a:r>
          </a:p>
        </p:txBody>
      </p:sp>
      <p:pic>
        <p:nvPicPr>
          <p:cNvPr id="5" name="Content Placeholder 3"/>
          <p:cNvPicPr>
            <a:picLocks noChangeAspect="1"/>
          </p:cNvPicPr>
          <p:nvPr/>
        </p:nvPicPr>
        <p:blipFill rotWithShape="1">
          <a:blip r:embed="rId3"/>
          <a:srcRect l="341" t="56558" r="49005" b="19334"/>
          <a:stretch/>
        </p:blipFill>
        <p:spPr>
          <a:xfrm>
            <a:off x="1677248" y="2952066"/>
            <a:ext cx="4983824" cy="1863508"/>
          </a:xfrm>
          <a:prstGeom prst="rect">
            <a:avLst/>
          </a:prstGeom>
          <a:ln>
            <a:solidFill>
              <a:schemeClr val="tx1"/>
            </a:solidFill>
            <a:bevel/>
          </a:ln>
        </p:spPr>
      </p:pic>
    </p:spTree>
    <p:extLst>
      <p:ext uri="{BB962C8B-B14F-4D97-AF65-F5344CB8AC3E}">
        <p14:creationId xmlns:p14="http://schemas.microsoft.com/office/powerpoint/2010/main" val="311452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Rick Graziani  graziani@cabrillo.edu</a:t>
            </a:r>
          </a:p>
        </p:txBody>
      </p:sp>
      <p:sp>
        <p:nvSpPr>
          <p:cNvPr id="7" name="Slide Number Placeholder 4"/>
          <p:cNvSpPr>
            <a:spLocks noGrp="1"/>
          </p:cNvSpPr>
          <p:nvPr>
            <p:ph type="sldNum" sz="quarter" idx="11"/>
          </p:nvPr>
        </p:nvSpPr>
        <p:spPr/>
        <p:txBody>
          <a:bodyPr/>
          <a:lstStyle/>
          <a:p>
            <a:fld id="{74BD9707-075F-7C42-BB96-18E2DC1862B2}" type="slidenum">
              <a:rPr lang="en-US"/>
              <a:pPr/>
              <a:t>21</a:t>
            </a:fld>
            <a:endParaRPr lang="en-US"/>
          </a:p>
        </p:txBody>
      </p:sp>
      <p:sp>
        <p:nvSpPr>
          <p:cNvPr id="74754" name="Rectangle 2"/>
          <p:cNvSpPr>
            <a:spLocks noGrp="1" noChangeArrowheads="1"/>
          </p:cNvSpPr>
          <p:nvPr>
            <p:ph type="body" idx="1"/>
          </p:nvPr>
        </p:nvSpPr>
        <p:spPr>
          <a:xfrm>
            <a:off x="457200" y="3534833"/>
            <a:ext cx="7772400" cy="1494367"/>
          </a:xfrm>
        </p:spPr>
        <p:txBody>
          <a:bodyPr>
            <a:normAutofit fontScale="92500" lnSpcReduction="20000"/>
          </a:bodyPr>
          <a:lstStyle/>
          <a:p>
            <a:pPr>
              <a:spcBef>
                <a:spcPts val="500"/>
              </a:spcBef>
              <a:spcAft>
                <a:spcPts val="500"/>
              </a:spcAft>
            </a:pPr>
            <a:r>
              <a:rPr lang="en-US" b="1" dirty="0"/>
              <a:t>cisco</a:t>
            </a:r>
            <a:r>
              <a:rPr lang="en-US" dirty="0"/>
              <a:t> -  Default. </a:t>
            </a:r>
          </a:p>
          <a:p>
            <a:pPr lvl="1">
              <a:spcBef>
                <a:spcPts val="500"/>
              </a:spcBef>
              <a:spcAft>
                <a:spcPts val="500"/>
              </a:spcAft>
            </a:pPr>
            <a:r>
              <a:rPr lang="en-US" dirty="0"/>
              <a:t>Use this if connecting to another Cisco router.</a:t>
            </a:r>
          </a:p>
          <a:p>
            <a:pPr>
              <a:spcBef>
                <a:spcPts val="500"/>
              </a:spcBef>
              <a:spcAft>
                <a:spcPts val="500"/>
              </a:spcAft>
            </a:pPr>
            <a:r>
              <a:rPr lang="en-US" b="1" dirty="0" err="1"/>
              <a:t>Ietf</a:t>
            </a:r>
            <a:r>
              <a:rPr lang="en-US" dirty="0"/>
              <a:t>  -</a:t>
            </a:r>
          </a:p>
          <a:p>
            <a:pPr lvl="1">
              <a:spcBef>
                <a:spcPts val="500"/>
              </a:spcBef>
              <a:spcAft>
                <a:spcPts val="500"/>
              </a:spcAft>
            </a:pPr>
            <a:r>
              <a:rPr lang="en-US" dirty="0"/>
              <a:t> Select this if connecting to a non-Cisco router.</a:t>
            </a:r>
          </a:p>
        </p:txBody>
      </p:sp>
      <p:sp>
        <p:nvSpPr>
          <p:cNvPr id="74755" name="Rectangle 3"/>
          <p:cNvSpPr>
            <a:spLocks noChangeArrowheads="1"/>
          </p:cNvSpPr>
          <p:nvPr/>
        </p:nvSpPr>
        <p:spPr bwMode="auto">
          <a:xfrm>
            <a:off x="228600" y="2311400"/>
            <a:ext cx="8534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9999"/>
              </a:buClr>
              <a:buSzPct val="125000"/>
              <a:buFont typeface="Arial" charset="0"/>
              <a:buNone/>
            </a:pPr>
            <a:r>
              <a:rPr lang="en-US" sz="1800">
                <a:latin typeface="Courier New" charset="0"/>
                <a:cs typeface="Courier New" charset="0"/>
              </a:rPr>
              <a:t>Router(config-if)#</a:t>
            </a:r>
            <a:r>
              <a:rPr lang="en-US" sz="1800" b="1">
                <a:latin typeface="Courier New" charset="0"/>
                <a:cs typeface="Courier New" charset="0"/>
              </a:rPr>
              <a:t>encapsulation frame-relay</a:t>
            </a:r>
            <a:r>
              <a:rPr lang="en-US" sz="1800">
                <a:latin typeface="Courier New" charset="0"/>
                <a:cs typeface="Courier New" charset="0"/>
              </a:rPr>
              <a:t> </a:t>
            </a:r>
            <a:r>
              <a:rPr lang="en-US" sz="1800" b="1">
                <a:latin typeface="Courier New" charset="0"/>
                <a:cs typeface="Courier New" charset="0"/>
              </a:rPr>
              <a:t>{cisco | ietf}</a:t>
            </a:r>
            <a:endParaRPr lang="en-US" sz="1800">
              <a:latin typeface="Arial" charset="0"/>
            </a:endParaRPr>
          </a:p>
        </p:txBody>
      </p:sp>
      <p:sp>
        <p:nvSpPr>
          <p:cNvPr id="74756" name="Rectangle 4"/>
          <p:cNvSpPr>
            <a:spLocks noGrp="1" noChangeArrowheads="1"/>
          </p:cNvSpPr>
          <p:nvPr>
            <p:ph type="title"/>
          </p:nvPr>
        </p:nvSpPr>
        <p:spPr>
          <a:xfrm>
            <a:off x="457200" y="41805"/>
            <a:ext cx="8229600" cy="1143000"/>
          </a:xfrm>
          <a:noFill/>
          <a:ln/>
        </p:spPr>
        <p:txBody>
          <a:bodyPr/>
          <a:lstStyle/>
          <a:p>
            <a:r>
              <a:rPr lang="en-US" dirty="0"/>
              <a:t>Frame Relay Encapsulation</a:t>
            </a:r>
            <a:r>
              <a:rPr lang="en-US" sz="3600" b="0" dirty="0"/>
              <a:t> </a:t>
            </a:r>
          </a:p>
        </p:txBody>
      </p:sp>
    </p:spTree>
    <p:extLst>
      <p:ext uri="{BB962C8B-B14F-4D97-AF65-F5344CB8AC3E}">
        <p14:creationId xmlns:p14="http://schemas.microsoft.com/office/powerpoint/2010/main" val="2194535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Rick Graziani  graziani@cabrillo.edu</a:t>
            </a:r>
          </a:p>
        </p:txBody>
      </p:sp>
      <p:sp>
        <p:nvSpPr>
          <p:cNvPr id="6" name="Slide Number Placeholder 4"/>
          <p:cNvSpPr>
            <a:spLocks noGrp="1"/>
          </p:cNvSpPr>
          <p:nvPr>
            <p:ph type="sldNum" sz="quarter" idx="12"/>
          </p:nvPr>
        </p:nvSpPr>
        <p:spPr/>
        <p:txBody>
          <a:bodyPr/>
          <a:lstStyle/>
          <a:p>
            <a:fld id="{62AC4BD2-9334-6A4B-B679-6B06804B4AD4}" type="slidenum">
              <a:rPr lang="en-US"/>
              <a:pPr/>
              <a:t>22</a:t>
            </a:fld>
            <a:endParaRPr lang="en-US"/>
          </a:p>
        </p:txBody>
      </p:sp>
      <p:sp>
        <p:nvSpPr>
          <p:cNvPr id="73730" name="Rectangle 2"/>
          <p:cNvSpPr>
            <a:spLocks noGrp="1" noChangeArrowheads="1"/>
          </p:cNvSpPr>
          <p:nvPr>
            <p:ph type="body" idx="4294967295"/>
          </p:nvPr>
        </p:nvSpPr>
        <p:spPr>
          <a:xfrm>
            <a:off x="529167" y="3352800"/>
            <a:ext cx="8001000" cy="2819400"/>
          </a:xfrm>
          <a:ln>
            <a:solidFill>
              <a:schemeClr val="tx1"/>
            </a:solidFill>
            <a:miter lim="800000"/>
            <a:headEnd/>
            <a:tailEnd/>
          </a:ln>
        </p:spPr>
        <p:txBody>
          <a:bodyPr>
            <a:normAutofit fontScale="77500" lnSpcReduction="20000"/>
          </a:bodyPr>
          <a:lstStyle/>
          <a:p>
            <a:pPr>
              <a:buFont typeface="Arial" charset="0"/>
              <a:buNone/>
            </a:pPr>
            <a:r>
              <a:rPr lang="en-US" sz="1800" b="1" dirty="0">
                <a:latin typeface="Courier New" charset="0"/>
              </a:rPr>
              <a:t>R1(</a:t>
            </a:r>
            <a:r>
              <a:rPr lang="en-US" sz="1800" b="1" dirty="0" err="1">
                <a:latin typeface="Courier New" charset="0"/>
              </a:rPr>
              <a:t>config</a:t>
            </a:r>
            <a:r>
              <a:rPr lang="en-US" sz="1800" b="1" dirty="0">
                <a:latin typeface="Courier New" charset="0"/>
              </a:rPr>
              <a:t>)# interface serial 2/0</a:t>
            </a:r>
          </a:p>
          <a:p>
            <a:pPr>
              <a:buFont typeface="Arial" charset="0"/>
              <a:buNone/>
            </a:pPr>
            <a:r>
              <a:rPr lang="en-US" sz="1800" b="1" dirty="0">
                <a:latin typeface="Courier New" charset="0"/>
              </a:rPr>
              <a:t>R1(</a:t>
            </a:r>
            <a:r>
              <a:rPr lang="en-US" sz="1800" b="1" dirty="0" err="1">
                <a:latin typeface="Courier New" charset="0"/>
              </a:rPr>
              <a:t>config</a:t>
            </a:r>
            <a:r>
              <a:rPr lang="en-US" sz="1800" b="1" dirty="0">
                <a:latin typeface="Courier New" charset="0"/>
              </a:rPr>
              <a:t>-if)# </a:t>
            </a:r>
            <a:r>
              <a:rPr lang="en-US" sz="1800" b="1" dirty="0" err="1">
                <a:latin typeface="Courier New" charset="0"/>
              </a:rPr>
              <a:t>ip</a:t>
            </a:r>
            <a:r>
              <a:rPr lang="en-US" sz="1800" b="1" dirty="0">
                <a:latin typeface="Courier New" charset="0"/>
              </a:rPr>
              <a:t> address 10.0.0.1 255.0.0.0</a:t>
            </a:r>
          </a:p>
          <a:p>
            <a:pPr>
              <a:buFont typeface="Arial" charset="0"/>
              <a:buNone/>
            </a:pPr>
            <a:r>
              <a:rPr lang="en-US" sz="1800" b="1" dirty="0">
                <a:latin typeface="Courier New" charset="0"/>
              </a:rPr>
              <a:t>R1(</a:t>
            </a:r>
            <a:r>
              <a:rPr lang="en-US" sz="1800" b="1" dirty="0" err="1">
                <a:latin typeface="Courier New" charset="0"/>
              </a:rPr>
              <a:t>config</a:t>
            </a:r>
            <a:r>
              <a:rPr lang="en-US" sz="1800" b="1" dirty="0">
                <a:latin typeface="Courier New" charset="0"/>
              </a:rPr>
              <a:t>-if)# encapsulation frame-relay</a:t>
            </a:r>
          </a:p>
          <a:p>
            <a:pPr>
              <a:buFont typeface="Arial" charset="0"/>
              <a:buNone/>
            </a:pPr>
            <a:endParaRPr lang="en-US" sz="1800" b="1" dirty="0">
              <a:latin typeface="Courier New" charset="0"/>
            </a:endParaRPr>
          </a:p>
          <a:p>
            <a:pPr>
              <a:buFont typeface="Arial" charset="0"/>
              <a:buNone/>
            </a:pPr>
            <a:r>
              <a:rPr lang="en-US" sz="1800" b="1" dirty="0">
                <a:latin typeface="Courier New" charset="0"/>
              </a:rPr>
              <a:t>R2(</a:t>
            </a:r>
            <a:r>
              <a:rPr lang="en-US" sz="1800" b="1" dirty="0" err="1">
                <a:latin typeface="Courier New" charset="0"/>
              </a:rPr>
              <a:t>config</a:t>
            </a:r>
            <a:r>
              <a:rPr lang="en-US" sz="1800" b="1" dirty="0">
                <a:latin typeface="Courier New" charset="0"/>
              </a:rPr>
              <a:t>)# interface serial 2/0</a:t>
            </a:r>
          </a:p>
          <a:p>
            <a:pPr>
              <a:buFont typeface="Arial" charset="0"/>
              <a:buNone/>
            </a:pPr>
            <a:r>
              <a:rPr lang="en-US" sz="1800" b="1" dirty="0">
                <a:latin typeface="Courier New" charset="0"/>
              </a:rPr>
              <a:t>R2(</a:t>
            </a:r>
            <a:r>
              <a:rPr lang="en-US" sz="1800" b="1" dirty="0" err="1">
                <a:latin typeface="Courier New" charset="0"/>
              </a:rPr>
              <a:t>config</a:t>
            </a:r>
            <a:r>
              <a:rPr lang="en-US" sz="1800" b="1" dirty="0">
                <a:latin typeface="Courier New" charset="0"/>
              </a:rPr>
              <a:t>-if)# </a:t>
            </a:r>
            <a:r>
              <a:rPr lang="en-US" sz="1800" b="1" dirty="0" err="1">
                <a:latin typeface="Courier New" charset="0"/>
              </a:rPr>
              <a:t>ip</a:t>
            </a:r>
            <a:r>
              <a:rPr lang="en-US" sz="1800" b="1" dirty="0">
                <a:latin typeface="Courier New" charset="0"/>
              </a:rPr>
              <a:t> address 10.0.0.2 255.0.0.0</a:t>
            </a:r>
          </a:p>
          <a:p>
            <a:pPr>
              <a:buFont typeface="Arial" charset="0"/>
              <a:buNone/>
            </a:pPr>
            <a:r>
              <a:rPr lang="en-US" sz="1800" b="1" dirty="0">
                <a:latin typeface="Courier New" charset="0"/>
              </a:rPr>
              <a:t>R2(</a:t>
            </a:r>
            <a:r>
              <a:rPr lang="en-US" sz="1800" b="1" dirty="0" err="1">
                <a:latin typeface="Courier New" charset="0"/>
              </a:rPr>
              <a:t>config</a:t>
            </a:r>
            <a:r>
              <a:rPr lang="en-US" sz="1800" b="1" dirty="0">
                <a:latin typeface="Courier New" charset="0"/>
              </a:rPr>
              <a:t>-if)# encapsulation frame-relay</a:t>
            </a:r>
          </a:p>
        </p:txBody>
      </p:sp>
      <p:pic>
        <p:nvPicPr>
          <p:cNvPr id="7" name="Picture 6"/>
          <p:cNvPicPr>
            <a:picLocks noChangeAspect="1"/>
          </p:cNvPicPr>
          <p:nvPr/>
        </p:nvPicPr>
        <p:blipFill rotWithShape="1">
          <a:blip r:embed="rId2"/>
          <a:srcRect b="57727"/>
          <a:stretch/>
        </p:blipFill>
        <p:spPr>
          <a:xfrm>
            <a:off x="1581405" y="1094197"/>
            <a:ext cx="5894331" cy="1589108"/>
          </a:xfrm>
          <a:prstGeom prst="rect">
            <a:avLst/>
          </a:prstGeom>
        </p:spPr>
      </p:pic>
    </p:spTree>
    <p:extLst>
      <p:ext uri="{BB962C8B-B14F-4D97-AF65-F5344CB8AC3E}">
        <p14:creationId xmlns:p14="http://schemas.microsoft.com/office/powerpoint/2010/main" val="345446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Verifies Frame Relay Configuration</a:t>
            </a:r>
          </a:p>
        </p:txBody>
      </p:sp>
      <p:pic>
        <p:nvPicPr>
          <p:cNvPr id="5" name="Picture 4"/>
          <p:cNvPicPr>
            <a:picLocks noChangeAspect="1"/>
          </p:cNvPicPr>
          <p:nvPr/>
        </p:nvPicPr>
        <p:blipFill>
          <a:blip r:embed="rId2"/>
          <a:stretch>
            <a:fillRect/>
          </a:stretch>
        </p:blipFill>
        <p:spPr>
          <a:xfrm>
            <a:off x="1104900" y="1933894"/>
            <a:ext cx="6921500" cy="4127500"/>
          </a:xfrm>
          <a:prstGeom prst="rect">
            <a:avLst/>
          </a:prstGeom>
        </p:spPr>
      </p:pic>
    </p:spTree>
    <p:extLst>
      <p:ext uri="{BB962C8B-B14F-4D97-AF65-F5344CB8AC3E}">
        <p14:creationId xmlns:p14="http://schemas.microsoft.com/office/powerpoint/2010/main" val="3498783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DLCI</a:t>
            </a:r>
          </a:p>
        </p:txBody>
      </p:sp>
      <p:sp>
        <p:nvSpPr>
          <p:cNvPr id="3" name="Content Placeholder 2"/>
          <p:cNvSpPr>
            <a:spLocks noGrp="1"/>
          </p:cNvSpPr>
          <p:nvPr>
            <p:ph idx="1"/>
          </p:nvPr>
        </p:nvSpPr>
        <p:spPr/>
        <p:txBody>
          <a:bodyPr/>
          <a:lstStyle/>
          <a:p>
            <a:r>
              <a:rPr lang="en-US" dirty="0"/>
              <a:t>The mapping of DLCIs to Layer 3 addresses can be handled manually or dynamically.</a:t>
            </a:r>
          </a:p>
          <a:p>
            <a:r>
              <a:rPr lang="en-US" dirty="0"/>
              <a:t> </a:t>
            </a:r>
            <a:r>
              <a:rPr lang="en-US" dirty="0">
                <a:solidFill>
                  <a:srgbClr val="0000FF"/>
                </a:solidFill>
              </a:rPr>
              <a:t>Manually</a:t>
            </a:r>
            <a:r>
              <a:rPr lang="en-US" dirty="0"/>
              <a:t> (</a:t>
            </a:r>
            <a:r>
              <a:rPr lang="en-US" dirty="0">
                <a:solidFill>
                  <a:srgbClr val="0000FF"/>
                </a:solidFill>
              </a:rPr>
              <a:t>static</a:t>
            </a:r>
            <a:r>
              <a:rPr lang="en-US" dirty="0"/>
              <a:t>): the administrators can statically assign a DLCI to the remote IP address.</a:t>
            </a:r>
          </a:p>
          <a:p>
            <a:r>
              <a:rPr lang="en-US" dirty="0">
                <a:solidFill>
                  <a:srgbClr val="0000FF"/>
                </a:solidFill>
              </a:rPr>
              <a:t>Dynamic</a:t>
            </a:r>
            <a:r>
              <a:rPr lang="en-US" dirty="0"/>
              <a:t>: the router can send an Inverse ARP Request to the other end of the PVC for its Layer 3 address. </a:t>
            </a:r>
          </a:p>
          <a:p>
            <a:endParaRPr lang="en-US" dirty="0"/>
          </a:p>
          <a:p>
            <a:endParaRPr lang="en-US" dirty="0"/>
          </a:p>
        </p:txBody>
      </p:sp>
    </p:spTree>
    <p:extLst>
      <p:ext uri="{BB962C8B-B14F-4D97-AF65-F5344CB8AC3E}">
        <p14:creationId xmlns:p14="http://schemas.microsoft.com/office/powerpoint/2010/main" val="46320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Rick Graziani  graziani@cabrillo.edu</a:t>
            </a:r>
          </a:p>
        </p:txBody>
      </p:sp>
      <p:sp>
        <p:nvSpPr>
          <p:cNvPr id="7" name="Slide Number Placeholder 4"/>
          <p:cNvSpPr>
            <a:spLocks noGrp="1"/>
          </p:cNvSpPr>
          <p:nvPr>
            <p:ph type="sldNum" sz="quarter" idx="12"/>
          </p:nvPr>
        </p:nvSpPr>
        <p:spPr/>
        <p:txBody>
          <a:bodyPr/>
          <a:lstStyle/>
          <a:p>
            <a:fld id="{81633D4A-15C8-3F46-BB38-42C117956CDD}" type="slidenum">
              <a:rPr lang="en-US"/>
              <a:pPr/>
              <a:t>25</a:t>
            </a:fld>
            <a:endParaRPr lang="en-US"/>
          </a:p>
        </p:txBody>
      </p:sp>
      <p:sp>
        <p:nvSpPr>
          <p:cNvPr id="76802" name="Rectangle 2"/>
          <p:cNvSpPr>
            <a:spLocks noGrp="1" noChangeArrowheads="1"/>
          </p:cNvSpPr>
          <p:nvPr>
            <p:ph type="body" idx="4294967295"/>
          </p:nvPr>
        </p:nvSpPr>
        <p:spPr>
          <a:xfrm>
            <a:off x="404960" y="3509433"/>
            <a:ext cx="8382000" cy="1066800"/>
          </a:xfrm>
          <a:ln>
            <a:solidFill>
              <a:schemeClr val="tx1"/>
            </a:solidFill>
            <a:miter lim="800000"/>
            <a:headEnd/>
            <a:tailEnd/>
          </a:ln>
        </p:spPr>
        <p:txBody>
          <a:bodyPr>
            <a:normAutofit fontScale="92500" lnSpcReduction="10000"/>
          </a:bodyPr>
          <a:lstStyle/>
          <a:p>
            <a:pPr>
              <a:buFont typeface="Arial" charset="0"/>
              <a:buNone/>
            </a:pPr>
            <a:r>
              <a:rPr lang="en-US" sz="1800" dirty="0">
                <a:latin typeface="Courier New" charset="0"/>
              </a:rPr>
              <a:t>R1# </a:t>
            </a:r>
            <a:r>
              <a:rPr lang="en-US" sz="1800" b="1" dirty="0">
                <a:latin typeface="Courier New" charset="0"/>
              </a:rPr>
              <a:t>show frame-relay map</a:t>
            </a:r>
            <a:endParaRPr lang="en-US" sz="1800" dirty="0">
              <a:latin typeface="Courier New" charset="0"/>
            </a:endParaRPr>
          </a:p>
          <a:p>
            <a:pPr>
              <a:buFont typeface="Arial" charset="0"/>
              <a:buNone/>
            </a:pPr>
            <a:r>
              <a:rPr lang="en-US" sz="1800" dirty="0">
                <a:latin typeface="Courier New" charset="0"/>
              </a:rPr>
              <a:t>Serial0 (up): </a:t>
            </a:r>
            <a:r>
              <a:rPr lang="en-US" sz="1800" dirty="0" err="1">
                <a:latin typeface="Courier New" charset="0"/>
              </a:rPr>
              <a:t>ip</a:t>
            </a:r>
            <a:r>
              <a:rPr lang="en-US" sz="1800" dirty="0">
                <a:latin typeface="Courier New" charset="0"/>
              </a:rPr>
              <a:t> 10.0.0.2 </a:t>
            </a:r>
            <a:r>
              <a:rPr lang="en-US" sz="1800" dirty="0" err="1">
                <a:latin typeface="Courier New" charset="0"/>
              </a:rPr>
              <a:t>dlci</a:t>
            </a:r>
            <a:r>
              <a:rPr lang="en-US" sz="1800" dirty="0">
                <a:latin typeface="Courier New" charset="0"/>
              </a:rPr>
              <a:t> 102, </a:t>
            </a:r>
            <a:r>
              <a:rPr lang="en-US" sz="1800" b="1" i="1" dirty="0">
                <a:latin typeface="Courier New" charset="0"/>
              </a:rPr>
              <a:t>dynamic</a:t>
            </a:r>
            <a:r>
              <a:rPr lang="en-US" sz="1800" dirty="0">
                <a:latin typeface="Courier New" charset="0"/>
              </a:rPr>
              <a:t>, broadcast, status defined, active</a:t>
            </a:r>
          </a:p>
        </p:txBody>
      </p:sp>
      <p:sp>
        <p:nvSpPr>
          <p:cNvPr id="76805" name="Rectangle 5"/>
          <p:cNvSpPr>
            <a:spLocks noChangeArrowheads="1"/>
          </p:cNvSpPr>
          <p:nvPr/>
        </p:nvSpPr>
        <p:spPr bwMode="auto">
          <a:xfrm>
            <a:off x="381000" y="4876800"/>
            <a:ext cx="85344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9999"/>
              </a:buClr>
              <a:buSzPct val="125000"/>
              <a:buFont typeface="Arial" charset="0"/>
              <a:buChar char="•"/>
            </a:pPr>
            <a:r>
              <a:rPr lang="en-US" sz="2000" b="1" i="1" dirty="0">
                <a:latin typeface="Arial" charset="0"/>
              </a:rPr>
              <a:t>dynamic</a:t>
            </a:r>
            <a:r>
              <a:rPr lang="en-US" sz="2000" dirty="0">
                <a:latin typeface="Arial" charset="0"/>
              </a:rPr>
              <a:t> refers to the router learning the IP address via Inverse ARP</a:t>
            </a:r>
          </a:p>
        </p:txBody>
      </p:sp>
      <p:pic>
        <p:nvPicPr>
          <p:cNvPr id="8" name="Picture 7"/>
          <p:cNvPicPr>
            <a:picLocks noChangeAspect="1"/>
          </p:cNvPicPr>
          <p:nvPr/>
        </p:nvPicPr>
        <p:blipFill rotWithShape="1">
          <a:blip r:embed="rId2"/>
          <a:srcRect b="57727"/>
          <a:stretch/>
        </p:blipFill>
        <p:spPr>
          <a:xfrm>
            <a:off x="1581405" y="1094197"/>
            <a:ext cx="5894331" cy="1589108"/>
          </a:xfrm>
          <a:prstGeom prst="rect">
            <a:avLst/>
          </a:prstGeom>
        </p:spPr>
      </p:pic>
    </p:spTree>
    <p:extLst>
      <p:ext uri="{BB962C8B-B14F-4D97-AF65-F5344CB8AC3E}">
        <p14:creationId xmlns:p14="http://schemas.microsoft.com/office/powerpoint/2010/main" val="353125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800" dirty="0"/>
            </a:br>
            <a:r>
              <a:rPr lang="en-US" dirty="0"/>
              <a:t>Configuring a Static Frame Relay Map</a:t>
            </a:r>
          </a:p>
        </p:txBody>
      </p:sp>
      <p:pic>
        <p:nvPicPr>
          <p:cNvPr id="4" name="Content Placeholder 3"/>
          <p:cNvPicPr>
            <a:picLocks noGrp="1" noChangeAspect="1"/>
          </p:cNvPicPr>
          <p:nvPr>
            <p:ph idx="1"/>
          </p:nvPr>
        </p:nvPicPr>
        <p:blipFill>
          <a:blip r:embed="rId3"/>
          <a:srcRect l="-8386" r="-8386"/>
          <a:stretch>
            <a:fillRect/>
          </a:stretch>
        </p:blipFill>
        <p:spPr>
          <a:xfrm>
            <a:off x="655638" y="2014552"/>
            <a:ext cx="7940675" cy="4310062"/>
          </a:xfrm>
        </p:spPr>
      </p:pic>
    </p:spTree>
    <p:extLst>
      <p:ext uri="{BB962C8B-B14F-4D97-AF65-F5344CB8AC3E}">
        <p14:creationId xmlns:p14="http://schemas.microsoft.com/office/powerpoint/2010/main" val="349669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D65B1CB-7E1F-1C40-8CA4-51C6FC56F16E}" type="slidenum">
              <a:rPr lang="en-US"/>
              <a:pPr/>
              <a:t>27</a:t>
            </a:fld>
            <a:endParaRPr lang="en-US"/>
          </a:p>
        </p:txBody>
      </p:sp>
      <p:sp>
        <p:nvSpPr>
          <p:cNvPr id="109570" name="Rectangle 2"/>
          <p:cNvSpPr>
            <a:spLocks noGrp="1" noChangeArrowheads="1"/>
          </p:cNvSpPr>
          <p:nvPr>
            <p:ph type="title"/>
          </p:nvPr>
        </p:nvSpPr>
        <p:spPr/>
        <p:txBody>
          <a:bodyPr>
            <a:normAutofit fontScale="90000"/>
          </a:bodyPr>
          <a:lstStyle/>
          <a:p>
            <a:br>
              <a:rPr lang="en-US" sz="1800" dirty="0"/>
            </a:br>
            <a:r>
              <a:rPr lang="en-US" dirty="0"/>
              <a:t>Configuring a Static Frame Relay Map</a:t>
            </a:r>
          </a:p>
        </p:txBody>
      </p:sp>
      <p:sp>
        <p:nvSpPr>
          <p:cNvPr id="109571" name="Rectangle 3"/>
          <p:cNvSpPr>
            <a:spLocks noGrp="1" noChangeArrowheads="1"/>
          </p:cNvSpPr>
          <p:nvPr>
            <p:ph type="body" idx="1"/>
          </p:nvPr>
        </p:nvSpPr>
        <p:spPr>
          <a:xfrm>
            <a:off x="304800" y="1981200"/>
            <a:ext cx="8534400" cy="4267200"/>
          </a:xfrm>
        </p:spPr>
        <p:txBody>
          <a:bodyPr/>
          <a:lstStyle/>
          <a:p>
            <a:r>
              <a:rPr lang="en-US" sz="2000" dirty="0">
                <a:cs typeface="Arial" charset="0"/>
              </a:rPr>
              <a:t>Use the </a:t>
            </a:r>
            <a:r>
              <a:rPr lang="en-US" sz="2000" b="1" dirty="0">
                <a:latin typeface="Courier New" charset="0"/>
                <a:cs typeface="Courier New" charset="0"/>
              </a:rPr>
              <a:t>frame-relay map</a:t>
            </a:r>
            <a:r>
              <a:rPr lang="en-US" sz="2000" dirty="0">
                <a:cs typeface="Arial" charset="0"/>
              </a:rPr>
              <a:t> command to configure static address mapping. </a:t>
            </a:r>
          </a:p>
          <a:p>
            <a:r>
              <a:rPr lang="en-US" sz="2000" dirty="0">
                <a:cs typeface="Arial" charset="0"/>
              </a:rPr>
              <a:t>Once a static map for a given DLCI is configured, Inverse ARP is disabled on that DLCI. </a:t>
            </a:r>
          </a:p>
          <a:p>
            <a:r>
              <a:rPr lang="en-US" sz="2000" dirty="0">
                <a:cs typeface="Arial" charset="0"/>
              </a:rPr>
              <a:t>The </a:t>
            </a:r>
            <a:r>
              <a:rPr lang="en-US" sz="2000" b="1" dirty="0">
                <a:latin typeface="Courier New" charset="0"/>
                <a:cs typeface="Courier New" charset="0"/>
              </a:rPr>
              <a:t>broadcast</a:t>
            </a:r>
            <a:r>
              <a:rPr lang="en-US" sz="2000" dirty="0">
                <a:cs typeface="Arial" charset="0"/>
              </a:rPr>
              <a:t> keyword is commonly used with the </a:t>
            </a:r>
            <a:r>
              <a:rPr lang="en-US" sz="2000" b="1" dirty="0">
                <a:latin typeface="Courier New" charset="0"/>
                <a:cs typeface="Courier New" charset="0"/>
              </a:rPr>
              <a:t>frame-relay map</a:t>
            </a:r>
            <a:r>
              <a:rPr lang="en-US" sz="2000" dirty="0">
                <a:cs typeface="Arial" charset="0"/>
              </a:rPr>
              <a:t> command. </a:t>
            </a:r>
          </a:p>
          <a:p>
            <a:r>
              <a:rPr lang="en-US" sz="2000" dirty="0">
                <a:cs typeface="Arial" charset="0"/>
              </a:rPr>
              <a:t>The </a:t>
            </a:r>
            <a:r>
              <a:rPr lang="en-US" sz="2000" b="1" dirty="0">
                <a:latin typeface="Courier New" charset="0"/>
                <a:cs typeface="Courier New" charset="0"/>
              </a:rPr>
              <a:t>broadcast</a:t>
            </a:r>
            <a:r>
              <a:rPr lang="en-US" sz="2000" dirty="0">
                <a:cs typeface="Arial" charset="0"/>
              </a:rPr>
              <a:t> keyword simplifies the configuration of OSPF for </a:t>
            </a:r>
            <a:r>
              <a:rPr lang="en-US" sz="2000" dirty="0" err="1">
                <a:cs typeface="Arial" charset="0"/>
              </a:rPr>
              <a:t>nonbroadcast</a:t>
            </a:r>
            <a:r>
              <a:rPr lang="en-US" sz="2000" dirty="0">
                <a:cs typeface="Arial" charset="0"/>
              </a:rPr>
              <a:t> networks that use Frame Relay. </a:t>
            </a:r>
            <a:endParaRPr lang="en-US" sz="2000" dirty="0"/>
          </a:p>
        </p:txBody>
      </p:sp>
    </p:spTree>
    <p:extLst>
      <p:ext uri="{BB962C8B-B14F-4D97-AF65-F5344CB8AC3E}">
        <p14:creationId xmlns:p14="http://schemas.microsoft.com/office/powerpoint/2010/main" val="126605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US"/>
              <a:t>Rick Graziani  graziani@cabrillo.edu</a:t>
            </a:r>
          </a:p>
        </p:txBody>
      </p:sp>
      <p:sp>
        <p:nvSpPr>
          <p:cNvPr id="18" name="Slide Number Placeholder 4"/>
          <p:cNvSpPr>
            <a:spLocks noGrp="1"/>
          </p:cNvSpPr>
          <p:nvPr>
            <p:ph type="sldNum" sz="quarter" idx="12"/>
          </p:nvPr>
        </p:nvSpPr>
        <p:spPr/>
        <p:txBody>
          <a:bodyPr/>
          <a:lstStyle/>
          <a:p>
            <a:fld id="{6AC0B264-61D9-6048-A005-D321C271E9C9}" type="slidenum">
              <a:rPr lang="en-US"/>
              <a:pPr/>
              <a:t>28</a:t>
            </a:fld>
            <a:endParaRPr lang="en-US"/>
          </a:p>
        </p:txBody>
      </p:sp>
      <p:pic>
        <p:nvPicPr>
          <p:cNvPr id="110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0"/>
            <a:ext cx="7400925" cy="532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0600" name="Line 8"/>
          <p:cNvSpPr>
            <a:spLocks noChangeShapeType="1"/>
          </p:cNvSpPr>
          <p:nvPr/>
        </p:nvSpPr>
        <p:spPr bwMode="auto">
          <a:xfrm>
            <a:off x="6553200" y="4953000"/>
            <a:ext cx="1219200"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1" name="Text Box 9"/>
          <p:cNvSpPr txBox="1">
            <a:spLocks noChangeArrowheads="1"/>
          </p:cNvSpPr>
          <p:nvPr/>
        </p:nvSpPr>
        <p:spPr bwMode="auto">
          <a:xfrm>
            <a:off x="4419600" y="5334000"/>
            <a:ext cx="1676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solidFill>
                  <a:srgbClr val="FF0000"/>
                </a:solidFill>
                <a:latin typeface="Arial" charset="0"/>
              </a:rPr>
              <a:t>Remote IP Address</a:t>
            </a:r>
          </a:p>
        </p:txBody>
      </p:sp>
      <p:sp>
        <p:nvSpPr>
          <p:cNvPr id="110602" name="Line 10"/>
          <p:cNvSpPr>
            <a:spLocks noChangeShapeType="1"/>
          </p:cNvSpPr>
          <p:nvPr/>
        </p:nvSpPr>
        <p:spPr bwMode="auto">
          <a:xfrm flipV="1">
            <a:off x="5791200" y="4953000"/>
            <a:ext cx="91440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3" name="Line 11"/>
          <p:cNvSpPr>
            <a:spLocks noChangeShapeType="1"/>
          </p:cNvSpPr>
          <p:nvPr/>
        </p:nvSpPr>
        <p:spPr bwMode="auto">
          <a:xfrm>
            <a:off x="7848600" y="4953000"/>
            <a:ext cx="533400" cy="0"/>
          </a:xfrm>
          <a:prstGeom prst="line">
            <a:avLst/>
          </a:prstGeom>
          <a:noFill/>
          <a:ln w="254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4" name="Text Box 12"/>
          <p:cNvSpPr txBox="1">
            <a:spLocks noChangeArrowheads="1"/>
          </p:cNvSpPr>
          <p:nvPr/>
        </p:nvSpPr>
        <p:spPr bwMode="auto">
          <a:xfrm>
            <a:off x="6553200" y="525780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accent2"/>
                </a:solidFill>
                <a:latin typeface="Arial" charset="0"/>
              </a:rPr>
              <a:t>Local DLCI</a:t>
            </a:r>
          </a:p>
        </p:txBody>
      </p:sp>
      <p:sp>
        <p:nvSpPr>
          <p:cNvPr id="110605" name="Line 13"/>
          <p:cNvSpPr>
            <a:spLocks noChangeShapeType="1"/>
          </p:cNvSpPr>
          <p:nvPr/>
        </p:nvSpPr>
        <p:spPr bwMode="auto">
          <a:xfrm flipV="1">
            <a:off x="7543800" y="4953000"/>
            <a:ext cx="457200" cy="38100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6" name="Rectangle 14"/>
          <p:cNvSpPr>
            <a:spLocks noChangeArrowheads="1"/>
          </p:cNvSpPr>
          <p:nvPr/>
        </p:nvSpPr>
        <p:spPr bwMode="auto">
          <a:xfrm>
            <a:off x="3657600" y="1143000"/>
            <a:ext cx="9906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7" name="Rectangle 15"/>
          <p:cNvSpPr>
            <a:spLocks noChangeArrowheads="1"/>
          </p:cNvSpPr>
          <p:nvPr/>
        </p:nvSpPr>
        <p:spPr bwMode="auto">
          <a:xfrm>
            <a:off x="7239000" y="1982788"/>
            <a:ext cx="1219200" cy="5302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3535824" y="4953000"/>
            <a:ext cx="883775" cy="3048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95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8000" y="1430221"/>
            <a:ext cx="8233833" cy="2376525"/>
          </a:xfrm>
          <a:prstGeom prst="rect">
            <a:avLst/>
          </a:prstGeom>
        </p:spPr>
      </p:pic>
    </p:spTree>
    <p:extLst>
      <p:ext uri="{BB962C8B-B14F-4D97-AF65-F5344CB8AC3E}">
        <p14:creationId xmlns:p14="http://schemas.microsoft.com/office/powerpoint/2010/main" val="242953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an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415" y="162671"/>
            <a:ext cx="7837550" cy="3739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wan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6625" y="4251454"/>
            <a:ext cx="4878028" cy="2459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779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Outline</a:t>
            </a:r>
          </a:p>
        </p:txBody>
      </p:sp>
      <p:sp>
        <p:nvSpPr>
          <p:cNvPr id="3" name="Content Placeholder 2"/>
          <p:cNvSpPr>
            <a:spLocks noGrp="1"/>
          </p:cNvSpPr>
          <p:nvPr>
            <p:ph idx="1"/>
          </p:nvPr>
        </p:nvSpPr>
        <p:spPr>
          <a:xfrm>
            <a:off x="779463" y="1949824"/>
            <a:ext cx="7583488" cy="4521136"/>
          </a:xfrm>
        </p:spPr>
        <p:txBody>
          <a:bodyPr>
            <a:normAutofit fontScale="70000" lnSpcReduction="20000"/>
          </a:bodyPr>
          <a:lstStyle/>
          <a:p>
            <a:pPr>
              <a:spcBef>
                <a:spcPts val="200"/>
              </a:spcBef>
            </a:pPr>
            <a:r>
              <a:rPr lang="en-US" dirty="0"/>
              <a:t>Why do we need Frame Relay?</a:t>
            </a:r>
          </a:p>
          <a:p>
            <a:pPr>
              <a:spcBef>
                <a:spcPts val="200"/>
              </a:spcBef>
            </a:pPr>
            <a:r>
              <a:rPr lang="en-US" dirty="0"/>
              <a:t>Virtual Circuits</a:t>
            </a:r>
          </a:p>
          <a:p>
            <a:pPr>
              <a:spcBef>
                <a:spcPts val="200"/>
              </a:spcBef>
            </a:pPr>
            <a:r>
              <a:rPr lang="en-US" dirty="0"/>
              <a:t>DLCI</a:t>
            </a:r>
          </a:p>
          <a:p>
            <a:pPr>
              <a:spcBef>
                <a:spcPts val="200"/>
              </a:spcBef>
            </a:pPr>
            <a:r>
              <a:rPr lang="en-US" dirty="0"/>
              <a:t>Frame Relay Address Mapping</a:t>
            </a:r>
          </a:p>
          <a:p>
            <a:r>
              <a:rPr lang="en-US" dirty="0"/>
              <a:t>Building the network and configuring the cloud</a:t>
            </a:r>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r>
              <a:rPr lang="en-US" dirty="0"/>
              <a:t>Layer 3 Addressing with Frame Relay</a:t>
            </a:r>
          </a:p>
          <a:p>
            <a:pPr lvl="1"/>
            <a:r>
              <a:rPr lang="en-US" dirty="0">
                <a:latin typeface="Calibri"/>
                <a:cs typeface="Calibri"/>
              </a:rPr>
              <a:t>One subnet containing all Frame Relay DTEs</a:t>
            </a:r>
          </a:p>
          <a:p>
            <a:pPr lvl="1"/>
            <a:r>
              <a:rPr lang="en-US" dirty="0">
                <a:latin typeface="Calibri"/>
                <a:cs typeface="Calibri"/>
              </a:rPr>
              <a:t>One subnet per VC</a:t>
            </a:r>
          </a:p>
          <a:p>
            <a:pPr lvl="1"/>
            <a:r>
              <a:rPr lang="en-US" dirty="0">
                <a:latin typeface="Calibri"/>
                <a:cs typeface="Calibri"/>
              </a:rPr>
              <a:t>A hybrid of the first two options</a:t>
            </a:r>
          </a:p>
          <a:p>
            <a:r>
              <a:rPr lang="en-US" dirty="0"/>
              <a:t>Frame Relay </a:t>
            </a:r>
            <a:r>
              <a:rPr lang="en-US" dirty="0" err="1"/>
              <a:t>Subinterfaces</a:t>
            </a:r>
            <a:endParaRPr lang="en-US" dirty="0"/>
          </a:p>
          <a:p>
            <a:pPr lvl="1"/>
            <a:r>
              <a:rPr lang="en-US" dirty="0">
                <a:latin typeface="Calibri"/>
                <a:cs typeface="Calibri"/>
              </a:rPr>
              <a:t>point-to-point </a:t>
            </a:r>
          </a:p>
          <a:p>
            <a:pPr lvl="1"/>
            <a:r>
              <a:rPr lang="en-US" dirty="0">
                <a:latin typeface="Calibri"/>
                <a:cs typeface="Calibri"/>
              </a:rPr>
              <a:t>multipoint</a:t>
            </a:r>
            <a:endParaRPr lang="en-US" dirty="0"/>
          </a:p>
          <a:p>
            <a:endParaRPr lang="en-US" dirty="0"/>
          </a:p>
          <a:p>
            <a:endParaRPr lang="en-US" dirty="0"/>
          </a:p>
        </p:txBody>
      </p:sp>
      <p:sp>
        <p:nvSpPr>
          <p:cNvPr id="4" name="Rounded Rectangle 3"/>
          <p:cNvSpPr/>
          <p:nvPr/>
        </p:nvSpPr>
        <p:spPr>
          <a:xfrm>
            <a:off x="779463" y="4313973"/>
            <a:ext cx="4335088" cy="1130679"/>
          </a:xfrm>
          <a:prstGeom prst="roundRect">
            <a:avLst/>
          </a:prstGeom>
          <a:noFill/>
          <a:effectLst>
            <a:glow rad="101600">
              <a:schemeClr val="accent6">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27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Layer 3 Addressing with Frame Relay</a:t>
            </a:r>
          </a:p>
        </p:txBody>
      </p:sp>
      <p:sp>
        <p:nvSpPr>
          <p:cNvPr id="3" name="Content Placeholder 2"/>
          <p:cNvSpPr>
            <a:spLocks noGrp="1"/>
          </p:cNvSpPr>
          <p:nvPr>
            <p:ph idx="1"/>
          </p:nvPr>
        </p:nvSpPr>
        <p:spPr/>
        <p:txBody>
          <a:bodyPr>
            <a:normAutofit lnSpcReduction="10000"/>
          </a:bodyPr>
          <a:lstStyle/>
          <a:p>
            <a:pPr algn="l" rtl="0"/>
            <a:r>
              <a:rPr lang="en-US" dirty="0">
                <a:latin typeface="Calibri"/>
                <a:cs typeface="Calibri"/>
              </a:rPr>
              <a:t>Cisco's Frame Relay implementation defines three different options for assigning subnets and IP addresses on Frame Relay interfaces:</a:t>
            </a:r>
          </a:p>
          <a:p>
            <a:pPr algn="l" rtl="0"/>
            <a:endParaRPr lang="en-US" dirty="0">
              <a:latin typeface="Calibri"/>
              <a:cs typeface="Calibri"/>
            </a:endParaRPr>
          </a:p>
          <a:p>
            <a:pPr lvl="1" algn="l" rtl="0"/>
            <a:r>
              <a:rPr lang="en-US" dirty="0">
                <a:latin typeface="Calibri"/>
                <a:cs typeface="Calibri"/>
              </a:rPr>
              <a:t>One subnet containing all Frame Relay DTEs</a:t>
            </a:r>
          </a:p>
          <a:p>
            <a:pPr algn="l" rtl="0"/>
            <a:endParaRPr lang="en-US" dirty="0">
              <a:latin typeface="Calibri"/>
              <a:cs typeface="Calibri"/>
            </a:endParaRPr>
          </a:p>
          <a:p>
            <a:pPr lvl="1" algn="l" rtl="0"/>
            <a:r>
              <a:rPr lang="en-US" dirty="0">
                <a:latin typeface="Calibri"/>
                <a:cs typeface="Calibri"/>
              </a:rPr>
              <a:t>One subnet per VC</a:t>
            </a:r>
          </a:p>
          <a:p>
            <a:pPr algn="l" rtl="0"/>
            <a:endParaRPr lang="en-US" dirty="0">
              <a:latin typeface="Calibri"/>
              <a:cs typeface="Calibri"/>
            </a:endParaRPr>
          </a:p>
          <a:p>
            <a:pPr lvl="1" algn="l" rtl="0"/>
            <a:r>
              <a:rPr lang="en-US" dirty="0">
                <a:latin typeface="Calibri"/>
                <a:cs typeface="Calibri"/>
              </a:rPr>
              <a:t>A hybrid of the first two options</a:t>
            </a:r>
          </a:p>
        </p:txBody>
      </p:sp>
    </p:spTree>
    <p:extLst>
      <p:ext uri="{BB962C8B-B14F-4D97-AF65-F5344CB8AC3E}">
        <p14:creationId xmlns:p14="http://schemas.microsoft.com/office/powerpoint/2010/main" val="226536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fontScale="90000"/>
          </a:bodyPr>
          <a:lstStyle/>
          <a:p>
            <a:r>
              <a:rPr lang="en-US" dirty="0"/>
              <a:t>One Subnet Containing All Frame Relay DTEs</a:t>
            </a:r>
          </a:p>
        </p:txBody>
      </p:sp>
      <p:sp>
        <p:nvSpPr>
          <p:cNvPr id="3" name="Content Placeholder 2"/>
          <p:cNvSpPr>
            <a:spLocks noGrp="1"/>
          </p:cNvSpPr>
          <p:nvPr>
            <p:ph idx="1"/>
          </p:nvPr>
        </p:nvSpPr>
        <p:spPr>
          <a:xfrm>
            <a:off x="457200" y="2636912"/>
            <a:ext cx="4618856" cy="3489251"/>
          </a:xfrm>
        </p:spPr>
        <p:txBody>
          <a:bodyPr>
            <a:normAutofit/>
          </a:bodyPr>
          <a:lstStyle/>
          <a:p>
            <a:pPr algn="l" rtl="0"/>
            <a:r>
              <a:rPr lang="en-US" dirty="0">
                <a:latin typeface="Calibri"/>
                <a:cs typeface="Calibri"/>
              </a:rPr>
              <a:t>Is the using of a single subnet for the Frame Relay network. </a:t>
            </a:r>
          </a:p>
          <a:p>
            <a:pPr algn="l" rtl="0"/>
            <a:r>
              <a:rPr lang="en-US" dirty="0">
                <a:latin typeface="Calibri"/>
                <a:cs typeface="Calibri"/>
              </a:rPr>
              <a:t>The single-subnet option is typically used when a full mesh of VCs exists.</a:t>
            </a:r>
          </a:p>
        </p:txBody>
      </p:sp>
      <p:pic>
        <p:nvPicPr>
          <p:cNvPr id="4" name="Picture 3"/>
          <p:cNvPicPr>
            <a:picLocks noChangeAspect="1"/>
          </p:cNvPicPr>
          <p:nvPr/>
        </p:nvPicPr>
        <p:blipFill>
          <a:blip r:embed="rId3"/>
          <a:stretch>
            <a:fillRect/>
          </a:stretch>
        </p:blipFill>
        <p:spPr>
          <a:xfrm>
            <a:off x="5148064" y="1556792"/>
            <a:ext cx="3635064" cy="4535048"/>
          </a:xfrm>
          <a:prstGeom prst="rect">
            <a:avLst/>
          </a:prstGeom>
        </p:spPr>
      </p:pic>
    </p:spTree>
    <p:extLst>
      <p:ext uri="{BB962C8B-B14F-4D97-AF65-F5344CB8AC3E}">
        <p14:creationId xmlns:p14="http://schemas.microsoft.com/office/powerpoint/2010/main" val="28983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Subnet Per VC</a:t>
            </a:r>
          </a:p>
        </p:txBody>
      </p:sp>
      <p:pic>
        <p:nvPicPr>
          <p:cNvPr id="5" name="Picture 4"/>
          <p:cNvPicPr>
            <a:picLocks noChangeAspect="1"/>
          </p:cNvPicPr>
          <p:nvPr/>
        </p:nvPicPr>
        <p:blipFill>
          <a:blip r:embed="rId2"/>
          <a:stretch>
            <a:fillRect/>
          </a:stretch>
        </p:blipFill>
        <p:spPr>
          <a:xfrm>
            <a:off x="457200" y="1605190"/>
            <a:ext cx="8229600" cy="4887449"/>
          </a:xfrm>
          <a:prstGeom prst="rect">
            <a:avLst/>
          </a:prstGeom>
        </p:spPr>
      </p:pic>
    </p:spTree>
    <p:extLst>
      <p:ext uri="{BB962C8B-B14F-4D97-AF65-F5344CB8AC3E}">
        <p14:creationId xmlns:p14="http://schemas.microsoft.com/office/powerpoint/2010/main" val="143961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One Subnet Per VC</a:t>
            </a:r>
            <a:endParaRPr lang="x-none" dirty="0"/>
          </a:p>
        </p:txBody>
      </p:sp>
      <p:sp>
        <p:nvSpPr>
          <p:cNvPr id="3" name="عنصر نائب للمحتوى 2"/>
          <p:cNvSpPr>
            <a:spLocks noGrp="1"/>
          </p:cNvSpPr>
          <p:nvPr>
            <p:ph idx="1"/>
          </p:nvPr>
        </p:nvSpPr>
        <p:spPr/>
        <p:txBody>
          <a:bodyPr>
            <a:normAutofit/>
          </a:bodyPr>
          <a:lstStyle/>
          <a:p>
            <a:pPr algn="l" rtl="0"/>
            <a:r>
              <a:rPr lang="en-US" dirty="0">
                <a:latin typeface="Calibri"/>
                <a:cs typeface="Calibri"/>
              </a:rPr>
              <a:t>The single-subnet-per-VC works better with a partially meshed or star Frame Relay network.</a:t>
            </a:r>
          </a:p>
          <a:p>
            <a:pPr algn="l" rtl="0"/>
            <a:r>
              <a:rPr lang="en-US" dirty="0">
                <a:latin typeface="Calibri"/>
                <a:cs typeface="Calibri"/>
              </a:rPr>
              <a:t>The single-subnet-per-VC alternative matches the logic behind a set of point-to-point links.</a:t>
            </a:r>
          </a:p>
          <a:p>
            <a:pPr algn="l" rtl="0"/>
            <a:r>
              <a:rPr lang="en-US" dirty="0">
                <a:latin typeface="Calibri"/>
                <a:cs typeface="Calibri"/>
              </a:rPr>
              <a:t>Using multiple subnets instead of one larger subnet wastes some IP addresses, but it overcomes some issues with distance vector routing protocols.</a:t>
            </a:r>
          </a:p>
          <a:p>
            <a:pPr algn="l" rtl="0"/>
            <a:endParaRPr lang="x-none" dirty="0"/>
          </a:p>
        </p:txBody>
      </p:sp>
    </p:spTree>
    <p:extLst>
      <p:ext uri="{BB962C8B-B14F-4D97-AF65-F5344CB8AC3E}">
        <p14:creationId xmlns:p14="http://schemas.microsoft.com/office/powerpoint/2010/main" val="225715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Approach</a:t>
            </a:r>
          </a:p>
        </p:txBody>
      </p:sp>
      <p:pic>
        <p:nvPicPr>
          <p:cNvPr id="4" name="Picture 3"/>
          <p:cNvPicPr>
            <a:picLocks noChangeAspect="1"/>
          </p:cNvPicPr>
          <p:nvPr/>
        </p:nvPicPr>
        <p:blipFill>
          <a:blip r:embed="rId2"/>
          <a:stretch>
            <a:fillRect/>
          </a:stretch>
        </p:blipFill>
        <p:spPr>
          <a:xfrm>
            <a:off x="755576" y="2852936"/>
            <a:ext cx="7416824" cy="3573016"/>
          </a:xfrm>
          <a:prstGeom prst="rect">
            <a:avLst/>
          </a:prstGeom>
        </p:spPr>
      </p:pic>
      <p:sp>
        <p:nvSpPr>
          <p:cNvPr id="3" name="Rectangle 2"/>
          <p:cNvSpPr/>
          <p:nvPr/>
        </p:nvSpPr>
        <p:spPr>
          <a:xfrm>
            <a:off x="179512" y="1844824"/>
            <a:ext cx="4572000" cy="1200329"/>
          </a:xfrm>
          <a:prstGeom prst="rect">
            <a:avLst/>
          </a:prstGeom>
        </p:spPr>
        <p:txBody>
          <a:bodyPr>
            <a:spAutoFit/>
          </a:bodyPr>
          <a:lstStyle/>
          <a:p>
            <a:pPr algn="ctr"/>
            <a:r>
              <a:rPr lang="en-US" dirty="0"/>
              <a:t>Routers 1,2 , and 3 create a smaller full mesh between each other. </a:t>
            </a:r>
          </a:p>
          <a:p>
            <a:pPr algn="ctr"/>
            <a:r>
              <a:rPr lang="en-US" dirty="0"/>
              <a:t>This allows Routers 1,2, and 3 to use one subnet.</a:t>
            </a:r>
          </a:p>
        </p:txBody>
      </p:sp>
      <p:cxnSp>
        <p:nvCxnSpPr>
          <p:cNvPr id="6" name="Straight Arrow Connector 5"/>
          <p:cNvCxnSpPr/>
          <p:nvPr/>
        </p:nvCxnSpPr>
        <p:spPr>
          <a:xfrm>
            <a:off x="2051720" y="2996952"/>
            <a:ext cx="720080" cy="7920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68144" y="2708920"/>
            <a:ext cx="3070071" cy="369332"/>
          </a:xfrm>
          <a:prstGeom prst="rect">
            <a:avLst/>
          </a:prstGeom>
        </p:spPr>
        <p:txBody>
          <a:bodyPr wrap="none">
            <a:spAutoFit/>
          </a:bodyPr>
          <a:lstStyle/>
          <a:p>
            <a:r>
              <a:rPr lang="en-US" dirty="0"/>
              <a:t>Is treated as a separate subnet</a:t>
            </a:r>
          </a:p>
        </p:txBody>
      </p:sp>
      <p:cxnSp>
        <p:nvCxnSpPr>
          <p:cNvPr id="9" name="Straight Arrow Connector 8"/>
          <p:cNvCxnSpPr/>
          <p:nvPr/>
        </p:nvCxnSpPr>
        <p:spPr>
          <a:xfrm flipH="1">
            <a:off x="6300192" y="3068960"/>
            <a:ext cx="504056" cy="7920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949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Hybrid Approach</a:t>
            </a:r>
          </a:p>
        </p:txBody>
      </p:sp>
      <p:sp>
        <p:nvSpPr>
          <p:cNvPr id="3" name="Content Placeholder 2"/>
          <p:cNvSpPr>
            <a:spLocks noGrp="1"/>
          </p:cNvSpPr>
          <p:nvPr>
            <p:ph idx="1"/>
          </p:nvPr>
        </p:nvSpPr>
        <p:spPr/>
        <p:txBody>
          <a:bodyPr/>
          <a:lstStyle/>
          <a:p>
            <a:pPr algn="l"/>
            <a:r>
              <a:rPr lang="en-US" dirty="0"/>
              <a:t>We are going to have both point-to-point and multipoint sub-interfaces</a:t>
            </a:r>
            <a:r>
              <a:rPr lang="en-US"/>
              <a:t>. </a:t>
            </a:r>
          </a:p>
          <a:p>
            <a:pPr algn="l"/>
            <a:r>
              <a:rPr lang="en-US"/>
              <a:t>Multipoint interfaces are logical Frame Relay sub-interfaces but they can terminate more than one PVCs just like physical serial interfaces.</a:t>
            </a:r>
          </a:p>
        </p:txBody>
      </p:sp>
    </p:spTree>
    <p:extLst>
      <p:ext uri="{BB962C8B-B14F-4D97-AF65-F5344CB8AC3E}">
        <p14:creationId xmlns:p14="http://schemas.microsoft.com/office/powerpoint/2010/main" val="1754613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Outline</a:t>
            </a:r>
          </a:p>
        </p:txBody>
      </p:sp>
      <p:sp>
        <p:nvSpPr>
          <p:cNvPr id="3" name="Content Placeholder 2"/>
          <p:cNvSpPr>
            <a:spLocks noGrp="1"/>
          </p:cNvSpPr>
          <p:nvPr>
            <p:ph idx="1"/>
          </p:nvPr>
        </p:nvSpPr>
        <p:spPr>
          <a:xfrm>
            <a:off x="779463" y="1949824"/>
            <a:ext cx="7583488" cy="4521136"/>
          </a:xfrm>
        </p:spPr>
        <p:txBody>
          <a:bodyPr>
            <a:normAutofit fontScale="70000" lnSpcReduction="20000"/>
          </a:bodyPr>
          <a:lstStyle/>
          <a:p>
            <a:pPr>
              <a:spcBef>
                <a:spcPts val="200"/>
              </a:spcBef>
            </a:pPr>
            <a:r>
              <a:rPr lang="en-US" dirty="0"/>
              <a:t>Why do we need Frame Relay?</a:t>
            </a:r>
          </a:p>
          <a:p>
            <a:pPr>
              <a:spcBef>
                <a:spcPts val="200"/>
              </a:spcBef>
            </a:pPr>
            <a:r>
              <a:rPr lang="en-US" dirty="0"/>
              <a:t>Virtual Circuits</a:t>
            </a:r>
          </a:p>
          <a:p>
            <a:pPr>
              <a:spcBef>
                <a:spcPts val="200"/>
              </a:spcBef>
            </a:pPr>
            <a:r>
              <a:rPr lang="en-US" dirty="0"/>
              <a:t>DLCI</a:t>
            </a:r>
          </a:p>
          <a:p>
            <a:pPr>
              <a:spcBef>
                <a:spcPts val="200"/>
              </a:spcBef>
            </a:pPr>
            <a:r>
              <a:rPr lang="en-US" dirty="0"/>
              <a:t>Frame Relay Address Mapping</a:t>
            </a:r>
          </a:p>
          <a:p>
            <a:r>
              <a:rPr lang="en-US" dirty="0"/>
              <a:t>Building the network and configuring the cloud</a:t>
            </a:r>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r>
              <a:rPr lang="en-US" dirty="0"/>
              <a:t>Layer 3 Addressing with Frame Relay</a:t>
            </a:r>
          </a:p>
          <a:p>
            <a:pPr lvl="1"/>
            <a:r>
              <a:rPr lang="en-US" dirty="0">
                <a:latin typeface="Calibri"/>
                <a:cs typeface="Calibri"/>
              </a:rPr>
              <a:t>One subnet containing all Frame Relay DTEs</a:t>
            </a:r>
          </a:p>
          <a:p>
            <a:pPr lvl="1"/>
            <a:r>
              <a:rPr lang="en-US" dirty="0">
                <a:latin typeface="Calibri"/>
                <a:cs typeface="Calibri"/>
              </a:rPr>
              <a:t>One subnet per VC</a:t>
            </a:r>
          </a:p>
          <a:p>
            <a:pPr lvl="1"/>
            <a:r>
              <a:rPr lang="en-US" dirty="0">
                <a:latin typeface="Calibri"/>
                <a:cs typeface="Calibri"/>
              </a:rPr>
              <a:t>A hybrid of the first two options</a:t>
            </a:r>
          </a:p>
          <a:p>
            <a:r>
              <a:rPr lang="en-US" dirty="0"/>
              <a:t>Frame Relay </a:t>
            </a:r>
            <a:r>
              <a:rPr lang="en-US" dirty="0" err="1"/>
              <a:t>Subinterfaces</a:t>
            </a:r>
            <a:endParaRPr lang="en-US" dirty="0"/>
          </a:p>
          <a:p>
            <a:pPr lvl="1"/>
            <a:r>
              <a:rPr lang="en-US" dirty="0">
                <a:latin typeface="Calibri"/>
                <a:cs typeface="Calibri"/>
              </a:rPr>
              <a:t>point-to-point </a:t>
            </a:r>
          </a:p>
          <a:p>
            <a:pPr lvl="1"/>
            <a:r>
              <a:rPr lang="en-US" dirty="0">
                <a:latin typeface="Calibri"/>
                <a:cs typeface="Calibri"/>
              </a:rPr>
              <a:t>multipoint</a:t>
            </a:r>
            <a:endParaRPr lang="en-US" dirty="0"/>
          </a:p>
          <a:p>
            <a:endParaRPr lang="en-US" dirty="0"/>
          </a:p>
          <a:p>
            <a:endParaRPr lang="en-US" dirty="0"/>
          </a:p>
        </p:txBody>
      </p:sp>
      <p:sp>
        <p:nvSpPr>
          <p:cNvPr id="4" name="Rounded Rectangle 3"/>
          <p:cNvSpPr/>
          <p:nvPr/>
        </p:nvSpPr>
        <p:spPr>
          <a:xfrm>
            <a:off x="570706" y="5531627"/>
            <a:ext cx="4335088" cy="939333"/>
          </a:xfrm>
          <a:prstGeom prst="roundRect">
            <a:avLst/>
          </a:prstGeom>
          <a:noFill/>
          <a:effectLst>
            <a:glow rad="101600">
              <a:schemeClr val="accent6">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27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Frame Relay </a:t>
            </a:r>
            <a:r>
              <a:rPr lang="en-US" dirty="0" err="1"/>
              <a:t>Subinterfaces</a:t>
            </a:r>
            <a:endParaRPr lang="x-none" dirty="0"/>
          </a:p>
        </p:txBody>
      </p:sp>
      <p:sp>
        <p:nvSpPr>
          <p:cNvPr id="3" name="عنصر نائب للمحتوى 2"/>
          <p:cNvSpPr>
            <a:spLocks noGrp="1"/>
          </p:cNvSpPr>
          <p:nvPr>
            <p:ph idx="1"/>
          </p:nvPr>
        </p:nvSpPr>
        <p:spPr/>
        <p:txBody>
          <a:bodyPr/>
          <a:lstStyle/>
          <a:p>
            <a:pPr algn="l" rtl="0"/>
            <a:r>
              <a:rPr lang="en-US" dirty="0">
                <a:latin typeface="Calibri"/>
                <a:cs typeface="Calibri"/>
              </a:rPr>
              <a:t>Frame Relay can partition a physical interface into multiple virtual interfaces called </a:t>
            </a:r>
            <a:r>
              <a:rPr lang="en-US" i="1" dirty="0" err="1">
                <a:latin typeface="Calibri"/>
                <a:cs typeface="Calibri"/>
              </a:rPr>
              <a:t>subinterfaces</a:t>
            </a:r>
            <a:r>
              <a:rPr lang="en-US" dirty="0">
                <a:latin typeface="Calibri"/>
                <a:cs typeface="Calibri"/>
              </a:rPr>
              <a:t>. </a:t>
            </a:r>
          </a:p>
          <a:p>
            <a:pPr algn="l" rtl="0"/>
            <a:r>
              <a:rPr lang="en-US" dirty="0">
                <a:latin typeface="Calibri"/>
                <a:cs typeface="Calibri"/>
              </a:rPr>
              <a:t>A </a:t>
            </a:r>
            <a:r>
              <a:rPr lang="en-US" dirty="0" err="1">
                <a:latin typeface="Calibri"/>
                <a:cs typeface="Calibri"/>
              </a:rPr>
              <a:t>subinterface</a:t>
            </a:r>
            <a:r>
              <a:rPr lang="en-US" dirty="0">
                <a:latin typeface="Calibri"/>
                <a:cs typeface="Calibri"/>
              </a:rPr>
              <a:t> is simply a logical interface that is directly associated with a physical interface.</a:t>
            </a:r>
          </a:p>
          <a:p>
            <a:pPr algn="l" rtl="0"/>
            <a:r>
              <a:rPr lang="en-US" dirty="0">
                <a:latin typeface="Calibri"/>
                <a:cs typeface="Calibri"/>
              </a:rPr>
              <a:t>Therefore, a Frame Relay </a:t>
            </a:r>
            <a:r>
              <a:rPr lang="en-US" dirty="0" err="1">
                <a:latin typeface="Calibri"/>
                <a:cs typeface="Calibri"/>
              </a:rPr>
              <a:t>subinterface</a:t>
            </a:r>
            <a:r>
              <a:rPr lang="en-US" dirty="0">
                <a:latin typeface="Calibri"/>
                <a:cs typeface="Calibri"/>
              </a:rPr>
              <a:t> can be configured for each of the PVCs coming into a physical serial interface.</a:t>
            </a:r>
            <a:endParaRPr lang="x-none" dirty="0">
              <a:latin typeface="Calibri"/>
              <a:cs typeface="Calibri"/>
            </a:endParaRPr>
          </a:p>
        </p:txBody>
      </p:sp>
    </p:spTree>
    <p:extLst>
      <p:ext uri="{BB962C8B-B14F-4D97-AF65-F5344CB8AC3E}">
        <p14:creationId xmlns:p14="http://schemas.microsoft.com/office/powerpoint/2010/main" val="594656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Frame Relay </a:t>
            </a:r>
            <a:r>
              <a:rPr lang="en-US" dirty="0" err="1"/>
              <a:t>Subinterfaces</a:t>
            </a:r>
            <a:endParaRPr lang="x-none" dirty="0"/>
          </a:p>
        </p:txBody>
      </p:sp>
      <p:sp>
        <p:nvSpPr>
          <p:cNvPr id="3" name="عنصر نائب للمحتوى 2"/>
          <p:cNvSpPr>
            <a:spLocks noGrp="1"/>
          </p:cNvSpPr>
          <p:nvPr>
            <p:ph idx="1"/>
          </p:nvPr>
        </p:nvSpPr>
        <p:spPr/>
        <p:txBody>
          <a:bodyPr>
            <a:normAutofit/>
          </a:bodyPr>
          <a:lstStyle/>
          <a:p>
            <a:pPr algn="l" rtl="0"/>
            <a:r>
              <a:rPr lang="en-US" dirty="0">
                <a:latin typeface="Calibri"/>
                <a:cs typeface="Calibri"/>
              </a:rPr>
              <a:t>Frame Relay </a:t>
            </a:r>
            <a:r>
              <a:rPr lang="en-US" dirty="0" err="1">
                <a:latin typeface="Calibri"/>
                <a:cs typeface="Calibri"/>
              </a:rPr>
              <a:t>subinterfaces</a:t>
            </a:r>
            <a:r>
              <a:rPr lang="en-US" dirty="0">
                <a:latin typeface="Calibri"/>
                <a:cs typeface="Calibri"/>
              </a:rPr>
              <a:t> can be configured in either point-to-point or multipoint mode:</a:t>
            </a:r>
          </a:p>
          <a:p>
            <a:pPr algn="l" rtl="0"/>
            <a:endParaRPr lang="x-non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96952"/>
            <a:ext cx="7056784"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32563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Frame Relay is  a more complex technology than point-to-point WAN links but also provides more features and benefits</a:t>
            </a:r>
          </a:p>
        </p:txBody>
      </p:sp>
      <p:sp>
        <p:nvSpPr>
          <p:cNvPr id="2" name="Title 1"/>
          <p:cNvSpPr>
            <a:spLocks noGrp="1"/>
          </p:cNvSpPr>
          <p:nvPr>
            <p:ph type="title"/>
          </p:nvPr>
        </p:nvSpPr>
        <p:spPr/>
        <p:txBody>
          <a:bodyPr>
            <a:normAutofit/>
          </a:bodyPr>
          <a:lstStyle/>
          <a:p>
            <a:r>
              <a:rPr lang="en-US" dirty="0"/>
              <a:t>Why do we need Frame Relay?</a:t>
            </a:r>
          </a:p>
        </p:txBody>
      </p:sp>
      <p:pic>
        <p:nvPicPr>
          <p:cNvPr id="5" name="Picture 4"/>
          <p:cNvPicPr>
            <a:picLocks noChangeAspect="1"/>
          </p:cNvPicPr>
          <p:nvPr/>
        </p:nvPicPr>
        <p:blipFill>
          <a:blip r:embed="rId3"/>
          <a:stretch>
            <a:fillRect/>
          </a:stretch>
        </p:blipFill>
        <p:spPr>
          <a:xfrm>
            <a:off x="872067" y="3599209"/>
            <a:ext cx="3426814" cy="2097949"/>
          </a:xfrm>
          <a:prstGeom prst="rect">
            <a:avLst/>
          </a:prstGeom>
        </p:spPr>
      </p:pic>
      <p:pic>
        <p:nvPicPr>
          <p:cNvPr id="7" name="Picture 6"/>
          <p:cNvPicPr>
            <a:picLocks noChangeAspect="1"/>
          </p:cNvPicPr>
          <p:nvPr/>
        </p:nvPicPr>
        <p:blipFill>
          <a:blip r:embed="rId4"/>
          <a:stretch>
            <a:fillRect/>
          </a:stretch>
        </p:blipFill>
        <p:spPr>
          <a:xfrm>
            <a:off x="4756662" y="3577588"/>
            <a:ext cx="3606289" cy="2119570"/>
          </a:xfrm>
          <a:prstGeom prst="rect">
            <a:avLst/>
          </a:prstGeom>
        </p:spPr>
      </p:pic>
    </p:spTree>
    <p:extLst>
      <p:ext uri="{BB962C8B-B14F-4D97-AF65-F5344CB8AC3E}">
        <p14:creationId xmlns:p14="http://schemas.microsoft.com/office/powerpoint/2010/main" val="325783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Point-to-Point </a:t>
            </a:r>
            <a:r>
              <a:rPr lang="en-US" dirty="0" err="1">
                <a:latin typeface="Calibri"/>
                <a:cs typeface="Calibri"/>
              </a:rPr>
              <a:t>Subinterface</a:t>
            </a:r>
            <a:r>
              <a:rPr lang="en-US" dirty="0">
                <a:latin typeface="Calibri"/>
                <a:cs typeface="Calibri"/>
              </a:rPr>
              <a:t> </a:t>
            </a:r>
            <a:endParaRPr lang="en-US" dirty="0"/>
          </a:p>
        </p:txBody>
      </p:sp>
      <p:sp>
        <p:nvSpPr>
          <p:cNvPr id="3" name="Content Placeholder 2"/>
          <p:cNvSpPr>
            <a:spLocks noGrp="1"/>
          </p:cNvSpPr>
          <p:nvPr>
            <p:ph idx="1"/>
          </p:nvPr>
        </p:nvSpPr>
        <p:spPr/>
        <p:txBody>
          <a:bodyPr/>
          <a:lstStyle/>
          <a:p>
            <a:r>
              <a:rPr lang="en-US" dirty="0">
                <a:latin typeface="Calibri"/>
                <a:cs typeface="Calibri"/>
              </a:rPr>
              <a:t>A single point-to-point </a:t>
            </a:r>
            <a:r>
              <a:rPr lang="en-US" dirty="0" err="1">
                <a:latin typeface="Calibri"/>
                <a:cs typeface="Calibri"/>
              </a:rPr>
              <a:t>subinterface</a:t>
            </a:r>
            <a:r>
              <a:rPr lang="en-US" dirty="0">
                <a:latin typeface="Calibri"/>
                <a:cs typeface="Calibri"/>
              </a:rPr>
              <a:t> establishes one PVC connection to another physical interface or </a:t>
            </a:r>
            <a:r>
              <a:rPr lang="en-US" dirty="0" err="1">
                <a:latin typeface="Calibri"/>
                <a:cs typeface="Calibri"/>
              </a:rPr>
              <a:t>subinterface</a:t>
            </a:r>
            <a:r>
              <a:rPr lang="en-US" dirty="0">
                <a:latin typeface="Calibri"/>
                <a:cs typeface="Calibri"/>
              </a:rPr>
              <a:t> on a remote router.</a:t>
            </a:r>
          </a:p>
          <a:p>
            <a:r>
              <a:rPr lang="en-US" dirty="0">
                <a:latin typeface="Calibri"/>
                <a:cs typeface="Calibri"/>
              </a:rPr>
              <a:t> In this case, each pair of the point-to-point routers is on its own subnet, and each point-to-point </a:t>
            </a:r>
            <a:r>
              <a:rPr lang="en-US" dirty="0" err="1">
                <a:latin typeface="Calibri"/>
                <a:cs typeface="Calibri"/>
              </a:rPr>
              <a:t>subinterface</a:t>
            </a:r>
            <a:r>
              <a:rPr lang="en-US" dirty="0">
                <a:latin typeface="Calibri"/>
                <a:cs typeface="Calibri"/>
              </a:rPr>
              <a:t> has a single DLCI.</a:t>
            </a:r>
          </a:p>
          <a:p>
            <a:r>
              <a:rPr lang="en-US" dirty="0"/>
              <a:t>In a point-to-point environment, each </a:t>
            </a:r>
            <a:r>
              <a:rPr lang="en-US" dirty="0" err="1"/>
              <a:t>subinterface</a:t>
            </a:r>
            <a:r>
              <a:rPr lang="en-US" dirty="0"/>
              <a:t> acts like a separate, conventional point-to-point interface. </a:t>
            </a:r>
            <a:endParaRPr lang="en-US" dirty="0">
              <a:solidFill>
                <a:srgbClr val="0070C0"/>
              </a:solidFill>
            </a:endParaRPr>
          </a:p>
          <a:p>
            <a:pPr marL="0" indent="0">
              <a:buNone/>
            </a:pPr>
            <a:endParaRPr lang="en-US" dirty="0">
              <a:latin typeface="Calibri"/>
              <a:cs typeface="Calibri"/>
            </a:endParaRPr>
          </a:p>
          <a:p>
            <a:endParaRPr lang="en-US" dirty="0"/>
          </a:p>
        </p:txBody>
      </p:sp>
    </p:spTree>
    <p:extLst>
      <p:ext uri="{BB962C8B-B14F-4D97-AF65-F5344CB8AC3E}">
        <p14:creationId xmlns:p14="http://schemas.microsoft.com/office/powerpoint/2010/main" val="3094980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Multipoint </a:t>
            </a:r>
            <a:r>
              <a:rPr lang="en-US" dirty="0" err="1"/>
              <a:t>Subinterface</a:t>
            </a:r>
            <a:endParaRPr lang="x-none" dirty="0"/>
          </a:p>
        </p:txBody>
      </p:sp>
      <p:sp>
        <p:nvSpPr>
          <p:cNvPr id="3" name="عنصر نائب للمحتوى 2"/>
          <p:cNvSpPr>
            <a:spLocks noGrp="1"/>
          </p:cNvSpPr>
          <p:nvPr>
            <p:ph idx="1"/>
          </p:nvPr>
        </p:nvSpPr>
        <p:spPr/>
        <p:txBody>
          <a:bodyPr>
            <a:normAutofit/>
          </a:bodyPr>
          <a:lstStyle/>
          <a:p>
            <a:r>
              <a:rPr lang="en-US" dirty="0">
                <a:latin typeface="Calibri"/>
                <a:cs typeface="Calibri"/>
              </a:rPr>
              <a:t>A single multipoint </a:t>
            </a:r>
            <a:r>
              <a:rPr lang="en-US" dirty="0" err="1">
                <a:latin typeface="Calibri"/>
                <a:cs typeface="Calibri"/>
              </a:rPr>
              <a:t>subinterface</a:t>
            </a:r>
            <a:r>
              <a:rPr lang="en-US" dirty="0">
                <a:latin typeface="Calibri"/>
                <a:cs typeface="Calibri"/>
              </a:rPr>
              <a:t> establishes multiple PVC connections to multiple physical interfaces or </a:t>
            </a:r>
            <a:r>
              <a:rPr lang="en-US" dirty="0" err="1">
                <a:latin typeface="Calibri"/>
                <a:cs typeface="Calibri"/>
              </a:rPr>
              <a:t>subinterfaces</a:t>
            </a:r>
            <a:r>
              <a:rPr lang="en-US" dirty="0">
                <a:latin typeface="Calibri"/>
                <a:cs typeface="Calibri"/>
              </a:rPr>
              <a:t> on remote routers.</a:t>
            </a:r>
          </a:p>
          <a:p>
            <a:pPr algn="l" rtl="0"/>
            <a:r>
              <a:rPr lang="en-US" dirty="0">
                <a:latin typeface="Calibri"/>
                <a:cs typeface="Calibri"/>
              </a:rPr>
              <a:t>All the participating interfaces are in the same subnet.</a:t>
            </a:r>
            <a:endParaRPr lang="x-none" dirty="0">
              <a:latin typeface="Calibri"/>
              <a:cs typeface="Calibri"/>
            </a:endParaRPr>
          </a:p>
        </p:txBody>
      </p:sp>
    </p:spTree>
    <p:extLst>
      <p:ext uri="{BB962C8B-B14F-4D97-AF65-F5344CB8AC3E}">
        <p14:creationId xmlns:p14="http://schemas.microsoft.com/office/powerpoint/2010/main" val="773210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88" y="1700808"/>
            <a:ext cx="7776864"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عنوان 3"/>
          <p:cNvSpPr>
            <a:spLocks noGrp="1"/>
          </p:cNvSpPr>
          <p:nvPr>
            <p:ph type="title"/>
          </p:nvPr>
        </p:nvSpPr>
        <p:spPr/>
        <p:txBody>
          <a:bodyPr>
            <a:normAutofit fontScale="90000"/>
          </a:bodyPr>
          <a:lstStyle/>
          <a:p>
            <a:r>
              <a:rPr lang="en-US" dirty="0"/>
              <a:t>Assigning IP address to point-to-point </a:t>
            </a:r>
            <a:r>
              <a:rPr lang="en-US" dirty="0" err="1"/>
              <a:t>subinterfacses</a:t>
            </a:r>
            <a:endParaRPr lang="x-none" dirty="0"/>
          </a:p>
        </p:txBody>
      </p:sp>
      <p:cxnSp>
        <p:nvCxnSpPr>
          <p:cNvPr id="8" name="رابط مستقيم 7"/>
          <p:cNvCxnSpPr/>
          <p:nvPr/>
        </p:nvCxnSpPr>
        <p:spPr>
          <a:xfrm>
            <a:off x="2339752" y="4941168"/>
            <a:ext cx="19442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رابط مستقيم 10"/>
          <p:cNvCxnSpPr/>
          <p:nvPr/>
        </p:nvCxnSpPr>
        <p:spPr>
          <a:xfrm>
            <a:off x="2219158" y="5285349"/>
            <a:ext cx="97210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6965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US" dirty="0"/>
              <a:t>Mapping DLCI in point-to-point </a:t>
            </a:r>
            <a:r>
              <a:rPr lang="en-US" dirty="0" err="1"/>
              <a:t>subinterfacses</a:t>
            </a:r>
            <a:endParaRPr lang="x-non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888"/>
            <a:ext cx="8352928" cy="4830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رابط كسهم مستقيم 5"/>
          <p:cNvCxnSpPr/>
          <p:nvPr/>
        </p:nvCxnSpPr>
        <p:spPr>
          <a:xfrm>
            <a:off x="179512" y="5013176"/>
            <a:ext cx="432048"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185581" y="6021288"/>
            <a:ext cx="432048"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56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Multipoint </a:t>
            </a:r>
            <a:r>
              <a:rPr lang="en-US" dirty="0" err="1"/>
              <a:t>subinterface</a:t>
            </a:r>
            <a:endParaRPr lang="x-non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66875"/>
            <a:ext cx="8280920" cy="4930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7018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Circuits</a:t>
            </a:r>
          </a:p>
        </p:txBody>
      </p:sp>
      <p:pic>
        <p:nvPicPr>
          <p:cNvPr id="4" name="Picture 3"/>
          <p:cNvPicPr>
            <a:picLocks noChangeAspect="1"/>
          </p:cNvPicPr>
          <p:nvPr/>
        </p:nvPicPr>
        <p:blipFill>
          <a:blip r:embed="rId2"/>
          <a:stretch>
            <a:fillRect/>
          </a:stretch>
        </p:blipFill>
        <p:spPr>
          <a:xfrm>
            <a:off x="600450" y="1930851"/>
            <a:ext cx="3679072" cy="4537226"/>
          </a:xfrm>
          <a:prstGeom prst="rect">
            <a:avLst/>
          </a:prstGeom>
        </p:spPr>
      </p:pic>
      <p:pic>
        <p:nvPicPr>
          <p:cNvPr id="5" name="Content Placeholder 3"/>
          <p:cNvPicPr>
            <a:picLocks noChangeAspect="1"/>
          </p:cNvPicPr>
          <p:nvPr/>
        </p:nvPicPr>
        <p:blipFill rotWithShape="1">
          <a:blip r:embed="rId3">
            <a:clrChange>
              <a:clrFrom>
                <a:srgbClr val="FFFFFF"/>
              </a:clrFrom>
              <a:clrTo>
                <a:srgbClr val="FFFFFF">
                  <a:alpha val="0"/>
                </a:srgbClr>
              </a:clrTo>
            </a:clrChange>
          </a:blip>
          <a:srcRect l="-15130" r="-12214"/>
          <a:stretch/>
        </p:blipFill>
        <p:spPr>
          <a:xfrm>
            <a:off x="4470883" y="1774914"/>
            <a:ext cx="4175144" cy="4693163"/>
          </a:xfrm>
          <a:prstGeom prst="rect">
            <a:avLst/>
          </a:prstGeom>
          <a:ln>
            <a:noFill/>
            <a:bevel/>
          </a:ln>
        </p:spPr>
      </p:pic>
    </p:spTree>
    <p:extLst>
      <p:ext uri="{BB962C8B-B14F-4D97-AF65-F5344CB8AC3E}">
        <p14:creationId xmlns:p14="http://schemas.microsoft.com/office/powerpoint/2010/main" val="272925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Bef>
                <a:spcPts val="200"/>
              </a:spcBef>
              <a:spcAft>
                <a:spcPts val="1200"/>
              </a:spcAft>
            </a:pPr>
            <a:r>
              <a:rPr lang="en-US" dirty="0">
                <a:latin typeface="Calibri"/>
                <a:cs typeface="Calibri"/>
              </a:rPr>
              <a:t>The connection through a Frame Relay network between two DTEs is a virtual circuit (VC) . </a:t>
            </a:r>
          </a:p>
          <a:p>
            <a:pPr>
              <a:spcBef>
                <a:spcPts val="200"/>
              </a:spcBef>
              <a:spcAft>
                <a:spcPts val="1200"/>
              </a:spcAft>
            </a:pPr>
            <a:r>
              <a:rPr lang="en-US" dirty="0">
                <a:latin typeface="Calibri"/>
                <a:cs typeface="Calibri"/>
              </a:rPr>
              <a:t>VC is a means of transporting data over a packet switched network in such a way that it appears as though there is a dedicated physical layer link between the 2 DTEs.</a:t>
            </a:r>
          </a:p>
          <a:p>
            <a:pPr>
              <a:spcBef>
                <a:spcPts val="200"/>
              </a:spcBef>
              <a:spcAft>
                <a:spcPts val="1200"/>
              </a:spcAft>
            </a:pPr>
            <a:r>
              <a:rPr lang="en-US" dirty="0"/>
              <a:t>There are two types of VCs:</a:t>
            </a:r>
          </a:p>
          <a:p>
            <a:pPr marL="0" indent="0">
              <a:spcBef>
                <a:spcPts val="200"/>
              </a:spcBef>
              <a:buNone/>
            </a:pPr>
            <a:endParaRPr lang="en-US" dirty="0"/>
          </a:p>
          <a:p>
            <a:pPr marL="0" indent="0">
              <a:spcBef>
                <a:spcPts val="200"/>
              </a:spcBef>
              <a:spcAft>
                <a:spcPts val="1200"/>
              </a:spcAft>
              <a:buNone/>
            </a:pPr>
            <a:endParaRPr lang="en-US" dirty="0">
              <a:latin typeface="Calibri"/>
              <a:cs typeface="Calibri"/>
            </a:endParaRPr>
          </a:p>
        </p:txBody>
      </p:sp>
      <p:sp>
        <p:nvSpPr>
          <p:cNvPr id="3" name="Title 2"/>
          <p:cNvSpPr>
            <a:spLocks noGrp="1"/>
          </p:cNvSpPr>
          <p:nvPr>
            <p:ph type="title"/>
          </p:nvPr>
        </p:nvSpPr>
        <p:spPr/>
        <p:txBody>
          <a:bodyPr/>
          <a:lstStyle/>
          <a:p>
            <a:r>
              <a:rPr lang="en-US" dirty="0"/>
              <a:t>Virtual Circuits</a:t>
            </a:r>
          </a:p>
        </p:txBody>
      </p:sp>
      <p:pic>
        <p:nvPicPr>
          <p:cNvPr id="4" name="Picture 3"/>
          <p:cNvPicPr>
            <a:picLocks noChangeAspect="1"/>
          </p:cNvPicPr>
          <p:nvPr/>
        </p:nvPicPr>
        <p:blipFill>
          <a:blip r:embed="rId3"/>
          <a:stretch>
            <a:fillRect/>
          </a:stretch>
        </p:blipFill>
        <p:spPr>
          <a:xfrm>
            <a:off x="1513994" y="4661875"/>
            <a:ext cx="6144282" cy="1695260"/>
          </a:xfrm>
          <a:prstGeom prst="rect">
            <a:avLst/>
          </a:prstGeom>
        </p:spPr>
      </p:pic>
    </p:spTree>
    <p:extLst>
      <p:ext uri="{BB962C8B-B14F-4D97-AF65-F5344CB8AC3E}">
        <p14:creationId xmlns:p14="http://schemas.microsoft.com/office/powerpoint/2010/main" val="125252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DLCI</a:t>
            </a:r>
          </a:p>
        </p:txBody>
      </p:sp>
      <p:sp>
        <p:nvSpPr>
          <p:cNvPr id="3" name="Content Placeholder 2"/>
          <p:cNvSpPr>
            <a:spLocks noGrp="1"/>
          </p:cNvSpPr>
          <p:nvPr>
            <p:ph idx="1"/>
          </p:nvPr>
        </p:nvSpPr>
        <p:spPr/>
        <p:txBody>
          <a:bodyPr/>
          <a:lstStyle/>
          <a:p>
            <a:r>
              <a:rPr lang="en-US" dirty="0">
                <a:latin typeface="Calibri"/>
                <a:cs typeface="Calibri"/>
              </a:rPr>
              <a:t>The router , connected to the Frame Relay network, may have multiple VCs connecting it to various endpoints. </a:t>
            </a:r>
          </a:p>
          <a:p>
            <a:r>
              <a:rPr lang="en-US" dirty="0"/>
              <a:t>Multiple VCs on a single physical line are distinguished by assigning  each VC an identifier called data-link connection identifiers (DLCI) . </a:t>
            </a:r>
          </a:p>
          <a:p>
            <a:pPr marL="0" indent="0">
              <a:buNone/>
            </a:pPr>
            <a:endParaRPr lang="en-US" dirty="0"/>
          </a:p>
        </p:txBody>
      </p:sp>
      <p:pic>
        <p:nvPicPr>
          <p:cNvPr id="4" name="Picture 3"/>
          <p:cNvPicPr>
            <a:picLocks noChangeAspect="1"/>
          </p:cNvPicPr>
          <p:nvPr/>
        </p:nvPicPr>
        <p:blipFill>
          <a:blip r:embed="rId3"/>
          <a:stretch>
            <a:fillRect/>
          </a:stretch>
        </p:blipFill>
        <p:spPr>
          <a:xfrm>
            <a:off x="1846639" y="4166751"/>
            <a:ext cx="5143500" cy="1778000"/>
          </a:xfrm>
          <a:prstGeom prst="rect">
            <a:avLst/>
          </a:prstGeom>
        </p:spPr>
      </p:pic>
      <p:sp>
        <p:nvSpPr>
          <p:cNvPr id="5" name="Rectangle 4"/>
          <p:cNvSpPr/>
          <p:nvPr/>
        </p:nvSpPr>
        <p:spPr>
          <a:xfrm>
            <a:off x="779463" y="5772382"/>
            <a:ext cx="2828869" cy="369332"/>
          </a:xfrm>
          <a:prstGeom prst="rect">
            <a:avLst/>
          </a:prstGeom>
        </p:spPr>
        <p:txBody>
          <a:bodyPr wrap="none">
            <a:spAutoFit/>
          </a:bodyPr>
          <a:lstStyle/>
          <a:p>
            <a:r>
              <a:rPr lang="en-US" dirty="0">
                <a:latin typeface="Calibri"/>
                <a:cs typeface="Calibri"/>
              </a:rPr>
              <a:t>DLCIs have local significance</a:t>
            </a:r>
            <a:endParaRPr lang="en-US" dirty="0"/>
          </a:p>
        </p:txBody>
      </p:sp>
    </p:spTree>
    <p:extLst>
      <p:ext uri="{BB962C8B-B14F-4D97-AF65-F5344CB8AC3E}">
        <p14:creationId xmlns:p14="http://schemas.microsoft.com/office/powerpoint/2010/main" val="136124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Frame Relay Address Mapping</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136" b="-13136"/>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963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Address Mapping</a:t>
            </a:r>
          </a:p>
        </p:txBody>
      </p:sp>
      <p:sp>
        <p:nvSpPr>
          <p:cNvPr id="3" name="Content Placeholder 2"/>
          <p:cNvSpPr>
            <a:spLocks noGrp="1"/>
          </p:cNvSpPr>
          <p:nvPr>
            <p:ph idx="1"/>
          </p:nvPr>
        </p:nvSpPr>
        <p:spPr/>
        <p:txBody>
          <a:bodyPr/>
          <a:lstStyle/>
          <a:p>
            <a:r>
              <a:rPr lang="en-US" dirty="0"/>
              <a:t>Before DLCI can be used to route traffic, it must be associated with the IP address of its remote router</a:t>
            </a:r>
          </a:p>
          <a:p>
            <a:endParaRPr lang="en-US" dirty="0"/>
          </a:p>
        </p:txBody>
      </p:sp>
      <p:pic>
        <p:nvPicPr>
          <p:cNvPr id="4" name="Picture 3"/>
          <p:cNvPicPr>
            <a:picLocks noChangeAspect="1"/>
          </p:cNvPicPr>
          <p:nvPr/>
        </p:nvPicPr>
        <p:blipFill>
          <a:blip r:embed="rId2"/>
          <a:stretch>
            <a:fillRect/>
          </a:stretch>
        </p:blipFill>
        <p:spPr>
          <a:xfrm>
            <a:off x="1627174" y="3305305"/>
            <a:ext cx="5778500" cy="1968500"/>
          </a:xfrm>
          <a:prstGeom prst="rect">
            <a:avLst/>
          </a:prstGeom>
        </p:spPr>
      </p:pic>
    </p:spTree>
    <p:extLst>
      <p:ext uri="{BB962C8B-B14F-4D97-AF65-F5344CB8AC3E}">
        <p14:creationId xmlns:p14="http://schemas.microsoft.com/office/powerpoint/2010/main" val="2142071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127</TotalTime>
  <Words>1943</Words>
  <Application>Microsoft Macintosh PowerPoint</Application>
  <PresentationFormat>On-screen Show (4:3)</PresentationFormat>
  <Paragraphs>216</Paragraphs>
  <Slides>44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Corbel</vt:lpstr>
      <vt:lpstr>Courier New</vt:lpstr>
      <vt:lpstr>Wingdings 2</vt:lpstr>
      <vt:lpstr>Pixel</vt:lpstr>
      <vt:lpstr>Document</vt:lpstr>
      <vt:lpstr>Frame Relay</vt:lpstr>
      <vt:lpstr>Outline</vt:lpstr>
      <vt:lpstr>PowerPoint Presentation</vt:lpstr>
      <vt:lpstr>Why do we need Frame Relay?</vt:lpstr>
      <vt:lpstr>Virtual Circuits</vt:lpstr>
      <vt:lpstr>Virtual Circuits</vt:lpstr>
      <vt:lpstr>DLCI</vt:lpstr>
      <vt:lpstr>Frame Relay Address Mapping</vt:lpstr>
      <vt:lpstr>Frame Relay Address Mapping</vt:lpstr>
      <vt:lpstr>Mapping of DLCI</vt:lpstr>
      <vt:lpstr>Inverse ARP</vt:lpstr>
      <vt:lpstr>PowerPoint Presentation</vt:lpstr>
      <vt:lpstr>Frame Relay Configuration</vt:lpstr>
      <vt:lpstr>Outline</vt:lpstr>
      <vt:lpstr>Building the Network</vt:lpstr>
      <vt:lpstr>Evaluation</vt:lpstr>
      <vt:lpstr>Configuring the cloud ( Frame Relay network)</vt:lpstr>
      <vt:lpstr>Configuring the cloud ( Frame Relay network)</vt:lpstr>
      <vt:lpstr>Outline</vt:lpstr>
      <vt:lpstr> Basic Frame Relay Configuration Steps</vt:lpstr>
      <vt:lpstr>Frame Relay Encapsulation </vt:lpstr>
      <vt:lpstr>PowerPoint Presentation</vt:lpstr>
      <vt:lpstr>Verifies Frame Relay Configuration</vt:lpstr>
      <vt:lpstr>Mapping of DLCI</vt:lpstr>
      <vt:lpstr>PowerPoint Presentation</vt:lpstr>
      <vt:lpstr> Configuring a Static Frame Relay Map</vt:lpstr>
      <vt:lpstr> Configuring a Static Frame Relay Map</vt:lpstr>
      <vt:lpstr>PowerPoint Presentation</vt:lpstr>
      <vt:lpstr>PowerPoint Presentation</vt:lpstr>
      <vt:lpstr>Outline</vt:lpstr>
      <vt:lpstr>Layer 3 Addressing with Frame Relay</vt:lpstr>
      <vt:lpstr>One Subnet Containing All Frame Relay DTEs</vt:lpstr>
      <vt:lpstr>One Subnet Per VC</vt:lpstr>
      <vt:lpstr>One Subnet Per VC</vt:lpstr>
      <vt:lpstr>Hybrid Approach</vt:lpstr>
      <vt:lpstr>Hybrid Approach</vt:lpstr>
      <vt:lpstr>Outline</vt:lpstr>
      <vt:lpstr>Frame Relay Subinterfaces</vt:lpstr>
      <vt:lpstr>Frame Relay Subinterfaces</vt:lpstr>
      <vt:lpstr>Point-to-Point Subinterface </vt:lpstr>
      <vt:lpstr>Multipoint Subinterface</vt:lpstr>
      <vt:lpstr>Assigning IP address to point-to-point subinterfacses</vt:lpstr>
      <vt:lpstr>Mapping DLCI in point-to-point subinterfacses</vt:lpstr>
      <vt:lpstr>Multipoint subinterface</vt:lpstr>
    </vt:vector>
  </TitlesOfParts>
  <Company>KSU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 Relay</dc:title>
  <dc:creator>Nour Alhariqi</dc:creator>
  <cp:lastModifiedBy>Microsoft Office User</cp:lastModifiedBy>
  <cp:revision>25</cp:revision>
  <dcterms:created xsi:type="dcterms:W3CDTF">2016-04-05T16:01:19Z</dcterms:created>
  <dcterms:modified xsi:type="dcterms:W3CDTF">2019-03-19T11:41:35Z</dcterms:modified>
</cp:coreProperties>
</file>