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6" autoAdjust="0"/>
    <p:restoredTop sz="94602" autoAdjust="0"/>
  </p:normalViewPr>
  <p:slideViewPr>
    <p:cSldViewPr>
      <p:cViewPr varScale="1">
        <p:scale>
          <a:sx n="42" d="100"/>
          <a:sy n="42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9C7E-0615-46F7-8385-5306556E16B9}" type="datetimeFigureOut">
              <a:rPr lang="ar-SA" smtClean="0"/>
              <a:t>16/03/33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8350-B362-4F11-ACFC-8863B315C4A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LAB</a:t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(1)</a:t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Cell injuries</a:t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&amp;</a:t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Adaptation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187624" y="1196752"/>
          <a:ext cx="6821898" cy="4320480"/>
        </p:xfrm>
        <a:graphic>
          <a:graphicData uri="http://schemas.openxmlformats.org/presentationml/2006/ole">
            <p:oleObj spid="_x0000_s22529" name="شريحة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4097" y="76200"/>
            <a:ext cx="2286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Normal Cell</a:t>
            </a:r>
            <a:endParaRPr lang="en-US" sz="28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3467497" y="1066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stress</a:t>
            </a:r>
            <a:endParaRPr lang="en-US" sz="3200" dirty="0"/>
          </a:p>
        </p:txBody>
      </p:sp>
      <p:sp>
        <p:nvSpPr>
          <p:cNvPr id="4" name="TextBox 4"/>
          <p:cNvSpPr txBox="1"/>
          <p:nvPr/>
        </p:nvSpPr>
        <p:spPr>
          <a:xfrm>
            <a:off x="3563888" y="2132856"/>
            <a:ext cx="1600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adaptation</a:t>
            </a:r>
            <a:endParaRPr lang="en-US" sz="2400" b="1" dirty="0"/>
          </a:p>
        </p:txBody>
      </p:sp>
      <p:sp>
        <p:nvSpPr>
          <p:cNvPr id="5" name="TextBox 5"/>
          <p:cNvSpPr txBox="1"/>
          <p:nvPr/>
        </p:nvSpPr>
        <p:spPr>
          <a:xfrm>
            <a:off x="6477000" y="285293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Fail to adapt</a:t>
            </a:r>
            <a:endParaRPr lang="en-US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6876256" y="3933056"/>
            <a:ext cx="1371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injuries</a:t>
            </a:r>
            <a:endParaRPr lang="en-US" sz="2400" b="1" dirty="0"/>
          </a:p>
        </p:txBody>
      </p:sp>
      <p:sp>
        <p:nvSpPr>
          <p:cNvPr id="7" name="Rectangle 7"/>
          <p:cNvSpPr/>
          <p:nvPr/>
        </p:nvSpPr>
        <p:spPr>
          <a:xfrm>
            <a:off x="1115616" y="2924944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2400" b="1" i="1" u="sng" dirty="0" smtClean="0"/>
              <a:t>atrophy.</a:t>
            </a:r>
          </a:p>
          <a:p>
            <a:pPr marL="514350" indent="-514350"/>
            <a:r>
              <a:rPr lang="en-US" sz="2400" b="1" i="1" u="sng" dirty="0" smtClean="0"/>
              <a:t> hypertrophy. </a:t>
            </a:r>
          </a:p>
          <a:p>
            <a:pPr marL="514350" indent="-514350"/>
            <a:r>
              <a:rPr lang="en-US" sz="2400" b="1" i="1" u="sng" dirty="0" smtClean="0"/>
              <a:t>Hyperplasia.</a:t>
            </a:r>
          </a:p>
          <a:p>
            <a:pPr marL="514350" indent="-514350"/>
            <a:r>
              <a:rPr lang="en-US" sz="2400" b="1" i="1" u="sng" dirty="0" smtClean="0"/>
              <a:t> dysplasia.</a:t>
            </a:r>
          </a:p>
          <a:p>
            <a:pPr marL="514350" indent="-514350"/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metaplasia</a:t>
            </a:r>
            <a:r>
              <a:rPr lang="en-US" sz="2400" b="1" i="1" u="sng" dirty="0" smtClean="0"/>
              <a:t>.</a:t>
            </a:r>
            <a:endParaRPr lang="ar-SA" sz="2400" b="1" i="1" u="sng" dirty="0"/>
          </a:p>
        </p:txBody>
      </p:sp>
      <p:sp>
        <p:nvSpPr>
          <p:cNvPr id="8" name="Rectangle 8"/>
          <p:cNvSpPr/>
          <p:nvPr/>
        </p:nvSpPr>
        <p:spPr>
          <a:xfrm>
            <a:off x="611560" y="5013176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Reversible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/>
              <a:t> </a:t>
            </a:r>
            <a:r>
              <a:rPr lang="en-US" sz="2400" b="1" i="1" u="sng" dirty="0" smtClean="0"/>
              <a:t>Cellular Swelling</a:t>
            </a:r>
            <a:r>
              <a:rPr lang="en-US" sz="2400" b="1" dirty="0" smtClean="0"/>
              <a:t>    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 </a:t>
            </a:r>
            <a:r>
              <a:rPr lang="en-US" sz="2400" b="1" i="1" u="sng" dirty="0" smtClean="0"/>
              <a:t>Fatty Change</a:t>
            </a:r>
            <a:endParaRPr lang="en-US" sz="2400" u="sng" dirty="0"/>
          </a:p>
        </p:txBody>
      </p:sp>
      <p:sp>
        <p:nvSpPr>
          <p:cNvPr id="9" name="Rectangle 9"/>
          <p:cNvSpPr/>
          <p:nvPr/>
        </p:nvSpPr>
        <p:spPr>
          <a:xfrm>
            <a:off x="5334000" y="5013176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Irreversible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i="1" u="sng" dirty="0" smtClean="0"/>
              <a:t>Necrosis</a:t>
            </a:r>
            <a:r>
              <a:rPr lang="en-US" sz="2400" b="1" dirty="0" smtClean="0"/>
              <a:t>               </a:t>
            </a:r>
            <a:r>
              <a:rPr lang="en-US" sz="2400" b="1" u="sng" dirty="0" smtClean="0"/>
              <a:t> </a:t>
            </a:r>
            <a:r>
              <a:rPr lang="en-US" sz="2400" b="1" i="1" u="sng" dirty="0" smtClean="0"/>
              <a:t>Apoptosis</a:t>
            </a:r>
            <a:endParaRPr lang="en-US" sz="2400" u="sng" dirty="0"/>
          </a:p>
        </p:txBody>
      </p:sp>
      <p:cxnSp>
        <p:nvCxnSpPr>
          <p:cNvPr id="10" name="Straight Arrow Connector 11"/>
          <p:cNvCxnSpPr>
            <a:stCxn id="2" idx="2"/>
          </p:cNvCxnSpPr>
          <p:nvPr/>
        </p:nvCxnSpPr>
        <p:spPr>
          <a:xfrm rot="5400000">
            <a:off x="3843407" y="833110"/>
            <a:ext cx="467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2"/>
          <p:cNvCxnSpPr/>
          <p:nvPr/>
        </p:nvCxnSpPr>
        <p:spPr>
          <a:xfrm rot="5400000">
            <a:off x="7105124" y="4784308"/>
            <a:ext cx="6959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3"/>
          <p:cNvCxnSpPr/>
          <p:nvPr/>
        </p:nvCxnSpPr>
        <p:spPr>
          <a:xfrm rot="5400000">
            <a:off x="6961108" y="3560172"/>
            <a:ext cx="6959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4"/>
          <p:cNvCxnSpPr/>
          <p:nvPr/>
        </p:nvCxnSpPr>
        <p:spPr>
          <a:xfrm rot="10800000" flipV="1">
            <a:off x="2627784" y="2348880"/>
            <a:ext cx="914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/>
          <p:cNvCxnSpPr/>
          <p:nvPr/>
        </p:nvCxnSpPr>
        <p:spPr>
          <a:xfrm>
            <a:off x="5220072" y="2348880"/>
            <a:ext cx="1141412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1"/>
          <p:cNvCxnSpPr/>
          <p:nvPr/>
        </p:nvCxnSpPr>
        <p:spPr>
          <a:xfrm flipH="1">
            <a:off x="3707904" y="4581128"/>
            <a:ext cx="3458344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/>
          <p:nvPr/>
        </p:nvCxnSpPr>
        <p:spPr>
          <a:xfrm rot="16200000" flipH="1">
            <a:off x="7126188" y="5483324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5"/>
          <p:cNvCxnSpPr/>
          <p:nvPr/>
        </p:nvCxnSpPr>
        <p:spPr>
          <a:xfrm rot="5400000">
            <a:off x="6368802" y="5448622"/>
            <a:ext cx="762000" cy="611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/>
          <p:nvPr/>
        </p:nvCxnSpPr>
        <p:spPr>
          <a:xfrm rot="5400000">
            <a:off x="2042438" y="5526514"/>
            <a:ext cx="69598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7"/>
          <p:cNvCxnSpPr/>
          <p:nvPr/>
        </p:nvCxnSpPr>
        <p:spPr>
          <a:xfrm rot="16200000" flipH="1">
            <a:off x="3415680" y="5521424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8"/>
          <p:cNvCxnSpPr/>
          <p:nvPr/>
        </p:nvCxnSpPr>
        <p:spPr>
          <a:xfrm rot="10800000">
            <a:off x="539552" y="4005064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0"/>
          <p:cNvCxnSpPr/>
          <p:nvPr/>
        </p:nvCxnSpPr>
        <p:spPr>
          <a:xfrm rot="5400000">
            <a:off x="-1251148" y="2267372"/>
            <a:ext cx="358219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53"/>
          <p:cNvCxnSpPr/>
          <p:nvPr/>
        </p:nvCxnSpPr>
        <p:spPr>
          <a:xfrm flipV="1">
            <a:off x="539552" y="458788"/>
            <a:ext cx="2165945" cy="17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7"/>
          <p:cNvSpPr/>
          <p:nvPr/>
        </p:nvSpPr>
        <p:spPr>
          <a:xfrm>
            <a:off x="971600" y="2852936"/>
            <a:ext cx="18288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4" name="Straight Arrow Connector 63"/>
          <p:cNvCxnSpPr/>
          <p:nvPr/>
        </p:nvCxnSpPr>
        <p:spPr>
          <a:xfrm rot="5400000">
            <a:off x="3844201" y="1756896"/>
            <a:ext cx="467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3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cellular adaptation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/>
              <a:t>Cellular adaptation is a state that lies intermediate between the </a:t>
            </a:r>
            <a:r>
              <a:rPr lang="en-US" sz="2800" b="1" dirty="0" smtClean="0"/>
              <a:t>normal (unstressed )</a:t>
            </a:r>
            <a:r>
              <a:rPr lang="en-US" sz="2800" dirty="0" smtClean="0"/>
              <a:t>cell and the </a:t>
            </a:r>
            <a:r>
              <a:rPr lang="en-US" sz="2800" b="1" dirty="0" smtClean="0"/>
              <a:t>injured (over stressed cells).</a:t>
            </a:r>
          </a:p>
          <a:p>
            <a:endParaRPr lang="en-US" sz="2800" dirty="0" smtClean="0"/>
          </a:p>
          <a:p>
            <a:r>
              <a:rPr lang="en-US" sz="2800" dirty="0" smtClean="0"/>
              <a:t>The adaptation may be </a:t>
            </a:r>
            <a:r>
              <a:rPr lang="en-US" sz="2800" u="sng" dirty="0" smtClean="0"/>
              <a:t>physiological</a:t>
            </a:r>
            <a:r>
              <a:rPr lang="en-US" sz="2800" dirty="0" smtClean="0"/>
              <a:t> (normal) or </a:t>
            </a:r>
            <a:r>
              <a:rPr lang="en-US" sz="2800" u="sng" dirty="0" smtClean="0"/>
              <a:t>pathological</a:t>
            </a:r>
            <a:r>
              <a:rPr lang="en-US" sz="2800" dirty="0" smtClean="0"/>
              <a:t> (abnormal). 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Five major types of adaptation include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i="1" dirty="0" smtClean="0"/>
              <a:t>atrophy.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 hypertrophy.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Hyperplasia.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 dysplasia.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metaplasia</a:t>
            </a:r>
            <a:r>
              <a:rPr lang="en-US" sz="2800" i="1" dirty="0" smtClean="0"/>
              <a:t>.</a:t>
            </a:r>
            <a:endParaRPr lang="ar-SA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39552" y="1052736"/>
          <a:ext cx="7554986" cy="4608512"/>
        </p:xfrm>
        <a:graphic>
          <a:graphicData uri="http://schemas.openxmlformats.org/presentationml/2006/ole">
            <p:oleObj spid="_x0000_s1025" name="شريحة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666866" y="1052736"/>
          <a:ext cx="7468846" cy="4536504"/>
        </p:xfrm>
        <a:graphic>
          <a:graphicData uri="http://schemas.openxmlformats.org/presentationml/2006/ole">
            <p:oleObj spid="_x0000_s17409" name="شريحة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187624" y="836712"/>
          <a:ext cx="7007822" cy="4680520"/>
        </p:xfrm>
        <a:graphic>
          <a:graphicData uri="http://schemas.openxmlformats.org/presentationml/2006/ole">
            <p:oleObj spid="_x0000_s18433" name="شريحة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971600" y="1412776"/>
          <a:ext cx="7120792" cy="3888432"/>
        </p:xfrm>
        <a:graphic>
          <a:graphicData uri="http://schemas.openxmlformats.org/presentationml/2006/ole">
            <p:oleObj spid="_x0000_s19457" name="شريحة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899592" y="1340768"/>
          <a:ext cx="7435161" cy="4437112"/>
        </p:xfrm>
        <a:graphic>
          <a:graphicData uri="http://schemas.openxmlformats.org/presentationml/2006/ole">
            <p:oleObj spid="_x0000_s20481" name="شريحة" r:id="rId3" imgW="3066405" imgH="2298365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953663" y="836712"/>
          <a:ext cx="6858697" cy="4680520"/>
        </p:xfrm>
        <a:graphic>
          <a:graphicData uri="http://schemas.openxmlformats.org/presentationml/2006/ole">
            <p:oleObj spid="_x0000_s21505" name="شريحة" r:id="rId3" imgW="2327042" imgH="1744898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عرض على الشاشة (3:4)‏</PresentationFormat>
  <Paragraphs>30</Paragraphs>
  <Slides>10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سمة Office</vt:lpstr>
      <vt:lpstr>Microsoft Office PowerPoint Slide</vt:lpstr>
      <vt:lpstr> LAB (1)  Cell injuries &amp; Adaptation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(1)  Cell injuries &amp; Adaptation</dc:title>
  <dc:creator>فيستا</dc:creator>
  <cp:lastModifiedBy>فيستا</cp:lastModifiedBy>
  <cp:revision>3</cp:revision>
  <dcterms:created xsi:type="dcterms:W3CDTF">2012-02-07T21:03:16Z</dcterms:created>
  <dcterms:modified xsi:type="dcterms:W3CDTF">2012-02-07T21:23:25Z</dcterms:modified>
</cp:coreProperties>
</file>