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7" r:id="rId2"/>
    <p:sldId id="258" r:id="rId3"/>
    <p:sldId id="281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7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6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0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1B5FA8-61A1-48CA-80A3-4FA2B30D435A}" type="datetimeFigureOut">
              <a:rPr lang="ar-SA" smtClean="0"/>
              <a:t>30/03/33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4AB4035-58E8-4173-B4E1-44B39874A25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8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9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0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2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3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4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5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6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7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b="1" dirty="0" smtClean="0"/>
          </a:p>
          <a:p>
            <a:pPr algn="ctr">
              <a:buNone/>
            </a:pPr>
            <a:r>
              <a:rPr lang="en-US" sz="6000" b="1" dirty="0" smtClean="0"/>
              <a:t>LAB </a:t>
            </a:r>
            <a:endParaRPr lang="en-US" sz="6000" b="1" dirty="0"/>
          </a:p>
          <a:p>
            <a:pPr algn="ctr">
              <a:buNone/>
            </a:pPr>
            <a:r>
              <a:rPr lang="en-US" sz="6000" b="1" dirty="0"/>
              <a:t>(3)</a:t>
            </a:r>
          </a:p>
          <a:p>
            <a:pPr algn="ctr">
              <a:buNone/>
            </a:pPr>
            <a:r>
              <a:rPr lang="en-US" sz="6000" b="1" dirty="0"/>
              <a:t>ANEMIA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755576" y="764704"/>
          <a:ext cx="7784075" cy="5363691"/>
        </p:xfrm>
        <a:graphic>
          <a:graphicData uri="http://schemas.openxmlformats.org/presentationml/2006/ole">
            <p:oleObj spid="_x0000_s23553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99592" y="908720"/>
          <a:ext cx="7385333" cy="5040560"/>
        </p:xfrm>
        <a:graphic>
          <a:graphicData uri="http://schemas.openxmlformats.org/presentationml/2006/ole">
            <p:oleObj spid="_x0000_s24577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467544" y="692696"/>
          <a:ext cx="8136904" cy="5184576"/>
        </p:xfrm>
        <a:graphic>
          <a:graphicData uri="http://schemas.openxmlformats.org/presentationml/2006/ole">
            <p:oleObj spid="_x0000_s25601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827584" y="548680"/>
          <a:ext cx="7681689" cy="5157902"/>
        </p:xfrm>
        <a:graphic>
          <a:graphicData uri="http://schemas.openxmlformats.org/presentationml/2006/ole">
            <p:oleObj spid="_x0000_s26625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61459"/>
          </a:xfrm>
        </p:spPr>
        <p:txBody>
          <a:bodyPr>
            <a:normAutofit fontScale="85000" lnSpcReduction="20000"/>
          </a:bodyPr>
          <a:lstStyle/>
          <a:p>
            <a:pPr lvl="1" algn="l">
              <a:buNone/>
            </a:pPr>
            <a:r>
              <a:rPr lang="en-US" sz="3500" b="1" dirty="0" smtClean="0">
                <a:latin typeface="+mj-lt"/>
                <a:cs typeface="+mj-cs"/>
              </a:rPr>
              <a:t>30 </a:t>
            </a:r>
            <a:r>
              <a:rPr lang="en-US" sz="3500" b="1" dirty="0">
                <a:latin typeface="+mj-lt"/>
                <a:cs typeface="+mj-cs"/>
              </a:rPr>
              <a:t>years old female come to outpatient clinic suffering from easy fatigability &amp; breathlessness  on exertion </a:t>
            </a:r>
            <a:r>
              <a:rPr lang="en-US" sz="3500" b="1" dirty="0" smtClean="0">
                <a:latin typeface="+mj-lt"/>
                <a:cs typeface="+mj-cs"/>
              </a:rPr>
              <a:t>.</a:t>
            </a:r>
          </a:p>
          <a:p>
            <a:pPr lvl="1" algn="l">
              <a:buNone/>
            </a:pPr>
            <a:r>
              <a:rPr lang="en-US" sz="3500" b="1" dirty="0" smtClean="0">
                <a:latin typeface="+mj-lt"/>
                <a:cs typeface="+mj-cs"/>
              </a:rPr>
              <a:t>by </a:t>
            </a:r>
            <a:r>
              <a:rPr lang="en-US" sz="3500" b="1" dirty="0">
                <a:latin typeface="+mj-lt"/>
                <a:cs typeface="+mj-cs"/>
              </a:rPr>
              <a:t>clinical examination she was normal except  for some </a:t>
            </a:r>
          </a:p>
          <a:p>
            <a:pPr lvl="1" algn="l">
              <a:buNone/>
            </a:pPr>
            <a:r>
              <a:rPr lang="en-US" sz="3500" b="1" dirty="0" smtClean="0">
                <a:latin typeface="+mj-lt"/>
                <a:cs typeface="+mj-cs"/>
              </a:rPr>
              <a:t>pallor </a:t>
            </a:r>
            <a:r>
              <a:rPr lang="en-US" sz="3500" dirty="0">
                <a:latin typeface="+mj-lt"/>
                <a:cs typeface="+mj-cs"/>
              </a:rPr>
              <a:t>.</a:t>
            </a:r>
          </a:p>
          <a:p>
            <a:pPr lvl="1" algn="l">
              <a:buNone/>
            </a:pPr>
            <a:r>
              <a:rPr lang="en-US" sz="35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+mj-cs"/>
              </a:rPr>
              <a:t>on </a:t>
            </a: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+mj-lt"/>
                <a:cs typeface="+mj-cs"/>
              </a:rPr>
              <a:t>doing CBC the fallowing parameters were found. </a:t>
            </a:r>
          </a:p>
          <a:p>
            <a:pPr lvl="1" algn="l">
              <a:buNone/>
            </a:pPr>
            <a:endParaRPr lang="en-US" dirty="0" smtClean="0">
              <a:cs typeface="+mj-cs"/>
            </a:endParaRPr>
          </a:p>
          <a:p>
            <a:pPr lvl="1" algn="l">
              <a:buNone/>
            </a:pPr>
            <a:r>
              <a:rPr lang="en-US" dirty="0" smtClean="0">
                <a:cs typeface="+mj-cs"/>
              </a:rPr>
              <a:t>RBC </a:t>
            </a:r>
            <a:r>
              <a:rPr lang="en-US" dirty="0">
                <a:cs typeface="+mj-cs"/>
              </a:rPr>
              <a:t>count                  4x106  /</a:t>
            </a:r>
            <a:r>
              <a:rPr lang="en-US" dirty="0" smtClean="0">
                <a:cs typeface="+mj-cs"/>
              </a:rPr>
              <a:t>µL</a:t>
            </a:r>
            <a:r>
              <a:rPr lang="en-US" baseline="30000" dirty="0" smtClean="0">
                <a:cs typeface="+mj-cs"/>
              </a:rPr>
              <a:t>3</a:t>
            </a:r>
            <a:endParaRPr lang="en-US" dirty="0">
              <a:cs typeface="+mj-cs"/>
            </a:endParaRPr>
          </a:p>
          <a:p>
            <a:pPr lvl="1" algn="l">
              <a:buNone/>
            </a:pPr>
            <a:r>
              <a:rPr lang="en-US" dirty="0">
                <a:cs typeface="+mj-cs"/>
              </a:rPr>
              <a:t>HCT                                30%</a:t>
            </a:r>
          </a:p>
          <a:p>
            <a:pPr lvl="1" algn="l">
              <a:buNone/>
            </a:pPr>
            <a:r>
              <a:rPr lang="en-US" dirty="0">
                <a:cs typeface="+mj-cs"/>
              </a:rPr>
              <a:t>HB%                              9mg /dl</a:t>
            </a:r>
          </a:p>
          <a:p>
            <a:pPr lvl="1" algn="l">
              <a:buNone/>
            </a:pPr>
            <a:r>
              <a:rPr lang="en-US" dirty="0">
                <a:cs typeface="+mj-cs"/>
              </a:rPr>
              <a:t>MCV                             70   fl</a:t>
            </a:r>
          </a:p>
          <a:p>
            <a:pPr lvl="1" algn="l">
              <a:buNone/>
            </a:pPr>
            <a:r>
              <a:rPr lang="en-US" dirty="0">
                <a:cs typeface="+mj-cs"/>
              </a:rPr>
              <a:t>MCH                              28  pg</a:t>
            </a:r>
          </a:p>
          <a:p>
            <a:pPr lvl="1" algn="l">
              <a:buNone/>
            </a:pPr>
            <a:r>
              <a:rPr lang="en-US" dirty="0">
                <a:cs typeface="+mj-cs"/>
              </a:rPr>
              <a:t>MCHC                            25  %  </a:t>
            </a:r>
            <a:br>
              <a:rPr lang="en-US" dirty="0">
                <a:cs typeface="+mj-cs"/>
              </a:rPr>
            </a:br>
            <a:endParaRPr lang="en-US" dirty="0">
              <a:cs typeface="+mj-cs"/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Case study 1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1-What </a:t>
            </a:r>
            <a:r>
              <a:rPr lang="en-US" b="1" dirty="0"/>
              <a:t>is the most probable diagnoses from the clinical picture?</a:t>
            </a:r>
          </a:p>
          <a:p>
            <a:pPr algn="l" rtl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microcytic</a:t>
            </a:r>
            <a:r>
              <a:rPr lang="en-US" dirty="0" smtClean="0"/>
              <a:t> </a:t>
            </a:r>
            <a:r>
              <a:rPr lang="en-US" dirty="0" err="1" smtClean="0"/>
              <a:t>hypochromic</a:t>
            </a:r>
            <a:r>
              <a:rPr lang="en-US" dirty="0" smtClean="0"/>
              <a:t> Anemia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0070C0"/>
                </a:solidFill>
              </a:rPr>
              <a:t>questions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lvl="0" algn="l" rtl="0">
              <a:buNone/>
            </a:pPr>
            <a:r>
              <a:rPr lang="en-US" b="1" dirty="0" smtClean="0"/>
              <a:t>2-</a:t>
            </a:r>
            <a:r>
              <a:rPr lang="en-US" b="1" dirty="0"/>
              <a:t>What type of anemia ? </a:t>
            </a:r>
          </a:p>
          <a:p>
            <a:pPr algn="l" rtl="0">
              <a:buNone/>
            </a:pPr>
            <a:r>
              <a:rPr lang="en-US" dirty="0"/>
              <a:t>Iron deficiency anemia  </a:t>
            </a:r>
          </a:p>
          <a:p>
            <a:pPr lvl="0" algn="l" rtl="0">
              <a:buNone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questions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16624"/>
          </a:xfrm>
        </p:spPr>
        <p:txBody>
          <a:bodyPr>
            <a:normAutofit fontScale="92500" lnSpcReduction="20000"/>
          </a:bodyPr>
          <a:lstStyle/>
          <a:p>
            <a:pPr lvl="0" algn="l" rtl="0">
              <a:buNone/>
            </a:pPr>
            <a:endParaRPr lang="en-US" sz="900" b="1" dirty="0" smtClean="0"/>
          </a:p>
          <a:p>
            <a:pPr lvl="0" algn="l" rtl="0">
              <a:buNone/>
            </a:pPr>
            <a:r>
              <a:rPr lang="en-US" b="1" dirty="0" smtClean="0"/>
              <a:t>3-Give </a:t>
            </a:r>
            <a:r>
              <a:rPr lang="en-US" b="1" dirty="0"/>
              <a:t>causes for iron deficiency  anemia ?</a:t>
            </a:r>
          </a:p>
          <a:p>
            <a:pPr algn="l">
              <a:buNone/>
            </a:pPr>
            <a:r>
              <a:rPr lang="en-US" dirty="0">
                <a:solidFill>
                  <a:srgbClr val="0070C0"/>
                </a:solidFill>
              </a:rPr>
              <a:t> 1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en-US" b="1" dirty="0" smtClean="0">
                <a:solidFill>
                  <a:srgbClr val="0070C0"/>
                </a:solidFill>
              </a:rPr>
              <a:t>lack of iron in  the diet  (poor diet) as </a:t>
            </a:r>
            <a:r>
              <a:rPr lang="en-US" sz="3000" b="1" dirty="0" smtClean="0">
                <a:solidFill>
                  <a:srgbClr val="0070C0"/>
                </a:solidFill>
                <a:cs typeface="+mj-cs"/>
              </a:rPr>
              <a:t>vegetarians </a:t>
            </a:r>
            <a:endParaRPr lang="en-US" sz="3000" dirty="0" smtClean="0">
              <a:solidFill>
                <a:srgbClr val="0070C0"/>
              </a:solidFill>
              <a:cs typeface="+mj-cs"/>
            </a:endParaRPr>
          </a:p>
          <a:p>
            <a:pPr algn="l">
              <a:buNone/>
            </a:pPr>
            <a:r>
              <a:rPr lang="en-US" sz="3000" dirty="0" smtClean="0">
                <a:cs typeface="+mj-cs"/>
              </a:rPr>
              <a:t>Examples of iron-rich foods include meat, eggs, and green vegetables.</a:t>
            </a:r>
          </a:p>
          <a:p>
            <a:pPr lvl="0" algn="l" rtl="0">
              <a:buNone/>
            </a:pPr>
            <a:r>
              <a:rPr lang="en-US" sz="3000" dirty="0" smtClean="0">
                <a:solidFill>
                  <a:srgbClr val="0070C0"/>
                </a:solidFill>
                <a:cs typeface="+mj-cs"/>
              </a:rPr>
              <a:t>2.</a:t>
            </a:r>
            <a:r>
              <a:rPr lang="en-US" sz="3000" b="1" dirty="0" smtClean="0">
                <a:solidFill>
                  <a:srgbClr val="0070C0"/>
                </a:solidFill>
                <a:cs typeface="+mj-cs"/>
              </a:rPr>
              <a:t> </a:t>
            </a:r>
            <a:r>
              <a:rPr lang="en-US" sz="3000" b="1" dirty="0">
                <a:solidFill>
                  <a:srgbClr val="0070C0"/>
                </a:solidFill>
                <a:cs typeface="+mj-cs"/>
              </a:rPr>
              <a:t>chronic blood loss ;</a:t>
            </a:r>
            <a:r>
              <a:rPr lang="en-US" sz="3000" dirty="0">
                <a:solidFill>
                  <a:srgbClr val="0070C0"/>
                </a:solidFill>
                <a:cs typeface="+mj-cs"/>
              </a:rPr>
              <a:t> </a:t>
            </a:r>
            <a:r>
              <a:rPr lang="en-US" sz="3000" dirty="0">
                <a:cs typeface="+mj-cs"/>
              </a:rPr>
              <a:t>heavy periods , peptic ulcer, Gastrointestinal bleeding colorectal cancer ,parasitic infection (hook worm )</a:t>
            </a:r>
            <a:r>
              <a:rPr lang="en-US" sz="3000" b="1" dirty="0">
                <a:cs typeface="+mj-cs"/>
              </a:rPr>
              <a:t> </a:t>
            </a:r>
            <a:r>
              <a:rPr lang="en-US" sz="3000" b="1" dirty="0" smtClean="0">
                <a:cs typeface="+mj-cs"/>
              </a:rPr>
              <a:t>..</a:t>
            </a:r>
          </a:p>
          <a:p>
            <a:pPr lvl="0" algn="l" rtl="0">
              <a:buNone/>
            </a:pPr>
            <a:r>
              <a:rPr lang="en-US" sz="3000" dirty="0" smtClean="0">
                <a:solidFill>
                  <a:srgbClr val="0070C0"/>
                </a:solidFill>
                <a:cs typeface="+mj-cs"/>
              </a:rPr>
              <a:t>3.</a:t>
            </a:r>
            <a:r>
              <a:rPr lang="en-US" sz="3000" b="1" dirty="0">
                <a:solidFill>
                  <a:srgbClr val="0070C0"/>
                </a:solidFill>
                <a:cs typeface="+mj-cs"/>
              </a:rPr>
              <a:t> An inability to absorb iron; </a:t>
            </a:r>
            <a:r>
              <a:rPr lang="en-US" sz="3000" dirty="0" smtClean="0">
                <a:cs typeface="+mj-cs"/>
              </a:rPr>
              <a:t>intestinal </a:t>
            </a:r>
            <a:r>
              <a:rPr lang="en-US" sz="3000" dirty="0">
                <a:cs typeface="+mj-cs"/>
              </a:rPr>
              <a:t>disorder such as celiac disease and   </a:t>
            </a:r>
            <a:r>
              <a:rPr lang="en-US" sz="3000" dirty="0" err="1">
                <a:cs typeface="+mj-cs"/>
              </a:rPr>
              <a:t>gastroctomy</a:t>
            </a:r>
            <a:r>
              <a:rPr lang="en-US" sz="3000" dirty="0">
                <a:cs typeface="+mj-cs"/>
              </a:rPr>
              <a:t>.</a:t>
            </a:r>
          </a:p>
          <a:p>
            <a:pPr algn="l">
              <a:buNone/>
            </a:pPr>
            <a:r>
              <a:rPr lang="en-US" sz="3000" b="1" dirty="0">
                <a:cs typeface="+mj-cs"/>
              </a:rPr>
              <a:t>*</a:t>
            </a:r>
            <a:r>
              <a:rPr lang="en-US" sz="3000" b="1" dirty="0" err="1" smtClean="0">
                <a:cs typeface="+mj-cs"/>
              </a:rPr>
              <a:t>tannate,phtate</a:t>
            </a:r>
            <a:r>
              <a:rPr lang="en-US" sz="3000" b="1" dirty="0" smtClean="0">
                <a:cs typeface="+mj-cs"/>
              </a:rPr>
              <a:t> </a:t>
            </a:r>
            <a:r>
              <a:rPr lang="en-US" sz="3000" b="1" dirty="0">
                <a:cs typeface="+mj-cs"/>
              </a:rPr>
              <a:t>–present in tea -compete </a:t>
            </a:r>
            <a:r>
              <a:rPr lang="en-US" sz="3000" b="1" dirty="0" smtClean="0">
                <a:cs typeface="+mj-cs"/>
              </a:rPr>
              <a:t>with </a:t>
            </a:r>
            <a:r>
              <a:rPr lang="ar-SA" sz="3000" b="1" dirty="0" smtClean="0">
                <a:cs typeface="+mj-cs"/>
              </a:rPr>
              <a:t> </a:t>
            </a:r>
            <a:r>
              <a:rPr lang="en-US" sz="3000" b="1" dirty="0" smtClean="0">
                <a:cs typeface="+mj-cs"/>
              </a:rPr>
              <a:t>iron in absorption</a:t>
            </a:r>
            <a:endParaRPr lang="ar-SA" sz="3000" b="1" dirty="0" smtClean="0">
              <a:cs typeface="+mj-cs"/>
            </a:endParaRPr>
          </a:p>
          <a:p>
            <a:pPr lvl="0" algn="l">
              <a:buNone/>
            </a:pPr>
            <a:r>
              <a:rPr lang="ar-SA" sz="3000" b="1" dirty="0" smtClean="0">
                <a:cs typeface="+mj-cs"/>
              </a:rPr>
              <a:t>     </a:t>
            </a:r>
            <a:r>
              <a:rPr lang="en-US" sz="3000" b="1" dirty="0" smtClean="0">
                <a:cs typeface="+mj-cs"/>
              </a:rPr>
              <a:t> </a:t>
            </a:r>
            <a:r>
              <a:rPr lang="en-US" sz="3000" b="1" dirty="0" smtClean="0">
                <a:solidFill>
                  <a:srgbClr val="0070C0"/>
                </a:solidFill>
                <a:cs typeface="+mj-cs"/>
              </a:rPr>
              <a:t>4.Increase </a:t>
            </a:r>
            <a:r>
              <a:rPr lang="en-US" sz="3000" b="1" dirty="0">
                <a:solidFill>
                  <a:srgbClr val="0070C0"/>
                </a:solidFill>
                <a:cs typeface="+mj-cs"/>
              </a:rPr>
              <a:t>the demand </a:t>
            </a:r>
            <a:r>
              <a:rPr lang="en-US" sz="3000" dirty="0">
                <a:cs typeface="+mj-cs"/>
              </a:rPr>
              <a:t>; pregnancy</a:t>
            </a:r>
            <a:r>
              <a:rPr lang="en-US" sz="3000" b="1" dirty="0">
                <a:cs typeface="+mj-cs"/>
              </a:rPr>
              <a:t>  </a:t>
            </a:r>
            <a:r>
              <a:rPr lang="en-US" b="1" dirty="0"/>
              <a:t>.</a:t>
            </a:r>
            <a:endParaRPr lang="en-US" dirty="0"/>
          </a:p>
          <a:p>
            <a:pPr lvl="0" algn="l" rtl="0">
              <a:buNone/>
            </a:pP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questions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/>
              <a:t>2.65-year-old </a:t>
            </a:r>
            <a:r>
              <a:rPr lang="en-US" b="1" dirty="0"/>
              <a:t>female reports about 2 months of tiredness, difficulty concentrating, fatigue and gastrointestinal discomfort with some decrease in appetite and numbness and tingling sensation in her hands and feet</a:t>
            </a:r>
            <a:r>
              <a:rPr lang="en-US" dirty="0"/>
              <a:t>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0070C0"/>
                </a:solidFill>
              </a:rPr>
              <a:t>Case study 2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Clinical examination </a:t>
            </a:r>
          </a:p>
          <a:p>
            <a:pPr algn="l" rtl="0">
              <a:buNone/>
            </a:pPr>
            <a:r>
              <a:rPr lang="en-US" dirty="0" smtClean="0"/>
              <a:t>   by clinical examination she was normal except for some pallor and  smooth, thick, red tongue</a:t>
            </a:r>
          </a:p>
          <a:p>
            <a:pPr algn="l" rtl="0"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lab finding </a:t>
            </a:r>
          </a:p>
          <a:p>
            <a:pPr algn="l" rtl="0"/>
            <a:r>
              <a:rPr lang="en-US" dirty="0" smtClean="0"/>
              <a:t>RBC </a:t>
            </a:r>
            <a:r>
              <a:rPr lang="en-US" dirty="0"/>
              <a:t>count                  4x106  /µL</a:t>
            </a:r>
            <a:r>
              <a:rPr lang="en-US" baseline="30000" dirty="0"/>
              <a:t>3</a:t>
            </a:r>
            <a:endParaRPr lang="en-US" dirty="0"/>
          </a:p>
          <a:p>
            <a:pPr algn="l" rtl="0"/>
            <a:r>
              <a:rPr lang="en-US" dirty="0"/>
              <a:t>HCT                                34 %</a:t>
            </a:r>
          </a:p>
          <a:p>
            <a:pPr algn="l" rtl="0"/>
            <a:r>
              <a:rPr lang="en-US" dirty="0"/>
              <a:t>HB%                              8.5mg /dl</a:t>
            </a:r>
          </a:p>
          <a:p>
            <a:pPr algn="l" rtl="0"/>
            <a:r>
              <a:rPr lang="en-US" dirty="0"/>
              <a:t>MCV                             105    fl</a:t>
            </a:r>
          </a:p>
          <a:p>
            <a:pPr algn="l" rtl="0"/>
            <a:r>
              <a:rPr lang="en-US" dirty="0"/>
              <a:t>MCH                              25 pg</a:t>
            </a:r>
          </a:p>
          <a:p>
            <a:pPr algn="l" rtl="0"/>
            <a:r>
              <a:rPr lang="en-US" dirty="0"/>
              <a:t>MCHC                            23 %  </a:t>
            </a:r>
          </a:p>
          <a:p>
            <a:pPr algn="l" rtl="0">
              <a:buNone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rtl="0">
              <a:buNone/>
            </a:pPr>
            <a:endParaRPr lang="en-US" dirty="0" smtClean="0"/>
          </a:p>
          <a:p>
            <a:pPr algn="r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Case study 2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pPr lvl="0" algn="l" rtl="0">
              <a:buNone/>
            </a:pPr>
            <a:r>
              <a:rPr lang="en-US" b="1" dirty="0" smtClean="0"/>
              <a:t>1.</a:t>
            </a:r>
            <a:r>
              <a:rPr lang="en-US" b="1" dirty="0"/>
              <a:t> What is the most probable diagnoses from the clinical picture?</a:t>
            </a:r>
          </a:p>
          <a:p>
            <a:pPr marL="514350" lvl="0" indent="-514350" algn="l" rtl="0">
              <a:buNone/>
            </a:pPr>
            <a:r>
              <a:rPr lang="en-US" dirty="0" smtClean="0"/>
              <a:t>a. Iron </a:t>
            </a:r>
            <a:r>
              <a:rPr lang="en-US" dirty="0"/>
              <a:t>deficiency anemia </a:t>
            </a:r>
          </a:p>
          <a:p>
            <a:pPr marL="514350" lvl="0" indent="-514350" algn="l" rtl="0">
              <a:buNone/>
            </a:pPr>
            <a:r>
              <a:rPr lang="en-US" dirty="0" smtClean="0"/>
              <a:t>b. Sickle </a:t>
            </a:r>
            <a:r>
              <a:rPr lang="en-US" dirty="0"/>
              <a:t>cell anemia </a:t>
            </a:r>
          </a:p>
          <a:p>
            <a:pPr marL="514350" lvl="0" indent="-514350" algn="l" rtl="0">
              <a:buNone/>
            </a:pPr>
            <a:r>
              <a:rPr lang="en-US" dirty="0" smtClean="0"/>
              <a:t>c. Pernicious </a:t>
            </a:r>
            <a:r>
              <a:rPr lang="en-US" dirty="0"/>
              <a:t>anemia </a:t>
            </a:r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Questions 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1844825"/>
            <a:ext cx="6552728" cy="3816424"/>
          </a:xfrm>
        </p:spPr>
        <p:txBody>
          <a:bodyPr/>
          <a:lstStyle/>
          <a:p>
            <a:pPr lvl="0" algn="l" rtl="0">
              <a:buNone/>
            </a:pPr>
            <a:r>
              <a:rPr lang="en-US" dirty="0" smtClean="0"/>
              <a:t> </a:t>
            </a:r>
            <a:r>
              <a:rPr lang="en-US" b="1" dirty="0" smtClean="0"/>
              <a:t>2. The </a:t>
            </a:r>
            <a:r>
              <a:rPr lang="en-US" b="1" dirty="0"/>
              <a:t>high </a:t>
            </a:r>
            <a:r>
              <a:rPr lang="en-US" b="1" dirty="0" smtClean="0"/>
              <a:t>MCV </a:t>
            </a:r>
            <a:r>
              <a:rPr lang="en-US" b="1" dirty="0"/>
              <a:t> </a:t>
            </a:r>
            <a:r>
              <a:rPr lang="en-US" b="1" dirty="0" err="1" smtClean="0"/>
              <a:t>indicatefor</a:t>
            </a:r>
            <a:r>
              <a:rPr lang="en-US" b="1" dirty="0" smtClean="0"/>
              <a:t>;</a:t>
            </a:r>
            <a:endParaRPr lang="en-US" b="1" dirty="0"/>
          </a:p>
          <a:p>
            <a:pPr lvl="0" algn="l" rtl="0">
              <a:buNone/>
            </a:pPr>
            <a:r>
              <a:rPr lang="en-US" dirty="0" err="1" smtClean="0"/>
              <a:t>a.Microcytic</a:t>
            </a:r>
            <a:r>
              <a:rPr lang="en-US" dirty="0" smtClean="0"/>
              <a:t>  RBC</a:t>
            </a:r>
            <a:endParaRPr lang="en-US" dirty="0"/>
          </a:p>
          <a:p>
            <a:pPr lvl="0" algn="l" rtl="0">
              <a:buNone/>
            </a:pPr>
            <a:r>
              <a:rPr lang="en-US" dirty="0" err="1" smtClean="0"/>
              <a:t>b.Macrocytic</a:t>
            </a:r>
            <a:r>
              <a:rPr lang="en-US" dirty="0" smtClean="0"/>
              <a:t> RBC</a:t>
            </a:r>
            <a:endParaRPr lang="en-US" dirty="0"/>
          </a:p>
          <a:p>
            <a:pPr lvl="0" algn="l" rtl="0">
              <a:buNone/>
            </a:pPr>
            <a:r>
              <a:rPr lang="en-US" dirty="0" err="1" smtClean="0"/>
              <a:t>c.Normocytic</a:t>
            </a:r>
            <a:r>
              <a:rPr lang="en-US" dirty="0" smtClean="0"/>
              <a:t> RBC</a:t>
            </a:r>
            <a:endParaRPr lang="en-US" dirty="0"/>
          </a:p>
          <a:p>
            <a:pPr algn="l" rtl="0">
              <a:buNone/>
            </a:pPr>
            <a:r>
              <a:rPr lang="en-US" dirty="0"/>
              <a:t> </a:t>
            </a:r>
          </a:p>
          <a:p>
            <a:pPr algn="r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Questions</a:t>
            </a: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31640" y="1988840"/>
            <a:ext cx="7272808" cy="4525963"/>
          </a:xfrm>
        </p:spPr>
        <p:txBody>
          <a:bodyPr/>
          <a:lstStyle/>
          <a:p>
            <a:pPr lvl="0" algn="l" rtl="0">
              <a:buNone/>
            </a:pPr>
            <a:r>
              <a:rPr lang="en-US" b="1" dirty="0" smtClean="0"/>
              <a:t>3.Pernicious </a:t>
            </a:r>
            <a:r>
              <a:rPr lang="en-US" b="1" dirty="0" err="1" smtClean="0"/>
              <a:t>cousd</a:t>
            </a:r>
            <a:r>
              <a:rPr lang="en-US" b="1" dirty="0" smtClean="0"/>
              <a:t> by :  </a:t>
            </a:r>
            <a:endParaRPr lang="en-US" b="1" dirty="0"/>
          </a:p>
          <a:p>
            <a:pPr lvl="0" algn="l" rtl="0">
              <a:buNone/>
            </a:pPr>
            <a:r>
              <a:rPr lang="en-US" dirty="0" smtClean="0"/>
              <a:t>a. Iron  deficiency</a:t>
            </a:r>
            <a:endParaRPr lang="en-US" dirty="0"/>
          </a:p>
          <a:p>
            <a:pPr lvl="0" algn="l" rtl="0">
              <a:buNone/>
            </a:pPr>
            <a:r>
              <a:rPr lang="en-US" dirty="0" smtClean="0"/>
              <a:t>b.vit </a:t>
            </a:r>
            <a:r>
              <a:rPr lang="en-US" dirty="0"/>
              <a:t>b12  </a:t>
            </a:r>
            <a:r>
              <a:rPr lang="en-US" dirty="0" smtClean="0"/>
              <a:t>deficiency</a:t>
            </a:r>
            <a:endParaRPr lang="en-US" dirty="0"/>
          </a:p>
          <a:p>
            <a:pPr lvl="0" algn="l" rtl="0">
              <a:buNone/>
            </a:pPr>
            <a:r>
              <a:rPr lang="en-US" dirty="0" err="1" smtClean="0"/>
              <a:t>c.folic</a:t>
            </a:r>
            <a:r>
              <a:rPr lang="en-US" dirty="0" smtClean="0"/>
              <a:t> </a:t>
            </a:r>
            <a:r>
              <a:rPr lang="en-US" dirty="0"/>
              <a:t>acid </a:t>
            </a:r>
            <a:r>
              <a:rPr lang="en-US" dirty="0" smtClean="0"/>
              <a:t>deficiency</a:t>
            </a:r>
            <a:endParaRPr lang="en-US" dirty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764704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questions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Thank you </a:t>
            </a:r>
            <a:endParaRPr lang="ar-S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331640" y="659316"/>
          <a:ext cx="6867475" cy="5145601"/>
        </p:xfrm>
        <a:graphic>
          <a:graphicData uri="http://schemas.openxmlformats.org/presentationml/2006/ole">
            <p:oleObj spid="_x0000_s64514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755576" y="764704"/>
          <a:ext cx="7726263" cy="5418418"/>
        </p:xfrm>
        <a:graphic>
          <a:graphicData uri="http://schemas.openxmlformats.org/presentationml/2006/ole">
            <p:oleObj spid="_x0000_s1025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683568" y="548680"/>
          <a:ext cx="8213726" cy="5472608"/>
        </p:xfrm>
        <a:graphic>
          <a:graphicData uri="http://schemas.openxmlformats.org/presentationml/2006/ole">
            <p:oleObj spid="_x0000_s18433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115616" y="980728"/>
          <a:ext cx="6847523" cy="5039469"/>
        </p:xfrm>
        <a:graphic>
          <a:graphicData uri="http://schemas.openxmlformats.org/presentationml/2006/ole">
            <p:oleObj spid="_x0000_s19457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567032" y="548680"/>
          <a:ext cx="8247022" cy="5472608"/>
        </p:xfrm>
        <a:graphic>
          <a:graphicData uri="http://schemas.openxmlformats.org/presentationml/2006/ole">
            <p:oleObj spid="_x0000_s20481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755576" y="548680"/>
          <a:ext cx="7561653" cy="5291683"/>
        </p:xfrm>
        <a:graphic>
          <a:graphicData uri="http://schemas.openxmlformats.org/presentationml/2006/ole">
            <p:oleObj spid="_x0000_s21505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683568" y="548680"/>
          <a:ext cx="7724313" cy="5363691"/>
        </p:xfrm>
        <a:graphic>
          <a:graphicData uri="http://schemas.openxmlformats.org/presentationml/2006/ole">
            <p:oleObj spid="_x0000_s22529" name="شريحة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93</TotalTime>
  <Words>243</Words>
  <Application>Microsoft Office PowerPoint</Application>
  <PresentationFormat>عرض على الشاشة (3:4)‏</PresentationFormat>
  <Paragraphs>64</Paragraphs>
  <Slides>23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5" baseType="lpstr">
      <vt:lpstr>ملتقى</vt:lpstr>
      <vt:lpstr>Microsoft Office PowerPoint Slide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Case study 1 </vt:lpstr>
      <vt:lpstr>questions</vt:lpstr>
      <vt:lpstr>questions</vt:lpstr>
      <vt:lpstr>questions</vt:lpstr>
      <vt:lpstr>Case study 2</vt:lpstr>
      <vt:lpstr>Case study 2</vt:lpstr>
      <vt:lpstr>Questions </vt:lpstr>
      <vt:lpstr>Questions </vt:lpstr>
      <vt:lpstr>questions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فيستا</dc:creator>
  <cp:lastModifiedBy>فيستا</cp:lastModifiedBy>
  <cp:revision>10</cp:revision>
  <dcterms:created xsi:type="dcterms:W3CDTF">2012-02-21T21:35:10Z</dcterms:created>
  <dcterms:modified xsi:type="dcterms:W3CDTF">2012-02-21T23:09:04Z</dcterms:modified>
</cp:coreProperties>
</file>