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sldx" ContentType="application/vnd.openxmlformats-officedocument.presentationml.slide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1"/>
  </p:sldMasterIdLst>
  <p:sldIdLst>
    <p:sldId id="257" r:id="rId2"/>
    <p:sldId id="258" r:id="rId3"/>
    <p:sldId id="281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78" autoAdjust="0"/>
    <p:restoredTop sz="94718" autoAdjust="0"/>
  </p:normalViewPr>
  <p:slideViewPr>
    <p:cSldViewPr>
      <p:cViewPr varScale="1">
        <p:scale>
          <a:sx n="70" d="100"/>
          <a:sy n="70" d="100"/>
        </p:scale>
        <p:origin x="-64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" y="102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ثلث قائم الزاوية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عنوان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7" name="عنوان فرعي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grpSp>
        <p:nvGrpSpPr>
          <p:cNvPr id="2" name="مجموعة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شكل حر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شكل حر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شكل حر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رابط مستقيم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عنصر نائب للتاريخ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C1B5FA8-61A1-48CA-80A3-4FA2B30D435A}" type="datetimeFigureOut">
              <a:rPr lang="ar-SA" smtClean="0"/>
              <a:t>30/03/33</a:t>
            </a:fld>
            <a:endParaRPr lang="ar-SA"/>
          </a:p>
        </p:txBody>
      </p:sp>
      <p:sp>
        <p:nvSpPr>
          <p:cNvPr id="19" name="عنصر نائب للتذييل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ar-SA"/>
          </a:p>
        </p:txBody>
      </p:sp>
      <p:sp>
        <p:nvSpPr>
          <p:cNvPr id="27" name="عنصر نائب لرقم الشريحة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4AB4035-58E8-4173-B4E1-44B39874A253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1B5FA8-61A1-48CA-80A3-4FA2B30D435A}" type="datetimeFigureOut">
              <a:rPr lang="ar-SA" smtClean="0"/>
              <a:t>30/03/33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AB4035-58E8-4173-B4E1-44B39874A253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1B5FA8-61A1-48CA-80A3-4FA2B30D435A}" type="datetimeFigureOut">
              <a:rPr lang="ar-SA" smtClean="0"/>
              <a:t>30/03/33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AB4035-58E8-4173-B4E1-44B39874A253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1B5FA8-61A1-48CA-80A3-4FA2B30D435A}" type="datetimeFigureOut">
              <a:rPr lang="ar-SA" smtClean="0"/>
              <a:t>30/03/33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AB4035-58E8-4173-B4E1-44B39874A253}" type="slidenum">
              <a:rPr lang="ar-SA" smtClean="0"/>
              <a:t>‹#›</a:t>
            </a:fld>
            <a:endParaRPr lang="ar-SA"/>
          </a:p>
        </p:txBody>
      </p:sp>
      <p:sp>
        <p:nvSpPr>
          <p:cNvPr id="7" name="عنوان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1B5FA8-61A1-48CA-80A3-4FA2B30D435A}" type="datetimeFigureOut">
              <a:rPr lang="ar-SA" smtClean="0"/>
              <a:t>30/03/33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AB4035-58E8-4173-B4E1-44B39874A253}" type="slidenum">
              <a:rPr lang="ar-SA" smtClean="0"/>
              <a:t>‹#›</a:t>
            </a:fld>
            <a:endParaRPr lang="ar-SA"/>
          </a:p>
        </p:txBody>
      </p:sp>
      <p:sp>
        <p:nvSpPr>
          <p:cNvPr id="7" name="شارة رتبة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شارة رتبة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1B5FA8-61A1-48CA-80A3-4FA2B30D435A}" type="datetimeFigureOut">
              <a:rPr lang="ar-SA" smtClean="0"/>
              <a:t>30/03/33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AB4035-58E8-4173-B4E1-44B39874A253}" type="slidenum">
              <a:rPr lang="ar-SA" smtClean="0"/>
              <a:t>‹#›</a:t>
            </a:fld>
            <a:endParaRPr lang="ar-SA"/>
          </a:p>
        </p:txBody>
      </p:sp>
      <p:sp>
        <p:nvSpPr>
          <p:cNvPr id="8" name="عنوان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1B5FA8-61A1-48CA-80A3-4FA2B30D435A}" type="datetimeFigureOut">
              <a:rPr lang="ar-SA" smtClean="0"/>
              <a:t>30/03/33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AB4035-58E8-4173-B4E1-44B39874A253}" type="slidenum">
              <a:rPr lang="ar-SA" smtClean="0"/>
              <a:t>‹#›</a:t>
            </a:fld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1B5FA8-61A1-48CA-80A3-4FA2B30D435A}" type="datetimeFigureOut">
              <a:rPr lang="ar-SA" smtClean="0"/>
              <a:t>30/03/33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AB4035-58E8-4173-B4E1-44B39874A253}" type="slidenum">
              <a:rPr lang="ar-SA" smtClean="0"/>
              <a:t>‹#›</a:t>
            </a:fld>
            <a:endParaRPr lang="ar-SA"/>
          </a:p>
        </p:txBody>
      </p:sp>
      <p:sp>
        <p:nvSpPr>
          <p:cNvPr id="6" name="عنوان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1B5FA8-61A1-48CA-80A3-4FA2B30D435A}" type="datetimeFigureOut">
              <a:rPr lang="ar-SA" smtClean="0"/>
              <a:t>30/03/33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AB4035-58E8-4173-B4E1-44B39874A253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C1B5FA8-61A1-48CA-80A3-4FA2B30D435A}" type="datetimeFigureOut">
              <a:rPr lang="ar-SA" smtClean="0"/>
              <a:t>30/03/33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AB4035-58E8-4173-B4E1-44B39874A253}" type="slidenum">
              <a:rPr lang="ar-SA" smtClean="0"/>
              <a:t>‹#›</a:t>
            </a:fld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C1B5FA8-61A1-48CA-80A3-4FA2B30D435A}" type="datetimeFigureOut">
              <a:rPr lang="ar-SA" smtClean="0"/>
              <a:t>30/03/33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4AB4035-58E8-4173-B4E1-44B39874A253}" type="slidenum">
              <a:rPr lang="ar-SA" smtClean="0"/>
              <a:t>‹#›</a:t>
            </a:fld>
            <a:endParaRPr lang="ar-SA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8" name="شكل حر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شكل حر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مثلث قائم الزاوية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رابط مستقيم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شارة رتبة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شارة رتبة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شكل حر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شكل حر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مثلث قائم الزاوية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رابط مستقيم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عنصر نائب للعنوان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0" name="عنصر نائب للنص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0" name="عنصر نائب للتاريخ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C1B5FA8-61A1-48CA-80A3-4FA2B30D435A}" type="datetimeFigureOut">
              <a:rPr lang="ar-SA" smtClean="0"/>
              <a:t>30/03/33</a:t>
            </a:fld>
            <a:endParaRPr lang="ar-SA"/>
          </a:p>
        </p:txBody>
      </p:sp>
      <p:sp>
        <p:nvSpPr>
          <p:cNvPr id="22" name="عنصر نائب للتذييل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ar-SA"/>
          </a:p>
        </p:txBody>
      </p:sp>
      <p:sp>
        <p:nvSpPr>
          <p:cNvPr id="18" name="عنصر نائب لرقم الشريحة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4AB4035-58E8-4173-B4E1-44B39874A253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1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r" rtl="1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r" rtl="1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r" rtl="1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PowerPoint_Slide8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PowerPoint_Slide9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PowerPoint_Slide10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PowerPoint_Slide11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PowerPoint_Slide1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PowerPoint_Slide2.sl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PowerPoint_Slide3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PowerPoint_Slide4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PowerPoint_Slide5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PowerPoint_Slide6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PowerPoint_Slide7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pPr algn="ctr">
              <a:buNone/>
            </a:pPr>
            <a:endParaRPr lang="ar-SA" dirty="0" smtClean="0"/>
          </a:p>
          <a:p>
            <a:pPr algn="ctr">
              <a:buNone/>
            </a:pPr>
            <a:endParaRPr lang="ar-SA" b="1" dirty="0" smtClean="0"/>
          </a:p>
          <a:p>
            <a:pPr algn="ctr">
              <a:buNone/>
            </a:pPr>
            <a:r>
              <a:rPr lang="en-US" sz="6000" b="1" dirty="0" smtClean="0"/>
              <a:t>LAB </a:t>
            </a:r>
            <a:endParaRPr lang="en-US" sz="6000" b="1" dirty="0"/>
          </a:p>
          <a:p>
            <a:pPr algn="ctr">
              <a:buNone/>
            </a:pPr>
            <a:r>
              <a:rPr lang="en-US" sz="6000" b="1" dirty="0"/>
              <a:t>(3)</a:t>
            </a:r>
          </a:p>
          <a:p>
            <a:pPr algn="ctr">
              <a:buNone/>
            </a:pPr>
            <a:r>
              <a:rPr lang="en-US" sz="6000" b="1" dirty="0"/>
              <a:t>ANEMIA</a:t>
            </a:r>
          </a:p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graphicFrame>
        <p:nvGraphicFramePr>
          <p:cNvPr id="23553" name="Object 1"/>
          <p:cNvGraphicFramePr>
            <a:graphicFrameLocks noChangeAspect="1"/>
          </p:cNvGraphicFramePr>
          <p:nvPr/>
        </p:nvGraphicFramePr>
        <p:xfrm>
          <a:off x="755576" y="764704"/>
          <a:ext cx="7784075" cy="5363691"/>
        </p:xfrm>
        <a:graphic>
          <a:graphicData uri="http://schemas.openxmlformats.org/presentationml/2006/ole">
            <p:oleObj spid="_x0000_s23553" name="شريحة" r:id="rId3" imgW="4570530" imgH="3427618" progId="PowerPoint.Slide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graphicFrame>
        <p:nvGraphicFramePr>
          <p:cNvPr id="24577" name="Object 1"/>
          <p:cNvGraphicFramePr>
            <a:graphicFrameLocks noChangeAspect="1"/>
          </p:cNvGraphicFramePr>
          <p:nvPr/>
        </p:nvGraphicFramePr>
        <p:xfrm>
          <a:off x="899592" y="908720"/>
          <a:ext cx="7385333" cy="5040560"/>
        </p:xfrm>
        <a:graphic>
          <a:graphicData uri="http://schemas.openxmlformats.org/presentationml/2006/ole">
            <p:oleObj spid="_x0000_s24577" name="شريحة" r:id="rId3" imgW="4570530" imgH="3427618" progId="PowerPoint.Slide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graphicFrame>
        <p:nvGraphicFramePr>
          <p:cNvPr id="25601" name="Object 1"/>
          <p:cNvGraphicFramePr>
            <a:graphicFrameLocks noChangeAspect="1"/>
          </p:cNvGraphicFramePr>
          <p:nvPr/>
        </p:nvGraphicFramePr>
        <p:xfrm>
          <a:off x="467544" y="692696"/>
          <a:ext cx="8136904" cy="5184576"/>
        </p:xfrm>
        <a:graphic>
          <a:graphicData uri="http://schemas.openxmlformats.org/presentationml/2006/ole">
            <p:oleObj spid="_x0000_s25601" name="شريحة" r:id="rId3" imgW="4570530" imgH="3427618" progId="PowerPoint.Slide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graphicFrame>
        <p:nvGraphicFramePr>
          <p:cNvPr id="26625" name="Object 1"/>
          <p:cNvGraphicFramePr>
            <a:graphicFrameLocks noChangeAspect="1"/>
          </p:cNvGraphicFramePr>
          <p:nvPr/>
        </p:nvGraphicFramePr>
        <p:xfrm>
          <a:off x="827584" y="548680"/>
          <a:ext cx="7681689" cy="5157902"/>
        </p:xfrm>
        <a:graphic>
          <a:graphicData uri="http://schemas.openxmlformats.org/presentationml/2006/ole">
            <p:oleObj spid="_x0000_s26625" name="شريحة" r:id="rId3" imgW="4570530" imgH="3427618" progId="PowerPoint.Slide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5361459"/>
          </a:xfrm>
        </p:spPr>
        <p:txBody>
          <a:bodyPr>
            <a:normAutofit fontScale="85000" lnSpcReduction="20000"/>
          </a:bodyPr>
          <a:lstStyle/>
          <a:p>
            <a:pPr lvl="1" algn="l">
              <a:buNone/>
            </a:pPr>
            <a:r>
              <a:rPr lang="en-US" sz="3500" b="1" dirty="0" smtClean="0">
                <a:latin typeface="+mj-lt"/>
                <a:cs typeface="+mj-cs"/>
              </a:rPr>
              <a:t>30 </a:t>
            </a:r>
            <a:r>
              <a:rPr lang="en-US" sz="3500" b="1" dirty="0">
                <a:latin typeface="+mj-lt"/>
                <a:cs typeface="+mj-cs"/>
              </a:rPr>
              <a:t>years old female come to outpatient clinic suffering from easy fatigability &amp; breathlessness  on exertion </a:t>
            </a:r>
            <a:r>
              <a:rPr lang="en-US" sz="3500" b="1" dirty="0" smtClean="0">
                <a:latin typeface="+mj-lt"/>
                <a:cs typeface="+mj-cs"/>
              </a:rPr>
              <a:t>.</a:t>
            </a:r>
          </a:p>
          <a:p>
            <a:pPr lvl="1" algn="l">
              <a:buNone/>
            </a:pPr>
            <a:r>
              <a:rPr lang="en-US" sz="3500" b="1" dirty="0" smtClean="0">
                <a:latin typeface="+mj-lt"/>
                <a:cs typeface="+mj-cs"/>
              </a:rPr>
              <a:t>by </a:t>
            </a:r>
            <a:r>
              <a:rPr lang="en-US" sz="3500" b="1" dirty="0">
                <a:latin typeface="+mj-lt"/>
                <a:cs typeface="+mj-cs"/>
              </a:rPr>
              <a:t>clinical examination she was normal except  for some </a:t>
            </a:r>
          </a:p>
          <a:p>
            <a:pPr lvl="1" algn="l">
              <a:buNone/>
            </a:pPr>
            <a:r>
              <a:rPr lang="en-US" sz="3500" b="1" dirty="0" smtClean="0">
                <a:latin typeface="+mj-lt"/>
                <a:cs typeface="+mj-cs"/>
              </a:rPr>
              <a:t>pallor </a:t>
            </a:r>
            <a:r>
              <a:rPr lang="en-US" sz="3500" dirty="0">
                <a:latin typeface="+mj-lt"/>
                <a:cs typeface="+mj-cs"/>
              </a:rPr>
              <a:t>.</a:t>
            </a:r>
          </a:p>
          <a:p>
            <a:pPr lvl="1" algn="l">
              <a:buNone/>
            </a:pPr>
            <a:r>
              <a:rPr lang="en-US" sz="35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+mj-cs"/>
              </a:rPr>
              <a:t>on </a:t>
            </a:r>
            <a:r>
              <a:rPr lang="en-US" sz="3500" b="1" dirty="0">
                <a:solidFill>
                  <a:schemeClr val="tx2">
                    <a:lumMod val="75000"/>
                  </a:schemeClr>
                </a:solidFill>
                <a:latin typeface="+mj-lt"/>
                <a:cs typeface="+mj-cs"/>
              </a:rPr>
              <a:t>doing CBC the fallowing parameters were found. </a:t>
            </a:r>
          </a:p>
          <a:p>
            <a:pPr lvl="1" algn="l">
              <a:buNone/>
            </a:pPr>
            <a:endParaRPr lang="en-US" dirty="0" smtClean="0">
              <a:cs typeface="+mj-cs"/>
            </a:endParaRPr>
          </a:p>
          <a:p>
            <a:pPr lvl="1" algn="l">
              <a:buNone/>
            </a:pPr>
            <a:r>
              <a:rPr lang="en-US" dirty="0" smtClean="0">
                <a:cs typeface="+mj-cs"/>
              </a:rPr>
              <a:t>RBC </a:t>
            </a:r>
            <a:r>
              <a:rPr lang="en-US" dirty="0">
                <a:cs typeface="+mj-cs"/>
              </a:rPr>
              <a:t>count                  4x106  /</a:t>
            </a:r>
            <a:r>
              <a:rPr lang="en-US" dirty="0" smtClean="0">
                <a:cs typeface="+mj-cs"/>
              </a:rPr>
              <a:t>µL</a:t>
            </a:r>
            <a:r>
              <a:rPr lang="en-US" baseline="30000" dirty="0" smtClean="0">
                <a:cs typeface="+mj-cs"/>
              </a:rPr>
              <a:t>3</a:t>
            </a:r>
            <a:endParaRPr lang="en-US" dirty="0">
              <a:cs typeface="+mj-cs"/>
            </a:endParaRPr>
          </a:p>
          <a:p>
            <a:pPr lvl="1" algn="l">
              <a:buNone/>
            </a:pPr>
            <a:r>
              <a:rPr lang="en-US" dirty="0">
                <a:cs typeface="+mj-cs"/>
              </a:rPr>
              <a:t>HCT                                30%</a:t>
            </a:r>
          </a:p>
          <a:p>
            <a:pPr lvl="1" algn="l">
              <a:buNone/>
            </a:pPr>
            <a:r>
              <a:rPr lang="en-US" dirty="0">
                <a:cs typeface="+mj-cs"/>
              </a:rPr>
              <a:t>HB%                              9mg /dl</a:t>
            </a:r>
          </a:p>
          <a:p>
            <a:pPr lvl="1" algn="l">
              <a:buNone/>
            </a:pPr>
            <a:r>
              <a:rPr lang="en-US" dirty="0">
                <a:cs typeface="+mj-cs"/>
              </a:rPr>
              <a:t>MCV                             70   fl</a:t>
            </a:r>
          </a:p>
          <a:p>
            <a:pPr lvl="1" algn="l">
              <a:buNone/>
            </a:pPr>
            <a:r>
              <a:rPr lang="en-US" dirty="0">
                <a:cs typeface="+mj-cs"/>
              </a:rPr>
              <a:t>MCH                              28  pg</a:t>
            </a:r>
          </a:p>
          <a:p>
            <a:pPr lvl="1" algn="l">
              <a:buNone/>
            </a:pPr>
            <a:r>
              <a:rPr lang="en-US" dirty="0">
                <a:cs typeface="+mj-cs"/>
              </a:rPr>
              <a:t>MCHC                            25  %  </a:t>
            </a:r>
            <a:br>
              <a:rPr lang="en-US" dirty="0">
                <a:cs typeface="+mj-cs"/>
              </a:rPr>
            </a:br>
            <a:endParaRPr lang="en-US" dirty="0">
              <a:cs typeface="+mj-cs"/>
            </a:endParaRPr>
          </a:p>
          <a:p>
            <a:pPr algn="l" rtl="0">
              <a:buNone/>
            </a:pPr>
            <a:endParaRPr lang="ar-SA" dirty="0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0070C0"/>
                </a:solidFill>
              </a:rPr>
              <a:t>Case study 1</a:t>
            </a:r>
            <a:r>
              <a:rPr lang="en-US" dirty="0" smtClean="0"/>
              <a:t> 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None/>
            </a:pPr>
            <a:r>
              <a:rPr lang="en-US" b="1" dirty="0" smtClean="0"/>
              <a:t>1-What </a:t>
            </a:r>
            <a:r>
              <a:rPr lang="en-US" b="1" dirty="0"/>
              <a:t>is the most probable diagnoses from the clinical picture?</a:t>
            </a:r>
          </a:p>
          <a:p>
            <a:pPr algn="l" rtl="0">
              <a:buNone/>
            </a:pPr>
            <a:r>
              <a:rPr lang="en-US" dirty="0" smtClean="0"/>
              <a:t>     </a:t>
            </a:r>
            <a:r>
              <a:rPr lang="en-US" dirty="0" err="1" smtClean="0"/>
              <a:t>microcytic</a:t>
            </a:r>
            <a:r>
              <a:rPr lang="en-US" dirty="0" smtClean="0"/>
              <a:t> </a:t>
            </a:r>
            <a:r>
              <a:rPr lang="en-US" dirty="0" err="1" smtClean="0"/>
              <a:t>hypochromic</a:t>
            </a:r>
            <a:r>
              <a:rPr lang="en-US" dirty="0" smtClean="0"/>
              <a:t> Anemia</a:t>
            </a:r>
            <a:endParaRPr lang="en-US" dirty="0"/>
          </a:p>
          <a:p>
            <a:pPr algn="l" rtl="0">
              <a:buNone/>
            </a:pPr>
            <a:endParaRPr lang="ar-SA" dirty="0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>
                <a:solidFill>
                  <a:srgbClr val="0070C0"/>
                </a:solidFill>
              </a:rPr>
              <a:t>questions</a:t>
            </a:r>
            <a:endParaRPr lang="ar-SA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pPr lvl="0" algn="l" rtl="0">
              <a:buNone/>
            </a:pPr>
            <a:r>
              <a:rPr lang="en-US" b="1" dirty="0" smtClean="0"/>
              <a:t>2-</a:t>
            </a:r>
            <a:r>
              <a:rPr lang="en-US" b="1" dirty="0"/>
              <a:t>What type of anemia ? </a:t>
            </a:r>
          </a:p>
          <a:p>
            <a:pPr algn="l" rtl="0">
              <a:buNone/>
            </a:pPr>
            <a:r>
              <a:rPr lang="en-US" dirty="0"/>
              <a:t>Iron deficiency anemia  </a:t>
            </a:r>
          </a:p>
          <a:p>
            <a:pPr lvl="0" algn="l" rtl="0">
              <a:buNone/>
            </a:pPr>
            <a:endParaRPr lang="en-US" dirty="0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questions</a:t>
            </a:r>
            <a:endParaRPr lang="ar-SA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5616624"/>
          </a:xfrm>
        </p:spPr>
        <p:txBody>
          <a:bodyPr>
            <a:normAutofit fontScale="92500" lnSpcReduction="20000"/>
          </a:bodyPr>
          <a:lstStyle/>
          <a:p>
            <a:pPr lvl="0" algn="l" rtl="0">
              <a:buNone/>
            </a:pPr>
            <a:endParaRPr lang="en-US" sz="900" b="1" dirty="0" smtClean="0"/>
          </a:p>
          <a:p>
            <a:pPr lvl="0" algn="l" rtl="0">
              <a:buNone/>
            </a:pPr>
            <a:r>
              <a:rPr lang="en-US" b="1" dirty="0" smtClean="0"/>
              <a:t>3-Give </a:t>
            </a:r>
            <a:r>
              <a:rPr lang="en-US" b="1" dirty="0"/>
              <a:t>causes for iron deficiency  anemia ?</a:t>
            </a:r>
          </a:p>
          <a:p>
            <a:pPr algn="l">
              <a:buNone/>
            </a:pPr>
            <a:r>
              <a:rPr lang="en-US" dirty="0">
                <a:solidFill>
                  <a:srgbClr val="0070C0"/>
                </a:solidFill>
              </a:rPr>
              <a:t> 1</a:t>
            </a:r>
            <a:r>
              <a:rPr lang="en-US" dirty="0" smtClean="0">
                <a:solidFill>
                  <a:srgbClr val="0070C0"/>
                </a:solidFill>
              </a:rPr>
              <a:t>.</a:t>
            </a:r>
            <a:r>
              <a:rPr lang="en-US" b="1" dirty="0" smtClean="0">
                <a:solidFill>
                  <a:srgbClr val="0070C0"/>
                </a:solidFill>
              </a:rPr>
              <a:t>lack of iron in  the diet  (poor diet) as </a:t>
            </a:r>
            <a:r>
              <a:rPr lang="en-US" sz="3000" b="1" dirty="0" smtClean="0">
                <a:solidFill>
                  <a:srgbClr val="0070C0"/>
                </a:solidFill>
                <a:cs typeface="+mj-cs"/>
              </a:rPr>
              <a:t>vegetarians </a:t>
            </a:r>
            <a:endParaRPr lang="en-US" sz="3000" dirty="0" smtClean="0">
              <a:solidFill>
                <a:srgbClr val="0070C0"/>
              </a:solidFill>
              <a:cs typeface="+mj-cs"/>
            </a:endParaRPr>
          </a:p>
          <a:p>
            <a:pPr algn="l">
              <a:buNone/>
            </a:pPr>
            <a:r>
              <a:rPr lang="en-US" sz="3000" dirty="0" smtClean="0">
                <a:cs typeface="+mj-cs"/>
              </a:rPr>
              <a:t>Examples of iron-rich foods include meat, eggs, and green vegetables.</a:t>
            </a:r>
          </a:p>
          <a:p>
            <a:pPr lvl="0" algn="l" rtl="0">
              <a:buNone/>
            </a:pPr>
            <a:r>
              <a:rPr lang="en-US" sz="3000" dirty="0" smtClean="0">
                <a:solidFill>
                  <a:srgbClr val="0070C0"/>
                </a:solidFill>
                <a:cs typeface="+mj-cs"/>
              </a:rPr>
              <a:t>2.</a:t>
            </a:r>
            <a:r>
              <a:rPr lang="en-US" sz="3000" b="1" dirty="0" smtClean="0">
                <a:solidFill>
                  <a:srgbClr val="0070C0"/>
                </a:solidFill>
                <a:cs typeface="+mj-cs"/>
              </a:rPr>
              <a:t> </a:t>
            </a:r>
            <a:r>
              <a:rPr lang="en-US" sz="3000" b="1" dirty="0">
                <a:solidFill>
                  <a:srgbClr val="0070C0"/>
                </a:solidFill>
                <a:cs typeface="+mj-cs"/>
              </a:rPr>
              <a:t>chronic blood loss ;</a:t>
            </a:r>
            <a:r>
              <a:rPr lang="en-US" sz="3000" dirty="0">
                <a:solidFill>
                  <a:srgbClr val="0070C0"/>
                </a:solidFill>
                <a:cs typeface="+mj-cs"/>
              </a:rPr>
              <a:t> </a:t>
            </a:r>
            <a:r>
              <a:rPr lang="en-US" sz="3000" dirty="0">
                <a:cs typeface="+mj-cs"/>
              </a:rPr>
              <a:t>heavy periods , peptic ulcer, Gastrointestinal bleeding colorectal cancer ,parasitic infection (hook worm )</a:t>
            </a:r>
            <a:r>
              <a:rPr lang="en-US" sz="3000" b="1" dirty="0">
                <a:cs typeface="+mj-cs"/>
              </a:rPr>
              <a:t> </a:t>
            </a:r>
            <a:r>
              <a:rPr lang="en-US" sz="3000" b="1" dirty="0" smtClean="0">
                <a:cs typeface="+mj-cs"/>
              </a:rPr>
              <a:t>..</a:t>
            </a:r>
          </a:p>
          <a:p>
            <a:pPr lvl="0" algn="l" rtl="0">
              <a:buNone/>
            </a:pPr>
            <a:r>
              <a:rPr lang="en-US" sz="3000" dirty="0" smtClean="0">
                <a:solidFill>
                  <a:srgbClr val="0070C0"/>
                </a:solidFill>
                <a:cs typeface="+mj-cs"/>
              </a:rPr>
              <a:t>3.</a:t>
            </a:r>
            <a:r>
              <a:rPr lang="en-US" sz="3000" b="1" dirty="0">
                <a:solidFill>
                  <a:srgbClr val="0070C0"/>
                </a:solidFill>
                <a:cs typeface="+mj-cs"/>
              </a:rPr>
              <a:t> An inability to absorb iron; </a:t>
            </a:r>
            <a:r>
              <a:rPr lang="en-US" sz="3000" dirty="0" smtClean="0">
                <a:cs typeface="+mj-cs"/>
              </a:rPr>
              <a:t>intestinal </a:t>
            </a:r>
            <a:r>
              <a:rPr lang="en-US" sz="3000" dirty="0">
                <a:cs typeface="+mj-cs"/>
              </a:rPr>
              <a:t>disorder such as celiac disease and   </a:t>
            </a:r>
            <a:r>
              <a:rPr lang="en-US" sz="3000" dirty="0" err="1">
                <a:cs typeface="+mj-cs"/>
              </a:rPr>
              <a:t>gastroctomy</a:t>
            </a:r>
            <a:r>
              <a:rPr lang="en-US" sz="3000" dirty="0">
                <a:cs typeface="+mj-cs"/>
              </a:rPr>
              <a:t>.</a:t>
            </a:r>
          </a:p>
          <a:p>
            <a:pPr algn="l">
              <a:buNone/>
            </a:pPr>
            <a:r>
              <a:rPr lang="en-US" sz="3000" b="1" dirty="0">
                <a:cs typeface="+mj-cs"/>
              </a:rPr>
              <a:t>*</a:t>
            </a:r>
            <a:r>
              <a:rPr lang="en-US" sz="3000" b="1" dirty="0" err="1" smtClean="0">
                <a:cs typeface="+mj-cs"/>
              </a:rPr>
              <a:t>tannate,phtate</a:t>
            </a:r>
            <a:r>
              <a:rPr lang="en-US" sz="3000" b="1" dirty="0" smtClean="0">
                <a:cs typeface="+mj-cs"/>
              </a:rPr>
              <a:t> </a:t>
            </a:r>
            <a:r>
              <a:rPr lang="en-US" sz="3000" b="1" dirty="0">
                <a:cs typeface="+mj-cs"/>
              </a:rPr>
              <a:t>–present in tea -compete </a:t>
            </a:r>
            <a:r>
              <a:rPr lang="en-US" sz="3000" b="1" dirty="0" smtClean="0">
                <a:cs typeface="+mj-cs"/>
              </a:rPr>
              <a:t>with </a:t>
            </a:r>
            <a:r>
              <a:rPr lang="ar-SA" sz="3000" b="1" dirty="0" smtClean="0">
                <a:cs typeface="+mj-cs"/>
              </a:rPr>
              <a:t> </a:t>
            </a:r>
            <a:r>
              <a:rPr lang="en-US" sz="3000" b="1" dirty="0" smtClean="0">
                <a:cs typeface="+mj-cs"/>
              </a:rPr>
              <a:t>iron in absorption</a:t>
            </a:r>
            <a:endParaRPr lang="ar-SA" sz="3000" b="1" dirty="0" smtClean="0">
              <a:cs typeface="+mj-cs"/>
            </a:endParaRPr>
          </a:p>
          <a:p>
            <a:pPr lvl="0" algn="l">
              <a:buNone/>
            </a:pPr>
            <a:r>
              <a:rPr lang="ar-SA" sz="3000" b="1" dirty="0" smtClean="0">
                <a:cs typeface="+mj-cs"/>
              </a:rPr>
              <a:t>     </a:t>
            </a:r>
            <a:r>
              <a:rPr lang="en-US" sz="3000" b="1" dirty="0" smtClean="0">
                <a:cs typeface="+mj-cs"/>
              </a:rPr>
              <a:t> </a:t>
            </a:r>
            <a:r>
              <a:rPr lang="en-US" sz="3000" b="1" dirty="0" smtClean="0">
                <a:solidFill>
                  <a:srgbClr val="0070C0"/>
                </a:solidFill>
                <a:cs typeface="+mj-cs"/>
              </a:rPr>
              <a:t>4.Increase </a:t>
            </a:r>
            <a:r>
              <a:rPr lang="en-US" sz="3000" b="1" dirty="0">
                <a:solidFill>
                  <a:srgbClr val="0070C0"/>
                </a:solidFill>
                <a:cs typeface="+mj-cs"/>
              </a:rPr>
              <a:t>the demand </a:t>
            </a:r>
            <a:r>
              <a:rPr lang="en-US" sz="3000" dirty="0">
                <a:cs typeface="+mj-cs"/>
              </a:rPr>
              <a:t>; pregnancy</a:t>
            </a:r>
            <a:r>
              <a:rPr lang="en-US" sz="3000" b="1" dirty="0">
                <a:cs typeface="+mj-cs"/>
              </a:rPr>
              <a:t>  </a:t>
            </a:r>
            <a:r>
              <a:rPr lang="en-US" b="1" dirty="0"/>
              <a:t>.</a:t>
            </a:r>
            <a:endParaRPr lang="en-US" dirty="0"/>
          </a:p>
          <a:p>
            <a:pPr lvl="0" algn="l" rtl="0">
              <a:buNone/>
            </a:pPr>
            <a:endParaRPr lang="en-US" dirty="0"/>
          </a:p>
          <a:p>
            <a:pPr algn="l" rtl="0">
              <a:buNone/>
            </a:pPr>
            <a:endParaRPr lang="ar-SA" dirty="0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questions</a:t>
            </a:r>
            <a:endParaRPr lang="ar-SA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pPr algn="l" rtl="0">
              <a:buNone/>
            </a:pPr>
            <a:r>
              <a:rPr lang="en-US" b="1" dirty="0" smtClean="0"/>
              <a:t>2.65-year-old </a:t>
            </a:r>
            <a:r>
              <a:rPr lang="en-US" b="1" dirty="0"/>
              <a:t>female reports about 2 months of tiredness, difficulty concentrating, fatigue and gastrointestinal discomfort with some decrease in appetite and numbness and tingling sensation in her hands and feet</a:t>
            </a:r>
            <a:r>
              <a:rPr lang="en-US" dirty="0"/>
              <a:t>.</a:t>
            </a:r>
          </a:p>
          <a:p>
            <a:pPr algn="l" rtl="0">
              <a:buNone/>
            </a:pPr>
            <a:endParaRPr lang="ar-SA" dirty="0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b="1" dirty="0" smtClean="0">
                <a:solidFill>
                  <a:srgbClr val="0070C0"/>
                </a:solidFill>
              </a:rPr>
              <a:t>Case study 2</a:t>
            </a:r>
            <a:endParaRPr lang="ar-SA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/>
          </a:bodyPr>
          <a:lstStyle/>
          <a:p>
            <a:pPr algn="l" rtl="0">
              <a:buNone/>
            </a:pPr>
            <a:r>
              <a:rPr lang="en-US" b="1" dirty="0" smtClean="0">
                <a:solidFill>
                  <a:srgbClr val="0070C0"/>
                </a:solidFill>
              </a:rPr>
              <a:t>Clinical examination </a:t>
            </a:r>
          </a:p>
          <a:p>
            <a:pPr algn="l" rtl="0">
              <a:buNone/>
            </a:pPr>
            <a:r>
              <a:rPr lang="en-US" dirty="0" smtClean="0"/>
              <a:t>   by clinical examination she was normal except for some pallor and  smooth, thick, red tongue</a:t>
            </a:r>
          </a:p>
          <a:p>
            <a:pPr algn="l" rtl="0">
              <a:buNone/>
            </a:pPr>
            <a:r>
              <a:rPr lang="en-US" dirty="0" smtClean="0"/>
              <a:t>   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lab finding </a:t>
            </a:r>
          </a:p>
          <a:p>
            <a:pPr algn="l" rtl="0"/>
            <a:r>
              <a:rPr lang="en-US" dirty="0" smtClean="0"/>
              <a:t>RBC </a:t>
            </a:r>
            <a:r>
              <a:rPr lang="en-US" dirty="0"/>
              <a:t>count                  4x106  /µL</a:t>
            </a:r>
            <a:r>
              <a:rPr lang="en-US" baseline="30000" dirty="0"/>
              <a:t>3</a:t>
            </a:r>
            <a:endParaRPr lang="en-US" dirty="0"/>
          </a:p>
          <a:p>
            <a:pPr algn="l" rtl="0"/>
            <a:r>
              <a:rPr lang="en-US" dirty="0"/>
              <a:t>HCT                                34 %</a:t>
            </a:r>
          </a:p>
          <a:p>
            <a:pPr algn="l" rtl="0"/>
            <a:r>
              <a:rPr lang="en-US" dirty="0"/>
              <a:t>HB%                              8.5mg /dl</a:t>
            </a:r>
          </a:p>
          <a:p>
            <a:pPr algn="l" rtl="0"/>
            <a:r>
              <a:rPr lang="en-US" dirty="0"/>
              <a:t>MCV                             105    fl</a:t>
            </a:r>
          </a:p>
          <a:p>
            <a:pPr algn="l" rtl="0"/>
            <a:r>
              <a:rPr lang="en-US" dirty="0"/>
              <a:t>MCH                              25 pg</a:t>
            </a:r>
          </a:p>
          <a:p>
            <a:pPr algn="l" rtl="0"/>
            <a:r>
              <a:rPr lang="en-US" dirty="0"/>
              <a:t>MCHC                            23 %  </a:t>
            </a:r>
          </a:p>
          <a:p>
            <a:pPr algn="l" rtl="0">
              <a:buNone/>
            </a:pPr>
            <a:endParaRPr lang="en-US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l" rtl="0">
              <a:buNone/>
            </a:pPr>
            <a:endParaRPr lang="en-US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l" rtl="0">
              <a:buNone/>
            </a:pPr>
            <a:endParaRPr lang="en-US" dirty="0" smtClean="0"/>
          </a:p>
          <a:p>
            <a:pPr algn="r" rtl="0">
              <a:buNone/>
            </a:pPr>
            <a:endParaRPr lang="ar-SA" dirty="0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pPr rtl="0"/>
            <a:r>
              <a:rPr lang="en-US" b="1" dirty="0" smtClean="0"/>
              <a:t>Case study 2</a:t>
            </a:r>
            <a:endParaRPr lang="ar-SA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6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48680"/>
            <a:ext cx="8136904" cy="55446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39552" y="2332037"/>
            <a:ext cx="8229600" cy="4525963"/>
          </a:xfrm>
        </p:spPr>
        <p:txBody>
          <a:bodyPr/>
          <a:lstStyle/>
          <a:p>
            <a:pPr lvl="0" algn="l" rtl="0">
              <a:buNone/>
            </a:pPr>
            <a:r>
              <a:rPr lang="en-US" b="1" dirty="0" smtClean="0"/>
              <a:t>1.</a:t>
            </a:r>
            <a:r>
              <a:rPr lang="en-US" b="1" dirty="0"/>
              <a:t> What is the most probable diagnoses from the clinical picture?</a:t>
            </a:r>
          </a:p>
          <a:p>
            <a:pPr marL="514350" lvl="0" indent="-514350" algn="l" rtl="0">
              <a:buNone/>
            </a:pPr>
            <a:r>
              <a:rPr lang="en-US" dirty="0" smtClean="0"/>
              <a:t>a. Iron </a:t>
            </a:r>
            <a:r>
              <a:rPr lang="en-US" dirty="0"/>
              <a:t>deficiency anemia </a:t>
            </a:r>
          </a:p>
          <a:p>
            <a:pPr marL="514350" lvl="0" indent="-514350" algn="l" rtl="0">
              <a:buNone/>
            </a:pPr>
            <a:r>
              <a:rPr lang="en-US" dirty="0" smtClean="0"/>
              <a:t>b. Sickle </a:t>
            </a:r>
            <a:r>
              <a:rPr lang="en-US" dirty="0"/>
              <a:t>cell anemia </a:t>
            </a:r>
          </a:p>
          <a:p>
            <a:pPr marL="514350" lvl="0" indent="-514350" algn="l" rtl="0">
              <a:buNone/>
            </a:pPr>
            <a:r>
              <a:rPr lang="en-US" dirty="0" smtClean="0"/>
              <a:t>c. Pernicious </a:t>
            </a:r>
            <a:r>
              <a:rPr lang="en-US" dirty="0"/>
              <a:t>anemia </a:t>
            </a:r>
          </a:p>
          <a:p>
            <a:pPr algn="l" rtl="0">
              <a:buNone/>
            </a:pPr>
            <a:r>
              <a:rPr lang="en-US" dirty="0"/>
              <a:t> </a:t>
            </a:r>
          </a:p>
          <a:p>
            <a:pPr algn="l" rtl="0">
              <a:buNone/>
            </a:pPr>
            <a:endParaRPr lang="ar-SA" dirty="0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143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0070C0"/>
                </a:solidFill>
              </a:rPr>
              <a:t>Questions </a:t>
            </a:r>
            <a:endParaRPr lang="ar-SA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331640" y="1844825"/>
            <a:ext cx="6552728" cy="3816424"/>
          </a:xfrm>
        </p:spPr>
        <p:txBody>
          <a:bodyPr/>
          <a:lstStyle/>
          <a:p>
            <a:pPr lvl="0" algn="l" rtl="0">
              <a:buNone/>
            </a:pPr>
            <a:r>
              <a:rPr lang="en-US" dirty="0" smtClean="0"/>
              <a:t> </a:t>
            </a:r>
            <a:r>
              <a:rPr lang="en-US" b="1" dirty="0" smtClean="0"/>
              <a:t>2. The </a:t>
            </a:r>
            <a:r>
              <a:rPr lang="en-US" b="1" dirty="0"/>
              <a:t>high </a:t>
            </a:r>
            <a:r>
              <a:rPr lang="en-US" b="1" dirty="0" smtClean="0"/>
              <a:t>MCV </a:t>
            </a:r>
            <a:r>
              <a:rPr lang="en-US" b="1" dirty="0"/>
              <a:t> </a:t>
            </a:r>
            <a:r>
              <a:rPr lang="en-US" b="1" dirty="0" err="1" smtClean="0"/>
              <a:t>indicatefor</a:t>
            </a:r>
            <a:r>
              <a:rPr lang="en-US" b="1" dirty="0" smtClean="0"/>
              <a:t>;</a:t>
            </a:r>
            <a:endParaRPr lang="en-US" b="1" dirty="0"/>
          </a:p>
          <a:p>
            <a:pPr lvl="0" algn="l" rtl="0">
              <a:buNone/>
            </a:pPr>
            <a:r>
              <a:rPr lang="en-US" dirty="0" err="1" smtClean="0"/>
              <a:t>a.Microcytic</a:t>
            </a:r>
            <a:r>
              <a:rPr lang="en-US" dirty="0" smtClean="0"/>
              <a:t>  RBC</a:t>
            </a:r>
            <a:endParaRPr lang="en-US" dirty="0"/>
          </a:p>
          <a:p>
            <a:pPr lvl="0" algn="l" rtl="0">
              <a:buNone/>
            </a:pPr>
            <a:r>
              <a:rPr lang="en-US" dirty="0" err="1" smtClean="0"/>
              <a:t>b.Macrocytic</a:t>
            </a:r>
            <a:r>
              <a:rPr lang="en-US" dirty="0" smtClean="0"/>
              <a:t> RBC</a:t>
            </a:r>
            <a:endParaRPr lang="en-US" dirty="0"/>
          </a:p>
          <a:p>
            <a:pPr lvl="0" algn="l" rtl="0">
              <a:buNone/>
            </a:pPr>
            <a:r>
              <a:rPr lang="en-US" dirty="0" err="1" smtClean="0"/>
              <a:t>c.Normocytic</a:t>
            </a:r>
            <a:r>
              <a:rPr lang="en-US" dirty="0" smtClean="0"/>
              <a:t> RBC</a:t>
            </a:r>
            <a:endParaRPr lang="en-US" dirty="0"/>
          </a:p>
          <a:p>
            <a:pPr algn="l" rtl="0">
              <a:buNone/>
            </a:pPr>
            <a:r>
              <a:rPr lang="en-US" dirty="0"/>
              <a:t> </a:t>
            </a:r>
          </a:p>
          <a:p>
            <a:pPr algn="r" rtl="0">
              <a:buNone/>
            </a:pPr>
            <a:endParaRPr lang="ar-SA" dirty="0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1430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0070C0"/>
                </a:solidFill>
              </a:rPr>
              <a:t>Questions</a:t>
            </a:r>
            <a:r>
              <a:rPr lang="en-US" dirty="0" smtClean="0"/>
              <a:t> 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331640" y="1988840"/>
            <a:ext cx="7272808" cy="4525963"/>
          </a:xfrm>
        </p:spPr>
        <p:txBody>
          <a:bodyPr/>
          <a:lstStyle/>
          <a:p>
            <a:pPr lvl="0" algn="l" rtl="0">
              <a:buNone/>
            </a:pPr>
            <a:r>
              <a:rPr lang="en-US" b="1" dirty="0" smtClean="0"/>
              <a:t>3.Pernicious </a:t>
            </a:r>
            <a:r>
              <a:rPr lang="en-US" b="1" dirty="0" err="1" smtClean="0"/>
              <a:t>cousd</a:t>
            </a:r>
            <a:r>
              <a:rPr lang="en-US" b="1" dirty="0" smtClean="0"/>
              <a:t> by :  </a:t>
            </a:r>
            <a:endParaRPr lang="en-US" b="1" dirty="0"/>
          </a:p>
          <a:p>
            <a:pPr lvl="0" algn="l" rtl="0">
              <a:buNone/>
            </a:pPr>
            <a:r>
              <a:rPr lang="en-US" dirty="0" smtClean="0"/>
              <a:t>a. Iron  deficiency</a:t>
            </a:r>
            <a:endParaRPr lang="en-US" dirty="0"/>
          </a:p>
          <a:p>
            <a:pPr lvl="0" algn="l" rtl="0">
              <a:buNone/>
            </a:pPr>
            <a:r>
              <a:rPr lang="en-US" dirty="0" smtClean="0"/>
              <a:t>b.vit </a:t>
            </a:r>
            <a:r>
              <a:rPr lang="en-US" dirty="0"/>
              <a:t>b12  </a:t>
            </a:r>
            <a:r>
              <a:rPr lang="en-US" dirty="0" smtClean="0"/>
              <a:t>deficiency</a:t>
            </a:r>
            <a:endParaRPr lang="en-US" dirty="0"/>
          </a:p>
          <a:p>
            <a:pPr lvl="0" algn="l" rtl="0">
              <a:buNone/>
            </a:pPr>
            <a:r>
              <a:rPr lang="en-US" dirty="0" err="1" smtClean="0"/>
              <a:t>c.folic</a:t>
            </a:r>
            <a:r>
              <a:rPr lang="en-US" dirty="0" smtClean="0"/>
              <a:t> </a:t>
            </a:r>
            <a:r>
              <a:rPr lang="en-US" dirty="0"/>
              <a:t>acid </a:t>
            </a:r>
            <a:r>
              <a:rPr lang="en-US" dirty="0" smtClean="0"/>
              <a:t>deficiency</a:t>
            </a:r>
            <a:endParaRPr lang="en-US" dirty="0"/>
          </a:p>
          <a:p>
            <a:pPr algn="l" rtl="0">
              <a:buNone/>
            </a:pPr>
            <a:endParaRPr lang="ar-SA" dirty="0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764704"/>
            <a:ext cx="8229600" cy="11430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0070C0"/>
                </a:solidFill>
              </a:rPr>
              <a:t>questions</a:t>
            </a:r>
            <a:endParaRPr lang="ar-SA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وان 5"/>
          <p:cNvSpPr>
            <a:spLocks noGrp="1"/>
          </p:cNvSpPr>
          <p:nvPr>
            <p:ph type="title"/>
          </p:nvPr>
        </p:nvSpPr>
        <p:spPr>
          <a:xfrm>
            <a:off x="467544" y="234888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Thank you </a:t>
            </a:r>
            <a:endParaRPr lang="ar-SA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graphicFrame>
        <p:nvGraphicFramePr>
          <p:cNvPr id="27649" name="Object 1"/>
          <p:cNvGraphicFramePr>
            <a:graphicFrameLocks noChangeAspect="1"/>
          </p:cNvGraphicFramePr>
          <p:nvPr/>
        </p:nvGraphicFramePr>
        <p:xfrm>
          <a:off x="1331640" y="659316"/>
          <a:ext cx="6867475" cy="5145601"/>
        </p:xfrm>
        <a:graphic>
          <a:graphicData uri="http://schemas.openxmlformats.org/presentationml/2006/ole">
            <p:oleObj spid="_x0000_s64514" name="شريحة" r:id="rId3" imgW="4570530" imgH="3427618" progId="PowerPoint.Slide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graphicFrame>
        <p:nvGraphicFramePr>
          <p:cNvPr id="1025" name="Object 1"/>
          <p:cNvGraphicFramePr>
            <a:graphicFrameLocks noChangeAspect="1"/>
          </p:cNvGraphicFramePr>
          <p:nvPr/>
        </p:nvGraphicFramePr>
        <p:xfrm>
          <a:off x="755576" y="764704"/>
          <a:ext cx="7726263" cy="5418418"/>
        </p:xfrm>
        <a:graphic>
          <a:graphicData uri="http://schemas.openxmlformats.org/presentationml/2006/ole">
            <p:oleObj spid="_x0000_s1025" name="شريحة" r:id="rId3" imgW="4570530" imgH="3427618" progId="PowerPoint.Slide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graphicFrame>
        <p:nvGraphicFramePr>
          <p:cNvPr id="18433" name="Object 1"/>
          <p:cNvGraphicFramePr>
            <a:graphicFrameLocks noChangeAspect="1"/>
          </p:cNvGraphicFramePr>
          <p:nvPr/>
        </p:nvGraphicFramePr>
        <p:xfrm>
          <a:off x="683568" y="548680"/>
          <a:ext cx="8213726" cy="5472608"/>
        </p:xfrm>
        <a:graphic>
          <a:graphicData uri="http://schemas.openxmlformats.org/presentationml/2006/ole">
            <p:oleObj spid="_x0000_s18433" name="شريحة" r:id="rId3" imgW="4570530" imgH="3427618" progId="PowerPoint.Slide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graphicFrame>
        <p:nvGraphicFramePr>
          <p:cNvPr id="19457" name="Object 1"/>
          <p:cNvGraphicFramePr>
            <a:graphicFrameLocks noChangeAspect="1"/>
          </p:cNvGraphicFramePr>
          <p:nvPr/>
        </p:nvGraphicFramePr>
        <p:xfrm>
          <a:off x="1115616" y="980728"/>
          <a:ext cx="6847523" cy="5039469"/>
        </p:xfrm>
        <a:graphic>
          <a:graphicData uri="http://schemas.openxmlformats.org/presentationml/2006/ole">
            <p:oleObj spid="_x0000_s19457" name="شريحة" r:id="rId3" imgW="4570530" imgH="3427618" progId="PowerPoint.Slide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graphicFrame>
        <p:nvGraphicFramePr>
          <p:cNvPr id="20481" name="Object 1"/>
          <p:cNvGraphicFramePr>
            <a:graphicFrameLocks noChangeAspect="1"/>
          </p:cNvGraphicFramePr>
          <p:nvPr/>
        </p:nvGraphicFramePr>
        <p:xfrm>
          <a:off x="567032" y="548680"/>
          <a:ext cx="8247022" cy="5472608"/>
        </p:xfrm>
        <a:graphic>
          <a:graphicData uri="http://schemas.openxmlformats.org/presentationml/2006/ole">
            <p:oleObj spid="_x0000_s20481" name="شريحة" r:id="rId3" imgW="4570530" imgH="3427618" progId="PowerPoint.Slide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graphicFrame>
        <p:nvGraphicFramePr>
          <p:cNvPr id="21505" name="Object 1"/>
          <p:cNvGraphicFramePr>
            <a:graphicFrameLocks noChangeAspect="1"/>
          </p:cNvGraphicFramePr>
          <p:nvPr/>
        </p:nvGraphicFramePr>
        <p:xfrm>
          <a:off x="755576" y="548680"/>
          <a:ext cx="7561653" cy="5291683"/>
        </p:xfrm>
        <a:graphic>
          <a:graphicData uri="http://schemas.openxmlformats.org/presentationml/2006/ole">
            <p:oleObj spid="_x0000_s21505" name="شريحة" r:id="rId3" imgW="4570530" imgH="3427618" progId="PowerPoint.Slide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graphicFrame>
        <p:nvGraphicFramePr>
          <p:cNvPr id="22529" name="Object 1"/>
          <p:cNvGraphicFramePr>
            <a:graphicFrameLocks noChangeAspect="1"/>
          </p:cNvGraphicFramePr>
          <p:nvPr/>
        </p:nvGraphicFramePr>
        <p:xfrm>
          <a:off x="683568" y="548680"/>
          <a:ext cx="7724313" cy="5363691"/>
        </p:xfrm>
        <a:graphic>
          <a:graphicData uri="http://schemas.openxmlformats.org/presentationml/2006/ole">
            <p:oleObj spid="_x0000_s22529" name="شريحة" r:id="rId3" imgW="4570530" imgH="3427618" progId="PowerPoint.Slide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ملتقى">
  <a:themeElements>
    <a:clrScheme name="ملتقى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ملتقى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ملتقى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93</TotalTime>
  <Words>243</Words>
  <Application>Microsoft Office PowerPoint</Application>
  <PresentationFormat>عرض على الشاشة (3:4)‏</PresentationFormat>
  <Paragraphs>64</Paragraphs>
  <Slides>23</Slides>
  <Notes>0</Notes>
  <HiddenSlides>0</HiddenSlides>
  <MMClips>0</MMClips>
  <ScaleCrop>false</ScaleCrop>
  <HeadingPairs>
    <vt:vector size="6" baseType="variant">
      <vt:variant>
        <vt:lpstr>سمة</vt:lpstr>
      </vt:variant>
      <vt:variant>
        <vt:i4>1</vt:i4>
      </vt:variant>
      <vt:variant>
        <vt:lpstr>خوادم OLE مضمنة</vt:lpstr>
      </vt:variant>
      <vt:variant>
        <vt:i4>1</vt:i4>
      </vt:variant>
      <vt:variant>
        <vt:lpstr>عناوين الشرائح</vt:lpstr>
      </vt:variant>
      <vt:variant>
        <vt:i4>23</vt:i4>
      </vt:variant>
    </vt:vector>
  </HeadingPairs>
  <TitlesOfParts>
    <vt:vector size="25" baseType="lpstr">
      <vt:lpstr>ملتقى</vt:lpstr>
      <vt:lpstr>Microsoft Office PowerPoint Slide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Case study 1 </vt:lpstr>
      <vt:lpstr>questions</vt:lpstr>
      <vt:lpstr>questions</vt:lpstr>
      <vt:lpstr>questions</vt:lpstr>
      <vt:lpstr>Case study 2</vt:lpstr>
      <vt:lpstr>Case study 2</vt:lpstr>
      <vt:lpstr>Questions </vt:lpstr>
      <vt:lpstr>Questions </vt:lpstr>
      <vt:lpstr>questions</vt:lpstr>
      <vt:lpstr>Thank you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فيستا</dc:creator>
  <cp:lastModifiedBy>فيستا</cp:lastModifiedBy>
  <cp:revision>10</cp:revision>
  <dcterms:created xsi:type="dcterms:W3CDTF">2012-02-21T21:35:10Z</dcterms:created>
  <dcterms:modified xsi:type="dcterms:W3CDTF">2012-02-21T23:09:04Z</dcterms:modified>
</cp:coreProperties>
</file>